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05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64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3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3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2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28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32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0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2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B211C-44E6-40F2-AA67-81FEE6367E99}" type="datetimeFigureOut">
              <a:rPr lang="pt-BR" smtClean="0"/>
              <a:t>23/07/2015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5EBA-90CE-4033-8C50-F6161931802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150" y="5809457"/>
            <a:ext cx="125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40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895600" y="4268788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pt-BR" dirty="0" smtClean="0"/>
              <a:t>Disciplina de Sistemas Operacionais</a:t>
            </a:r>
          </a:p>
          <a:p>
            <a:pPr>
              <a:buFont typeface="Arial" charset="0"/>
              <a:buNone/>
              <a:defRPr/>
            </a:pPr>
            <a:r>
              <a:rPr lang="pt-BR" dirty="0" smtClean="0"/>
              <a:t>Prof. X.</a:t>
            </a:r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67" y="1366167"/>
            <a:ext cx="3726288" cy="271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2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Plano de Ensino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87887"/>
            <a:ext cx="9372600" cy="523673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pt-BR" dirty="0" smtClean="0"/>
              <a:t>Inserção da disciplina no curso:</a:t>
            </a:r>
          </a:p>
          <a:p>
            <a:pPr indent="0">
              <a:buNone/>
              <a:defRPr/>
            </a:pPr>
            <a:r>
              <a:rPr lang="pt-BR" sz="2400" i="1" dirty="0"/>
              <a:t>O aluno dessa disciplina será exposto às funções e características de um Sistema Operacional. Irá desenvolver seus conhecimentos partindo de uma base teórica e evolutiva dos mesmos. Ele diferenciará os diversos módulos que compõem um sistema operacional, sendo levado a experimentar os problemas e as respectivas soluções teóricas que são normalmente encontrados no projeto de um Sistema Operacional. Será também levado a refletir sobre a importância dos Sistemas Operacionais no controle e aproveitamento dos recursos de um computador. O aluno, portanto, além de apresentado aos mecanismos e técnicas envolvidos na concepção de um sistema operacional, será capacitado a compará-los objetivando a melhor escolha corporativa. .</a:t>
            </a:r>
          </a:p>
        </p:txBody>
      </p:sp>
    </p:spTree>
    <p:extLst>
      <p:ext uri="{BB962C8B-B14F-4D97-AF65-F5344CB8AC3E}">
        <p14:creationId xmlns:p14="http://schemas.microsoft.com/office/powerpoint/2010/main" val="19185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Plano de Ensino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pt-BR" dirty="0" smtClean="0"/>
              <a:t>Objetivos da disciplina:</a:t>
            </a:r>
          </a:p>
          <a:p>
            <a:pPr indent="0">
              <a:buNone/>
              <a:defRPr/>
            </a:pPr>
            <a:r>
              <a:rPr lang="pt-BR" sz="2600" i="1" dirty="0"/>
              <a:t>A disciplina em questão tem por objetivo fazer com que o aluno compreenda os conceitos operacionais sobre o funcionamento de máquinas individuais e a sua relação com outros computadores conectados em rede. Tais conhecimentos visam aplicações tanto na administração quanto no desenvolvimento e implantação de sistemas computacionais convencionais e/ou voltados para a Web. Capacitar o aluno no desenvolvimento de atividades de configuração e manutenção de sistemas operacionais baseados em Windows e Linux é também objetivo desta disciplina. </a:t>
            </a:r>
          </a:p>
        </p:txBody>
      </p:sp>
    </p:spTree>
    <p:extLst>
      <p:ext uri="{BB962C8B-B14F-4D97-AF65-F5344CB8AC3E}">
        <p14:creationId xmlns:p14="http://schemas.microsoft.com/office/powerpoint/2010/main" val="25671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Plano de Ensino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1120462" y="1287887"/>
            <a:ext cx="9090338" cy="5309764"/>
          </a:xfrm>
        </p:spPr>
        <p:txBody>
          <a:bodyPr>
            <a:normAutofit/>
          </a:bodyPr>
          <a:lstStyle/>
          <a:p>
            <a:r>
              <a:rPr lang="pt-BR" altLang="pt-BR" dirty="0" smtClean="0"/>
              <a:t>Bases tecnológicas:</a:t>
            </a:r>
          </a:p>
          <a:p>
            <a:pPr lvl="1"/>
            <a:r>
              <a:rPr lang="pt-BR" altLang="pt-BR" dirty="0"/>
              <a:t>Introdução - O que é um Sistema Operacional?</a:t>
            </a:r>
            <a:br>
              <a:rPr lang="pt-BR" altLang="pt-BR" dirty="0"/>
            </a:br>
            <a:r>
              <a:rPr lang="pt-BR" altLang="pt-BR" dirty="0"/>
              <a:t>- Histórico</a:t>
            </a:r>
            <a:br>
              <a:rPr lang="pt-BR" altLang="pt-BR" dirty="0"/>
            </a:br>
            <a:r>
              <a:rPr lang="pt-BR" altLang="pt-BR" dirty="0"/>
              <a:t>- Funções do sistema operacional. </a:t>
            </a:r>
            <a:br>
              <a:rPr lang="pt-BR" altLang="pt-BR" dirty="0"/>
            </a:br>
            <a:r>
              <a:rPr lang="pt-BR" altLang="pt-BR" dirty="0"/>
              <a:t>- Evolução dos sistemas operacionais. </a:t>
            </a:r>
            <a:br>
              <a:rPr lang="pt-BR" altLang="pt-BR" dirty="0"/>
            </a:br>
            <a:r>
              <a:rPr lang="pt-BR" altLang="pt-BR" dirty="0"/>
              <a:t>- Componentes de um Sistema Operacional. </a:t>
            </a:r>
            <a:br>
              <a:rPr lang="pt-BR" altLang="pt-BR" dirty="0"/>
            </a:br>
            <a:r>
              <a:rPr lang="pt-BR" altLang="pt-BR" dirty="0"/>
              <a:t>- Conceitos Básicos - </a:t>
            </a:r>
            <a:r>
              <a:rPr lang="pt-BR" altLang="pt-BR" dirty="0" err="1"/>
              <a:t>Monoprogramação</a:t>
            </a:r>
            <a:r>
              <a:rPr lang="pt-BR" altLang="pt-BR" dirty="0"/>
              <a:t>, Multiprogramação,</a:t>
            </a:r>
            <a:br>
              <a:rPr lang="pt-BR" altLang="pt-BR" dirty="0"/>
            </a:br>
            <a:r>
              <a:rPr lang="pt-BR" altLang="pt-BR" dirty="0"/>
              <a:t>- Processos, Chamadas de Sistema, Interrupção, Concorrência, Estruturas de Sistemas Operacionais.</a:t>
            </a:r>
            <a:br>
              <a:rPr lang="pt-BR" altLang="pt-BR" dirty="0"/>
            </a:br>
            <a:r>
              <a:rPr lang="pt-BR" altLang="pt-BR" dirty="0"/>
              <a:t>- Gerência de Processos:</a:t>
            </a:r>
            <a:br>
              <a:rPr lang="pt-BR" altLang="pt-BR" dirty="0"/>
            </a:br>
            <a:r>
              <a:rPr lang="pt-BR" altLang="pt-BR" dirty="0"/>
              <a:t>- Estados de Processo. </a:t>
            </a:r>
            <a:br>
              <a:rPr lang="pt-BR" altLang="pt-BR" dirty="0"/>
            </a:br>
            <a:r>
              <a:rPr lang="pt-BR" altLang="pt-BR" dirty="0"/>
              <a:t>- Tipos de Processo.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dirty="0"/>
              <a:t>	- Gerência de Memória e memória virtual</a:t>
            </a:r>
            <a:br>
              <a:rPr lang="pt-BR" altLang="pt-BR" dirty="0"/>
            </a:br>
            <a:r>
              <a:rPr lang="pt-BR" altLang="pt-BR" dirty="0"/>
              <a:t>- Endereços lógicos e físicos. </a:t>
            </a:r>
            <a:br>
              <a:rPr lang="pt-BR" altLang="pt-BR" dirty="0"/>
            </a:b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744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Plano de Ensino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125539"/>
            <a:ext cx="8229600" cy="5399087"/>
          </a:xfrm>
        </p:spPr>
        <p:txBody>
          <a:bodyPr/>
          <a:lstStyle/>
          <a:p>
            <a:r>
              <a:rPr lang="pt-BR" altLang="pt-BR" smtClean="0"/>
              <a:t>Bases tecnológicas:</a:t>
            </a:r>
          </a:p>
          <a:p>
            <a:pPr marL="342900" lvl="1" indent="-342900">
              <a:buNone/>
            </a:pPr>
            <a:r>
              <a:rPr lang="pt-BR" altLang="pt-BR"/>
              <a:t>	- Memória contínua</a:t>
            </a:r>
            <a:br>
              <a:rPr lang="pt-BR" altLang="pt-BR"/>
            </a:br>
            <a:r>
              <a:rPr lang="pt-BR" altLang="pt-BR"/>
              <a:t>- Alocação e particionamento. </a:t>
            </a:r>
            <a:br>
              <a:rPr lang="pt-BR" altLang="pt-BR"/>
            </a:br>
            <a:r>
              <a:rPr lang="pt-BR" altLang="pt-BR"/>
              <a:t>- Swapping. </a:t>
            </a:r>
            <a:br>
              <a:rPr lang="pt-BR" altLang="pt-BR"/>
            </a:br>
            <a:r>
              <a:rPr lang="pt-BR" altLang="pt-BR"/>
              <a:t>- Memória Virtual. </a:t>
            </a:r>
            <a:br>
              <a:rPr lang="pt-BR" altLang="pt-BR"/>
            </a:br>
            <a:r>
              <a:rPr lang="pt-BR" altLang="pt-BR"/>
              <a:t>- Paginação. </a:t>
            </a:r>
            <a:br>
              <a:rPr lang="pt-BR" altLang="pt-BR"/>
            </a:br>
            <a:r>
              <a:rPr lang="pt-BR" altLang="pt-BR"/>
              <a:t>- Segmentação.</a:t>
            </a:r>
            <a:br>
              <a:rPr lang="pt-BR" altLang="pt-BR"/>
            </a:br>
            <a:r>
              <a:rPr lang="pt-BR" altLang="pt-BR"/>
              <a:t>- Gerência de Dispositivos e Recursos</a:t>
            </a:r>
            <a:br>
              <a:rPr lang="pt-BR" altLang="pt-BR"/>
            </a:br>
            <a:r>
              <a:rPr lang="pt-BR" altLang="pt-BR"/>
              <a:t>- Device drivers. (Disco, teclado etc)</a:t>
            </a:r>
            <a:br>
              <a:rPr lang="pt-BR" altLang="pt-BR"/>
            </a:br>
            <a:r>
              <a:rPr lang="pt-BR" altLang="pt-BR"/>
              <a:t>- Dispositivos de E/S.</a:t>
            </a:r>
            <a:br>
              <a:rPr lang="pt-BR" altLang="pt-BR"/>
            </a:br>
            <a:r>
              <a:rPr lang="pt-BR" altLang="pt-BR"/>
              <a:t>- Sistemas de arquivos:</a:t>
            </a:r>
            <a:br>
              <a:rPr lang="pt-BR" altLang="pt-BR"/>
            </a:br>
            <a:r>
              <a:rPr lang="pt-BR" altLang="pt-BR"/>
              <a:t>	Arquivos. </a:t>
            </a:r>
            <a:br>
              <a:rPr lang="pt-BR" altLang="pt-BR"/>
            </a:br>
            <a:r>
              <a:rPr lang="pt-BR" altLang="pt-BR"/>
              <a:t>	Diretórios. </a:t>
            </a:r>
            <a:br>
              <a:rPr lang="pt-BR" altLang="pt-BR"/>
            </a:br>
            <a:r>
              <a:rPr lang="pt-BR" altLang="pt-BR"/>
              <a:t>	Alocação de espaço. </a:t>
            </a:r>
            <a:br>
              <a:rPr lang="pt-BR" altLang="pt-BR"/>
            </a:br>
            <a:endParaRPr lang="pt-BR" altLang="pt-BR"/>
          </a:p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5339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Plano de Ensino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125539"/>
            <a:ext cx="8229600" cy="5399087"/>
          </a:xfrm>
        </p:spPr>
        <p:txBody>
          <a:bodyPr/>
          <a:lstStyle/>
          <a:p>
            <a:r>
              <a:rPr lang="pt-BR" altLang="pt-BR" smtClean="0"/>
              <a:t>Bases tecnológicas: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mtClean="0"/>
              <a:t>	</a:t>
            </a:r>
            <a:r>
              <a:rPr lang="pt-BR" altLang="pt-BR" sz="2400"/>
              <a:t>- Proteção.</a:t>
            </a:r>
            <a:br>
              <a:rPr lang="pt-BR" altLang="pt-BR" sz="2400"/>
            </a:br>
            <a:r>
              <a:rPr lang="pt-BR" altLang="pt-BR" sz="2400"/>
              <a:t>	Sistemas de Proteção</a:t>
            </a:r>
            <a:br>
              <a:rPr lang="pt-BR" altLang="pt-BR" sz="2400"/>
            </a:br>
            <a:r>
              <a:rPr lang="pt-BR" altLang="pt-BR" sz="2400"/>
              <a:t>	Segurança X Proteção</a:t>
            </a:r>
            <a:br>
              <a:rPr lang="pt-BR" altLang="pt-BR" sz="2400"/>
            </a:br>
            <a:r>
              <a:rPr lang="pt-BR" altLang="pt-BR" sz="2400"/>
              <a:t>- Serviços. Canais de execução. Daemon. Painel de Controle. 	Configuração de Hardware e Software. </a:t>
            </a:r>
            <a:br>
              <a:rPr lang="pt-BR" altLang="pt-BR" sz="2400"/>
            </a:br>
            <a:r>
              <a:rPr lang="pt-BR" altLang="pt-BR" sz="2400"/>
              <a:t>- Serviços. Área de trabalho. Systray. Softwares e demais 	componentes do Windows. </a:t>
            </a:r>
            <a:br>
              <a:rPr lang="pt-BR" altLang="pt-BR" sz="2400"/>
            </a:br>
            <a:r>
              <a:rPr lang="pt-BR" altLang="pt-BR" sz="2400"/>
              <a:t>- Serviços de diagnóstico. Manutenção preventiva em 	software. Manutenção corretiva em software. 	Configuração de diretivas de segurança. </a:t>
            </a:r>
            <a:br>
              <a:rPr lang="pt-BR" altLang="pt-BR" sz="2400"/>
            </a:br>
            <a:r>
              <a:rPr lang="pt-BR" altLang="pt-BR" sz="2400"/>
              <a:t>- Técnicas de medição de performance. </a:t>
            </a:r>
            <a:br>
              <a:rPr lang="pt-BR" altLang="pt-BR" sz="2400"/>
            </a:br>
            <a:r>
              <a:rPr lang="pt-BR" altLang="pt-BR" sz="2400"/>
              <a:t>- Ferramenta de monitoria de rede. </a:t>
            </a:r>
            <a:br>
              <a:rPr lang="pt-BR" altLang="pt-BR" sz="2400"/>
            </a:br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214982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Plano de Ensino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125539"/>
            <a:ext cx="8229600" cy="5399087"/>
          </a:xfrm>
        </p:spPr>
        <p:txBody>
          <a:bodyPr/>
          <a:lstStyle/>
          <a:p>
            <a:r>
              <a:rPr lang="pt-BR" altLang="pt-BR" smtClean="0"/>
              <a:t>Bases tecnológicas: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mtClean="0"/>
              <a:t>	</a:t>
            </a:r>
            <a:r>
              <a:rPr lang="pt-BR" altLang="pt-BR" sz="2400"/>
              <a:t>- Interpretação de dados exibidos. </a:t>
            </a:r>
            <a:br>
              <a:rPr lang="pt-BR" altLang="pt-BR" sz="2400"/>
            </a:br>
            <a:r>
              <a:rPr lang="pt-BR" altLang="pt-BR" sz="2400"/>
              <a:t>- Percentual de utilização da rede.</a:t>
            </a:r>
            <a:br>
              <a:rPr lang="pt-BR" altLang="pt-BR" sz="2400"/>
            </a:br>
            <a:r>
              <a:rPr lang="pt-BR" altLang="pt-BR" sz="2400"/>
              <a:t>- Estatísticas de capturas.</a:t>
            </a:r>
            <a:br>
              <a:rPr lang="pt-BR" altLang="pt-BR" sz="2400"/>
            </a:br>
            <a:r>
              <a:rPr lang="pt-BR" altLang="pt-BR" sz="2400"/>
              <a:t>- Estatísticas de rede.</a:t>
            </a:r>
            <a:br>
              <a:rPr lang="pt-BR" altLang="pt-BR" sz="2400"/>
            </a:br>
            <a:r>
              <a:rPr lang="pt-BR" altLang="pt-BR" sz="2400"/>
              <a:t>- Driver de dispositivo. Dispositivo de 8, 16, 32 e 64 bits. Fila de Requisição de Interrupções (IRQ). Canal de Acesso Direto à Memória (DMA). </a:t>
            </a:r>
            <a:br>
              <a:rPr lang="pt-BR" altLang="pt-BR" sz="2400"/>
            </a:br>
            <a:r>
              <a:rPr lang="pt-BR" altLang="pt-BR" sz="2400"/>
              <a:t>- Endereço de memória para entrada e saída de dados (I/O address). </a:t>
            </a:r>
            <a:br>
              <a:rPr lang="pt-BR" altLang="pt-BR" sz="2400"/>
            </a:br>
            <a:r>
              <a:rPr lang="pt-BR" altLang="pt-BR" sz="2400"/>
              <a:t>- Ambiente texto do Linux (Shell).</a:t>
            </a:r>
            <a:br>
              <a:rPr lang="pt-BR" altLang="pt-BR" sz="2400"/>
            </a:br>
            <a:r>
              <a:rPr lang="pt-BR" altLang="pt-BR" sz="2400"/>
              <a:t>- Comandos do shell para inspeção de arquivos texto. </a:t>
            </a:r>
            <a:br>
              <a:rPr lang="pt-BR" altLang="pt-BR" sz="2400"/>
            </a:br>
            <a:endParaRPr lang="pt-BR" altLang="pt-BR" sz="2400"/>
          </a:p>
          <a:p>
            <a:pPr>
              <a:buFont typeface="Arial" panose="020B0604020202020204" pitchFamily="34" charset="0"/>
              <a:buNone/>
            </a:pPr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4920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Plano de Ensino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125539"/>
            <a:ext cx="8229600" cy="5399087"/>
          </a:xfrm>
        </p:spPr>
        <p:txBody>
          <a:bodyPr/>
          <a:lstStyle/>
          <a:p>
            <a:r>
              <a:rPr lang="pt-BR" altLang="pt-BR" smtClean="0"/>
              <a:t>Bases tecnológicas: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mtClean="0"/>
              <a:t>	</a:t>
            </a:r>
            <a:r>
              <a:rPr lang="pt-BR" altLang="pt-BR" sz="2400"/>
              <a:t> - Criação de usuários e organização em grupos. Permissões da estrutura de arquivos. </a:t>
            </a:r>
            <a:br>
              <a:rPr lang="pt-BR" altLang="pt-BR" sz="2400"/>
            </a:br>
            <a:r>
              <a:rPr lang="pt-BR" altLang="pt-BR" sz="2400"/>
              <a:t>- Reconhecimento do sistema de arquivos e sua estrutura (file system). </a:t>
            </a:r>
            <a:br>
              <a:rPr lang="pt-BR" altLang="pt-BR" sz="2400"/>
            </a:br>
            <a:r>
              <a:rPr lang="pt-BR" altLang="pt-BR" sz="2400"/>
              <a:t>- Arquivo de usuários, grupos e senhas (passwd). </a:t>
            </a:r>
            <a:br>
              <a:rPr lang="pt-BR" altLang="pt-BR" sz="2400"/>
            </a:br>
            <a:r>
              <a:rPr lang="pt-BR" altLang="pt-BR" sz="2400"/>
              <a:t>- Arquivos de configuração (* conf). </a:t>
            </a:r>
            <a:br>
              <a:rPr lang="pt-BR" altLang="pt-BR" sz="2400"/>
            </a:br>
            <a:r>
              <a:rPr lang="pt-BR" altLang="pt-BR" sz="2400"/>
              <a:t>- Arquivo de identificação de conexões e endereços de rede (hosts). </a:t>
            </a:r>
            <a:br>
              <a:rPr lang="pt-BR" altLang="pt-BR" sz="2400"/>
            </a:br>
            <a:r>
              <a:rPr lang="pt-BR" altLang="pt-BR" sz="2400"/>
              <a:t>- Funcionamento dos dispositivos (devices). </a:t>
            </a:r>
            <a:br>
              <a:rPr lang="pt-BR" altLang="pt-BR" sz="2400"/>
            </a:br>
            <a:r>
              <a:rPr lang="pt-BR" altLang="pt-BR" sz="2400"/>
              <a:t>- Conceitos e fundamentos de emuladores e máquinas virtuais.</a:t>
            </a:r>
          </a:p>
        </p:txBody>
      </p:sp>
    </p:spTree>
    <p:extLst>
      <p:ext uri="{BB962C8B-B14F-4D97-AF65-F5344CB8AC3E}">
        <p14:creationId xmlns:p14="http://schemas.microsoft.com/office/powerpoint/2010/main" val="149644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Plano de Ensino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32255"/>
              </p:ext>
            </p:extLst>
          </p:nvPr>
        </p:nvGraphicFramePr>
        <p:xfrm>
          <a:off x="746975" y="1481067"/>
          <a:ext cx="10606825" cy="5035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6825"/>
              </a:tblGrid>
              <a:tr h="286471">
                <a:tc>
                  <a:txBody>
                    <a:bodyPr/>
                    <a:lstStyle/>
                    <a:p>
                      <a:pPr marR="15240"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REFERÊNCIAS BIBLIOGRÁFICAS BÁSICAS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1434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1. TANENBAUM, Andrew S. Sistemas operacionais modernos. 2. ed. São Paulo: Prentice Hall, 1999.</a:t>
                      </a:r>
                      <a:endParaRPr lang="pt-BR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2. DANESH, </a:t>
                      </a:r>
                      <a:r>
                        <a:rPr lang="pt-BR" sz="2000" dirty="0" err="1">
                          <a:effectLst/>
                        </a:rPr>
                        <a:t>Arman</a:t>
                      </a:r>
                      <a:r>
                        <a:rPr lang="pt-BR" sz="2000" dirty="0">
                          <a:effectLst/>
                        </a:rPr>
                        <a:t>. Dominando o Linux: A bíblia. São Paulo: Makron Books,.</a:t>
                      </a:r>
                      <a:endParaRPr lang="pt-BR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3. SILBERSCHATZ, Abraham; GALVIN, Peter </a:t>
                      </a:r>
                      <a:r>
                        <a:rPr lang="pt-BR" sz="2000" dirty="0" err="1">
                          <a:effectLst/>
                        </a:rPr>
                        <a:t>Baer</a:t>
                      </a:r>
                      <a:r>
                        <a:rPr lang="pt-BR" sz="2000" dirty="0">
                          <a:effectLst/>
                        </a:rPr>
                        <a:t>; GAGME, Greg. Sistemas operacionais com Java. Rio</a:t>
                      </a:r>
                      <a:endParaRPr lang="pt-BR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 Janeiro: </a:t>
                      </a:r>
                      <a:r>
                        <a:rPr lang="pt-BR" sz="2000" dirty="0" err="1">
                          <a:effectLst/>
                        </a:rPr>
                        <a:t>Elsevier</a:t>
                      </a:r>
                      <a:r>
                        <a:rPr lang="pt-BR" sz="2000" dirty="0">
                          <a:effectLst/>
                        </a:rPr>
                        <a:t>, 2004.</a:t>
                      </a:r>
                      <a:endParaRPr lang="pt-BR" sz="3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86471">
                <a:tc>
                  <a:txBody>
                    <a:bodyPr/>
                    <a:lstStyle/>
                    <a:p>
                      <a:pPr marR="15240"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REFERÊNCIAS BIBLIOGRÁFICAS COMPLEMENTARES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6259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 TAYLOR, Dave; ARMSTRONG JR., James C. Aprenda em 24 horas UNIX. Rio de Janeiro: Campus, 1998.</a:t>
                      </a:r>
                      <a:endParaRPr lang="pt-BR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2. BELLOMO, Michael. Administração do </a:t>
                      </a:r>
                      <a:r>
                        <a:rPr lang="pt-BR" sz="1800" dirty="0" err="1">
                          <a:effectLst/>
                        </a:rPr>
                        <a:t>linux</a:t>
                      </a:r>
                      <a:r>
                        <a:rPr lang="pt-BR" sz="1800" dirty="0">
                          <a:effectLst/>
                        </a:rPr>
                        <a:t>. Rio de Janeiro: Campus, 2000.</a:t>
                      </a:r>
                      <a:endParaRPr lang="pt-BR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3. </a:t>
                      </a:r>
                      <a:r>
                        <a:rPr lang="pt-BR" sz="1800" dirty="0" err="1">
                          <a:effectLst/>
                        </a:rPr>
                        <a:t>TANENBAUM,Andrew</a:t>
                      </a:r>
                      <a:r>
                        <a:rPr lang="pt-BR" sz="1800" dirty="0">
                          <a:effectLst/>
                        </a:rPr>
                        <a:t> S; GONÇALVES, Ronaldo A. L; CONSULARO, Luiz A. Sistemas operacionais</a:t>
                      </a:r>
                      <a:endParaRPr lang="pt-BR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modernos. 2. ed. São Paulo: Prentice Hall, 2003.</a:t>
                      </a:r>
                      <a:endParaRPr lang="pt-BR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4. MACHADO, Francis Berenger; MAIA, Luiz Paulo. Arquitetura de sistemas operacionais. 3.ed. Rio de</a:t>
                      </a:r>
                      <a:endParaRPr lang="pt-BR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Janeiro: LTC, 2002.</a:t>
                      </a:r>
                      <a:endParaRPr lang="pt-BR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5. HUNT, Craig. Servidores de redes com Linux: o recurso essencial para administradores de sistemas.</a:t>
                      </a:r>
                      <a:endParaRPr lang="pt-BR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2.ed. São Paulo: Market Books, 2000.</a:t>
                      </a:r>
                      <a:endParaRPr lang="pt-BR" sz="2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86471">
                <a:tc>
                  <a:txBody>
                    <a:bodyPr/>
                    <a:lstStyle/>
                    <a:p>
                      <a:pPr marR="1524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08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Considerações Gerais sobre a Disciplina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Experiência da Turma</a:t>
            </a:r>
          </a:p>
          <a:p>
            <a:endParaRPr lang="pt-BR" altLang="pt-BR" smtClean="0"/>
          </a:p>
          <a:p>
            <a:r>
              <a:rPr lang="pt-BR" altLang="pt-BR" smtClean="0"/>
              <a:t>E quem não tem experiência?</a:t>
            </a:r>
          </a:p>
          <a:p>
            <a:endParaRPr lang="pt-BR" altLang="pt-BR" smtClean="0"/>
          </a:p>
          <a:p>
            <a:r>
              <a:rPr lang="pt-BR" altLang="pt-BR" smtClean="0"/>
              <a:t>Dificuldade da Disciplina</a:t>
            </a:r>
          </a:p>
          <a:p>
            <a:endParaRPr lang="pt-BR" altLang="pt-BR" smtClean="0"/>
          </a:p>
          <a:p>
            <a:r>
              <a:rPr lang="pt-BR" altLang="pt-BR" smtClean="0"/>
              <a:t>Aproximadamente 3 Capítulos do Livro por aula...</a:t>
            </a:r>
          </a:p>
        </p:txBody>
      </p:sp>
    </p:spTree>
    <p:extLst>
      <p:ext uri="{BB962C8B-B14F-4D97-AF65-F5344CB8AC3E}">
        <p14:creationId xmlns:p14="http://schemas.microsoft.com/office/powerpoint/2010/main" val="7657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Considerações Gerais sobre a Disciplina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Assuntos principais:</a:t>
            </a:r>
          </a:p>
          <a:p>
            <a:pPr lvl="1"/>
            <a:r>
              <a:rPr lang="pt-BR" altLang="pt-BR" smtClean="0"/>
              <a:t>Gerência de Processos</a:t>
            </a:r>
          </a:p>
          <a:p>
            <a:pPr lvl="1"/>
            <a:r>
              <a:rPr lang="pt-BR" altLang="pt-BR" smtClean="0"/>
              <a:t>Gerência de Memória</a:t>
            </a:r>
          </a:p>
          <a:p>
            <a:pPr lvl="1"/>
            <a:r>
              <a:rPr lang="pt-BR" altLang="pt-BR" smtClean="0"/>
              <a:t>Gerência de Arquivos</a:t>
            </a:r>
          </a:p>
          <a:p>
            <a:pPr lvl="1"/>
            <a:r>
              <a:rPr lang="pt-BR" altLang="pt-BR" smtClean="0"/>
              <a:t>Gerência de I/O (entrada e saída)</a:t>
            </a:r>
          </a:p>
          <a:p>
            <a:pPr lvl="1"/>
            <a:r>
              <a:rPr lang="pt-BR" altLang="pt-BR" smtClean="0"/>
              <a:t> Serviços do sistema operacional</a:t>
            </a:r>
          </a:p>
          <a:p>
            <a:pPr lvl="1"/>
            <a:r>
              <a:rPr lang="pt-BR" altLang="pt-BR" smtClean="0"/>
              <a:t>Comandos</a:t>
            </a:r>
          </a:p>
          <a:p>
            <a:pPr lvl="1"/>
            <a:r>
              <a:rPr lang="pt-BR" altLang="pt-BR" smtClean="0"/>
              <a:t>Ferramentas do Sistema</a:t>
            </a:r>
          </a:p>
        </p:txBody>
      </p:sp>
    </p:spTree>
    <p:extLst>
      <p:ext uri="{BB962C8B-B14F-4D97-AF65-F5344CB8AC3E}">
        <p14:creationId xmlns:p14="http://schemas.microsoft.com/office/powerpoint/2010/main" val="250264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 bwMode="auto">
          <a:xfrm>
            <a:off x="2209800" y="179228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pt-BR" sz="3600">
                <a:latin typeface="+mj-lt"/>
                <a:ea typeface="+mj-ea"/>
                <a:cs typeface="+mj-cs"/>
              </a:rPr>
              <a:t>Sistemas Operacionais</a:t>
            </a: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ítulo 3"/>
          <p:cNvSpPr txBox="1">
            <a:spLocks/>
          </p:cNvSpPr>
          <p:nvPr/>
        </p:nvSpPr>
        <p:spPr bwMode="auto">
          <a:xfrm>
            <a:off x="2209800" y="1692275"/>
            <a:ext cx="7772400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pt-BR" sz="3600" dirty="0">
                <a:latin typeface="+mj-lt"/>
                <a:ea typeface="+mj-ea"/>
                <a:cs typeface="+mj-cs"/>
              </a:rPr>
              <a:t>Sistemas Operacionais</a:t>
            </a:r>
          </a:p>
        </p:txBody>
      </p:sp>
      <p:sp>
        <p:nvSpPr>
          <p:cNvPr id="7" name="Subtítulo 4"/>
          <p:cNvSpPr txBox="1">
            <a:spLocks/>
          </p:cNvSpPr>
          <p:nvPr/>
        </p:nvSpPr>
        <p:spPr bwMode="auto">
          <a:xfrm>
            <a:off x="2895600" y="3429001"/>
            <a:ext cx="64008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algn="ctr" eaLnBrk="0" hangingPunct="0">
              <a:spcBef>
                <a:spcPct val="20000"/>
              </a:spcBef>
              <a:defRPr/>
            </a:pPr>
            <a:r>
              <a:rPr lang="pt-BR" sz="3200" dirty="0">
                <a:solidFill>
                  <a:schemeClr val="tx1">
                    <a:tint val="75000"/>
                  </a:schemeClr>
                </a:solidFill>
              </a:rPr>
              <a:t>Aula 01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8819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Agenda da Aula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1030310" y="1352282"/>
            <a:ext cx="9180490" cy="4669107"/>
          </a:xfrm>
        </p:spPr>
        <p:txBody>
          <a:bodyPr>
            <a:normAutofit lnSpcReduction="10000"/>
          </a:bodyPr>
          <a:lstStyle/>
          <a:p>
            <a:r>
              <a:rPr lang="pt-BR" altLang="pt-BR" dirty="0"/>
              <a:t>Apresentação</a:t>
            </a:r>
          </a:p>
          <a:p>
            <a:r>
              <a:rPr lang="pt-BR" altLang="pt-BR" dirty="0"/>
              <a:t>Contrato Pedagógico</a:t>
            </a:r>
          </a:p>
          <a:p>
            <a:r>
              <a:rPr lang="pt-BR" altLang="pt-BR" dirty="0"/>
              <a:t>Plano de Ensino</a:t>
            </a:r>
          </a:p>
          <a:p>
            <a:r>
              <a:rPr lang="pt-BR" altLang="pt-BR" dirty="0"/>
              <a:t>Considerações Gerais sobre a Disciplina</a:t>
            </a:r>
          </a:p>
          <a:p>
            <a:r>
              <a:rPr lang="pt-BR" altLang="pt-BR" dirty="0"/>
              <a:t>Objetivos do SO e Tipos de serviço</a:t>
            </a:r>
          </a:p>
          <a:p>
            <a:r>
              <a:rPr lang="pt-BR" altLang="pt-BR" dirty="0"/>
              <a:t>Sistema Operacional na visão do usuário</a:t>
            </a:r>
          </a:p>
          <a:p>
            <a:r>
              <a:rPr lang="pt-BR" altLang="pt-BR" dirty="0"/>
              <a:t>Programas de Sistema</a:t>
            </a:r>
          </a:p>
          <a:p>
            <a:r>
              <a:rPr lang="pt-BR" altLang="pt-BR" dirty="0"/>
              <a:t>Sistema Operacional na visão de Projeto</a:t>
            </a:r>
          </a:p>
          <a:p>
            <a:r>
              <a:rPr lang="pt-BR" altLang="pt-BR" dirty="0"/>
              <a:t>Histórico de Sistemas Operacionais e da interface gráfica</a:t>
            </a:r>
          </a:p>
          <a:p>
            <a:r>
              <a:rPr lang="pt-BR" alt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300328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Apresentação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dirty="0" smtClean="0"/>
          </a:p>
          <a:p>
            <a:r>
              <a:rPr lang="pt-BR" altLang="pt-BR" dirty="0" smtClean="0"/>
              <a:t>Prof. Luciano Xiscatti (Xis)</a:t>
            </a:r>
          </a:p>
          <a:p>
            <a:r>
              <a:rPr lang="pt-BR" altLang="pt-BR" dirty="0" smtClean="0"/>
              <a:t>E-mail: Luciano.Xiscatti@spei.br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Formação:</a:t>
            </a:r>
          </a:p>
          <a:p>
            <a:pPr lvl="1"/>
            <a:r>
              <a:rPr lang="pt-BR" altLang="pt-BR" dirty="0" smtClean="0"/>
              <a:t>Superior em Processamento de Dados</a:t>
            </a:r>
          </a:p>
          <a:p>
            <a:pPr lvl="1"/>
            <a:r>
              <a:rPr lang="pt-BR" altLang="pt-BR" dirty="0" smtClean="0"/>
              <a:t>Pós graduação em Tecnologia da informação e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5858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Apresentação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Experiência Profissional:</a:t>
            </a:r>
          </a:p>
          <a:p>
            <a:pPr lvl="1"/>
            <a:r>
              <a:rPr lang="pt-BR" altLang="pt-BR" smtClean="0"/>
              <a:t>Desenvolvedor:</a:t>
            </a:r>
          </a:p>
          <a:p>
            <a:pPr lvl="2"/>
            <a:r>
              <a:rPr lang="pt-BR" altLang="pt-BR" smtClean="0"/>
              <a:t>Secretaria de Justiça</a:t>
            </a:r>
          </a:p>
          <a:p>
            <a:pPr lvl="2"/>
            <a:r>
              <a:rPr lang="pt-BR" altLang="pt-BR" smtClean="0"/>
              <a:t>Fundação Celepar</a:t>
            </a:r>
          </a:p>
          <a:p>
            <a:pPr lvl="1"/>
            <a:r>
              <a:rPr lang="pt-BR" altLang="pt-BR" smtClean="0"/>
              <a:t>Analista de Suporte Técnico</a:t>
            </a:r>
          </a:p>
          <a:p>
            <a:pPr lvl="2"/>
            <a:r>
              <a:rPr lang="pt-BR" altLang="pt-BR" smtClean="0"/>
              <a:t>Siemens Ltda</a:t>
            </a:r>
          </a:p>
          <a:p>
            <a:pPr lvl="1"/>
            <a:r>
              <a:rPr lang="pt-BR" altLang="pt-BR" smtClean="0"/>
              <a:t>Administrador de Redes</a:t>
            </a:r>
          </a:p>
          <a:p>
            <a:pPr lvl="2"/>
            <a:r>
              <a:rPr lang="pt-BR" altLang="pt-BR" smtClean="0"/>
              <a:t>Faculdades Curitiba</a:t>
            </a:r>
          </a:p>
          <a:p>
            <a:pPr lvl="2"/>
            <a:r>
              <a:rPr lang="pt-BR" altLang="pt-BR" smtClean="0"/>
              <a:t>Cesec – Centro de Estudos de Engenharia Civil - UFPR</a:t>
            </a:r>
          </a:p>
          <a:p>
            <a:pPr lvl="1"/>
            <a:endParaRPr lang="pt-BR" altLang="pt-BR" smtClean="0"/>
          </a:p>
          <a:p>
            <a:pPr lvl="1">
              <a:buFont typeface="Arial" panose="020B0604020202020204" pitchFamily="34" charset="0"/>
              <a:buNone/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53542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Apresentação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Experiência Profissional:</a:t>
            </a:r>
          </a:p>
          <a:p>
            <a:pPr lvl="1"/>
            <a:endParaRPr lang="pt-BR" altLang="pt-BR" dirty="0" smtClean="0"/>
          </a:p>
          <a:p>
            <a:pPr lvl="1"/>
            <a:endParaRPr lang="pt-BR" altLang="pt-BR" dirty="0" smtClean="0"/>
          </a:p>
          <a:p>
            <a:pPr lvl="1"/>
            <a:r>
              <a:rPr lang="pt-BR" altLang="pt-BR" dirty="0" smtClean="0"/>
              <a:t>Professor:</a:t>
            </a:r>
          </a:p>
          <a:p>
            <a:pPr lvl="2"/>
            <a:r>
              <a:rPr lang="pt-BR" altLang="pt-BR" dirty="0" smtClean="0"/>
              <a:t>Graduação – 2005 </a:t>
            </a:r>
            <a:r>
              <a:rPr lang="pt-BR" altLang="pt-BR" dirty="0" smtClean="0">
                <a:sym typeface="Wingdings" panose="05000000000000000000" pitchFamily="2" charset="2"/>
              </a:rPr>
              <a:t></a:t>
            </a:r>
            <a:endParaRPr lang="pt-BR" altLang="pt-BR" dirty="0" smtClean="0"/>
          </a:p>
          <a:p>
            <a:pPr lvl="3"/>
            <a:r>
              <a:rPr lang="pt-BR" altLang="pt-BR" dirty="0" smtClean="0"/>
              <a:t>Faculdades </a:t>
            </a:r>
            <a:r>
              <a:rPr lang="pt-BR" altLang="pt-BR" dirty="0" err="1" smtClean="0"/>
              <a:t>Opet</a:t>
            </a:r>
            <a:r>
              <a:rPr lang="pt-BR" altLang="pt-BR" dirty="0" smtClean="0"/>
              <a:t> – 2005 - 2014</a:t>
            </a:r>
          </a:p>
          <a:p>
            <a:pPr lvl="3"/>
            <a:r>
              <a:rPr lang="pt-BR" altLang="pt-BR" dirty="0" smtClean="0"/>
              <a:t>Centro Tecnológico Positivo – 2011 -&gt; </a:t>
            </a:r>
          </a:p>
          <a:p>
            <a:pPr lvl="3"/>
            <a:r>
              <a:rPr lang="pt-BR" altLang="pt-BR" dirty="0" smtClean="0"/>
              <a:t>Faculdades </a:t>
            </a:r>
            <a:r>
              <a:rPr lang="pt-BR" altLang="pt-BR" dirty="0" err="1" smtClean="0"/>
              <a:t>Spei</a:t>
            </a:r>
            <a:r>
              <a:rPr lang="pt-BR" altLang="pt-BR" dirty="0" smtClean="0"/>
              <a:t> – 2015 -&gt; </a:t>
            </a:r>
          </a:p>
          <a:p>
            <a:pPr lvl="3"/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58930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Contrato Pedagógico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300765"/>
            <a:ext cx="8229600" cy="5007959"/>
          </a:xfrm>
        </p:spPr>
        <p:txBody>
          <a:bodyPr/>
          <a:lstStyle/>
          <a:p>
            <a:r>
              <a:rPr lang="pt-BR" altLang="pt-BR" dirty="0" smtClean="0"/>
              <a:t>Horário das aulas:</a:t>
            </a:r>
          </a:p>
          <a:p>
            <a:pPr lvl="1"/>
            <a:r>
              <a:rPr lang="pt-BR" altLang="pt-BR" dirty="0" smtClean="0"/>
              <a:t>1900 - 20:40 horas</a:t>
            </a:r>
          </a:p>
          <a:p>
            <a:pPr lvl="1"/>
            <a:r>
              <a:rPr lang="pt-BR" altLang="pt-BR" dirty="0" smtClean="0"/>
              <a:t>20:55 – 22:35 horas</a:t>
            </a:r>
          </a:p>
          <a:p>
            <a:r>
              <a:rPr lang="pt-BR" altLang="pt-BR" dirty="0" smtClean="0"/>
              <a:t>25% de faltas</a:t>
            </a:r>
          </a:p>
          <a:p>
            <a:r>
              <a:rPr lang="pt-BR" altLang="pt-BR" dirty="0" smtClean="0"/>
              <a:t>Postura:</a:t>
            </a:r>
          </a:p>
          <a:p>
            <a:pPr lvl="1"/>
            <a:r>
              <a:rPr lang="pt-BR" altLang="pt-BR" dirty="0" smtClean="0"/>
              <a:t>Celular</a:t>
            </a:r>
          </a:p>
          <a:p>
            <a:pPr lvl="1"/>
            <a:r>
              <a:rPr lang="pt-BR" altLang="pt-BR" dirty="0" smtClean="0"/>
              <a:t>Comida ou bebida</a:t>
            </a:r>
          </a:p>
          <a:p>
            <a:pPr lvl="1"/>
            <a:r>
              <a:rPr lang="pt-BR" altLang="pt-BR" dirty="0" smtClean="0"/>
              <a:t>Notebook</a:t>
            </a:r>
          </a:p>
          <a:p>
            <a:pPr lvl="1"/>
            <a:r>
              <a:rPr lang="pt-BR" altLang="pt-BR" dirty="0" smtClean="0"/>
              <a:t>Perguntas / Dúvidas – façam por favor !!!!!</a:t>
            </a:r>
          </a:p>
        </p:txBody>
      </p:sp>
    </p:spTree>
    <p:extLst>
      <p:ext uri="{BB962C8B-B14F-4D97-AF65-F5344CB8AC3E}">
        <p14:creationId xmlns:p14="http://schemas.microsoft.com/office/powerpoint/2010/main" val="337715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Contrato Pedagógico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4000" dirty="0" smtClean="0"/>
              <a:t>Sistema de Avaliação:</a:t>
            </a:r>
          </a:p>
          <a:p>
            <a:pPr lvl="1"/>
            <a:r>
              <a:rPr lang="pt-BR" altLang="pt-BR" sz="3600" dirty="0" smtClean="0"/>
              <a:t>2 Avaliações escritas e agendadas</a:t>
            </a:r>
          </a:p>
          <a:p>
            <a:pPr lvl="1"/>
            <a:r>
              <a:rPr lang="pt-BR" altLang="pt-BR" sz="3600" dirty="0" smtClean="0"/>
              <a:t>TRM</a:t>
            </a:r>
          </a:p>
          <a:p>
            <a:pPr lvl="1"/>
            <a:r>
              <a:rPr lang="pt-BR" altLang="pt-BR" sz="3600" dirty="0" smtClean="0"/>
              <a:t>Trabalho da disciplina</a:t>
            </a:r>
          </a:p>
          <a:p>
            <a:pPr lvl="1"/>
            <a:r>
              <a:rPr lang="pt-BR" altLang="pt-BR" sz="3600" dirty="0" smtClean="0"/>
              <a:t>75% de presenças</a:t>
            </a:r>
          </a:p>
        </p:txBody>
      </p:sp>
    </p:spTree>
    <p:extLst>
      <p:ext uri="{BB962C8B-B14F-4D97-AF65-F5344CB8AC3E}">
        <p14:creationId xmlns:p14="http://schemas.microsoft.com/office/powerpoint/2010/main" val="5359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Plano de Ensino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Disciplina: Sistemas Operacionais   </a:t>
            </a:r>
          </a:p>
          <a:p>
            <a:pPr lvl="1"/>
            <a:endParaRPr lang="pt-BR" altLang="pt-BR" dirty="0" smtClean="0"/>
          </a:p>
          <a:p>
            <a:pPr lvl="1"/>
            <a:r>
              <a:rPr lang="pt-BR" altLang="pt-BR" dirty="0" smtClean="0"/>
              <a:t>Carga horária semanal: 4</a:t>
            </a:r>
          </a:p>
          <a:p>
            <a:pPr lvl="1"/>
            <a:r>
              <a:rPr lang="pt-BR" altLang="pt-BR" dirty="0" smtClean="0"/>
              <a:t>Carga horária total: 80</a:t>
            </a:r>
          </a:p>
          <a:p>
            <a:pPr lvl="1"/>
            <a:r>
              <a:rPr lang="pt-BR" altLang="pt-BR" dirty="0" smtClean="0"/>
              <a:t>Carga horária em aulas expositivas: 66</a:t>
            </a:r>
          </a:p>
          <a:p>
            <a:pPr lvl="1"/>
            <a:r>
              <a:rPr lang="pt-BR" altLang="pt-BR" dirty="0" smtClean="0"/>
              <a:t>Carga horária complementar (TRM): 14</a:t>
            </a:r>
          </a:p>
        </p:txBody>
      </p:sp>
    </p:spTree>
    <p:extLst>
      <p:ext uri="{BB962C8B-B14F-4D97-AF65-F5344CB8AC3E}">
        <p14:creationId xmlns:p14="http://schemas.microsoft.com/office/powerpoint/2010/main" val="174659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614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Agenda da Aula</vt:lpstr>
      <vt:lpstr>Apresentação</vt:lpstr>
      <vt:lpstr>Apresentação</vt:lpstr>
      <vt:lpstr>Apresentação</vt:lpstr>
      <vt:lpstr>Contrato Pedagógico</vt:lpstr>
      <vt:lpstr>Contrato Pedagógico</vt:lpstr>
      <vt:lpstr>Plano de Ensino</vt:lpstr>
      <vt:lpstr>Plano de Ensino</vt:lpstr>
      <vt:lpstr>Plano de Ensino</vt:lpstr>
      <vt:lpstr>Plano de Ensino</vt:lpstr>
      <vt:lpstr>Plano de Ensino</vt:lpstr>
      <vt:lpstr>Plano de Ensino</vt:lpstr>
      <vt:lpstr>Plano de Ensino</vt:lpstr>
      <vt:lpstr>Plano de Ensino</vt:lpstr>
      <vt:lpstr>Plano de Ensino</vt:lpstr>
      <vt:lpstr>Considerações Gerais sobre a Disciplina</vt:lpstr>
      <vt:lpstr>Considerações Gerais sobre a Disciplina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Xiscatti</dc:creator>
  <cp:lastModifiedBy>Luciano Xiscatti</cp:lastModifiedBy>
  <cp:revision>3</cp:revision>
  <dcterms:created xsi:type="dcterms:W3CDTF">2015-07-23T20:05:53Z</dcterms:created>
  <dcterms:modified xsi:type="dcterms:W3CDTF">2015-07-23T20:14:30Z</dcterms:modified>
</cp:coreProperties>
</file>