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2" r:id="rId26"/>
    <p:sldId id="283" r:id="rId27"/>
    <p:sldId id="284" r:id="rId28"/>
    <p:sldId id="285" r:id="rId29"/>
    <p:sldId id="286" r:id="rId30"/>
    <p:sldId id="287" r:id="rId31"/>
    <p:sldId id="288" r:id="rId32"/>
    <p:sldId id="290" r:id="rId33"/>
    <p:sldId id="289" r:id="rId34"/>
    <p:sldId id="291" r:id="rId35"/>
    <p:sldId id="292" r:id="rId36"/>
    <p:sldId id="294"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4" r:id="rId87"/>
    <p:sldId id="345" r:id="rId88"/>
    <p:sldId id="343" r:id="rId89"/>
    <p:sldId id="346" r:id="rId90"/>
    <p:sldId id="347" r:id="rId91"/>
    <p:sldId id="348" r:id="rId92"/>
    <p:sldId id="349" r:id="rId93"/>
    <p:sldId id="350" r:id="rId94"/>
    <p:sldId id="351" r:id="rId95"/>
    <p:sldId id="352" r:id="rId96"/>
    <p:sldId id="354" r:id="rId97"/>
    <p:sldId id="353" r:id="rId98"/>
    <p:sldId id="355" r:id="rId99"/>
    <p:sldId id="356" r:id="rId100"/>
    <p:sldId id="357" r:id="rId101"/>
    <p:sldId id="358" r:id="rId102"/>
    <p:sldId id="359" r:id="rId10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0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CCDAC9B0-688E-49A0-BD38-F96B2F79CDB9}" type="datetimeFigureOut">
              <a:rPr lang="pt-BR" smtClean="0"/>
              <a:t>22/09/2015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341190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CDAC9B0-688E-49A0-BD38-F96B2F79CDB9}" type="datetimeFigureOut">
              <a:rPr lang="pt-BR" smtClean="0"/>
              <a:t>22/09/2015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261396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CDAC9B0-688E-49A0-BD38-F96B2F79CDB9}" type="datetimeFigureOut">
              <a:rPr lang="pt-BR" smtClean="0"/>
              <a:t>22/09/2015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350469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CDAC9B0-688E-49A0-BD38-F96B2F79CDB9}" type="datetimeFigureOut">
              <a:rPr lang="pt-BR" smtClean="0"/>
              <a:t>22/09/2015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155520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CCDAC9B0-688E-49A0-BD38-F96B2F79CDB9}" type="datetimeFigureOut">
              <a:rPr lang="pt-BR" smtClean="0"/>
              <a:t>22/09/2015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426033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CDAC9B0-688E-49A0-BD38-F96B2F79CDB9}" type="datetimeFigureOut">
              <a:rPr lang="pt-BR" smtClean="0"/>
              <a:t>22/09/2015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220106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CDAC9B0-688E-49A0-BD38-F96B2F79CDB9}" type="datetimeFigureOut">
              <a:rPr lang="pt-BR" smtClean="0"/>
              <a:t>22/09/2015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159597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CDAC9B0-688E-49A0-BD38-F96B2F79CDB9}" type="datetimeFigureOut">
              <a:rPr lang="pt-BR" smtClean="0"/>
              <a:t>22/09/2015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31191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CDAC9B0-688E-49A0-BD38-F96B2F79CDB9}" type="datetimeFigureOut">
              <a:rPr lang="pt-BR" smtClean="0"/>
              <a:t>22/09/2015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401052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CDAC9B0-688E-49A0-BD38-F96B2F79CDB9}" type="datetimeFigureOut">
              <a:rPr lang="pt-BR" smtClean="0"/>
              <a:t>22/09/2015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294866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CDAC9B0-688E-49A0-BD38-F96B2F79CDB9}" type="datetimeFigureOut">
              <a:rPr lang="pt-BR" smtClean="0"/>
              <a:t>22/09/2015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D63433E-7D4D-4EB4-AC19-BFF495BA6171}" type="slidenum">
              <a:rPr lang="pt-BR" smtClean="0"/>
              <a:t>‹nº›</a:t>
            </a:fld>
            <a:endParaRPr lang="pt-BR"/>
          </a:p>
        </p:txBody>
      </p:sp>
    </p:spTree>
    <p:extLst>
      <p:ext uri="{BB962C8B-B14F-4D97-AF65-F5344CB8AC3E}">
        <p14:creationId xmlns:p14="http://schemas.microsoft.com/office/powerpoint/2010/main" val="67944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AC9B0-688E-49A0-BD38-F96B2F79CDB9}" type="datetimeFigureOut">
              <a:rPr lang="pt-BR" smtClean="0"/>
              <a:t>22/09/2015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3433E-7D4D-4EB4-AC19-BFF495BA6171}" type="slidenum">
              <a:rPr lang="pt-BR" smtClean="0"/>
              <a:t>‹nº›</a:t>
            </a:fld>
            <a:endParaRPr lang="pt-BR"/>
          </a:p>
        </p:txBody>
      </p:sp>
    </p:spTree>
    <p:extLst>
      <p:ext uri="{BB962C8B-B14F-4D97-AF65-F5344CB8AC3E}">
        <p14:creationId xmlns:p14="http://schemas.microsoft.com/office/powerpoint/2010/main" val="84388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Sistemas Operacionais</a:t>
            </a:r>
          </a:p>
        </p:txBody>
      </p:sp>
      <p:sp>
        <p:nvSpPr>
          <p:cNvPr id="3" name="Subtítulo 2"/>
          <p:cNvSpPr>
            <a:spLocks noGrp="1"/>
          </p:cNvSpPr>
          <p:nvPr>
            <p:ph type="subTitle" idx="1"/>
          </p:nvPr>
        </p:nvSpPr>
        <p:spPr/>
        <p:txBody>
          <a:bodyPr/>
          <a:lstStyle/>
          <a:p>
            <a:r>
              <a:rPr lang="pt-BR" dirty="0"/>
              <a:t>Gerência de memória</a:t>
            </a:r>
          </a:p>
        </p:txBody>
      </p:sp>
    </p:spTree>
    <p:extLst>
      <p:ext uri="{BB962C8B-B14F-4D97-AF65-F5344CB8AC3E}">
        <p14:creationId xmlns:p14="http://schemas.microsoft.com/office/powerpoint/2010/main" val="412034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Funções do Gerente de Memória </a:t>
            </a:r>
            <a:endParaRPr lang="pt-BR" dirty="0"/>
          </a:p>
        </p:txBody>
      </p:sp>
      <p:sp>
        <p:nvSpPr>
          <p:cNvPr id="3" name="Espaço Reservado para Conteúdo 2"/>
          <p:cNvSpPr>
            <a:spLocks noGrp="1"/>
          </p:cNvSpPr>
          <p:nvPr>
            <p:ph idx="1"/>
          </p:nvPr>
        </p:nvSpPr>
        <p:spPr/>
        <p:txBody>
          <a:bodyPr>
            <a:normAutofit fontScale="92500" lnSpcReduction="10000"/>
          </a:bodyPr>
          <a:lstStyle/>
          <a:p>
            <a:pPr lvl="0" fontAlgn="base"/>
            <a:r>
              <a:rPr lang="pt-BR" dirty="0"/>
              <a:t>Principal função: Determinar o esquema de gerência de memória que será utilizado pelo sistema operacional e implementá-lo eficientemente. </a:t>
            </a:r>
          </a:p>
          <a:p>
            <a:pPr lvl="0" fontAlgn="base"/>
            <a:r>
              <a:rPr lang="pt-BR" dirty="0"/>
              <a:t>Funções secundárias, independentes do esquema de gerência de memória utilizado: </a:t>
            </a:r>
          </a:p>
          <a:p>
            <a:pPr lvl="0" fontAlgn="base"/>
            <a:r>
              <a:rPr lang="pt-BR" dirty="0"/>
              <a:t>Controlar a alocação de pedaços da memória a processos </a:t>
            </a:r>
          </a:p>
          <a:p>
            <a:pPr lvl="0" fontAlgn="base"/>
            <a:r>
              <a:rPr lang="pt-BR" dirty="0"/>
              <a:t>Liberar pedaços de memória que estavam alocados a processos e não são mais necessários. </a:t>
            </a:r>
          </a:p>
          <a:p>
            <a:endParaRPr lang="pt-BR" dirty="0"/>
          </a:p>
        </p:txBody>
      </p:sp>
    </p:spTree>
    <p:extLst>
      <p:ext uri="{BB962C8B-B14F-4D97-AF65-F5344CB8AC3E}">
        <p14:creationId xmlns:p14="http://schemas.microsoft.com/office/powerpoint/2010/main" val="12433875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Segmentação </a:t>
            </a:r>
            <a:r>
              <a:rPr lang="pt-BR" b="1" dirty="0" smtClean="0"/>
              <a:t>Paginada</a:t>
            </a:r>
            <a:endParaRPr lang="pt-BR" dirty="0"/>
          </a:p>
        </p:txBody>
      </p:sp>
      <p:sp>
        <p:nvSpPr>
          <p:cNvPr id="3" name="Espaço Reservado para Conteúdo 2"/>
          <p:cNvSpPr>
            <a:spLocks noGrp="1"/>
          </p:cNvSpPr>
          <p:nvPr>
            <p:ph idx="1"/>
          </p:nvPr>
        </p:nvSpPr>
        <p:spPr/>
        <p:txBody>
          <a:bodyPr>
            <a:normAutofit fontScale="77500" lnSpcReduction="20000"/>
          </a:bodyPr>
          <a:lstStyle/>
          <a:p>
            <a:pPr lvl="0" fontAlgn="base"/>
            <a:r>
              <a:rPr lang="pt-BR" dirty="0"/>
              <a:t>Como agora um processo é quebrado em um número variável de segmentos cada qual com seu espaço de endereçamento, fica difícil manter todos os segmentos de um processo em memória ao mesmo tempo. </a:t>
            </a:r>
          </a:p>
          <a:p>
            <a:pPr lvl="0" fontAlgn="base"/>
            <a:r>
              <a:rPr lang="pt-BR" dirty="0"/>
              <a:t>Exemplos típicos de segmentos são os segmentos de código, dados e pilha de um processo. </a:t>
            </a:r>
          </a:p>
          <a:p>
            <a:pPr lvl="0" fontAlgn="base"/>
            <a:r>
              <a:rPr lang="pt-BR" dirty="0"/>
              <a:t>Por isso, surgiu a </a:t>
            </a:r>
            <a:r>
              <a:rPr lang="pt-BR" dirty="0" err="1"/>
              <a:t>idéia</a:t>
            </a:r>
            <a:r>
              <a:rPr lang="pt-BR" dirty="0"/>
              <a:t> de paginar os segmentos.  </a:t>
            </a:r>
          </a:p>
          <a:p>
            <a:r>
              <a:rPr lang="pt-BR" dirty="0" smtClean="0"/>
              <a:t>Na </a:t>
            </a:r>
            <a:r>
              <a:rPr lang="pt-BR" dirty="0"/>
              <a:t>segmentação paginada, somente as páginas realmente necessárias são mantidas em memória. </a:t>
            </a:r>
          </a:p>
          <a:p>
            <a:r>
              <a:rPr lang="pt-BR" dirty="0"/>
              <a:t>Neste caso, cada processo possui uma tabela de segmentos. Cada segmento tem uma entrada na tabela de segmentos. A tabela de segmentos aponta para a tabela de páginas do segmento em questão. </a:t>
            </a:r>
            <a:endParaRPr lang="pt-BR" dirty="0"/>
          </a:p>
        </p:txBody>
      </p:sp>
    </p:spTree>
    <p:extLst>
      <p:ext uri="{BB962C8B-B14F-4D97-AF65-F5344CB8AC3E}">
        <p14:creationId xmlns:p14="http://schemas.microsoft.com/office/powerpoint/2010/main" val="31922746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Segmentação </a:t>
            </a:r>
            <a:r>
              <a:rPr lang="pt-BR" b="1" dirty="0" smtClean="0"/>
              <a:t>Paginada</a:t>
            </a:r>
            <a:endParaRPr lang="pt-BR" dirty="0"/>
          </a:p>
        </p:txBody>
      </p:sp>
      <p:pic>
        <p:nvPicPr>
          <p:cNvPr id="4" name="Espaço Reservado para Conteúdo 3"/>
          <p:cNvPicPr>
            <a:picLocks noGrp="1" noChangeAspect="1"/>
          </p:cNvPicPr>
          <p:nvPr>
            <p:ph idx="1"/>
          </p:nvPr>
        </p:nvPicPr>
        <p:blipFill rotWithShape="1">
          <a:blip r:embed="rId2"/>
          <a:srcRect l="24712" t="26089" r="25766" b="21409"/>
          <a:stretch/>
        </p:blipFill>
        <p:spPr>
          <a:xfrm>
            <a:off x="902151" y="1417638"/>
            <a:ext cx="7342257" cy="5155202"/>
          </a:xfrm>
          <a:prstGeom prst="rect">
            <a:avLst/>
          </a:prstGeom>
        </p:spPr>
      </p:pic>
    </p:spTree>
    <p:extLst>
      <p:ext uri="{BB962C8B-B14F-4D97-AF65-F5344CB8AC3E}">
        <p14:creationId xmlns:p14="http://schemas.microsoft.com/office/powerpoint/2010/main" val="22506009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Hierarquia de Memória (simplificada) </a:t>
            </a:r>
          </a:p>
        </p:txBody>
      </p:sp>
      <p:pic>
        <p:nvPicPr>
          <p:cNvPr id="4" name="Espaço Reservado para Conteúdo 3"/>
          <p:cNvPicPr>
            <a:picLocks noGrp="1" noChangeAspect="1"/>
          </p:cNvPicPr>
          <p:nvPr>
            <p:ph idx="1"/>
          </p:nvPr>
        </p:nvPicPr>
        <p:blipFill rotWithShape="1">
          <a:blip r:embed="rId2"/>
          <a:srcRect l="23659" t="35634" r="21551" b="8680"/>
          <a:stretch/>
        </p:blipFill>
        <p:spPr>
          <a:xfrm>
            <a:off x="774616" y="1414190"/>
            <a:ext cx="7912184" cy="5325508"/>
          </a:xfrm>
          <a:prstGeom prst="rect">
            <a:avLst/>
          </a:prstGeom>
        </p:spPr>
      </p:pic>
    </p:spTree>
    <p:extLst>
      <p:ext uri="{BB962C8B-B14F-4D97-AF65-F5344CB8AC3E}">
        <p14:creationId xmlns:p14="http://schemas.microsoft.com/office/powerpoint/2010/main" val="363380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Esquemas de Gerenciamento de Memória </a:t>
            </a:r>
            <a:endParaRPr lang="pt-BR" dirty="0"/>
          </a:p>
        </p:txBody>
      </p:sp>
      <p:sp>
        <p:nvSpPr>
          <p:cNvPr id="3" name="Espaço Reservado para Conteúdo 2"/>
          <p:cNvSpPr>
            <a:spLocks noGrp="1"/>
          </p:cNvSpPr>
          <p:nvPr>
            <p:ph idx="1"/>
          </p:nvPr>
        </p:nvSpPr>
        <p:spPr/>
        <p:txBody>
          <a:bodyPr>
            <a:normAutofit fontScale="92500" lnSpcReduction="20000"/>
          </a:bodyPr>
          <a:lstStyle/>
          <a:p>
            <a:pPr lvl="0" fontAlgn="base"/>
            <a:r>
              <a:rPr lang="pt-BR" dirty="0" err="1"/>
              <a:t>Bare</a:t>
            </a:r>
            <a:r>
              <a:rPr lang="pt-BR" dirty="0"/>
              <a:t> </a:t>
            </a:r>
            <a:r>
              <a:rPr lang="pt-BR" dirty="0" err="1"/>
              <a:t>memory</a:t>
            </a:r>
            <a:r>
              <a:rPr lang="pt-BR" dirty="0"/>
              <a:t> </a:t>
            </a:r>
          </a:p>
          <a:p>
            <a:pPr lvl="0" fontAlgn="base"/>
            <a:r>
              <a:rPr lang="pt-BR" dirty="0"/>
              <a:t>Monitor residente </a:t>
            </a:r>
          </a:p>
          <a:p>
            <a:pPr lvl="0" fontAlgn="base"/>
            <a:r>
              <a:rPr lang="pt-BR" dirty="0"/>
              <a:t>Multiprogramação </a:t>
            </a:r>
          </a:p>
          <a:p>
            <a:pPr lvl="0" fontAlgn="base"/>
            <a:r>
              <a:rPr lang="pt-BR" dirty="0"/>
              <a:t>Partições fixas </a:t>
            </a:r>
          </a:p>
          <a:p>
            <a:pPr lvl="0" fontAlgn="base"/>
            <a:r>
              <a:rPr lang="pt-BR" dirty="0"/>
              <a:t>Partições variáveis </a:t>
            </a:r>
          </a:p>
          <a:p>
            <a:pPr lvl="0" fontAlgn="base"/>
            <a:r>
              <a:rPr lang="pt-BR" dirty="0"/>
              <a:t>Memória virtual </a:t>
            </a:r>
          </a:p>
          <a:p>
            <a:pPr lvl="0" fontAlgn="base"/>
            <a:r>
              <a:rPr lang="pt-BR" dirty="0"/>
              <a:t>Paginação </a:t>
            </a:r>
          </a:p>
          <a:p>
            <a:pPr lvl="0" fontAlgn="base"/>
            <a:r>
              <a:rPr lang="pt-BR" dirty="0"/>
              <a:t>Segmentação </a:t>
            </a:r>
          </a:p>
          <a:p>
            <a:pPr lvl="0" fontAlgn="base"/>
            <a:r>
              <a:rPr lang="pt-BR" dirty="0"/>
              <a:t>Segmentação paginada </a:t>
            </a:r>
          </a:p>
        </p:txBody>
      </p:sp>
    </p:spTree>
    <p:extLst>
      <p:ext uri="{BB962C8B-B14F-4D97-AF65-F5344CB8AC3E}">
        <p14:creationId xmlns:p14="http://schemas.microsoft.com/office/powerpoint/2010/main" val="253552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err="1"/>
              <a:t>Monoprogramação</a:t>
            </a:r>
            <a:r>
              <a:rPr lang="pt-BR" b="1" dirty="0"/>
              <a:t> sem Paginação ou Swapping </a:t>
            </a:r>
            <a:endParaRPr lang="pt-BR" dirty="0"/>
          </a:p>
        </p:txBody>
      </p:sp>
      <p:sp>
        <p:nvSpPr>
          <p:cNvPr id="3" name="Espaço Reservado para Conteúdo 2"/>
          <p:cNvSpPr>
            <a:spLocks noGrp="1"/>
          </p:cNvSpPr>
          <p:nvPr>
            <p:ph idx="1"/>
          </p:nvPr>
        </p:nvSpPr>
        <p:spPr/>
        <p:txBody>
          <a:bodyPr>
            <a:normAutofit fontScale="92500" lnSpcReduction="10000"/>
          </a:bodyPr>
          <a:lstStyle/>
          <a:p>
            <a:pPr lvl="0" fontAlgn="base"/>
            <a:r>
              <a:rPr lang="pt-BR" dirty="0"/>
              <a:t>Em um ambiente </a:t>
            </a:r>
            <a:r>
              <a:rPr lang="pt-BR" dirty="0" err="1"/>
              <a:t>monoprogramado</a:t>
            </a:r>
            <a:r>
              <a:rPr lang="pt-BR" dirty="0"/>
              <a:t>, temos somente um processo executando de cada vez. Assim, podemos reservar toda a memória (ou grande parte dela) para este processo, já que é garantido que ele será o único processo de usuário ativo durante o seu período de execução. •  Podemos ter os seguintes esquemas de gerência de memória em tal ambiente: </a:t>
            </a:r>
          </a:p>
          <a:p>
            <a:pPr lvl="1" fontAlgn="base"/>
            <a:r>
              <a:rPr lang="pt-BR" dirty="0" err="1"/>
              <a:t>bare</a:t>
            </a:r>
            <a:r>
              <a:rPr lang="pt-BR" dirty="0"/>
              <a:t> </a:t>
            </a:r>
            <a:r>
              <a:rPr lang="pt-BR" dirty="0" err="1"/>
              <a:t>machine</a:t>
            </a:r>
            <a:r>
              <a:rPr lang="pt-BR" dirty="0"/>
              <a:t> </a:t>
            </a:r>
          </a:p>
          <a:p>
            <a:pPr lvl="1" fontAlgn="base"/>
            <a:r>
              <a:rPr lang="pt-BR" dirty="0"/>
              <a:t>monitor residente </a:t>
            </a:r>
          </a:p>
          <a:p>
            <a:endParaRPr lang="pt-BR" dirty="0"/>
          </a:p>
        </p:txBody>
      </p:sp>
    </p:spTree>
    <p:extLst>
      <p:ext uri="{BB962C8B-B14F-4D97-AF65-F5344CB8AC3E}">
        <p14:creationId xmlns:p14="http://schemas.microsoft.com/office/powerpoint/2010/main" val="202008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err="1"/>
              <a:t>Bare</a:t>
            </a:r>
            <a:r>
              <a:rPr lang="pt-BR" b="1" dirty="0"/>
              <a:t> </a:t>
            </a:r>
            <a:r>
              <a:rPr lang="pt-BR" b="1" dirty="0" err="1"/>
              <a:t>Machine</a:t>
            </a:r>
            <a:r>
              <a:rPr lang="pt-BR" b="1" dirty="0"/>
              <a:t> </a:t>
            </a:r>
            <a:endParaRPr lang="pt-BR" dirty="0"/>
          </a:p>
        </p:txBody>
      </p:sp>
      <p:sp>
        <p:nvSpPr>
          <p:cNvPr id="3" name="Espaço Reservado para Conteúdo 2"/>
          <p:cNvSpPr>
            <a:spLocks noGrp="1"/>
          </p:cNvSpPr>
          <p:nvPr>
            <p:ph idx="1"/>
          </p:nvPr>
        </p:nvSpPr>
        <p:spPr/>
        <p:txBody>
          <a:bodyPr/>
          <a:lstStyle/>
          <a:p>
            <a:r>
              <a:rPr lang="pt-BR" dirty="0"/>
              <a:t>Em uma </a:t>
            </a:r>
            <a:r>
              <a:rPr lang="pt-BR" i="1" dirty="0" err="1"/>
              <a:t>bare</a:t>
            </a:r>
            <a:r>
              <a:rPr lang="pt-BR" i="1" dirty="0"/>
              <a:t> </a:t>
            </a:r>
            <a:r>
              <a:rPr lang="pt-BR" i="1" dirty="0" err="1"/>
              <a:t>machine</a:t>
            </a:r>
            <a:r>
              <a:rPr lang="pt-BR" dirty="0"/>
              <a:t>, simplesmente não existe esquema de gerenciamento da memória. O usuário possui controle absoluto sobre todo o espaço de memória. </a:t>
            </a:r>
            <a:endParaRPr lang="pt-BR" dirty="0" smtClean="0"/>
          </a:p>
          <a:p>
            <a:endParaRPr lang="pt-BR" dirty="0"/>
          </a:p>
        </p:txBody>
      </p:sp>
      <p:graphicFrame>
        <p:nvGraphicFramePr>
          <p:cNvPr id="6" name="Tabela 5"/>
          <p:cNvGraphicFramePr>
            <a:graphicFrameLocks noGrp="1"/>
          </p:cNvGraphicFramePr>
          <p:nvPr>
            <p:extLst>
              <p:ext uri="{D42A27DB-BD31-4B8C-83A1-F6EECF244321}">
                <p14:modId xmlns:p14="http://schemas.microsoft.com/office/powerpoint/2010/main" val="796995921"/>
              </p:ext>
            </p:extLst>
          </p:nvPr>
        </p:nvGraphicFramePr>
        <p:xfrm>
          <a:off x="2699792" y="4323837"/>
          <a:ext cx="1130300" cy="1968500"/>
        </p:xfrm>
        <a:graphic>
          <a:graphicData uri="http://schemas.openxmlformats.org/drawingml/2006/table">
            <a:tbl>
              <a:tblPr firstRow="1" firstCol="1" bandRow="1">
                <a:tableStyleId>{5C22544A-7EE6-4342-B048-85BDC9FD1C3A}</a:tableStyleId>
              </a:tblPr>
              <a:tblGrid>
                <a:gridCol w="1130300"/>
              </a:tblGrid>
              <a:tr h="1968500">
                <a:tc>
                  <a:txBody>
                    <a:bodyPr/>
                    <a:lstStyle/>
                    <a:p>
                      <a:pPr algn="just">
                        <a:lnSpc>
                          <a:spcPct val="107000"/>
                        </a:lnSpc>
                        <a:spcAft>
                          <a:spcPts val="0"/>
                        </a:spcAft>
                      </a:pPr>
                      <a:r>
                        <a:rPr lang="pt-BR" sz="2400" dirty="0">
                          <a:effectLst/>
                        </a:rPr>
                        <a:t>Usuário </a:t>
                      </a:r>
                      <a:endParaRPr lang="pt-BR"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9850" marR="19050" marT="666750" marB="0"/>
                </a:tc>
              </a:tr>
            </a:tbl>
          </a:graphicData>
        </a:graphic>
      </p:graphicFrame>
      <p:sp>
        <p:nvSpPr>
          <p:cNvPr id="7" name="Rectangle 2"/>
          <p:cNvSpPr>
            <a:spLocks noChangeArrowheads="1"/>
          </p:cNvSpPr>
          <p:nvPr/>
        </p:nvSpPr>
        <p:spPr bwMode="auto">
          <a:xfrm>
            <a:off x="899592" y="4323837"/>
            <a:ext cx="4032448" cy="225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3882" tIns="45720" rIns="91440" bIns="2031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282834"/>
                </a:solidFill>
                <a:effectLst/>
                <a:latin typeface="Arial" panose="020B0604020202020204" pitchFamily="34" charset="0"/>
                <a:ea typeface="Times New Roman" panose="02020603050405020304" pitchFamily="18" charset="0"/>
                <a:cs typeface="Calibri" panose="020F0502020204030204" pitchFamily="34" charset="0"/>
              </a:rPr>
              <a:t>0xFFFFF</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282834"/>
                </a:solidFill>
                <a:effectLst/>
                <a:latin typeface="Arial" panose="020B0604020202020204" pitchFamily="34" charset="0"/>
                <a:ea typeface="Times New Roman" panose="02020603050405020304" pitchFamily="18" charset="0"/>
                <a:cs typeface="Calibri" panose="020F0502020204030204" pitchFamily="34" charset="0"/>
              </a:rPr>
              <a:t> </a:t>
            </a:r>
            <a:endParaRPr kumimoji="0" lang="pt-BR" altLang="pt-BR"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smtClean="0">
                <a:ln>
                  <a:noFill/>
                </a:ln>
                <a:solidFill>
                  <a:srgbClr val="282834"/>
                </a:solidFill>
                <a:effectLst/>
                <a:latin typeface="Arial" panose="020B0604020202020204" pitchFamily="34" charset="0"/>
                <a:ea typeface="Times New Roman" panose="02020603050405020304" pitchFamily="18" charset="0"/>
                <a:cs typeface="Calibri" panose="020F0502020204030204" pitchFamily="34" charset="0"/>
              </a:rPr>
              <a:t>Memória </a:t>
            </a:r>
            <a:endParaRPr kumimoji="0" lang="pt-BR" altLang="pt-BR"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400" b="0" i="0" u="none" strike="noStrike" cap="none" normalizeH="0" baseline="0" dirty="0" smtClean="0">
              <a:ln>
                <a:noFill/>
              </a:ln>
              <a:solidFill>
                <a:srgbClr val="282834"/>
              </a:solidFill>
              <a:effectLst/>
              <a:latin typeface="Arial" panose="020B060402020202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smtClean="0">
                <a:ln>
                  <a:noFill/>
                </a:ln>
                <a:solidFill>
                  <a:srgbClr val="282834"/>
                </a:solidFill>
                <a:effectLst/>
                <a:latin typeface="Arial" panose="020B0604020202020204" pitchFamily="34" charset="0"/>
                <a:ea typeface="Times New Roman" panose="02020603050405020304" pitchFamily="18" charset="0"/>
                <a:cs typeface="Calibri" panose="020F0502020204030204" pitchFamily="34" charset="0"/>
              </a:rPr>
              <a:t>           0 </a:t>
            </a:r>
            <a:endParaRPr kumimoji="0" lang="pt-BR" altLang="pt-BR" sz="4000" b="0" i="0" u="none" strike="noStrike" cap="none" normalizeH="0" baseline="0" dirty="0" smtClean="0">
              <a:ln>
                <a:noFill/>
              </a:ln>
              <a:solidFill>
                <a:srgbClr val="D2533B"/>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06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err="1"/>
              <a:t>Bare</a:t>
            </a:r>
            <a:r>
              <a:rPr lang="pt-BR" b="1" dirty="0"/>
              <a:t> </a:t>
            </a:r>
            <a:r>
              <a:rPr lang="pt-BR" b="1" dirty="0" err="1"/>
              <a:t>Machine</a:t>
            </a:r>
            <a:r>
              <a:rPr lang="pt-BR" b="1" dirty="0"/>
              <a:t> </a:t>
            </a:r>
            <a:endParaRPr lang="pt-BR" dirty="0"/>
          </a:p>
        </p:txBody>
      </p:sp>
      <p:sp>
        <p:nvSpPr>
          <p:cNvPr id="3" name="Espaço Reservado para Conteúdo 2"/>
          <p:cNvSpPr>
            <a:spLocks noGrp="1"/>
          </p:cNvSpPr>
          <p:nvPr>
            <p:ph idx="1"/>
          </p:nvPr>
        </p:nvSpPr>
        <p:spPr/>
        <p:txBody>
          <a:bodyPr>
            <a:normAutofit fontScale="85000" lnSpcReduction="10000"/>
          </a:bodyPr>
          <a:lstStyle/>
          <a:p>
            <a:pPr lvl="0" fontAlgn="base"/>
            <a:r>
              <a:rPr lang="pt-BR" i="1" dirty="0"/>
              <a:t>Hardware </a:t>
            </a:r>
            <a:r>
              <a:rPr lang="pt-BR" i="1" dirty="0" err="1"/>
              <a:t>adicional:</a:t>
            </a:r>
            <a:r>
              <a:rPr lang="pt-BR" dirty="0" err="1"/>
              <a:t>Não</a:t>
            </a:r>
            <a:r>
              <a:rPr lang="pt-BR" dirty="0"/>
              <a:t> é necessário nenhum hardware adicional </a:t>
            </a:r>
          </a:p>
          <a:p>
            <a:pPr lvl="0" fontAlgn="base"/>
            <a:r>
              <a:rPr lang="pt-BR" i="1" dirty="0"/>
              <a:t>Vantagens:</a:t>
            </a:r>
            <a:r>
              <a:rPr lang="pt-BR" dirty="0"/>
              <a:t> </a:t>
            </a:r>
          </a:p>
          <a:p>
            <a:pPr lvl="0" fontAlgn="base"/>
            <a:r>
              <a:rPr lang="pt-BR" dirty="0"/>
              <a:t>simplicidade de implementação (não existe implementação!) </a:t>
            </a:r>
          </a:p>
          <a:p>
            <a:pPr lvl="0" fontAlgn="base"/>
            <a:r>
              <a:rPr lang="pt-BR" dirty="0"/>
              <a:t>total flexibilidade no uso da memória </a:t>
            </a:r>
          </a:p>
          <a:p>
            <a:pPr lvl="0" fontAlgn="base"/>
            <a:r>
              <a:rPr lang="pt-BR" i="1" dirty="0"/>
              <a:t>Desvantagens:</a:t>
            </a:r>
            <a:r>
              <a:rPr lang="pt-BR" dirty="0"/>
              <a:t> </a:t>
            </a:r>
          </a:p>
          <a:p>
            <a:pPr lvl="0" fontAlgn="base"/>
            <a:r>
              <a:rPr lang="pt-BR" dirty="0"/>
              <a:t>Não há sistema operacional: o usuário tem que implementar todos os serviços de baixo nível (acesso aos dispositivos, controle de interrupções, </a:t>
            </a:r>
            <a:r>
              <a:rPr lang="pt-BR" dirty="0" err="1"/>
              <a:t>etc</a:t>
            </a:r>
            <a:r>
              <a:rPr lang="pt-BR" dirty="0"/>
              <a:t>) </a:t>
            </a:r>
          </a:p>
          <a:p>
            <a:endParaRPr lang="pt-BR" dirty="0"/>
          </a:p>
        </p:txBody>
      </p:sp>
    </p:spTree>
    <p:extLst>
      <p:ext uri="{BB962C8B-B14F-4D97-AF65-F5344CB8AC3E}">
        <p14:creationId xmlns:p14="http://schemas.microsoft.com/office/powerpoint/2010/main" val="277590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err="1"/>
              <a:t>Bare</a:t>
            </a:r>
            <a:r>
              <a:rPr lang="pt-BR" b="1" dirty="0"/>
              <a:t> </a:t>
            </a:r>
            <a:r>
              <a:rPr lang="pt-BR" b="1" dirty="0" err="1"/>
              <a:t>Machine</a:t>
            </a:r>
            <a:r>
              <a:rPr lang="pt-BR" b="1" dirty="0"/>
              <a:t> </a:t>
            </a:r>
            <a:endParaRPr lang="pt-BR" dirty="0"/>
          </a:p>
        </p:txBody>
      </p:sp>
      <p:sp>
        <p:nvSpPr>
          <p:cNvPr id="3" name="Espaço Reservado para Conteúdo 2"/>
          <p:cNvSpPr>
            <a:spLocks noGrp="1"/>
          </p:cNvSpPr>
          <p:nvPr>
            <p:ph idx="1"/>
          </p:nvPr>
        </p:nvSpPr>
        <p:spPr/>
        <p:txBody>
          <a:bodyPr>
            <a:normAutofit/>
          </a:bodyPr>
          <a:lstStyle/>
          <a:p>
            <a:pPr lvl="0" fontAlgn="base"/>
            <a:r>
              <a:rPr lang="pt-BR" i="1" dirty="0"/>
              <a:t>Exemplos de sistemas que utilizam este esquema: </a:t>
            </a:r>
            <a:endParaRPr lang="pt-BR" dirty="0"/>
          </a:p>
          <a:p>
            <a:pPr lvl="0" fontAlgn="base"/>
            <a:r>
              <a:rPr lang="pt-BR" dirty="0"/>
              <a:t>Sistemas dedicados (controle de processos, tempo real, </a:t>
            </a:r>
            <a:r>
              <a:rPr lang="pt-BR" dirty="0" err="1"/>
              <a:t>etc</a:t>
            </a:r>
            <a:r>
              <a:rPr lang="pt-BR" dirty="0"/>
              <a:t>) </a:t>
            </a:r>
          </a:p>
          <a:p>
            <a:pPr lvl="0" fontAlgn="base"/>
            <a:r>
              <a:rPr lang="pt-BR" dirty="0"/>
              <a:t>Alguns sistemas paralelos permitem que o usuário opte por este esquema de gerência de memória </a:t>
            </a:r>
          </a:p>
        </p:txBody>
      </p:sp>
    </p:spTree>
    <p:extLst>
      <p:ext uri="{BB962C8B-B14F-4D97-AF65-F5344CB8AC3E}">
        <p14:creationId xmlns:p14="http://schemas.microsoft.com/office/powerpoint/2010/main" val="4182390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Monitor Residente </a:t>
            </a:r>
            <a:endParaRPr lang="pt-BR" dirty="0"/>
          </a:p>
        </p:txBody>
      </p:sp>
      <p:sp>
        <p:nvSpPr>
          <p:cNvPr id="3" name="Espaço Reservado para Conteúdo 2"/>
          <p:cNvSpPr>
            <a:spLocks noGrp="1"/>
          </p:cNvSpPr>
          <p:nvPr>
            <p:ph idx="1"/>
          </p:nvPr>
        </p:nvSpPr>
        <p:spPr>
          <a:xfrm>
            <a:off x="457200" y="1600200"/>
            <a:ext cx="6275040" cy="4525963"/>
          </a:xfrm>
        </p:spPr>
        <p:txBody>
          <a:bodyPr>
            <a:normAutofit fontScale="92500" lnSpcReduction="10000"/>
          </a:bodyPr>
          <a:lstStyle/>
          <a:p>
            <a:pPr lvl="0" fontAlgn="base"/>
            <a:r>
              <a:rPr lang="pt-BR" dirty="0"/>
              <a:t>Em sistemas </a:t>
            </a:r>
            <a:r>
              <a:rPr lang="pt-BR" dirty="0" err="1"/>
              <a:t>monoprogramados</a:t>
            </a:r>
            <a:r>
              <a:rPr lang="pt-BR" dirty="0"/>
              <a:t>, o mais utilizado é dividir a memória em duas “áreas”: uma área para o usuário e outra para o sistema operacional. </a:t>
            </a:r>
          </a:p>
          <a:p>
            <a:pPr lvl="0" fontAlgn="base"/>
            <a:r>
              <a:rPr lang="pt-BR" dirty="0"/>
              <a:t>Neste esquema, somente um processo </a:t>
            </a:r>
            <a:r>
              <a:rPr lang="pt-BR" i="1" dirty="0"/>
              <a:t>de usuário </a:t>
            </a:r>
            <a:r>
              <a:rPr lang="pt-BR" dirty="0"/>
              <a:t>está ativo por vez. Além deste processo, o sistema operacional também está sempre ativo. </a:t>
            </a:r>
          </a:p>
          <a:p>
            <a:endParaRPr lang="pt-BR" dirty="0"/>
          </a:p>
        </p:txBody>
      </p:sp>
      <p:pic>
        <p:nvPicPr>
          <p:cNvPr id="6" name="Imagem 5"/>
          <p:cNvPicPr>
            <a:picLocks noChangeAspect="1"/>
          </p:cNvPicPr>
          <p:nvPr/>
        </p:nvPicPr>
        <p:blipFill rotWithShape="1">
          <a:blip r:embed="rId2"/>
          <a:srcRect l="40046" t="54200" r="41704" b="17240"/>
          <a:stretch/>
        </p:blipFill>
        <p:spPr>
          <a:xfrm>
            <a:off x="6310536" y="2060848"/>
            <a:ext cx="2376264" cy="2448272"/>
          </a:xfrm>
          <a:prstGeom prst="rect">
            <a:avLst/>
          </a:prstGeom>
        </p:spPr>
      </p:pic>
    </p:spTree>
    <p:extLst>
      <p:ext uri="{BB962C8B-B14F-4D97-AF65-F5344CB8AC3E}">
        <p14:creationId xmlns:p14="http://schemas.microsoft.com/office/powerpoint/2010/main" val="307395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64704"/>
          </a:xfrm>
        </p:spPr>
        <p:txBody>
          <a:bodyPr>
            <a:normAutofit/>
          </a:bodyPr>
          <a:lstStyle/>
          <a:p>
            <a:r>
              <a:rPr lang="pt-BR" b="1" dirty="0"/>
              <a:t>Monitor Residente </a:t>
            </a:r>
            <a:endParaRPr lang="pt-BR" dirty="0"/>
          </a:p>
        </p:txBody>
      </p:sp>
      <p:sp>
        <p:nvSpPr>
          <p:cNvPr id="3" name="Espaço Reservado para Conteúdo 2"/>
          <p:cNvSpPr>
            <a:spLocks noGrp="1"/>
          </p:cNvSpPr>
          <p:nvPr>
            <p:ph idx="1"/>
          </p:nvPr>
        </p:nvSpPr>
        <p:spPr>
          <a:xfrm>
            <a:off x="323528" y="620688"/>
            <a:ext cx="8712968" cy="5505475"/>
          </a:xfrm>
        </p:spPr>
        <p:txBody>
          <a:bodyPr>
            <a:normAutofit/>
          </a:bodyPr>
          <a:lstStyle/>
          <a:p>
            <a:pPr lvl="0" fontAlgn="base"/>
            <a:r>
              <a:rPr lang="pt-BR" i="1" dirty="0"/>
              <a:t>Hardware </a:t>
            </a:r>
            <a:r>
              <a:rPr lang="pt-BR" i="1" dirty="0" err="1"/>
              <a:t>adicional:</a:t>
            </a:r>
            <a:r>
              <a:rPr lang="pt-BR" dirty="0" err="1"/>
              <a:t>É</a:t>
            </a:r>
            <a:r>
              <a:rPr lang="pt-BR" dirty="0"/>
              <a:t> necessário um dispositivo de hardware que impeça o processo de usuário de acessar a área do sistema operacional </a:t>
            </a:r>
          </a:p>
          <a:p>
            <a:pPr lvl="0" fontAlgn="base"/>
            <a:r>
              <a:rPr lang="pt-BR" dirty="0"/>
              <a:t>Esquema genérico: </a:t>
            </a:r>
          </a:p>
          <a:p>
            <a:endParaRPr lang="pt-BR" dirty="0"/>
          </a:p>
        </p:txBody>
      </p:sp>
      <p:grpSp>
        <p:nvGrpSpPr>
          <p:cNvPr id="5" name="Group 23480"/>
          <p:cNvGrpSpPr/>
          <p:nvPr/>
        </p:nvGrpSpPr>
        <p:grpSpPr>
          <a:xfrm>
            <a:off x="590913" y="2996952"/>
            <a:ext cx="8426543" cy="3352164"/>
            <a:chOff x="0" y="0"/>
            <a:chExt cx="8426830" cy="3352617"/>
          </a:xfrm>
        </p:grpSpPr>
        <p:sp>
          <p:nvSpPr>
            <p:cNvPr id="7" name="Shape 33645"/>
            <p:cNvSpPr/>
            <p:nvPr/>
          </p:nvSpPr>
          <p:spPr>
            <a:xfrm>
              <a:off x="6135830" y="552470"/>
              <a:ext cx="1130300" cy="1968500"/>
            </a:xfrm>
            <a:custGeom>
              <a:avLst/>
              <a:gdLst/>
              <a:ahLst/>
              <a:cxnLst/>
              <a:rect l="0" t="0" r="0" b="0"/>
              <a:pathLst>
                <a:path w="1130300" h="1968500">
                  <a:moveTo>
                    <a:pt x="0" y="0"/>
                  </a:moveTo>
                  <a:lnTo>
                    <a:pt x="1130300" y="0"/>
                  </a:lnTo>
                  <a:lnTo>
                    <a:pt x="1130300" y="1968500"/>
                  </a:lnTo>
                  <a:lnTo>
                    <a:pt x="0" y="1968500"/>
                  </a:lnTo>
                  <a:lnTo>
                    <a:pt x="0" y="0"/>
                  </a:lnTo>
                </a:path>
              </a:pathLst>
            </a:custGeom>
            <a:ln w="0" cap="flat">
              <a:miter lim="127000"/>
            </a:ln>
          </p:spPr>
          <p:style>
            <a:lnRef idx="0">
              <a:srgbClr val="000000">
                <a:alpha val="0"/>
              </a:srgbClr>
            </a:lnRef>
            <a:fillRef idx="1">
              <a:srgbClr val="A4B0AA"/>
            </a:fillRef>
            <a:effectRef idx="0">
              <a:scrgbClr r="0" g="0" b="0"/>
            </a:effectRef>
            <a:fontRef idx="none"/>
          </p:style>
          <p:txBody>
            <a:bodyPr/>
            <a:lstStyle/>
            <a:p>
              <a:endParaRPr lang="pt-BR"/>
            </a:p>
          </p:txBody>
        </p:sp>
        <p:sp>
          <p:nvSpPr>
            <p:cNvPr id="8" name="Shape 315"/>
            <p:cNvSpPr/>
            <p:nvPr/>
          </p:nvSpPr>
          <p:spPr>
            <a:xfrm>
              <a:off x="6135830" y="552471"/>
              <a:ext cx="1130300" cy="1968500"/>
            </a:xfrm>
            <a:custGeom>
              <a:avLst/>
              <a:gdLst/>
              <a:ahLst/>
              <a:cxnLst/>
              <a:rect l="0" t="0" r="0" b="0"/>
              <a:pathLst>
                <a:path w="1130300" h="1968500">
                  <a:moveTo>
                    <a:pt x="0" y="0"/>
                  </a:moveTo>
                  <a:lnTo>
                    <a:pt x="1130300" y="0"/>
                  </a:lnTo>
                  <a:lnTo>
                    <a:pt x="1130300" y="1968500"/>
                  </a:lnTo>
                  <a:lnTo>
                    <a:pt x="0" y="1968500"/>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9" name="Rectangle 23394"/>
            <p:cNvSpPr/>
            <p:nvPr/>
          </p:nvSpPr>
          <p:spPr>
            <a:xfrm>
              <a:off x="6075506" y="2308097"/>
              <a:ext cx="101346"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Rectangle 23393"/>
            <p:cNvSpPr/>
            <p:nvPr/>
          </p:nvSpPr>
          <p:spPr>
            <a:xfrm>
              <a:off x="5923106" y="2308097"/>
              <a:ext cx="202692"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0</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 name="Rectangle 23389"/>
            <p:cNvSpPr/>
            <p:nvPr/>
          </p:nvSpPr>
          <p:spPr>
            <a:xfrm>
              <a:off x="5127769" y="615053"/>
              <a:ext cx="1192842"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xFFFFF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Rectangle 23388"/>
            <p:cNvSpPr/>
            <p:nvPr/>
          </p:nvSpPr>
          <p:spPr>
            <a:xfrm>
              <a:off x="5000769" y="615053"/>
              <a:ext cx="168910"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0</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318"/>
            <p:cNvSpPr/>
            <p:nvPr/>
          </p:nvSpPr>
          <p:spPr>
            <a:xfrm>
              <a:off x="6227906" y="936497"/>
              <a:ext cx="1384792"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Usuário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Shape 319"/>
            <p:cNvSpPr/>
            <p:nvPr/>
          </p:nvSpPr>
          <p:spPr>
            <a:xfrm>
              <a:off x="6156469" y="1939946"/>
              <a:ext cx="1138237" cy="1"/>
            </a:xfrm>
            <a:custGeom>
              <a:avLst/>
              <a:gdLst/>
              <a:ahLst/>
              <a:cxnLst/>
              <a:rect l="0" t="0" r="0" b="0"/>
              <a:pathLst>
                <a:path w="1138237" h="1">
                  <a:moveTo>
                    <a:pt x="0" y="0"/>
                  </a:moveTo>
                  <a:lnTo>
                    <a:pt x="1138237" y="1"/>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5" name="Rectangle 320"/>
            <p:cNvSpPr/>
            <p:nvPr/>
          </p:nvSpPr>
          <p:spPr>
            <a:xfrm>
              <a:off x="6456506" y="2079497"/>
              <a:ext cx="822281"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S.O.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6" name="Shape 33646"/>
            <p:cNvSpPr/>
            <p:nvPr/>
          </p:nvSpPr>
          <p:spPr>
            <a:xfrm>
              <a:off x="558943" y="1223982"/>
              <a:ext cx="825500" cy="749300"/>
            </a:xfrm>
            <a:custGeom>
              <a:avLst/>
              <a:gdLst/>
              <a:ahLst/>
              <a:cxnLst/>
              <a:rect l="0" t="0" r="0" b="0"/>
              <a:pathLst>
                <a:path w="825500" h="749300">
                  <a:moveTo>
                    <a:pt x="0" y="0"/>
                  </a:moveTo>
                  <a:lnTo>
                    <a:pt x="825500" y="0"/>
                  </a:lnTo>
                  <a:lnTo>
                    <a:pt x="825500" y="749300"/>
                  </a:lnTo>
                  <a:lnTo>
                    <a:pt x="0" y="749300"/>
                  </a:lnTo>
                  <a:lnTo>
                    <a:pt x="0" y="0"/>
                  </a:lnTo>
                </a:path>
              </a:pathLst>
            </a:custGeom>
            <a:ln w="0" cap="flat">
              <a:round/>
            </a:ln>
          </p:spPr>
          <p:style>
            <a:lnRef idx="0">
              <a:srgbClr val="000000">
                <a:alpha val="0"/>
              </a:srgbClr>
            </a:lnRef>
            <a:fillRef idx="1">
              <a:srgbClr val="BC9F7A"/>
            </a:fillRef>
            <a:effectRef idx="0">
              <a:scrgbClr r="0" g="0" b="0"/>
            </a:effectRef>
            <a:fontRef idx="none"/>
          </p:style>
          <p:txBody>
            <a:bodyPr/>
            <a:lstStyle/>
            <a:p>
              <a:endParaRPr lang="pt-BR"/>
            </a:p>
          </p:txBody>
        </p:sp>
        <p:sp>
          <p:nvSpPr>
            <p:cNvPr id="17" name="Shape 322"/>
            <p:cNvSpPr/>
            <p:nvPr/>
          </p:nvSpPr>
          <p:spPr>
            <a:xfrm>
              <a:off x="558943" y="1223982"/>
              <a:ext cx="825500" cy="749300"/>
            </a:xfrm>
            <a:custGeom>
              <a:avLst/>
              <a:gdLst/>
              <a:ahLst/>
              <a:cxnLst/>
              <a:rect l="0" t="0" r="0" b="0"/>
              <a:pathLst>
                <a:path w="825500" h="749300">
                  <a:moveTo>
                    <a:pt x="0" y="0"/>
                  </a:moveTo>
                  <a:lnTo>
                    <a:pt x="825500" y="0"/>
                  </a:lnTo>
                  <a:lnTo>
                    <a:pt x="825500" y="749300"/>
                  </a:lnTo>
                  <a:lnTo>
                    <a:pt x="0" y="749300"/>
                  </a:lnTo>
                  <a:close/>
                </a:path>
              </a:pathLst>
            </a:custGeom>
            <a:ln w="12700" cap="flat">
              <a:custDash>
                <a:ds d="300000" sp="100000"/>
              </a:custDash>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18" name="Rectangle 323"/>
            <p:cNvSpPr/>
            <p:nvPr/>
          </p:nvSpPr>
          <p:spPr>
            <a:xfrm>
              <a:off x="704993" y="1509585"/>
              <a:ext cx="889980"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F3F2DC"/>
                  </a:solidFill>
                  <a:effectLst/>
                  <a:latin typeface="Times New Roman" panose="02020603050405020304" pitchFamily="18" charset="0"/>
                  <a:ea typeface="Times New Roman" panose="02020603050405020304" pitchFamily="18" charset="0"/>
                  <a:cs typeface="Calibri" panose="020F0502020204030204" pitchFamily="34" charset="0"/>
                </a:rPr>
                <a:t>CPU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Shape 324"/>
            <p:cNvSpPr/>
            <p:nvPr/>
          </p:nvSpPr>
          <p:spPr>
            <a:xfrm>
              <a:off x="2463944" y="309582"/>
              <a:ext cx="1054100" cy="444500"/>
            </a:xfrm>
            <a:custGeom>
              <a:avLst/>
              <a:gdLst/>
              <a:ahLst/>
              <a:cxnLst/>
              <a:rect l="0" t="0" r="0" b="0"/>
              <a:pathLst>
                <a:path w="1054100" h="444500">
                  <a:moveTo>
                    <a:pt x="0" y="0"/>
                  </a:moveTo>
                  <a:lnTo>
                    <a:pt x="1054100" y="0"/>
                  </a:lnTo>
                  <a:lnTo>
                    <a:pt x="1054100" y="444500"/>
                  </a:lnTo>
                  <a:lnTo>
                    <a:pt x="0" y="444500"/>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20" name="Rectangle 325"/>
            <p:cNvSpPr/>
            <p:nvPr/>
          </p:nvSpPr>
          <p:spPr>
            <a:xfrm>
              <a:off x="2844944" y="274150"/>
              <a:ext cx="734069" cy="336698"/>
            </a:xfrm>
            <a:prstGeom prst="rect">
              <a:avLst/>
            </a:prstGeom>
            <a:ln>
              <a:noFill/>
            </a:ln>
          </p:spPr>
          <p:txBody>
            <a:bodyPr vert="horz" lIns="0" tIns="0" rIns="0" bIns="0" rtlCol="0">
              <a:noAutofit/>
            </a:bodyPr>
            <a:lstStyle/>
            <a:p>
              <a:pPr>
                <a:lnSpc>
                  <a:spcPct val="107000"/>
                </a:lnSpc>
                <a:spcAft>
                  <a:spcPts val="800"/>
                </a:spcAft>
              </a:pPr>
              <a:r>
                <a:rPr lang="pt-BR" sz="1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fence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1" name="Rectangle 326"/>
            <p:cNvSpPr/>
            <p:nvPr/>
          </p:nvSpPr>
          <p:spPr>
            <a:xfrm>
              <a:off x="2743344" y="540850"/>
              <a:ext cx="987819" cy="336698"/>
            </a:xfrm>
            <a:prstGeom prst="rect">
              <a:avLst/>
            </a:prstGeom>
            <a:ln>
              <a:noFill/>
            </a:ln>
          </p:spPr>
          <p:txBody>
            <a:bodyPr vert="horz" lIns="0" tIns="0" rIns="0" bIns="0" rtlCol="0">
              <a:noAutofit/>
            </a:bodyPr>
            <a:lstStyle/>
            <a:p>
              <a:pPr>
                <a:lnSpc>
                  <a:spcPct val="107000"/>
                </a:lnSpc>
                <a:spcAft>
                  <a:spcPts val="800"/>
                </a:spcAft>
              </a:pPr>
              <a:r>
                <a:rPr lang="pt-BR" sz="1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address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2" name="Shape 327"/>
            <p:cNvSpPr/>
            <p:nvPr/>
          </p:nvSpPr>
          <p:spPr>
            <a:xfrm>
              <a:off x="2391483" y="1151520"/>
              <a:ext cx="1046624" cy="1046624"/>
            </a:xfrm>
            <a:custGeom>
              <a:avLst/>
              <a:gdLst/>
              <a:ahLst/>
              <a:cxnLst/>
              <a:rect l="0" t="0" r="0" b="0"/>
              <a:pathLst>
                <a:path w="1046624" h="1046624">
                  <a:moveTo>
                    <a:pt x="606196" y="0"/>
                  </a:moveTo>
                  <a:lnTo>
                    <a:pt x="1046624" y="606196"/>
                  </a:lnTo>
                  <a:lnTo>
                    <a:pt x="440427" y="1046624"/>
                  </a:lnTo>
                  <a:lnTo>
                    <a:pt x="0" y="440427"/>
                  </a:lnTo>
                  <a:close/>
                </a:path>
              </a:pathLst>
            </a:custGeom>
            <a:ln w="7465"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23" name="Rectangle 328"/>
            <p:cNvSpPr/>
            <p:nvPr/>
          </p:nvSpPr>
          <p:spPr>
            <a:xfrm>
              <a:off x="2533794" y="1417150"/>
              <a:ext cx="987819" cy="336698"/>
            </a:xfrm>
            <a:prstGeom prst="rect">
              <a:avLst/>
            </a:prstGeom>
            <a:ln>
              <a:noFill/>
            </a:ln>
          </p:spPr>
          <p:txBody>
            <a:bodyPr vert="horz" lIns="0" tIns="0" rIns="0" bIns="0" rtlCol="0">
              <a:noAutofit/>
            </a:bodyPr>
            <a:lstStyle/>
            <a:p>
              <a:pPr>
                <a:lnSpc>
                  <a:spcPct val="107000"/>
                </a:lnSpc>
                <a:spcAft>
                  <a:spcPts val="800"/>
                </a:spcAft>
              </a:pPr>
              <a:r>
                <a:rPr lang="pt-BR" sz="1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address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4" name="Rectangle 23390"/>
            <p:cNvSpPr/>
            <p:nvPr/>
          </p:nvSpPr>
          <p:spPr>
            <a:xfrm>
              <a:off x="2533794" y="1683850"/>
              <a:ext cx="342955" cy="336698"/>
            </a:xfrm>
            <a:prstGeom prst="rect">
              <a:avLst/>
            </a:prstGeom>
            <a:ln>
              <a:noFill/>
            </a:ln>
          </p:spPr>
          <p:txBody>
            <a:bodyPr vert="horz" lIns="0" tIns="0" rIns="0" bIns="0" rtlCol="0">
              <a:noAutofit/>
            </a:bodyPr>
            <a:lstStyle/>
            <a:p>
              <a:pPr>
                <a:lnSpc>
                  <a:spcPct val="107000"/>
                </a:lnSpc>
                <a:spcAft>
                  <a:spcPts val="800"/>
                </a:spcAft>
              </a:pPr>
              <a:r>
                <a:rPr lang="pt-BR" sz="1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&gt;=</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Rectangle 23391"/>
            <p:cNvSpPr/>
            <p:nvPr/>
          </p:nvSpPr>
          <p:spPr>
            <a:xfrm>
              <a:off x="2791654" y="1683850"/>
              <a:ext cx="734070" cy="336698"/>
            </a:xfrm>
            <a:prstGeom prst="rect">
              <a:avLst/>
            </a:prstGeom>
            <a:ln>
              <a:noFill/>
            </a:ln>
          </p:spPr>
          <p:txBody>
            <a:bodyPr vert="horz" lIns="0" tIns="0" rIns="0" bIns="0" rtlCol="0">
              <a:noAutofit/>
            </a:bodyPr>
            <a:lstStyle/>
            <a:p>
              <a:pPr>
                <a:lnSpc>
                  <a:spcPct val="107000"/>
                </a:lnSpc>
                <a:spcAft>
                  <a:spcPts val="800"/>
                </a:spcAft>
              </a:pPr>
              <a:r>
                <a:rPr lang="pt-BR" sz="1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fence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6" name="Shape 330"/>
            <p:cNvSpPr/>
            <p:nvPr/>
          </p:nvSpPr>
          <p:spPr>
            <a:xfrm>
              <a:off x="2990993" y="765196"/>
              <a:ext cx="0" cy="350838"/>
            </a:xfrm>
            <a:custGeom>
              <a:avLst/>
              <a:gdLst/>
              <a:ahLst/>
              <a:cxnLst/>
              <a:rect l="0" t="0" r="0" b="0"/>
              <a:pathLst>
                <a:path h="350838">
                  <a:moveTo>
                    <a:pt x="0" y="0"/>
                  </a:moveTo>
                  <a:lnTo>
                    <a:pt x="0" y="350838"/>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7" name="Shape 331"/>
            <p:cNvSpPr/>
            <p:nvPr/>
          </p:nvSpPr>
          <p:spPr>
            <a:xfrm>
              <a:off x="2952894" y="1065233"/>
              <a:ext cx="76200" cy="76200"/>
            </a:xfrm>
            <a:custGeom>
              <a:avLst/>
              <a:gdLst/>
              <a:ahLst/>
              <a:cxnLst/>
              <a:rect l="0" t="0" r="0" b="0"/>
              <a:pathLst>
                <a:path w="76200" h="76200">
                  <a:moveTo>
                    <a:pt x="0" y="0"/>
                  </a:moveTo>
                  <a:lnTo>
                    <a:pt x="38100" y="25400"/>
                  </a:lnTo>
                  <a:lnTo>
                    <a:pt x="76200" y="0"/>
                  </a:lnTo>
                  <a:lnTo>
                    <a:pt x="38100" y="762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28" name="Shape 332"/>
            <p:cNvSpPr/>
            <p:nvPr/>
          </p:nvSpPr>
          <p:spPr>
            <a:xfrm>
              <a:off x="1395556" y="1598632"/>
              <a:ext cx="1036638" cy="0"/>
            </a:xfrm>
            <a:custGeom>
              <a:avLst/>
              <a:gdLst/>
              <a:ahLst/>
              <a:cxnLst/>
              <a:rect l="0" t="0" r="0" b="0"/>
              <a:pathLst>
                <a:path w="1036638">
                  <a:moveTo>
                    <a:pt x="0" y="0"/>
                  </a:moveTo>
                  <a:lnTo>
                    <a:pt x="1036638"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9" name="Shape 333"/>
            <p:cNvSpPr/>
            <p:nvPr/>
          </p:nvSpPr>
          <p:spPr>
            <a:xfrm>
              <a:off x="2381394" y="1560532"/>
              <a:ext cx="76200" cy="76200"/>
            </a:xfrm>
            <a:custGeom>
              <a:avLst/>
              <a:gdLst/>
              <a:ahLst/>
              <a:cxnLst/>
              <a:rect l="0" t="0" r="0" b="0"/>
              <a:pathLst>
                <a:path w="76200" h="76200">
                  <a:moveTo>
                    <a:pt x="0" y="0"/>
                  </a:moveTo>
                  <a:lnTo>
                    <a:pt x="76200" y="38100"/>
                  </a:lnTo>
                  <a:lnTo>
                    <a:pt x="0" y="76200"/>
                  </a:lnTo>
                  <a:lnTo>
                    <a:pt x="25400" y="381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30" name="Rectangle 334"/>
            <p:cNvSpPr/>
            <p:nvPr/>
          </p:nvSpPr>
          <p:spPr>
            <a:xfrm>
              <a:off x="1543194" y="1272687"/>
              <a:ext cx="987819" cy="336698"/>
            </a:xfrm>
            <a:prstGeom prst="rect">
              <a:avLst/>
            </a:prstGeom>
            <a:ln>
              <a:noFill/>
            </a:ln>
          </p:spPr>
          <p:txBody>
            <a:bodyPr vert="horz" lIns="0" tIns="0" rIns="0" bIns="0" rtlCol="0">
              <a:noAutofit/>
            </a:bodyPr>
            <a:lstStyle/>
            <a:p>
              <a:pPr>
                <a:lnSpc>
                  <a:spcPct val="107000"/>
                </a:lnSpc>
                <a:spcAft>
                  <a:spcPts val="800"/>
                </a:spcAft>
              </a:pPr>
              <a:r>
                <a:rPr lang="pt-BR" sz="1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address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1" name="Shape 335"/>
            <p:cNvSpPr/>
            <p:nvPr/>
          </p:nvSpPr>
          <p:spPr>
            <a:xfrm>
              <a:off x="3377155" y="1747855"/>
              <a:ext cx="2776537" cy="34925"/>
            </a:xfrm>
            <a:custGeom>
              <a:avLst/>
              <a:gdLst/>
              <a:ahLst/>
              <a:cxnLst/>
              <a:rect l="0" t="0" r="0" b="0"/>
              <a:pathLst>
                <a:path w="2776537" h="34925">
                  <a:moveTo>
                    <a:pt x="0" y="34925"/>
                  </a:moveTo>
                  <a:lnTo>
                    <a:pt x="2776537"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32" name="Shape 336"/>
            <p:cNvSpPr/>
            <p:nvPr/>
          </p:nvSpPr>
          <p:spPr>
            <a:xfrm>
              <a:off x="3376756" y="1716107"/>
              <a:ext cx="2776537" cy="34925"/>
            </a:xfrm>
            <a:custGeom>
              <a:avLst/>
              <a:gdLst/>
              <a:ahLst/>
              <a:cxnLst/>
              <a:rect l="0" t="0" r="0" b="0"/>
              <a:pathLst>
                <a:path w="2776537" h="34925">
                  <a:moveTo>
                    <a:pt x="0" y="34925"/>
                  </a:moveTo>
                  <a:lnTo>
                    <a:pt x="2776537" y="0"/>
                  </a:lnTo>
                </a:path>
              </a:pathLst>
            </a:custGeom>
            <a:ln w="254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33" name="Shape 337"/>
            <p:cNvSpPr/>
            <p:nvPr/>
          </p:nvSpPr>
          <p:spPr>
            <a:xfrm>
              <a:off x="3376357" y="1684360"/>
              <a:ext cx="2776536" cy="34925"/>
            </a:xfrm>
            <a:custGeom>
              <a:avLst/>
              <a:gdLst/>
              <a:ahLst/>
              <a:cxnLst/>
              <a:rect l="0" t="0" r="0" b="0"/>
              <a:pathLst>
                <a:path w="2776536" h="34925">
                  <a:moveTo>
                    <a:pt x="0" y="34925"/>
                  </a:moveTo>
                  <a:lnTo>
                    <a:pt x="2776536"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34" name="Rectangle 338"/>
            <p:cNvSpPr/>
            <p:nvPr/>
          </p:nvSpPr>
          <p:spPr>
            <a:xfrm>
              <a:off x="3829194" y="1417150"/>
              <a:ext cx="566301" cy="336698"/>
            </a:xfrm>
            <a:prstGeom prst="rect">
              <a:avLst/>
            </a:prstGeom>
            <a:ln>
              <a:noFill/>
            </a:ln>
          </p:spPr>
          <p:txBody>
            <a:bodyPr vert="horz" lIns="0" tIns="0" rIns="0" bIns="0" rtlCol="0">
              <a:noAutofit/>
            </a:bodyPr>
            <a:lstStyle/>
            <a:p>
              <a:pPr>
                <a:lnSpc>
                  <a:spcPct val="107000"/>
                </a:lnSpc>
                <a:spcAft>
                  <a:spcPts val="800"/>
                </a:spcAft>
              </a:pPr>
              <a:r>
                <a:rPr lang="pt-BR" sz="1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Sim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5" name="Shape 339"/>
            <p:cNvSpPr/>
            <p:nvPr/>
          </p:nvSpPr>
          <p:spPr>
            <a:xfrm>
              <a:off x="2838594" y="2212996"/>
              <a:ext cx="9242" cy="828676"/>
            </a:xfrm>
            <a:custGeom>
              <a:avLst/>
              <a:gdLst/>
              <a:ahLst/>
              <a:cxnLst/>
              <a:rect l="0" t="0" r="0" b="0"/>
              <a:pathLst>
                <a:path w="9242" h="828676">
                  <a:moveTo>
                    <a:pt x="0" y="0"/>
                  </a:moveTo>
                  <a:lnTo>
                    <a:pt x="9242" y="828676"/>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36" name="Shape 340"/>
            <p:cNvSpPr/>
            <p:nvPr/>
          </p:nvSpPr>
          <p:spPr>
            <a:xfrm>
              <a:off x="2809171" y="2990451"/>
              <a:ext cx="76195" cy="76620"/>
            </a:xfrm>
            <a:custGeom>
              <a:avLst/>
              <a:gdLst/>
              <a:ahLst/>
              <a:cxnLst/>
              <a:rect l="0" t="0" r="0" b="0"/>
              <a:pathLst>
                <a:path w="76195" h="76620">
                  <a:moveTo>
                    <a:pt x="76195" y="0"/>
                  </a:moveTo>
                  <a:lnTo>
                    <a:pt x="38947" y="76620"/>
                  </a:lnTo>
                  <a:lnTo>
                    <a:pt x="0" y="850"/>
                  </a:lnTo>
                  <a:lnTo>
                    <a:pt x="38381" y="25823"/>
                  </a:lnTo>
                  <a:lnTo>
                    <a:pt x="76195"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37" name="Rectangle 341"/>
            <p:cNvSpPr/>
            <p:nvPr/>
          </p:nvSpPr>
          <p:spPr>
            <a:xfrm>
              <a:off x="1382856" y="2542688"/>
              <a:ext cx="1839734" cy="336698"/>
            </a:xfrm>
            <a:prstGeom prst="rect">
              <a:avLst/>
            </a:prstGeom>
            <a:ln>
              <a:noFill/>
            </a:ln>
          </p:spPr>
          <p:txBody>
            <a:bodyPr vert="horz" lIns="0" tIns="0" rIns="0" bIns="0" rtlCol="0">
              <a:noAutofit/>
            </a:bodyPr>
            <a:lstStyle/>
            <a:p>
              <a:pPr>
                <a:lnSpc>
                  <a:spcPct val="107000"/>
                </a:lnSpc>
                <a:spcAft>
                  <a:spcPts val="800"/>
                </a:spcAft>
              </a:pPr>
              <a:r>
                <a:rPr lang="pt-BR" sz="1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Não (exceção)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8" name="Picture 342"/>
            <p:cNvPicPr/>
            <p:nvPr/>
          </p:nvPicPr>
          <p:blipFill>
            <a:blip r:embed="rId2"/>
            <a:stretch>
              <a:fillRect/>
            </a:stretch>
          </p:blipFill>
          <p:spPr>
            <a:xfrm>
              <a:off x="0" y="135592"/>
              <a:ext cx="3715789" cy="3217025"/>
            </a:xfrm>
            <a:prstGeom prst="rect">
              <a:avLst/>
            </a:prstGeom>
          </p:spPr>
        </p:pic>
        <p:sp>
          <p:nvSpPr>
            <p:cNvPr id="39" name="Shape 343"/>
            <p:cNvSpPr/>
            <p:nvPr/>
          </p:nvSpPr>
          <p:spPr>
            <a:xfrm>
              <a:off x="46181" y="184171"/>
              <a:ext cx="3587749" cy="3084511"/>
            </a:xfrm>
            <a:custGeom>
              <a:avLst/>
              <a:gdLst/>
              <a:ahLst/>
              <a:cxnLst/>
              <a:rect l="0" t="0" r="0" b="0"/>
              <a:pathLst>
                <a:path w="3587749" h="3084511">
                  <a:moveTo>
                    <a:pt x="0" y="0"/>
                  </a:moveTo>
                  <a:lnTo>
                    <a:pt x="3587749" y="0"/>
                  </a:lnTo>
                  <a:lnTo>
                    <a:pt x="3587749" y="3084511"/>
                  </a:lnTo>
                  <a:lnTo>
                    <a:pt x="0" y="3084511"/>
                  </a:lnTo>
                  <a:close/>
                </a:path>
              </a:pathLst>
            </a:custGeom>
            <a:ln w="381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40" name="Rectangle 344"/>
            <p:cNvSpPr/>
            <p:nvPr/>
          </p:nvSpPr>
          <p:spPr>
            <a:xfrm>
              <a:off x="218253" y="380484"/>
              <a:ext cx="1937979" cy="452890"/>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Arial" panose="020B0604020202020204" pitchFamily="34" charset="0"/>
                  <a:ea typeface="Arial" panose="020B0604020202020204" pitchFamily="34" charset="0"/>
                  <a:cs typeface="Calibri" panose="020F0502020204030204" pitchFamily="34" charset="0"/>
                </a:rPr>
                <a:t>Ambiente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1" name="Rectangle 345"/>
            <p:cNvSpPr/>
            <p:nvPr/>
          </p:nvSpPr>
          <p:spPr>
            <a:xfrm>
              <a:off x="218253" y="736084"/>
              <a:ext cx="1532190" cy="452890"/>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Arial" panose="020B0604020202020204" pitchFamily="34" charset="0"/>
                  <a:ea typeface="Arial" panose="020B0604020202020204" pitchFamily="34" charset="0"/>
                  <a:cs typeface="Calibri" panose="020F0502020204030204" pitchFamily="34" charset="0"/>
                </a:rPr>
                <a:t>da CPU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2" name="Rectangle 346"/>
            <p:cNvSpPr/>
            <p:nvPr/>
          </p:nvSpPr>
          <p:spPr>
            <a:xfrm>
              <a:off x="3958772" y="1943732"/>
              <a:ext cx="2185830" cy="452890"/>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Arial" panose="020B0604020202020204" pitchFamily="34" charset="0"/>
                  <a:ea typeface="Arial" panose="020B0604020202020204" pitchFamily="34" charset="0"/>
                  <a:cs typeface="Calibri" panose="020F0502020204030204" pitchFamily="34" charset="0"/>
                </a:rPr>
                <a:t>barramento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3" name="Rectangle 347"/>
            <p:cNvSpPr/>
            <p:nvPr/>
          </p:nvSpPr>
          <p:spPr>
            <a:xfrm>
              <a:off x="5723811" y="0"/>
              <a:ext cx="2703019" cy="452890"/>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Arial" panose="020B0604020202020204" pitchFamily="34" charset="0"/>
                  <a:ea typeface="Arial" panose="020B0604020202020204" pitchFamily="34" charset="0"/>
                  <a:cs typeface="Calibri" panose="020F0502020204030204" pitchFamily="34" charset="0"/>
                </a:rPr>
                <a:t>Memória RAM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29974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1484784"/>
          </a:xfrm>
        </p:spPr>
        <p:txBody>
          <a:bodyPr>
            <a:normAutofit/>
          </a:bodyPr>
          <a:lstStyle/>
          <a:p>
            <a:r>
              <a:rPr lang="pt-BR" b="1" dirty="0"/>
              <a:t>Monitor Residente </a:t>
            </a:r>
            <a:endParaRPr lang="pt-BR" dirty="0"/>
          </a:p>
        </p:txBody>
      </p:sp>
      <p:sp>
        <p:nvSpPr>
          <p:cNvPr id="3" name="Espaço Reservado para Conteúdo 2"/>
          <p:cNvSpPr>
            <a:spLocks noGrp="1"/>
          </p:cNvSpPr>
          <p:nvPr>
            <p:ph idx="1"/>
          </p:nvPr>
        </p:nvSpPr>
        <p:spPr>
          <a:xfrm>
            <a:off x="323528" y="1052736"/>
            <a:ext cx="7128792" cy="5544616"/>
          </a:xfrm>
        </p:spPr>
        <p:txBody>
          <a:bodyPr>
            <a:normAutofit lnSpcReduction="10000"/>
          </a:bodyPr>
          <a:lstStyle/>
          <a:p>
            <a:pPr lvl="0" fontAlgn="base"/>
            <a:r>
              <a:rPr lang="pt-BR" i="1" dirty="0"/>
              <a:t>Vantagens: </a:t>
            </a:r>
            <a:endParaRPr lang="pt-BR" dirty="0"/>
          </a:p>
          <a:p>
            <a:pPr lvl="0" fontAlgn="base"/>
            <a:r>
              <a:rPr lang="pt-BR" dirty="0"/>
              <a:t>Implementação simples: a rigor, só é necessário um mecanismo de proteção de hardware. </a:t>
            </a:r>
          </a:p>
          <a:p>
            <a:pPr lvl="0" fontAlgn="base"/>
            <a:r>
              <a:rPr lang="pt-BR" dirty="0"/>
              <a:t>Os serviços do sistema operacional podem ser utilizados: drivers, interrupções, etc. </a:t>
            </a:r>
          </a:p>
          <a:p>
            <a:pPr lvl="0" fontAlgn="base"/>
            <a:r>
              <a:rPr lang="pt-BR" i="1" dirty="0"/>
              <a:t>Desvantagens:</a:t>
            </a:r>
            <a:r>
              <a:rPr lang="pt-BR" dirty="0"/>
              <a:t> </a:t>
            </a:r>
          </a:p>
          <a:p>
            <a:pPr lvl="0" fontAlgn="base"/>
            <a:r>
              <a:rPr lang="pt-BR" dirty="0"/>
              <a:t>Sistema </a:t>
            </a:r>
            <a:r>
              <a:rPr lang="pt-BR" dirty="0" err="1"/>
              <a:t>mono-usuário</a:t>
            </a:r>
            <a:r>
              <a:rPr lang="pt-BR" dirty="0"/>
              <a:t> (CPU subaproveitada). </a:t>
            </a:r>
            <a:endParaRPr lang="pt-BR" dirty="0" smtClean="0"/>
          </a:p>
          <a:p>
            <a:pPr fontAlgn="base"/>
            <a:r>
              <a:rPr lang="pt-BR" i="1" dirty="0" err="1"/>
              <a:t>Exemplo:</a:t>
            </a:r>
            <a:r>
              <a:rPr lang="pt-BR" dirty="0" err="1"/>
              <a:t>DOS</a:t>
            </a:r>
            <a:r>
              <a:rPr lang="pt-BR" dirty="0"/>
              <a:t> (IBM-PC antigos) </a:t>
            </a:r>
          </a:p>
          <a:p>
            <a:pPr lvl="0" fontAlgn="base"/>
            <a:endParaRPr lang="pt-BR" dirty="0"/>
          </a:p>
          <a:p>
            <a:endParaRPr lang="pt-BR" dirty="0"/>
          </a:p>
        </p:txBody>
      </p:sp>
      <p:pic>
        <p:nvPicPr>
          <p:cNvPr id="44" name="Imagem 43"/>
          <p:cNvPicPr>
            <a:picLocks noChangeAspect="1"/>
          </p:cNvPicPr>
          <p:nvPr/>
        </p:nvPicPr>
        <p:blipFill rotWithShape="1">
          <a:blip r:embed="rId2"/>
          <a:srcRect l="37280" t="39081" r="42257" b="28160"/>
          <a:stretch/>
        </p:blipFill>
        <p:spPr>
          <a:xfrm>
            <a:off x="6120171" y="3753232"/>
            <a:ext cx="2664297" cy="2808312"/>
          </a:xfrm>
          <a:prstGeom prst="rect">
            <a:avLst/>
          </a:prstGeom>
        </p:spPr>
      </p:pic>
    </p:spTree>
    <p:extLst>
      <p:ext uri="{BB962C8B-B14F-4D97-AF65-F5344CB8AC3E}">
        <p14:creationId xmlns:p14="http://schemas.microsoft.com/office/powerpoint/2010/main" val="376624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1484784"/>
          </a:xfrm>
        </p:spPr>
        <p:txBody>
          <a:bodyPr>
            <a:normAutofit/>
          </a:bodyPr>
          <a:lstStyle/>
          <a:p>
            <a:r>
              <a:rPr lang="pt-BR" b="1" dirty="0"/>
              <a:t>Multiprogramação </a:t>
            </a:r>
          </a:p>
        </p:txBody>
      </p:sp>
      <p:sp>
        <p:nvSpPr>
          <p:cNvPr id="3" name="Espaço Reservado para Conteúdo 2"/>
          <p:cNvSpPr>
            <a:spLocks noGrp="1"/>
          </p:cNvSpPr>
          <p:nvPr>
            <p:ph idx="1"/>
          </p:nvPr>
        </p:nvSpPr>
        <p:spPr>
          <a:xfrm>
            <a:off x="323528" y="764704"/>
            <a:ext cx="6408712" cy="5976664"/>
          </a:xfrm>
        </p:spPr>
        <p:txBody>
          <a:bodyPr>
            <a:normAutofit fontScale="92500" lnSpcReduction="20000"/>
          </a:bodyPr>
          <a:lstStyle/>
          <a:p>
            <a:pPr lvl="0" fontAlgn="base"/>
            <a:endParaRPr lang="pt-BR" dirty="0"/>
          </a:p>
          <a:p>
            <a:pPr lvl="0" fontAlgn="base"/>
            <a:r>
              <a:rPr lang="pt-BR" dirty="0"/>
              <a:t>Atualmente, a maioria dos computadores oferece mecanismos que permitem a implementação da  multiprogramação. No âmbito da gerência da memória, a questão que deve ser respondida é: </a:t>
            </a:r>
          </a:p>
          <a:p>
            <a:r>
              <a:rPr lang="pt-BR" dirty="0"/>
              <a:t>–</a:t>
            </a:r>
            <a:r>
              <a:rPr lang="pt-BR" baseline="-25000" dirty="0"/>
              <a:t>  </a:t>
            </a:r>
            <a:r>
              <a:rPr lang="pt-BR" dirty="0"/>
              <a:t>Como manter mais de um processo de usuário ativo em memória simultaneamente? </a:t>
            </a:r>
          </a:p>
          <a:p>
            <a:pPr lvl="0" fontAlgn="base"/>
            <a:r>
              <a:rPr lang="pt-BR" dirty="0"/>
              <a:t>Devemos sempre ter em mente que um processo deve ser protegido contra acessos de outros processos </a:t>
            </a:r>
          </a:p>
          <a:p>
            <a:r>
              <a:rPr lang="pt-BR" dirty="0"/>
              <a:t>(maliciosos ou não). </a:t>
            </a:r>
          </a:p>
          <a:p>
            <a:endParaRPr lang="pt-BR" dirty="0"/>
          </a:p>
        </p:txBody>
      </p:sp>
      <p:pic>
        <p:nvPicPr>
          <p:cNvPr id="5" name="Imagem 4"/>
          <p:cNvPicPr>
            <a:picLocks noChangeAspect="1"/>
          </p:cNvPicPr>
          <p:nvPr/>
        </p:nvPicPr>
        <p:blipFill rotWithShape="1">
          <a:blip r:embed="rId2"/>
          <a:srcRect l="46682" t="23961" r="33962" b="19759"/>
          <a:stretch/>
        </p:blipFill>
        <p:spPr>
          <a:xfrm>
            <a:off x="6623719" y="1340768"/>
            <a:ext cx="2520281" cy="4824536"/>
          </a:xfrm>
          <a:prstGeom prst="rect">
            <a:avLst/>
          </a:prstGeom>
        </p:spPr>
      </p:pic>
    </p:spTree>
    <p:extLst>
      <p:ext uri="{BB962C8B-B14F-4D97-AF65-F5344CB8AC3E}">
        <p14:creationId xmlns:p14="http://schemas.microsoft.com/office/powerpoint/2010/main" val="249247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Introdução - </a:t>
            </a:r>
            <a:r>
              <a:rPr lang="pt-BR" dirty="0"/>
              <a:t>Gerência de Memória </a:t>
            </a:r>
            <a:endParaRPr lang="pt-BR" dirty="0"/>
          </a:p>
        </p:txBody>
      </p:sp>
      <p:sp>
        <p:nvSpPr>
          <p:cNvPr id="3" name="Espaço Reservado para Conteúdo 2"/>
          <p:cNvSpPr>
            <a:spLocks noGrp="1"/>
          </p:cNvSpPr>
          <p:nvPr>
            <p:ph idx="1"/>
          </p:nvPr>
        </p:nvSpPr>
        <p:spPr/>
        <p:txBody>
          <a:bodyPr/>
          <a:lstStyle/>
          <a:p>
            <a:r>
              <a:rPr lang="pt-BR" dirty="0"/>
              <a:t>Multiprogramação implica em manter-se vários processos em</a:t>
            </a:r>
            <a:r>
              <a:rPr lang="pt-BR" dirty="0" smtClean="0"/>
              <a:t> </a:t>
            </a:r>
            <a:r>
              <a:rPr lang="pt-BR" dirty="0"/>
              <a:t>memória</a:t>
            </a:r>
            <a:r>
              <a:rPr lang="pt-BR" dirty="0" smtClean="0"/>
              <a:t> </a:t>
            </a:r>
          </a:p>
          <a:p>
            <a:r>
              <a:rPr lang="pt-BR" dirty="0" smtClean="0"/>
              <a:t>Memória </a:t>
            </a:r>
            <a:r>
              <a:rPr lang="pt-BR" dirty="0"/>
              <a:t>necessita ser alocada de forma eficiente para permitir o</a:t>
            </a:r>
            <a:r>
              <a:rPr lang="pt-BR" dirty="0" smtClean="0"/>
              <a:t> </a:t>
            </a:r>
            <a:r>
              <a:rPr lang="pt-BR" dirty="0"/>
              <a:t>máximo possível de processos</a:t>
            </a:r>
            <a:r>
              <a:rPr lang="pt-BR" dirty="0" smtClean="0"/>
              <a:t> </a:t>
            </a:r>
          </a:p>
          <a:p>
            <a:r>
              <a:rPr lang="pt-BR" dirty="0" smtClean="0"/>
              <a:t>Existem </a:t>
            </a:r>
            <a:r>
              <a:rPr lang="pt-BR" dirty="0"/>
              <a:t>diferentes técnicas para gerência de </a:t>
            </a:r>
            <a:r>
              <a:rPr lang="pt-BR" dirty="0" smtClean="0"/>
              <a:t>memória</a:t>
            </a:r>
          </a:p>
          <a:p>
            <a:pPr lvl="1"/>
            <a:r>
              <a:rPr lang="pt-BR" dirty="0" smtClean="0"/>
              <a:t>Dependem </a:t>
            </a:r>
            <a:r>
              <a:rPr lang="pt-BR" dirty="0"/>
              <a:t>do hardware do processador</a:t>
            </a:r>
          </a:p>
        </p:txBody>
      </p:sp>
    </p:spTree>
    <p:extLst>
      <p:ext uri="{BB962C8B-B14F-4D97-AF65-F5344CB8AC3E}">
        <p14:creationId xmlns:p14="http://schemas.microsoft.com/office/powerpoint/2010/main" val="1097284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1484784"/>
          </a:xfrm>
        </p:spPr>
        <p:txBody>
          <a:bodyPr>
            <a:normAutofit/>
          </a:bodyPr>
          <a:lstStyle/>
          <a:p>
            <a:r>
              <a:rPr lang="pt-BR" dirty="0"/>
              <a:t>Multiprogramação Partições Fixas </a:t>
            </a:r>
            <a:endParaRPr lang="pt-BR" b="1" dirty="0"/>
          </a:p>
        </p:txBody>
      </p:sp>
      <p:sp>
        <p:nvSpPr>
          <p:cNvPr id="3" name="Espaço Reservado para Conteúdo 2"/>
          <p:cNvSpPr>
            <a:spLocks noGrp="1"/>
          </p:cNvSpPr>
          <p:nvPr>
            <p:ph idx="1"/>
          </p:nvPr>
        </p:nvSpPr>
        <p:spPr>
          <a:xfrm>
            <a:off x="323528" y="1268760"/>
            <a:ext cx="8568952" cy="4857403"/>
          </a:xfrm>
        </p:spPr>
        <p:txBody>
          <a:bodyPr>
            <a:normAutofit fontScale="92500" lnSpcReduction="20000"/>
          </a:bodyPr>
          <a:lstStyle/>
          <a:p>
            <a:pPr lvl="0" fontAlgn="base"/>
            <a:r>
              <a:rPr lang="pt-BR" dirty="0" smtClean="0"/>
              <a:t>A </a:t>
            </a:r>
            <a:r>
              <a:rPr lang="pt-BR" dirty="0"/>
              <a:t>memória é dividida em um conjunto de regiões ou </a:t>
            </a:r>
            <a:r>
              <a:rPr lang="pt-BR" i="1" dirty="0"/>
              <a:t>partições</a:t>
            </a:r>
            <a:r>
              <a:rPr lang="pt-BR" dirty="0"/>
              <a:t> de tamanho fixo.  </a:t>
            </a:r>
          </a:p>
          <a:p>
            <a:pPr lvl="0" fontAlgn="base"/>
            <a:r>
              <a:rPr lang="pt-BR" dirty="0"/>
              <a:t>Cada partição pode ter um programa executando. </a:t>
            </a:r>
          </a:p>
          <a:p>
            <a:pPr lvl="0" fontAlgn="base"/>
            <a:r>
              <a:rPr lang="pt-BR" dirty="0"/>
              <a:t>No momento de carga de um programa, uma partição livre é selecionada para executá-lo. O processo roda na mesma partição até terminar. </a:t>
            </a:r>
          </a:p>
          <a:p>
            <a:pPr lvl="0" fontAlgn="base"/>
            <a:r>
              <a:rPr lang="pt-BR" dirty="0"/>
              <a:t>Também conhecida como MFT (</a:t>
            </a:r>
            <a:r>
              <a:rPr lang="pt-BR" dirty="0" err="1"/>
              <a:t>multiprogramming</a:t>
            </a:r>
            <a:r>
              <a:rPr lang="pt-BR" dirty="0"/>
              <a:t> </a:t>
            </a:r>
            <a:r>
              <a:rPr lang="pt-BR" dirty="0" err="1"/>
              <a:t>with</a:t>
            </a:r>
            <a:r>
              <a:rPr lang="pt-BR" dirty="0"/>
              <a:t> a </a:t>
            </a:r>
            <a:r>
              <a:rPr lang="pt-BR" dirty="0" err="1"/>
              <a:t>fixed</a:t>
            </a:r>
            <a:r>
              <a:rPr lang="pt-BR" dirty="0"/>
              <a:t> </a:t>
            </a:r>
            <a:r>
              <a:rPr lang="pt-BR" dirty="0" err="1"/>
              <a:t>number</a:t>
            </a:r>
            <a:r>
              <a:rPr lang="pt-BR" dirty="0"/>
              <a:t> </a:t>
            </a:r>
            <a:r>
              <a:rPr lang="pt-BR" dirty="0" err="1"/>
              <a:t>of</a:t>
            </a:r>
            <a:r>
              <a:rPr lang="pt-BR" dirty="0"/>
              <a:t> </a:t>
            </a:r>
            <a:r>
              <a:rPr lang="pt-BR" dirty="0" err="1"/>
              <a:t>tasks</a:t>
            </a:r>
            <a:r>
              <a:rPr lang="pt-BR" dirty="0"/>
              <a:t>). </a:t>
            </a:r>
          </a:p>
          <a:p>
            <a:r>
              <a:rPr lang="pt-BR" i="1" dirty="0" err="1"/>
              <a:t>Problema:</a:t>
            </a:r>
            <a:r>
              <a:rPr lang="pt-BR" dirty="0" err="1"/>
              <a:t>Como</a:t>
            </a:r>
            <a:r>
              <a:rPr lang="pt-BR" dirty="0"/>
              <a:t> arrumar os endereços do programa de maneira que eles referenciem a partição escolhida? </a:t>
            </a:r>
            <a:endParaRPr lang="pt-BR" dirty="0"/>
          </a:p>
        </p:txBody>
      </p:sp>
    </p:spTree>
    <p:extLst>
      <p:ext uri="{BB962C8B-B14F-4D97-AF65-F5344CB8AC3E}">
        <p14:creationId xmlns:p14="http://schemas.microsoft.com/office/powerpoint/2010/main" val="94454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1484784"/>
          </a:xfrm>
        </p:spPr>
        <p:txBody>
          <a:bodyPr>
            <a:normAutofit/>
          </a:bodyPr>
          <a:lstStyle/>
          <a:p>
            <a:r>
              <a:rPr lang="pt-BR" dirty="0"/>
              <a:t>Multiprogramação Partições Fixas </a:t>
            </a:r>
            <a:endParaRPr lang="pt-BR" b="1" dirty="0"/>
          </a:p>
        </p:txBody>
      </p:sp>
      <p:pic>
        <p:nvPicPr>
          <p:cNvPr id="4" name="Espaço Reservado para Conteúdo 3"/>
          <p:cNvPicPr>
            <a:picLocks noGrp="1" noChangeAspect="1"/>
          </p:cNvPicPr>
          <p:nvPr>
            <p:ph idx="1"/>
          </p:nvPr>
        </p:nvPicPr>
        <p:blipFill rotWithShape="1">
          <a:blip r:embed="rId2"/>
          <a:srcRect l="20745" t="27541" r="18143" b="24636"/>
          <a:stretch/>
        </p:blipFill>
        <p:spPr>
          <a:xfrm>
            <a:off x="668296" y="1700808"/>
            <a:ext cx="8099804" cy="4176463"/>
          </a:xfrm>
          <a:prstGeom prst="rect">
            <a:avLst/>
          </a:prstGeom>
        </p:spPr>
      </p:pic>
      <p:sp>
        <p:nvSpPr>
          <p:cNvPr id="5" name="CaixaDeTexto 4"/>
          <p:cNvSpPr txBox="1"/>
          <p:nvPr/>
        </p:nvSpPr>
        <p:spPr>
          <a:xfrm>
            <a:off x="323528" y="5877271"/>
            <a:ext cx="8363272" cy="369332"/>
          </a:xfrm>
          <a:prstGeom prst="rect">
            <a:avLst/>
          </a:prstGeom>
          <a:noFill/>
        </p:spPr>
        <p:txBody>
          <a:bodyPr wrap="square" rtlCol="0">
            <a:spAutoFit/>
          </a:bodyPr>
          <a:lstStyle/>
          <a:p>
            <a:r>
              <a:rPr lang="pt-BR" dirty="0" smtClean="0"/>
              <a:t>	</a:t>
            </a:r>
            <a:r>
              <a:rPr lang="pt-BR" dirty="0"/>
              <a:t> </a:t>
            </a:r>
            <a:r>
              <a:rPr lang="pt-BR" dirty="0" smtClean="0"/>
              <a:t>         Primeira Execução                                                Segunda execução</a:t>
            </a:r>
            <a:endParaRPr lang="pt-BR" dirty="0"/>
          </a:p>
        </p:txBody>
      </p:sp>
    </p:spTree>
    <p:extLst>
      <p:ext uri="{BB962C8B-B14F-4D97-AF65-F5344CB8AC3E}">
        <p14:creationId xmlns:p14="http://schemas.microsoft.com/office/powerpoint/2010/main" val="3760274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1484784"/>
          </a:xfrm>
        </p:spPr>
        <p:txBody>
          <a:bodyPr>
            <a:normAutofit/>
          </a:bodyPr>
          <a:lstStyle/>
          <a:p>
            <a:r>
              <a:rPr lang="pt-BR" dirty="0"/>
              <a:t>Multiprogramação Partições Fixas </a:t>
            </a:r>
            <a:endParaRPr lang="pt-BR" b="1" dirty="0"/>
          </a:p>
        </p:txBody>
      </p:sp>
      <p:sp>
        <p:nvSpPr>
          <p:cNvPr id="3" name="Espaço Reservado para Conteúdo 2"/>
          <p:cNvSpPr>
            <a:spLocks noGrp="1"/>
          </p:cNvSpPr>
          <p:nvPr>
            <p:ph idx="1"/>
          </p:nvPr>
        </p:nvSpPr>
        <p:spPr/>
        <p:txBody>
          <a:bodyPr/>
          <a:lstStyle/>
          <a:p>
            <a:pPr lvl="0" fontAlgn="base"/>
            <a:r>
              <a:rPr lang="pt-BR" dirty="0"/>
              <a:t>A “</a:t>
            </a:r>
            <a:r>
              <a:rPr lang="pt-BR" dirty="0" err="1"/>
              <a:t>rearrumação</a:t>
            </a:r>
            <a:r>
              <a:rPr lang="pt-BR" dirty="0"/>
              <a:t>” de endereços é resolvida através de técnicas de </a:t>
            </a:r>
            <a:r>
              <a:rPr lang="pt-BR" i="1" u="sng" dirty="0"/>
              <a:t>relocação</a:t>
            </a:r>
            <a:r>
              <a:rPr lang="pt-BR" dirty="0"/>
              <a:t>.  </a:t>
            </a:r>
          </a:p>
          <a:p>
            <a:pPr lvl="0" fontAlgn="base"/>
            <a:r>
              <a:rPr lang="pt-BR" dirty="0"/>
              <a:t>Existem basicamente duas técnicas que permitem a relocação de endereços: </a:t>
            </a:r>
          </a:p>
          <a:p>
            <a:pPr lvl="0" fontAlgn="base"/>
            <a:r>
              <a:rPr lang="pt-BR" dirty="0"/>
              <a:t>modificação de instruções e  </a:t>
            </a:r>
          </a:p>
          <a:p>
            <a:pPr lvl="0" fontAlgn="base"/>
            <a:r>
              <a:rPr lang="pt-BR" dirty="0"/>
              <a:t>registradores de base e limite.  </a:t>
            </a:r>
          </a:p>
          <a:p>
            <a:endParaRPr lang="pt-BR" dirty="0"/>
          </a:p>
        </p:txBody>
      </p:sp>
    </p:spTree>
    <p:extLst>
      <p:ext uri="{BB962C8B-B14F-4D97-AF65-F5344CB8AC3E}">
        <p14:creationId xmlns:p14="http://schemas.microsoft.com/office/powerpoint/2010/main" val="1613316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1484784"/>
          </a:xfrm>
        </p:spPr>
        <p:txBody>
          <a:bodyPr>
            <a:normAutofit/>
          </a:bodyPr>
          <a:lstStyle/>
          <a:p>
            <a:r>
              <a:rPr lang="pt-BR" b="1" dirty="0"/>
              <a:t>Modificação de Instruções </a:t>
            </a:r>
          </a:p>
        </p:txBody>
      </p:sp>
      <p:sp>
        <p:nvSpPr>
          <p:cNvPr id="3" name="Espaço Reservado para Conteúdo 2"/>
          <p:cNvSpPr>
            <a:spLocks noGrp="1"/>
          </p:cNvSpPr>
          <p:nvPr>
            <p:ph idx="1"/>
          </p:nvPr>
        </p:nvSpPr>
        <p:spPr/>
        <p:txBody>
          <a:bodyPr>
            <a:normAutofit lnSpcReduction="10000"/>
          </a:bodyPr>
          <a:lstStyle/>
          <a:p>
            <a:pPr lvl="0" fontAlgn="base"/>
            <a:r>
              <a:rPr lang="pt-BR" dirty="0"/>
              <a:t>Consiste em modificar os endereços das instruções no momento da carga do programa para que estas referenciem o endereço de início da partição como base. </a:t>
            </a:r>
          </a:p>
          <a:p>
            <a:pPr lvl="0" fontAlgn="base"/>
            <a:r>
              <a:rPr lang="pt-BR" dirty="0"/>
              <a:t>No código binário, devem ser especificados que endereços são relocáveis (constantes e códigos de operação são invariantes). </a:t>
            </a:r>
            <a:endParaRPr lang="pt-BR" dirty="0" smtClean="0"/>
          </a:p>
          <a:p>
            <a:pPr fontAlgn="base"/>
            <a:r>
              <a:rPr lang="pt-BR" dirty="0"/>
              <a:t>Não resolve o problema da proteção contra os outros processos ativos. </a:t>
            </a:r>
          </a:p>
          <a:p>
            <a:pPr lvl="0" fontAlgn="base"/>
            <a:endParaRPr lang="pt-BR" dirty="0"/>
          </a:p>
        </p:txBody>
      </p:sp>
    </p:spTree>
    <p:extLst>
      <p:ext uri="{BB962C8B-B14F-4D97-AF65-F5344CB8AC3E}">
        <p14:creationId xmlns:p14="http://schemas.microsoft.com/office/powerpoint/2010/main" val="245375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Registradores de Base e Limite </a:t>
            </a:r>
            <a:endParaRPr lang="pt-BR" dirty="0"/>
          </a:p>
        </p:txBody>
      </p:sp>
      <p:sp>
        <p:nvSpPr>
          <p:cNvPr id="3" name="Espaço Reservado para Conteúdo 2"/>
          <p:cNvSpPr>
            <a:spLocks noGrp="1"/>
          </p:cNvSpPr>
          <p:nvPr>
            <p:ph idx="1"/>
          </p:nvPr>
        </p:nvSpPr>
        <p:spPr/>
        <p:txBody>
          <a:bodyPr/>
          <a:lstStyle/>
          <a:p>
            <a:pPr lvl="0" fontAlgn="base"/>
            <a:r>
              <a:rPr lang="pt-BR" dirty="0"/>
              <a:t>Os endereços gerados no código binário executável são de 0 a x.  </a:t>
            </a:r>
          </a:p>
          <a:p>
            <a:pPr lvl="0" fontAlgn="base"/>
            <a:r>
              <a:rPr lang="pt-BR" dirty="0"/>
              <a:t>Cada endereço do processo usado para acessar a memória é adicionado do valor contido no registrador de base.  </a:t>
            </a:r>
          </a:p>
          <a:p>
            <a:pPr lvl="0" fontAlgn="base"/>
            <a:r>
              <a:rPr lang="pt-BR" dirty="0"/>
              <a:t>Assim, obtemos o endereço físico onde o dado reside. </a:t>
            </a:r>
          </a:p>
          <a:p>
            <a:endParaRPr lang="pt-BR" dirty="0"/>
          </a:p>
        </p:txBody>
      </p:sp>
    </p:spTree>
    <p:extLst>
      <p:ext uri="{BB962C8B-B14F-4D97-AF65-F5344CB8AC3E}">
        <p14:creationId xmlns:p14="http://schemas.microsoft.com/office/powerpoint/2010/main" val="979993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Registradores de Base e Limite </a:t>
            </a:r>
            <a:endParaRPr lang="pt-BR" dirty="0"/>
          </a:p>
        </p:txBody>
      </p:sp>
      <p:grpSp>
        <p:nvGrpSpPr>
          <p:cNvPr id="4" name="Group 24142"/>
          <p:cNvGrpSpPr/>
          <p:nvPr/>
        </p:nvGrpSpPr>
        <p:grpSpPr>
          <a:xfrm>
            <a:off x="323528" y="1432134"/>
            <a:ext cx="8241039" cy="2828211"/>
            <a:chOff x="0" y="0"/>
            <a:chExt cx="9376395" cy="3352472"/>
          </a:xfrm>
        </p:grpSpPr>
        <p:sp>
          <p:nvSpPr>
            <p:cNvPr id="5" name="Rectangle 23988"/>
            <p:cNvSpPr/>
            <p:nvPr/>
          </p:nvSpPr>
          <p:spPr>
            <a:xfrm>
              <a:off x="7025149" y="2833559"/>
              <a:ext cx="101346"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Rectangle 23987"/>
            <p:cNvSpPr/>
            <p:nvPr/>
          </p:nvSpPr>
          <p:spPr>
            <a:xfrm>
              <a:off x="6872749" y="2833559"/>
              <a:ext cx="202692"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0</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24037"/>
            <p:cNvSpPr/>
            <p:nvPr/>
          </p:nvSpPr>
          <p:spPr>
            <a:xfrm>
              <a:off x="6198061" y="495990"/>
              <a:ext cx="1192842"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xFFFFF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Rectangle 23983"/>
            <p:cNvSpPr/>
            <p:nvPr/>
          </p:nvSpPr>
          <p:spPr>
            <a:xfrm>
              <a:off x="6071061" y="495990"/>
              <a:ext cx="168910"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0</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Shape 33647"/>
            <p:cNvSpPr/>
            <p:nvPr/>
          </p:nvSpPr>
          <p:spPr>
            <a:xfrm>
              <a:off x="479887" y="1285894"/>
              <a:ext cx="825500" cy="749300"/>
            </a:xfrm>
            <a:custGeom>
              <a:avLst/>
              <a:gdLst/>
              <a:ahLst/>
              <a:cxnLst/>
              <a:rect l="0" t="0" r="0" b="0"/>
              <a:pathLst>
                <a:path w="825500" h="749300">
                  <a:moveTo>
                    <a:pt x="0" y="0"/>
                  </a:moveTo>
                  <a:lnTo>
                    <a:pt x="825500" y="0"/>
                  </a:lnTo>
                  <a:lnTo>
                    <a:pt x="825500" y="749300"/>
                  </a:lnTo>
                  <a:lnTo>
                    <a:pt x="0" y="749300"/>
                  </a:lnTo>
                  <a:lnTo>
                    <a:pt x="0" y="0"/>
                  </a:lnTo>
                </a:path>
              </a:pathLst>
            </a:custGeom>
            <a:ln w="0" cap="flat">
              <a:miter lim="127000"/>
            </a:ln>
          </p:spPr>
          <p:style>
            <a:lnRef idx="0">
              <a:srgbClr val="000000">
                <a:alpha val="0"/>
              </a:srgbClr>
            </a:lnRef>
            <a:fillRef idx="1">
              <a:srgbClr val="BC9F7A"/>
            </a:fillRef>
            <a:effectRef idx="0">
              <a:scrgbClr r="0" g="0" b="0"/>
            </a:effectRef>
            <a:fontRef idx="none"/>
          </p:style>
          <p:txBody>
            <a:bodyPr/>
            <a:lstStyle/>
            <a:p>
              <a:endParaRPr lang="pt-BR"/>
            </a:p>
          </p:txBody>
        </p:sp>
        <p:sp>
          <p:nvSpPr>
            <p:cNvPr id="10" name="Shape 650"/>
            <p:cNvSpPr/>
            <p:nvPr/>
          </p:nvSpPr>
          <p:spPr>
            <a:xfrm>
              <a:off x="479887" y="1285894"/>
              <a:ext cx="825500" cy="749300"/>
            </a:xfrm>
            <a:custGeom>
              <a:avLst/>
              <a:gdLst/>
              <a:ahLst/>
              <a:cxnLst/>
              <a:rect l="0" t="0" r="0" b="0"/>
              <a:pathLst>
                <a:path w="825500" h="749300">
                  <a:moveTo>
                    <a:pt x="0" y="0"/>
                  </a:moveTo>
                  <a:lnTo>
                    <a:pt x="825500" y="0"/>
                  </a:lnTo>
                  <a:lnTo>
                    <a:pt x="825500" y="749300"/>
                  </a:lnTo>
                  <a:lnTo>
                    <a:pt x="0" y="749300"/>
                  </a:lnTo>
                  <a:close/>
                </a:path>
              </a:pathLst>
            </a:custGeom>
            <a:ln w="12700" cap="flat">
              <a:custDash>
                <a:ds d="300000" sp="100000"/>
              </a:custDash>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11" name="Rectangle 651"/>
            <p:cNvSpPr/>
            <p:nvPr/>
          </p:nvSpPr>
          <p:spPr>
            <a:xfrm>
              <a:off x="625937" y="1571496"/>
              <a:ext cx="889980"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F3F2DC"/>
                  </a:solidFill>
                  <a:effectLst/>
                  <a:latin typeface="Times New Roman" panose="02020603050405020304" pitchFamily="18" charset="0"/>
                  <a:ea typeface="Times New Roman" panose="02020603050405020304" pitchFamily="18" charset="0"/>
                  <a:cs typeface="Calibri" panose="020F0502020204030204" pitchFamily="34" charset="0"/>
                </a:rPr>
                <a:t>CPU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Shape 652"/>
            <p:cNvSpPr/>
            <p:nvPr/>
          </p:nvSpPr>
          <p:spPr>
            <a:xfrm>
              <a:off x="4221852" y="1749444"/>
              <a:ext cx="2881313" cy="20638"/>
            </a:xfrm>
            <a:custGeom>
              <a:avLst/>
              <a:gdLst/>
              <a:ahLst/>
              <a:cxnLst/>
              <a:rect l="0" t="0" r="0" b="0"/>
              <a:pathLst>
                <a:path w="2881313" h="20638">
                  <a:moveTo>
                    <a:pt x="0" y="20638"/>
                  </a:moveTo>
                  <a:lnTo>
                    <a:pt x="2881313"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3" name="Shape 653"/>
            <p:cNvSpPr/>
            <p:nvPr/>
          </p:nvSpPr>
          <p:spPr>
            <a:xfrm>
              <a:off x="4221624" y="1717695"/>
              <a:ext cx="2881312" cy="20638"/>
            </a:xfrm>
            <a:custGeom>
              <a:avLst/>
              <a:gdLst/>
              <a:ahLst/>
              <a:cxnLst/>
              <a:rect l="0" t="0" r="0" b="0"/>
              <a:pathLst>
                <a:path w="2881312" h="20638">
                  <a:moveTo>
                    <a:pt x="0" y="20638"/>
                  </a:moveTo>
                  <a:lnTo>
                    <a:pt x="2881312" y="0"/>
                  </a:lnTo>
                </a:path>
              </a:pathLst>
            </a:custGeom>
            <a:ln w="254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4" name="Shape 654"/>
            <p:cNvSpPr/>
            <p:nvPr/>
          </p:nvSpPr>
          <p:spPr>
            <a:xfrm>
              <a:off x="4221397" y="1685946"/>
              <a:ext cx="2881313" cy="20638"/>
            </a:xfrm>
            <a:custGeom>
              <a:avLst/>
              <a:gdLst/>
              <a:ahLst/>
              <a:cxnLst/>
              <a:rect l="0" t="0" r="0" b="0"/>
              <a:pathLst>
                <a:path w="2881313" h="20638">
                  <a:moveTo>
                    <a:pt x="0" y="20638"/>
                  </a:moveTo>
                  <a:lnTo>
                    <a:pt x="2881313"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pic>
          <p:nvPicPr>
            <p:cNvPr id="15" name="Picture 655"/>
            <p:cNvPicPr/>
            <p:nvPr/>
          </p:nvPicPr>
          <p:blipFill>
            <a:blip r:embed="rId2"/>
            <a:stretch>
              <a:fillRect/>
            </a:stretch>
          </p:blipFill>
          <p:spPr>
            <a:xfrm>
              <a:off x="0" y="139603"/>
              <a:ext cx="4667597" cy="3212869"/>
            </a:xfrm>
            <a:prstGeom prst="rect">
              <a:avLst/>
            </a:prstGeom>
          </p:spPr>
        </p:pic>
        <p:sp>
          <p:nvSpPr>
            <p:cNvPr id="16" name="Shape 656"/>
            <p:cNvSpPr/>
            <p:nvPr/>
          </p:nvSpPr>
          <p:spPr>
            <a:xfrm>
              <a:off x="48087" y="185757"/>
              <a:ext cx="4535487" cy="3084511"/>
            </a:xfrm>
            <a:custGeom>
              <a:avLst/>
              <a:gdLst/>
              <a:ahLst/>
              <a:cxnLst/>
              <a:rect l="0" t="0" r="0" b="0"/>
              <a:pathLst>
                <a:path w="4535487" h="3084511">
                  <a:moveTo>
                    <a:pt x="0" y="0"/>
                  </a:moveTo>
                  <a:lnTo>
                    <a:pt x="4535487" y="0"/>
                  </a:lnTo>
                  <a:lnTo>
                    <a:pt x="4535487" y="3084511"/>
                  </a:lnTo>
                  <a:lnTo>
                    <a:pt x="0" y="3084511"/>
                  </a:lnTo>
                  <a:close/>
                </a:path>
              </a:pathLst>
            </a:custGeom>
            <a:ln w="381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7" name="Rectangle 657"/>
            <p:cNvSpPr/>
            <p:nvPr/>
          </p:nvSpPr>
          <p:spPr>
            <a:xfrm>
              <a:off x="240321" y="380665"/>
              <a:ext cx="1937979" cy="452890"/>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Arial" panose="020B0604020202020204" pitchFamily="34" charset="0"/>
                  <a:ea typeface="Arial" panose="020B0604020202020204" pitchFamily="34" charset="0"/>
                  <a:cs typeface="Calibri" panose="020F0502020204030204" pitchFamily="34" charset="0"/>
                </a:rPr>
                <a:t>Ambiente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8" name="Rectangle 658"/>
            <p:cNvSpPr/>
            <p:nvPr/>
          </p:nvSpPr>
          <p:spPr>
            <a:xfrm>
              <a:off x="240321" y="736265"/>
              <a:ext cx="1532189" cy="452890"/>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Arial" panose="020B0604020202020204" pitchFamily="34" charset="0"/>
                  <a:ea typeface="Arial" panose="020B0604020202020204" pitchFamily="34" charset="0"/>
                  <a:cs typeface="Calibri" panose="020F0502020204030204" pitchFamily="34" charset="0"/>
                </a:rPr>
                <a:t>da CPU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Rectangle 659"/>
            <p:cNvSpPr/>
            <p:nvPr/>
          </p:nvSpPr>
          <p:spPr>
            <a:xfrm>
              <a:off x="4908273" y="1944653"/>
              <a:ext cx="2185831" cy="452890"/>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Arial" panose="020B0604020202020204" pitchFamily="34" charset="0"/>
                  <a:ea typeface="Arial" panose="020B0604020202020204" pitchFamily="34" charset="0"/>
                  <a:cs typeface="Calibri" panose="020F0502020204030204" pitchFamily="34" charset="0"/>
                </a:rPr>
                <a:t>barramento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0" name="Rectangle 660"/>
            <p:cNvSpPr/>
            <p:nvPr/>
          </p:nvSpPr>
          <p:spPr>
            <a:xfrm>
              <a:off x="6673376" y="0"/>
              <a:ext cx="2703019" cy="452890"/>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Arial" panose="020B0604020202020204" pitchFamily="34" charset="0"/>
                  <a:ea typeface="Arial" panose="020B0604020202020204" pitchFamily="34" charset="0"/>
                  <a:cs typeface="Calibri" panose="020F0502020204030204" pitchFamily="34" charset="0"/>
                </a:rPr>
                <a:t>Memória RAM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1" name="Shape 33648"/>
            <p:cNvSpPr/>
            <p:nvPr/>
          </p:nvSpPr>
          <p:spPr>
            <a:xfrm>
              <a:off x="7088649" y="420707"/>
              <a:ext cx="1114425" cy="2708275"/>
            </a:xfrm>
            <a:custGeom>
              <a:avLst/>
              <a:gdLst/>
              <a:ahLst/>
              <a:cxnLst/>
              <a:rect l="0" t="0" r="0" b="0"/>
              <a:pathLst>
                <a:path w="1114425" h="2708275">
                  <a:moveTo>
                    <a:pt x="0" y="0"/>
                  </a:moveTo>
                  <a:lnTo>
                    <a:pt x="1114425" y="0"/>
                  </a:lnTo>
                  <a:lnTo>
                    <a:pt x="1114425" y="2708275"/>
                  </a:lnTo>
                  <a:lnTo>
                    <a:pt x="0" y="2708275"/>
                  </a:lnTo>
                  <a:lnTo>
                    <a:pt x="0" y="0"/>
                  </a:lnTo>
                </a:path>
              </a:pathLst>
            </a:custGeom>
            <a:ln w="0" cap="flat">
              <a:round/>
            </a:ln>
          </p:spPr>
          <p:style>
            <a:lnRef idx="0">
              <a:srgbClr val="000000">
                <a:alpha val="0"/>
              </a:srgbClr>
            </a:lnRef>
            <a:fillRef idx="1">
              <a:srgbClr val="A4B0AA"/>
            </a:fillRef>
            <a:effectRef idx="0">
              <a:scrgbClr r="0" g="0" b="0"/>
            </a:effectRef>
            <a:fontRef idx="none"/>
          </p:style>
          <p:txBody>
            <a:bodyPr/>
            <a:lstStyle/>
            <a:p>
              <a:endParaRPr lang="pt-BR"/>
            </a:p>
          </p:txBody>
        </p:sp>
        <p:sp>
          <p:nvSpPr>
            <p:cNvPr id="22" name="Shape 662"/>
            <p:cNvSpPr/>
            <p:nvPr/>
          </p:nvSpPr>
          <p:spPr>
            <a:xfrm>
              <a:off x="7088649" y="420707"/>
              <a:ext cx="1114424" cy="2708275"/>
            </a:xfrm>
            <a:custGeom>
              <a:avLst/>
              <a:gdLst/>
              <a:ahLst/>
              <a:cxnLst/>
              <a:rect l="0" t="0" r="0" b="0"/>
              <a:pathLst>
                <a:path w="1114424" h="2708275">
                  <a:moveTo>
                    <a:pt x="0" y="0"/>
                  </a:moveTo>
                  <a:lnTo>
                    <a:pt x="1114424" y="0"/>
                  </a:lnTo>
                  <a:lnTo>
                    <a:pt x="1114424" y="2708275"/>
                  </a:lnTo>
                  <a:lnTo>
                    <a:pt x="0" y="2708275"/>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23" name="Shape 663"/>
            <p:cNvSpPr/>
            <p:nvPr/>
          </p:nvSpPr>
          <p:spPr>
            <a:xfrm>
              <a:off x="7083886" y="2651144"/>
              <a:ext cx="1125538" cy="1"/>
            </a:xfrm>
            <a:custGeom>
              <a:avLst/>
              <a:gdLst/>
              <a:ahLst/>
              <a:cxnLst/>
              <a:rect l="0" t="0" r="0" b="0"/>
              <a:pathLst>
                <a:path w="1125538" h="1">
                  <a:moveTo>
                    <a:pt x="0" y="0"/>
                  </a:moveTo>
                  <a:lnTo>
                    <a:pt x="1125538" y="1"/>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4" name="Rectangle 664"/>
            <p:cNvSpPr/>
            <p:nvPr/>
          </p:nvSpPr>
          <p:spPr>
            <a:xfrm>
              <a:off x="7414086" y="2764527"/>
              <a:ext cx="769689"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S. 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Shape 665"/>
            <p:cNvSpPr/>
            <p:nvPr/>
          </p:nvSpPr>
          <p:spPr>
            <a:xfrm>
              <a:off x="7083886" y="1684357"/>
              <a:ext cx="1125538" cy="1"/>
            </a:xfrm>
            <a:custGeom>
              <a:avLst/>
              <a:gdLst/>
              <a:ahLst/>
              <a:cxnLst/>
              <a:rect l="0" t="0" r="0" b="0"/>
              <a:pathLst>
                <a:path w="1125538" h="1">
                  <a:moveTo>
                    <a:pt x="0" y="0"/>
                  </a:moveTo>
                  <a:lnTo>
                    <a:pt x="1125538" y="1"/>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6" name="Rectangle 24044"/>
            <p:cNvSpPr/>
            <p:nvPr/>
          </p:nvSpPr>
          <p:spPr>
            <a:xfrm>
              <a:off x="7082299" y="1781865"/>
              <a:ext cx="1519852" cy="374109"/>
            </a:xfrm>
            <a:prstGeom prst="rect">
              <a:avLst/>
            </a:prstGeom>
            <a:ln>
              <a:noFill/>
            </a:ln>
          </p:spPr>
          <p:txBody>
            <a:bodyPr vert="horz" lIns="0" tIns="0" rIns="0" bIns="0" rtlCol="0">
              <a:noAutofit/>
            </a:bodyPr>
            <a:lstStyle/>
            <a:p>
              <a:pPr>
                <a:lnSpc>
                  <a:spcPct val="107000"/>
                </a:lnSpc>
                <a:spcAft>
                  <a:spcPts val="800"/>
                </a:spcAft>
              </a:pPr>
              <a:r>
                <a:rPr lang="pt-BR" sz="2000" u="sng">
                  <a:solidFill>
                    <a:srgbClr val="282834"/>
                  </a:solidFill>
                  <a:effectLst/>
                  <a:uFill>
                    <a:solidFill>
                      <a:srgbClr val="343543"/>
                    </a:solidFill>
                  </a:uFill>
                  <a:latin typeface="Times New Roman" panose="02020603050405020304" pitchFamily="18" charset="0"/>
                  <a:ea typeface="Times New Roman" panose="02020603050405020304" pitchFamily="18" charset="0"/>
                  <a:cs typeface="Calibri" panose="020F0502020204030204" pitchFamily="34" charset="0"/>
                </a:rPr>
                <a:t>processo 9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7" name="Rectangle 667"/>
            <p:cNvSpPr/>
            <p:nvPr/>
          </p:nvSpPr>
          <p:spPr>
            <a:xfrm>
              <a:off x="7082299" y="2204140"/>
              <a:ext cx="1519852"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processo 5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8" name="Rectangle 24036"/>
            <p:cNvSpPr/>
            <p:nvPr/>
          </p:nvSpPr>
          <p:spPr>
            <a:xfrm>
              <a:off x="7082299" y="511865"/>
              <a:ext cx="1519852" cy="374109"/>
            </a:xfrm>
            <a:prstGeom prst="rect">
              <a:avLst/>
            </a:prstGeom>
            <a:ln>
              <a:noFill/>
            </a:ln>
          </p:spPr>
          <p:txBody>
            <a:bodyPr vert="horz" lIns="0" tIns="0" rIns="0" bIns="0" rtlCol="0">
              <a:noAutofit/>
            </a:bodyPr>
            <a:lstStyle/>
            <a:p>
              <a:pPr>
                <a:lnSpc>
                  <a:spcPct val="107000"/>
                </a:lnSpc>
                <a:spcAft>
                  <a:spcPts val="800"/>
                </a:spcAft>
              </a:pPr>
              <a:r>
                <a:rPr lang="pt-BR" sz="2000" u="sng">
                  <a:solidFill>
                    <a:srgbClr val="282834"/>
                  </a:solidFill>
                  <a:effectLst/>
                  <a:uFill>
                    <a:solidFill>
                      <a:srgbClr val="343543"/>
                    </a:solidFill>
                  </a:uFill>
                  <a:latin typeface="Times New Roman" panose="02020603050405020304" pitchFamily="18" charset="0"/>
                  <a:ea typeface="Times New Roman" panose="02020603050405020304" pitchFamily="18" charset="0"/>
                  <a:cs typeface="Calibri" panose="020F0502020204030204" pitchFamily="34" charset="0"/>
                </a:rPr>
                <a:t>processo y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9" name="Rectangle 671"/>
            <p:cNvSpPr/>
            <p:nvPr/>
          </p:nvSpPr>
          <p:spPr>
            <a:xfrm>
              <a:off x="7609349" y="935727"/>
              <a:ext cx="168910" cy="374109"/>
            </a:xfrm>
            <a:prstGeom prst="rect">
              <a:avLst/>
            </a:prstGeom>
            <a:ln>
              <a:noFill/>
            </a:ln>
          </p:spPr>
          <p:txBody>
            <a:bodyPr vert="horz" lIns="0" tIns="0" rIns="0" bIns="0" rtlCol="0">
              <a:noAutofit/>
            </a:bodyPr>
            <a:lstStyle/>
            <a:p>
              <a:pPr>
                <a:lnSpc>
                  <a:spcPct val="107000"/>
                </a:lnSpc>
                <a:spcAft>
                  <a:spcPts val="800"/>
                </a:spcAft>
              </a:pPr>
              <a:r>
                <a:rPr lang="pt-BR" sz="2000" i="1">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0" name="Rectangle 672"/>
            <p:cNvSpPr/>
            <p:nvPr/>
          </p:nvSpPr>
          <p:spPr>
            <a:xfrm>
              <a:off x="7609349" y="1240527"/>
              <a:ext cx="168910" cy="374109"/>
            </a:xfrm>
            <a:prstGeom prst="rect">
              <a:avLst/>
            </a:prstGeom>
            <a:ln>
              <a:noFill/>
            </a:ln>
          </p:spPr>
          <p:txBody>
            <a:bodyPr vert="horz" lIns="0" tIns="0" rIns="0" bIns="0" rtlCol="0">
              <a:noAutofit/>
            </a:bodyPr>
            <a:lstStyle/>
            <a:p>
              <a:pPr>
                <a:lnSpc>
                  <a:spcPct val="107000"/>
                </a:lnSpc>
                <a:spcAft>
                  <a:spcPts val="800"/>
                </a:spcAft>
              </a:pPr>
              <a:r>
                <a:rPr lang="pt-BR" sz="2000" i="1">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1" name="Rectangle 673"/>
            <p:cNvSpPr/>
            <p:nvPr/>
          </p:nvSpPr>
          <p:spPr>
            <a:xfrm>
              <a:off x="7609349" y="1545327"/>
              <a:ext cx="168910" cy="374109"/>
            </a:xfrm>
            <a:prstGeom prst="rect">
              <a:avLst/>
            </a:prstGeom>
            <a:ln>
              <a:noFill/>
            </a:ln>
          </p:spPr>
          <p:txBody>
            <a:bodyPr vert="horz" lIns="0" tIns="0" rIns="0" bIns="0" rtlCol="0">
              <a:noAutofit/>
            </a:bodyPr>
            <a:lstStyle/>
            <a:p>
              <a:pPr>
                <a:lnSpc>
                  <a:spcPct val="107000"/>
                </a:lnSpc>
                <a:spcAft>
                  <a:spcPts val="800"/>
                </a:spcAft>
              </a:pPr>
              <a:r>
                <a:rPr lang="pt-BR" sz="2000" i="1">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2" name="Shape 674"/>
            <p:cNvSpPr/>
            <p:nvPr/>
          </p:nvSpPr>
          <p:spPr>
            <a:xfrm>
              <a:off x="2359487" y="303232"/>
              <a:ext cx="1054100" cy="444500"/>
            </a:xfrm>
            <a:custGeom>
              <a:avLst/>
              <a:gdLst/>
              <a:ahLst/>
              <a:cxnLst/>
              <a:rect l="0" t="0" r="0" b="0"/>
              <a:pathLst>
                <a:path w="1054100" h="444500">
                  <a:moveTo>
                    <a:pt x="0" y="0"/>
                  </a:moveTo>
                  <a:lnTo>
                    <a:pt x="1054100" y="0"/>
                  </a:lnTo>
                  <a:lnTo>
                    <a:pt x="1054100" y="444500"/>
                  </a:lnTo>
                  <a:lnTo>
                    <a:pt x="0" y="444500"/>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33" name="Rectangle 675"/>
            <p:cNvSpPr/>
            <p:nvPr/>
          </p:nvSpPr>
          <p:spPr>
            <a:xfrm>
              <a:off x="2475374" y="360233"/>
              <a:ext cx="1047026"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limite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4" name="Shape 676"/>
            <p:cNvSpPr/>
            <p:nvPr/>
          </p:nvSpPr>
          <p:spPr>
            <a:xfrm>
              <a:off x="2287024" y="1145170"/>
              <a:ext cx="1046624" cy="1046624"/>
            </a:xfrm>
            <a:custGeom>
              <a:avLst/>
              <a:gdLst/>
              <a:ahLst/>
              <a:cxnLst/>
              <a:rect l="0" t="0" r="0" b="0"/>
              <a:pathLst>
                <a:path w="1046624" h="1046624">
                  <a:moveTo>
                    <a:pt x="606196" y="0"/>
                  </a:moveTo>
                  <a:lnTo>
                    <a:pt x="1046624" y="606196"/>
                  </a:lnTo>
                  <a:lnTo>
                    <a:pt x="440427" y="1046624"/>
                  </a:lnTo>
                  <a:lnTo>
                    <a:pt x="0" y="440427"/>
                  </a:lnTo>
                  <a:close/>
                </a:path>
              </a:pathLst>
            </a:custGeom>
            <a:ln w="7465"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35" name="Rectangle 677"/>
            <p:cNvSpPr/>
            <p:nvPr/>
          </p:nvSpPr>
          <p:spPr>
            <a:xfrm>
              <a:off x="2581737" y="1462727"/>
              <a:ext cx="503217"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 &lt;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6" name="Shape 678"/>
            <p:cNvSpPr/>
            <p:nvPr/>
          </p:nvSpPr>
          <p:spPr>
            <a:xfrm>
              <a:off x="2886537" y="755669"/>
              <a:ext cx="0" cy="354012"/>
            </a:xfrm>
            <a:custGeom>
              <a:avLst/>
              <a:gdLst/>
              <a:ahLst/>
              <a:cxnLst/>
              <a:rect l="0" t="0" r="0" b="0"/>
              <a:pathLst>
                <a:path h="354012">
                  <a:moveTo>
                    <a:pt x="0" y="0"/>
                  </a:moveTo>
                  <a:lnTo>
                    <a:pt x="0" y="354012"/>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37" name="Shape 679"/>
            <p:cNvSpPr/>
            <p:nvPr/>
          </p:nvSpPr>
          <p:spPr>
            <a:xfrm>
              <a:off x="2848437" y="1058881"/>
              <a:ext cx="76200" cy="76200"/>
            </a:xfrm>
            <a:custGeom>
              <a:avLst/>
              <a:gdLst/>
              <a:ahLst/>
              <a:cxnLst/>
              <a:rect l="0" t="0" r="0" b="0"/>
              <a:pathLst>
                <a:path w="76200" h="76200">
                  <a:moveTo>
                    <a:pt x="0" y="0"/>
                  </a:moveTo>
                  <a:lnTo>
                    <a:pt x="38100" y="25400"/>
                  </a:lnTo>
                  <a:lnTo>
                    <a:pt x="76200" y="0"/>
                  </a:lnTo>
                  <a:lnTo>
                    <a:pt x="38100" y="762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38" name="Shape 680"/>
            <p:cNvSpPr/>
            <p:nvPr/>
          </p:nvSpPr>
          <p:spPr>
            <a:xfrm>
              <a:off x="1287924" y="1592282"/>
              <a:ext cx="1039813" cy="0"/>
            </a:xfrm>
            <a:custGeom>
              <a:avLst/>
              <a:gdLst/>
              <a:ahLst/>
              <a:cxnLst/>
              <a:rect l="0" t="0" r="0" b="0"/>
              <a:pathLst>
                <a:path w="1039813">
                  <a:moveTo>
                    <a:pt x="0" y="0"/>
                  </a:moveTo>
                  <a:lnTo>
                    <a:pt x="1039813"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39" name="Shape 681"/>
            <p:cNvSpPr/>
            <p:nvPr/>
          </p:nvSpPr>
          <p:spPr>
            <a:xfrm>
              <a:off x="2276937" y="1554182"/>
              <a:ext cx="76200" cy="76200"/>
            </a:xfrm>
            <a:custGeom>
              <a:avLst/>
              <a:gdLst/>
              <a:ahLst/>
              <a:cxnLst/>
              <a:rect l="0" t="0" r="0" b="0"/>
              <a:pathLst>
                <a:path w="76200" h="76200">
                  <a:moveTo>
                    <a:pt x="0" y="0"/>
                  </a:moveTo>
                  <a:lnTo>
                    <a:pt x="76200" y="38100"/>
                  </a:lnTo>
                  <a:lnTo>
                    <a:pt x="0" y="76200"/>
                  </a:lnTo>
                  <a:lnTo>
                    <a:pt x="25400" y="381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40" name="Rectangle 682"/>
            <p:cNvSpPr/>
            <p:nvPr/>
          </p:nvSpPr>
          <p:spPr>
            <a:xfrm>
              <a:off x="1438737" y="1210365"/>
              <a:ext cx="1013055"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address</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1" name="Rectangle 683"/>
            <p:cNvSpPr/>
            <p:nvPr/>
          </p:nvSpPr>
          <p:spPr>
            <a:xfrm>
              <a:off x="2200489" y="1210365"/>
              <a:ext cx="84455"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2" name="Shape 684"/>
            <p:cNvSpPr/>
            <p:nvPr/>
          </p:nvSpPr>
          <p:spPr>
            <a:xfrm>
              <a:off x="3269124" y="1744682"/>
              <a:ext cx="658813" cy="0"/>
            </a:xfrm>
            <a:custGeom>
              <a:avLst/>
              <a:gdLst/>
              <a:ahLst/>
              <a:cxnLst/>
              <a:rect l="0" t="0" r="0" b="0"/>
              <a:pathLst>
                <a:path w="658813">
                  <a:moveTo>
                    <a:pt x="0" y="0"/>
                  </a:moveTo>
                  <a:lnTo>
                    <a:pt x="658813"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43" name="Shape 685"/>
            <p:cNvSpPr/>
            <p:nvPr/>
          </p:nvSpPr>
          <p:spPr>
            <a:xfrm>
              <a:off x="3877137" y="1706582"/>
              <a:ext cx="76200" cy="76200"/>
            </a:xfrm>
            <a:custGeom>
              <a:avLst/>
              <a:gdLst/>
              <a:ahLst/>
              <a:cxnLst/>
              <a:rect l="0" t="0" r="0" b="0"/>
              <a:pathLst>
                <a:path w="76200" h="76200">
                  <a:moveTo>
                    <a:pt x="0" y="0"/>
                  </a:moveTo>
                  <a:lnTo>
                    <a:pt x="76200" y="38100"/>
                  </a:lnTo>
                  <a:lnTo>
                    <a:pt x="0" y="76200"/>
                  </a:lnTo>
                  <a:lnTo>
                    <a:pt x="25400" y="381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44" name="Rectangle 686"/>
            <p:cNvSpPr/>
            <p:nvPr/>
          </p:nvSpPr>
          <p:spPr>
            <a:xfrm>
              <a:off x="3419937" y="1391340"/>
              <a:ext cx="629223"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Sim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5" name="Shape 687"/>
            <p:cNvSpPr/>
            <p:nvPr/>
          </p:nvSpPr>
          <p:spPr>
            <a:xfrm>
              <a:off x="2709843" y="2203469"/>
              <a:ext cx="24294" cy="557237"/>
            </a:xfrm>
            <a:custGeom>
              <a:avLst/>
              <a:gdLst/>
              <a:ahLst/>
              <a:cxnLst/>
              <a:rect l="0" t="0" r="0" b="0"/>
              <a:pathLst>
                <a:path w="24294" h="557237">
                  <a:moveTo>
                    <a:pt x="24294" y="0"/>
                  </a:moveTo>
                  <a:lnTo>
                    <a:pt x="0" y="557237"/>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46" name="Shape 688"/>
            <p:cNvSpPr/>
            <p:nvPr/>
          </p:nvSpPr>
          <p:spPr>
            <a:xfrm>
              <a:off x="2673992" y="2708295"/>
              <a:ext cx="76128" cy="77788"/>
            </a:xfrm>
            <a:custGeom>
              <a:avLst/>
              <a:gdLst/>
              <a:ahLst/>
              <a:cxnLst/>
              <a:rect l="0" t="0" r="0" b="0"/>
              <a:pathLst>
                <a:path w="76128" h="77788">
                  <a:moveTo>
                    <a:pt x="0" y="0"/>
                  </a:moveTo>
                  <a:lnTo>
                    <a:pt x="36957" y="27036"/>
                  </a:lnTo>
                  <a:lnTo>
                    <a:pt x="76128" y="3319"/>
                  </a:lnTo>
                  <a:lnTo>
                    <a:pt x="34745" y="77788"/>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47" name="Rectangle 689"/>
            <p:cNvSpPr/>
            <p:nvPr/>
          </p:nvSpPr>
          <p:spPr>
            <a:xfrm>
              <a:off x="975187" y="2556565"/>
              <a:ext cx="2044149"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Não (exceção)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8" name="Shape 690"/>
            <p:cNvSpPr/>
            <p:nvPr/>
          </p:nvSpPr>
          <p:spPr>
            <a:xfrm>
              <a:off x="3959687" y="1598632"/>
              <a:ext cx="292100" cy="292100"/>
            </a:xfrm>
            <a:custGeom>
              <a:avLst/>
              <a:gdLst/>
              <a:ahLst/>
              <a:cxnLst/>
              <a:rect l="0" t="0" r="0" b="0"/>
              <a:pathLst>
                <a:path w="292100" h="292100">
                  <a:moveTo>
                    <a:pt x="0" y="146050"/>
                  </a:moveTo>
                  <a:cubicBezTo>
                    <a:pt x="0" y="65389"/>
                    <a:pt x="65388" y="0"/>
                    <a:pt x="146050" y="0"/>
                  </a:cubicBezTo>
                  <a:cubicBezTo>
                    <a:pt x="226711" y="0"/>
                    <a:pt x="292100" y="65389"/>
                    <a:pt x="292100" y="146050"/>
                  </a:cubicBezTo>
                  <a:cubicBezTo>
                    <a:pt x="292100" y="226711"/>
                    <a:pt x="226711" y="292100"/>
                    <a:pt x="146050" y="292100"/>
                  </a:cubicBezTo>
                  <a:cubicBezTo>
                    <a:pt x="65388" y="292100"/>
                    <a:pt x="0" y="226711"/>
                    <a:pt x="0" y="146050"/>
                  </a:cubicBezTo>
                  <a:close/>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49" name="Rectangle 23985"/>
            <p:cNvSpPr/>
            <p:nvPr/>
          </p:nvSpPr>
          <p:spPr>
            <a:xfrm>
              <a:off x="4029537" y="1515884"/>
              <a:ext cx="304849" cy="598575"/>
            </a:xfrm>
            <a:prstGeom prst="rect">
              <a:avLst/>
            </a:prstGeom>
            <a:ln>
              <a:noFill/>
            </a:ln>
          </p:spPr>
          <p:txBody>
            <a:bodyPr vert="horz" lIns="0" tIns="0" rIns="0" bIns="0" rtlCol="0">
              <a:noAutofit/>
            </a:bodyPr>
            <a:lstStyle/>
            <a:p>
              <a:pPr>
                <a:lnSpc>
                  <a:spcPct val="107000"/>
                </a:lnSpc>
                <a:spcAft>
                  <a:spcPts val="800"/>
                </a:spcAft>
              </a:pPr>
              <a:r>
                <a:rPr lang="pt-BR" sz="32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0" name="Rectangle 23986"/>
            <p:cNvSpPr/>
            <p:nvPr/>
          </p:nvSpPr>
          <p:spPr>
            <a:xfrm>
              <a:off x="4258747" y="1515884"/>
              <a:ext cx="135128" cy="598575"/>
            </a:xfrm>
            <a:prstGeom prst="rect">
              <a:avLst/>
            </a:prstGeom>
            <a:ln>
              <a:noFill/>
            </a:ln>
          </p:spPr>
          <p:txBody>
            <a:bodyPr vert="horz" lIns="0" tIns="0" rIns="0" bIns="0" rtlCol="0">
              <a:noAutofit/>
            </a:bodyPr>
            <a:lstStyle/>
            <a:p>
              <a:pPr>
                <a:lnSpc>
                  <a:spcPct val="107000"/>
                </a:lnSpc>
                <a:spcAft>
                  <a:spcPts val="800"/>
                </a:spcAft>
              </a:pPr>
              <a:r>
                <a:rPr lang="pt-BR" sz="32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1" name="Shape 692"/>
            <p:cNvSpPr/>
            <p:nvPr/>
          </p:nvSpPr>
          <p:spPr>
            <a:xfrm>
              <a:off x="3578686" y="303232"/>
              <a:ext cx="803275" cy="466725"/>
            </a:xfrm>
            <a:custGeom>
              <a:avLst/>
              <a:gdLst/>
              <a:ahLst/>
              <a:cxnLst/>
              <a:rect l="0" t="0" r="0" b="0"/>
              <a:pathLst>
                <a:path w="803275" h="466725">
                  <a:moveTo>
                    <a:pt x="0" y="0"/>
                  </a:moveTo>
                  <a:lnTo>
                    <a:pt x="803275" y="0"/>
                  </a:lnTo>
                  <a:lnTo>
                    <a:pt x="803275" y="466725"/>
                  </a:lnTo>
                  <a:lnTo>
                    <a:pt x="0" y="466725"/>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52" name="Rectangle 693"/>
            <p:cNvSpPr/>
            <p:nvPr/>
          </p:nvSpPr>
          <p:spPr>
            <a:xfrm>
              <a:off x="3778712" y="360233"/>
              <a:ext cx="821632"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base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3" name="Shape 694"/>
            <p:cNvSpPr/>
            <p:nvPr/>
          </p:nvSpPr>
          <p:spPr>
            <a:xfrm>
              <a:off x="4105737" y="755669"/>
              <a:ext cx="0" cy="887412"/>
            </a:xfrm>
            <a:custGeom>
              <a:avLst/>
              <a:gdLst/>
              <a:ahLst/>
              <a:cxnLst/>
              <a:rect l="0" t="0" r="0" b="0"/>
              <a:pathLst>
                <a:path h="887412">
                  <a:moveTo>
                    <a:pt x="0" y="0"/>
                  </a:moveTo>
                  <a:lnTo>
                    <a:pt x="0" y="887412"/>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54" name="Shape 695"/>
            <p:cNvSpPr/>
            <p:nvPr/>
          </p:nvSpPr>
          <p:spPr>
            <a:xfrm>
              <a:off x="4067637" y="1592281"/>
              <a:ext cx="76200" cy="76200"/>
            </a:xfrm>
            <a:custGeom>
              <a:avLst/>
              <a:gdLst/>
              <a:ahLst/>
              <a:cxnLst/>
              <a:rect l="0" t="0" r="0" b="0"/>
              <a:pathLst>
                <a:path w="76200" h="76200">
                  <a:moveTo>
                    <a:pt x="0" y="0"/>
                  </a:moveTo>
                  <a:lnTo>
                    <a:pt x="38100" y="25400"/>
                  </a:lnTo>
                  <a:lnTo>
                    <a:pt x="76200" y="0"/>
                  </a:lnTo>
                  <a:lnTo>
                    <a:pt x="38100" y="762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grpSp>
      <p:sp>
        <p:nvSpPr>
          <p:cNvPr id="3" name="Retângulo 2"/>
          <p:cNvSpPr/>
          <p:nvPr/>
        </p:nvSpPr>
        <p:spPr>
          <a:xfrm>
            <a:off x="109628" y="4583444"/>
            <a:ext cx="9055694" cy="1981568"/>
          </a:xfrm>
          <a:prstGeom prst="rect">
            <a:avLst/>
          </a:prstGeom>
        </p:spPr>
        <p:txBody>
          <a:bodyPr wrap="square">
            <a:spAutoFit/>
          </a:bodyPr>
          <a:lstStyle/>
          <a:p>
            <a:pPr marL="1056640" marR="229870" indent="-457200">
              <a:lnSpc>
                <a:spcPct val="92000"/>
              </a:lnSpc>
              <a:spcAft>
                <a:spcPts val="640"/>
              </a:spcAft>
              <a:buFont typeface="Arial" panose="020B0604020202020204" pitchFamily="34" charset="0"/>
              <a:buChar char="•"/>
            </a:pPr>
            <a:r>
              <a:rPr lang="pt-BR" sz="3200" dirty="0"/>
              <a:t>O registrador de limite implementa a proteção de memória. </a:t>
            </a:r>
            <a:endParaRPr lang="pt-BR" sz="3200" dirty="0" smtClean="0"/>
          </a:p>
          <a:p>
            <a:pPr marL="1056640" marR="229870" indent="-457200">
              <a:lnSpc>
                <a:spcPct val="92000"/>
              </a:lnSpc>
              <a:spcAft>
                <a:spcPts val="640"/>
              </a:spcAft>
              <a:buFont typeface="Arial" panose="020B0604020202020204" pitchFamily="34" charset="0"/>
              <a:buChar char="•"/>
            </a:pPr>
            <a:r>
              <a:rPr lang="pt-BR" sz="3200" dirty="0" smtClean="0"/>
              <a:t>O </a:t>
            </a:r>
            <a:r>
              <a:rPr lang="pt-BR" sz="3200" dirty="0"/>
              <a:t>registrador de base implementa a relocação. </a:t>
            </a:r>
          </a:p>
        </p:txBody>
      </p:sp>
    </p:spTree>
    <p:extLst>
      <p:ext uri="{BB962C8B-B14F-4D97-AF65-F5344CB8AC3E}">
        <p14:creationId xmlns:p14="http://schemas.microsoft.com/office/powerpoint/2010/main" val="2267354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Swapping</a:t>
            </a:r>
            <a:endParaRPr lang="pt-BR" dirty="0"/>
          </a:p>
        </p:txBody>
      </p:sp>
      <p:sp>
        <p:nvSpPr>
          <p:cNvPr id="3" name="Espaço Reservado para Conteúdo 2"/>
          <p:cNvSpPr>
            <a:spLocks noGrp="1"/>
          </p:cNvSpPr>
          <p:nvPr>
            <p:ph idx="1"/>
          </p:nvPr>
        </p:nvSpPr>
        <p:spPr/>
        <p:txBody>
          <a:bodyPr/>
          <a:lstStyle/>
          <a:p>
            <a:pPr lvl="0" fontAlgn="base"/>
            <a:r>
              <a:rPr lang="pt-BR" dirty="0"/>
              <a:t>Geralmente, a memória disponível no computador não é capaz de armazenar todos os processos ativos em um dado instante. Como não há espaço físico na memória, devemos colocar alguns processos ativos em disco.  </a:t>
            </a:r>
          </a:p>
          <a:p>
            <a:pPr lvl="0" fontAlgn="base"/>
            <a:r>
              <a:rPr lang="pt-BR" dirty="0"/>
              <a:t>O movimento de processos ativos da memória para o disco e vice-versa chama-se </a:t>
            </a:r>
            <a:r>
              <a:rPr lang="pt-BR" b="1" u="sng" dirty="0"/>
              <a:t>swapping</a:t>
            </a:r>
            <a:r>
              <a:rPr lang="pt-BR" dirty="0"/>
              <a:t>. </a:t>
            </a:r>
          </a:p>
          <a:p>
            <a:endParaRPr lang="pt-BR" dirty="0"/>
          </a:p>
        </p:txBody>
      </p:sp>
    </p:spTree>
    <p:extLst>
      <p:ext uri="{BB962C8B-B14F-4D97-AF65-F5344CB8AC3E}">
        <p14:creationId xmlns:p14="http://schemas.microsoft.com/office/powerpoint/2010/main" val="3370166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Swapping</a:t>
            </a:r>
            <a:endParaRPr lang="pt-BR" dirty="0"/>
          </a:p>
        </p:txBody>
      </p:sp>
      <p:sp>
        <p:nvSpPr>
          <p:cNvPr id="3" name="Espaço Reservado para Conteúdo 2"/>
          <p:cNvSpPr>
            <a:spLocks noGrp="1"/>
          </p:cNvSpPr>
          <p:nvPr>
            <p:ph idx="1"/>
          </p:nvPr>
        </p:nvSpPr>
        <p:spPr/>
        <p:txBody>
          <a:bodyPr/>
          <a:lstStyle/>
          <a:p>
            <a:pPr lvl="0" fontAlgn="base"/>
            <a:r>
              <a:rPr lang="pt-BR" dirty="0"/>
              <a:t>O movimento de processos ativos da memória para o disco chama-se </a:t>
            </a:r>
            <a:r>
              <a:rPr lang="pt-BR" i="1" dirty="0"/>
              <a:t>swap-out. </a:t>
            </a:r>
            <a:endParaRPr lang="pt-BR" dirty="0"/>
          </a:p>
          <a:p>
            <a:pPr lvl="0" fontAlgn="base"/>
            <a:r>
              <a:rPr lang="pt-BR" dirty="0"/>
              <a:t>O movimento de processos ativos do disco para a memória chama-se </a:t>
            </a:r>
            <a:r>
              <a:rPr lang="pt-BR" i="1" dirty="0"/>
              <a:t>swap-in. </a:t>
            </a:r>
            <a:endParaRPr lang="pt-BR" dirty="0"/>
          </a:p>
          <a:p>
            <a:pPr lvl="0" fontAlgn="base"/>
            <a:r>
              <a:rPr lang="pt-BR" dirty="0"/>
              <a:t>Para as operações de swapping, existe uma área reservada no disco. Esta área chama-se </a:t>
            </a:r>
            <a:r>
              <a:rPr lang="pt-BR" u="sng" dirty="0"/>
              <a:t>área de swap.</a:t>
            </a:r>
            <a:r>
              <a:rPr lang="pt-BR" dirty="0"/>
              <a:t> </a:t>
            </a:r>
          </a:p>
          <a:p>
            <a:endParaRPr lang="pt-BR" dirty="0"/>
          </a:p>
        </p:txBody>
      </p:sp>
    </p:spTree>
    <p:extLst>
      <p:ext uri="{BB962C8B-B14F-4D97-AF65-F5344CB8AC3E}">
        <p14:creationId xmlns:p14="http://schemas.microsoft.com/office/powerpoint/2010/main" val="637974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Swapping</a:t>
            </a:r>
            <a:endParaRPr lang="pt-BR" dirty="0"/>
          </a:p>
        </p:txBody>
      </p:sp>
      <p:sp>
        <p:nvSpPr>
          <p:cNvPr id="3" name="Espaço Reservado para Conteúdo 2"/>
          <p:cNvSpPr>
            <a:spLocks noGrp="1"/>
          </p:cNvSpPr>
          <p:nvPr>
            <p:ph idx="1"/>
          </p:nvPr>
        </p:nvSpPr>
        <p:spPr>
          <a:xfrm>
            <a:off x="457200" y="1600200"/>
            <a:ext cx="8579296" cy="4853136"/>
          </a:xfrm>
        </p:spPr>
        <p:txBody>
          <a:bodyPr/>
          <a:lstStyle/>
          <a:p>
            <a:endParaRPr lang="pt-BR" dirty="0"/>
          </a:p>
        </p:txBody>
      </p:sp>
      <p:grpSp>
        <p:nvGrpSpPr>
          <p:cNvPr id="4" name="Group 24598"/>
          <p:cNvGrpSpPr/>
          <p:nvPr/>
        </p:nvGrpSpPr>
        <p:grpSpPr>
          <a:xfrm>
            <a:off x="1154430" y="1779905"/>
            <a:ext cx="6835139" cy="3391014"/>
            <a:chOff x="0" y="0"/>
            <a:chExt cx="6835774" cy="3391029"/>
          </a:xfrm>
        </p:grpSpPr>
        <p:sp>
          <p:nvSpPr>
            <p:cNvPr id="5" name="Shape 33649"/>
            <p:cNvSpPr/>
            <p:nvPr/>
          </p:nvSpPr>
          <p:spPr>
            <a:xfrm>
              <a:off x="2884488" y="0"/>
              <a:ext cx="1206500" cy="2725738"/>
            </a:xfrm>
            <a:custGeom>
              <a:avLst/>
              <a:gdLst/>
              <a:ahLst/>
              <a:cxnLst/>
              <a:rect l="0" t="0" r="0" b="0"/>
              <a:pathLst>
                <a:path w="1206500" h="2725738">
                  <a:moveTo>
                    <a:pt x="0" y="0"/>
                  </a:moveTo>
                  <a:lnTo>
                    <a:pt x="1206500" y="0"/>
                  </a:lnTo>
                  <a:lnTo>
                    <a:pt x="1206500" y="2725738"/>
                  </a:lnTo>
                  <a:lnTo>
                    <a:pt x="0" y="2725738"/>
                  </a:lnTo>
                  <a:lnTo>
                    <a:pt x="0" y="0"/>
                  </a:lnTo>
                </a:path>
              </a:pathLst>
            </a:custGeom>
            <a:ln w="0" cap="flat">
              <a:miter lim="127000"/>
            </a:ln>
          </p:spPr>
          <p:style>
            <a:lnRef idx="0">
              <a:srgbClr val="000000">
                <a:alpha val="0"/>
              </a:srgbClr>
            </a:lnRef>
            <a:fillRef idx="1">
              <a:srgbClr val="A4B0AA"/>
            </a:fillRef>
            <a:effectRef idx="0">
              <a:scrgbClr r="0" g="0" b="0"/>
            </a:effectRef>
            <a:fontRef idx="none"/>
          </p:style>
          <p:txBody>
            <a:bodyPr/>
            <a:lstStyle/>
            <a:p>
              <a:endParaRPr lang="pt-BR"/>
            </a:p>
          </p:txBody>
        </p:sp>
        <p:sp>
          <p:nvSpPr>
            <p:cNvPr id="6" name="Shape 750"/>
            <p:cNvSpPr/>
            <p:nvPr/>
          </p:nvSpPr>
          <p:spPr>
            <a:xfrm>
              <a:off x="2884488" y="0"/>
              <a:ext cx="1206500" cy="2725737"/>
            </a:xfrm>
            <a:custGeom>
              <a:avLst/>
              <a:gdLst/>
              <a:ahLst/>
              <a:cxnLst/>
              <a:rect l="0" t="0" r="0" b="0"/>
              <a:pathLst>
                <a:path w="1206500" h="2725737">
                  <a:moveTo>
                    <a:pt x="0" y="0"/>
                  </a:moveTo>
                  <a:lnTo>
                    <a:pt x="1206500" y="0"/>
                  </a:lnTo>
                  <a:lnTo>
                    <a:pt x="1206500" y="2725737"/>
                  </a:lnTo>
                  <a:lnTo>
                    <a:pt x="0" y="2725737"/>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7" name="Shape 33650"/>
            <p:cNvSpPr/>
            <p:nvPr/>
          </p:nvSpPr>
          <p:spPr>
            <a:xfrm>
              <a:off x="5322887" y="0"/>
              <a:ext cx="1512886" cy="1355725"/>
            </a:xfrm>
            <a:custGeom>
              <a:avLst/>
              <a:gdLst/>
              <a:ahLst/>
              <a:cxnLst/>
              <a:rect l="0" t="0" r="0" b="0"/>
              <a:pathLst>
                <a:path w="1512886" h="1355725">
                  <a:moveTo>
                    <a:pt x="0" y="0"/>
                  </a:moveTo>
                  <a:lnTo>
                    <a:pt x="1512886" y="0"/>
                  </a:lnTo>
                  <a:lnTo>
                    <a:pt x="1512886" y="1355725"/>
                  </a:lnTo>
                  <a:lnTo>
                    <a:pt x="0" y="1355725"/>
                  </a:lnTo>
                  <a:lnTo>
                    <a:pt x="0" y="0"/>
                  </a:lnTo>
                </a:path>
              </a:pathLst>
            </a:custGeom>
            <a:ln w="0" cap="flat">
              <a:miter lim="101600"/>
            </a:ln>
          </p:spPr>
          <p:style>
            <a:lnRef idx="0">
              <a:srgbClr val="000000">
                <a:alpha val="0"/>
              </a:srgbClr>
            </a:lnRef>
            <a:fillRef idx="1">
              <a:srgbClr val="BC9F7A"/>
            </a:fillRef>
            <a:effectRef idx="0">
              <a:scrgbClr r="0" g="0" b="0"/>
            </a:effectRef>
            <a:fontRef idx="none"/>
          </p:style>
          <p:txBody>
            <a:bodyPr/>
            <a:lstStyle/>
            <a:p>
              <a:endParaRPr lang="pt-BR"/>
            </a:p>
          </p:txBody>
        </p:sp>
        <p:sp>
          <p:nvSpPr>
            <p:cNvPr id="8" name="Shape 752"/>
            <p:cNvSpPr/>
            <p:nvPr/>
          </p:nvSpPr>
          <p:spPr>
            <a:xfrm>
              <a:off x="5322887" y="0"/>
              <a:ext cx="1512887" cy="1355725"/>
            </a:xfrm>
            <a:custGeom>
              <a:avLst/>
              <a:gdLst/>
              <a:ahLst/>
              <a:cxnLst/>
              <a:rect l="0" t="0" r="0" b="0"/>
              <a:pathLst>
                <a:path w="1512887" h="1355725">
                  <a:moveTo>
                    <a:pt x="0" y="0"/>
                  </a:moveTo>
                  <a:lnTo>
                    <a:pt x="1512887" y="0"/>
                  </a:lnTo>
                  <a:lnTo>
                    <a:pt x="1512887" y="1355725"/>
                  </a:lnTo>
                  <a:lnTo>
                    <a:pt x="0" y="1355725"/>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9" name="Shape 753"/>
            <p:cNvSpPr/>
            <p:nvPr/>
          </p:nvSpPr>
          <p:spPr>
            <a:xfrm>
              <a:off x="139700" y="152400"/>
              <a:ext cx="1409700" cy="1963739"/>
            </a:xfrm>
            <a:custGeom>
              <a:avLst/>
              <a:gdLst/>
              <a:ahLst/>
              <a:cxnLst/>
              <a:rect l="0" t="0" r="0" b="0"/>
              <a:pathLst>
                <a:path w="1409700" h="1963739">
                  <a:moveTo>
                    <a:pt x="704850" y="0"/>
                  </a:moveTo>
                  <a:cubicBezTo>
                    <a:pt x="1094128" y="0"/>
                    <a:pt x="1409700" y="439598"/>
                    <a:pt x="1409700" y="981869"/>
                  </a:cubicBezTo>
                  <a:cubicBezTo>
                    <a:pt x="1409700" y="1524141"/>
                    <a:pt x="1094128" y="1963739"/>
                    <a:pt x="704850" y="1963739"/>
                  </a:cubicBezTo>
                  <a:cubicBezTo>
                    <a:pt x="315572" y="1963739"/>
                    <a:pt x="0" y="1524141"/>
                    <a:pt x="0" y="981869"/>
                  </a:cubicBezTo>
                  <a:cubicBezTo>
                    <a:pt x="0" y="439598"/>
                    <a:pt x="315572" y="0"/>
                    <a:pt x="704850" y="0"/>
                  </a:cubicBezTo>
                  <a:close/>
                </a:path>
              </a:pathLst>
            </a:custGeom>
            <a:ln w="0" cap="flat">
              <a:miter lim="101600"/>
            </a:ln>
          </p:spPr>
          <p:style>
            <a:lnRef idx="0">
              <a:srgbClr val="000000">
                <a:alpha val="0"/>
              </a:srgbClr>
            </a:lnRef>
            <a:fillRef idx="1">
              <a:srgbClr val="942093"/>
            </a:fillRef>
            <a:effectRef idx="0">
              <a:scrgbClr r="0" g="0" b="0"/>
            </a:effectRef>
            <a:fontRef idx="none"/>
          </p:style>
          <p:txBody>
            <a:bodyPr/>
            <a:lstStyle/>
            <a:p>
              <a:endParaRPr lang="pt-BR"/>
            </a:p>
          </p:txBody>
        </p:sp>
        <p:sp>
          <p:nvSpPr>
            <p:cNvPr id="10" name="Shape 754"/>
            <p:cNvSpPr/>
            <p:nvPr/>
          </p:nvSpPr>
          <p:spPr>
            <a:xfrm>
              <a:off x="139700" y="152400"/>
              <a:ext cx="1409700" cy="1963737"/>
            </a:xfrm>
            <a:custGeom>
              <a:avLst/>
              <a:gdLst/>
              <a:ahLst/>
              <a:cxnLst/>
              <a:rect l="0" t="0" r="0" b="0"/>
              <a:pathLst>
                <a:path w="1409700" h="1963737">
                  <a:moveTo>
                    <a:pt x="0" y="981869"/>
                  </a:moveTo>
                  <a:cubicBezTo>
                    <a:pt x="0" y="439598"/>
                    <a:pt x="315572" y="0"/>
                    <a:pt x="704850" y="0"/>
                  </a:cubicBezTo>
                  <a:cubicBezTo>
                    <a:pt x="1094128" y="0"/>
                    <a:pt x="1409700" y="439598"/>
                    <a:pt x="1409700" y="981869"/>
                  </a:cubicBezTo>
                  <a:cubicBezTo>
                    <a:pt x="1409700" y="1524139"/>
                    <a:pt x="1094128" y="1963737"/>
                    <a:pt x="704850" y="1963737"/>
                  </a:cubicBezTo>
                  <a:cubicBezTo>
                    <a:pt x="315572" y="1963737"/>
                    <a:pt x="0" y="1524139"/>
                    <a:pt x="0" y="981869"/>
                  </a:cubicBezTo>
                  <a:close/>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1" name="Rectangle 755"/>
            <p:cNvSpPr/>
            <p:nvPr/>
          </p:nvSpPr>
          <p:spPr>
            <a:xfrm>
              <a:off x="458789" y="915021"/>
              <a:ext cx="1221625"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F3F2DC"/>
                  </a:solidFill>
                  <a:effectLst/>
                  <a:latin typeface="Times New Roman" panose="02020603050405020304" pitchFamily="18" charset="0"/>
                  <a:ea typeface="Times New Roman" panose="02020603050405020304" pitchFamily="18" charset="0"/>
                  <a:cs typeface="Calibri" panose="020F0502020204030204" pitchFamily="34" charset="0"/>
                </a:rPr>
                <a:t>Disco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Rectangle 756"/>
            <p:cNvSpPr/>
            <p:nvPr/>
          </p:nvSpPr>
          <p:spPr>
            <a:xfrm>
              <a:off x="3227388" y="686421"/>
              <a:ext cx="748866"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Me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757"/>
            <p:cNvSpPr/>
            <p:nvPr/>
          </p:nvSpPr>
          <p:spPr>
            <a:xfrm>
              <a:off x="3227388" y="1105521"/>
              <a:ext cx="775257"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Mó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Rectangle 758"/>
            <p:cNvSpPr/>
            <p:nvPr/>
          </p:nvSpPr>
          <p:spPr>
            <a:xfrm>
              <a:off x="3227388" y="1537321"/>
              <a:ext cx="617008"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ria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Rectangle 759"/>
            <p:cNvSpPr/>
            <p:nvPr/>
          </p:nvSpPr>
          <p:spPr>
            <a:xfrm>
              <a:off x="5692774" y="305421"/>
              <a:ext cx="1038310"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F3F2DC"/>
                  </a:solidFill>
                  <a:effectLst/>
                  <a:latin typeface="Times New Roman" panose="02020603050405020304" pitchFamily="18" charset="0"/>
                  <a:ea typeface="Times New Roman" panose="02020603050405020304" pitchFamily="18" charset="0"/>
                  <a:cs typeface="Calibri" panose="020F0502020204030204" pitchFamily="34" charset="0"/>
                </a:rPr>
                <a:t>CPU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6" name="Shape 760"/>
            <p:cNvSpPr/>
            <p:nvPr/>
          </p:nvSpPr>
          <p:spPr>
            <a:xfrm>
              <a:off x="1557337" y="754064"/>
              <a:ext cx="1295400" cy="0"/>
            </a:xfrm>
            <a:custGeom>
              <a:avLst/>
              <a:gdLst/>
              <a:ahLst/>
              <a:cxnLst/>
              <a:rect l="0" t="0" r="0" b="0"/>
              <a:pathLst>
                <a:path w="1295400">
                  <a:moveTo>
                    <a:pt x="0" y="0"/>
                  </a:moveTo>
                  <a:lnTo>
                    <a:pt x="1295400"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7" name="Shape 761"/>
            <p:cNvSpPr/>
            <p:nvPr/>
          </p:nvSpPr>
          <p:spPr>
            <a:xfrm>
              <a:off x="2801938" y="715964"/>
              <a:ext cx="76200" cy="76200"/>
            </a:xfrm>
            <a:custGeom>
              <a:avLst/>
              <a:gdLst/>
              <a:ahLst/>
              <a:cxnLst/>
              <a:rect l="0" t="0" r="0" b="0"/>
              <a:pathLst>
                <a:path w="76200" h="76200">
                  <a:moveTo>
                    <a:pt x="0" y="0"/>
                  </a:moveTo>
                  <a:lnTo>
                    <a:pt x="76200" y="38100"/>
                  </a:lnTo>
                  <a:lnTo>
                    <a:pt x="0" y="76200"/>
                  </a:lnTo>
                  <a:lnTo>
                    <a:pt x="25400" y="381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18" name="Shape 762"/>
            <p:cNvSpPr/>
            <p:nvPr/>
          </p:nvSpPr>
          <p:spPr>
            <a:xfrm>
              <a:off x="4098925" y="450850"/>
              <a:ext cx="1295400" cy="0"/>
            </a:xfrm>
            <a:custGeom>
              <a:avLst/>
              <a:gdLst/>
              <a:ahLst/>
              <a:cxnLst/>
              <a:rect l="0" t="0" r="0" b="0"/>
              <a:pathLst>
                <a:path w="1295400">
                  <a:moveTo>
                    <a:pt x="0" y="0"/>
                  </a:moveTo>
                  <a:lnTo>
                    <a:pt x="1295400"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9" name="Shape 763"/>
            <p:cNvSpPr/>
            <p:nvPr/>
          </p:nvSpPr>
          <p:spPr>
            <a:xfrm>
              <a:off x="5343525" y="412750"/>
              <a:ext cx="76200" cy="76200"/>
            </a:xfrm>
            <a:custGeom>
              <a:avLst/>
              <a:gdLst/>
              <a:ahLst/>
              <a:cxnLst/>
              <a:rect l="0" t="0" r="0" b="0"/>
              <a:pathLst>
                <a:path w="76200" h="76200">
                  <a:moveTo>
                    <a:pt x="0" y="0"/>
                  </a:moveTo>
                  <a:lnTo>
                    <a:pt x="76200" y="38100"/>
                  </a:lnTo>
                  <a:lnTo>
                    <a:pt x="0" y="76200"/>
                  </a:lnTo>
                  <a:lnTo>
                    <a:pt x="25400" y="381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20" name="Shape 764"/>
            <p:cNvSpPr/>
            <p:nvPr/>
          </p:nvSpPr>
          <p:spPr>
            <a:xfrm>
              <a:off x="4124325" y="1058864"/>
              <a:ext cx="1192213" cy="0"/>
            </a:xfrm>
            <a:custGeom>
              <a:avLst/>
              <a:gdLst/>
              <a:ahLst/>
              <a:cxnLst/>
              <a:rect l="0" t="0" r="0" b="0"/>
              <a:pathLst>
                <a:path w="1192213">
                  <a:moveTo>
                    <a:pt x="0" y="0"/>
                  </a:moveTo>
                  <a:lnTo>
                    <a:pt x="1192213"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1" name="Shape 765"/>
            <p:cNvSpPr/>
            <p:nvPr/>
          </p:nvSpPr>
          <p:spPr>
            <a:xfrm>
              <a:off x="4098925" y="1020764"/>
              <a:ext cx="76200" cy="76200"/>
            </a:xfrm>
            <a:custGeom>
              <a:avLst/>
              <a:gdLst/>
              <a:ahLst/>
              <a:cxnLst/>
              <a:rect l="0" t="0" r="0" b="0"/>
              <a:pathLst>
                <a:path w="76200" h="76200">
                  <a:moveTo>
                    <a:pt x="76200" y="0"/>
                  </a:moveTo>
                  <a:lnTo>
                    <a:pt x="50800" y="38100"/>
                  </a:lnTo>
                  <a:lnTo>
                    <a:pt x="76200" y="76200"/>
                  </a:lnTo>
                  <a:lnTo>
                    <a:pt x="0" y="38100"/>
                  </a:lnTo>
                  <a:lnTo>
                    <a:pt x="7620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22" name="Shape 766"/>
            <p:cNvSpPr/>
            <p:nvPr/>
          </p:nvSpPr>
          <p:spPr>
            <a:xfrm>
              <a:off x="1582737" y="1362075"/>
              <a:ext cx="1295400" cy="0"/>
            </a:xfrm>
            <a:custGeom>
              <a:avLst/>
              <a:gdLst/>
              <a:ahLst/>
              <a:cxnLst/>
              <a:rect l="0" t="0" r="0" b="0"/>
              <a:pathLst>
                <a:path w="1295400">
                  <a:moveTo>
                    <a:pt x="0" y="0"/>
                  </a:moveTo>
                  <a:lnTo>
                    <a:pt x="1295400"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3" name="Shape 767"/>
            <p:cNvSpPr/>
            <p:nvPr/>
          </p:nvSpPr>
          <p:spPr>
            <a:xfrm>
              <a:off x="1557337" y="1323975"/>
              <a:ext cx="76200" cy="76200"/>
            </a:xfrm>
            <a:custGeom>
              <a:avLst/>
              <a:gdLst/>
              <a:ahLst/>
              <a:cxnLst/>
              <a:rect l="0" t="0" r="0" b="0"/>
              <a:pathLst>
                <a:path w="76200" h="76200">
                  <a:moveTo>
                    <a:pt x="76200" y="0"/>
                  </a:moveTo>
                  <a:lnTo>
                    <a:pt x="50800" y="38100"/>
                  </a:lnTo>
                  <a:lnTo>
                    <a:pt x="76200" y="76200"/>
                  </a:lnTo>
                  <a:lnTo>
                    <a:pt x="0" y="38100"/>
                  </a:lnTo>
                  <a:lnTo>
                    <a:pt x="7620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24" name="Shape 768"/>
            <p:cNvSpPr/>
            <p:nvPr/>
          </p:nvSpPr>
          <p:spPr>
            <a:xfrm>
              <a:off x="234950" y="1666875"/>
              <a:ext cx="1220788" cy="1"/>
            </a:xfrm>
            <a:custGeom>
              <a:avLst/>
              <a:gdLst/>
              <a:ahLst/>
              <a:cxnLst/>
              <a:rect l="0" t="0" r="0" b="0"/>
              <a:pathLst>
                <a:path w="1220788" h="1">
                  <a:moveTo>
                    <a:pt x="1220788" y="0"/>
                  </a:moveTo>
                  <a:lnTo>
                    <a:pt x="0" y="1"/>
                  </a:lnTo>
                </a:path>
              </a:pathLst>
            </a:custGeom>
            <a:ln w="12700" cap="flat">
              <a:round/>
            </a:ln>
          </p:spPr>
          <p:style>
            <a:lnRef idx="1">
              <a:srgbClr val="F6F5E3"/>
            </a:lnRef>
            <a:fillRef idx="0">
              <a:srgbClr val="000000">
                <a:alpha val="0"/>
              </a:srgbClr>
            </a:fillRef>
            <a:effectRef idx="0">
              <a:scrgbClr r="0" g="0" b="0"/>
            </a:effectRef>
            <a:fontRef idx="none"/>
          </p:style>
          <p:txBody>
            <a:bodyPr/>
            <a:lstStyle/>
            <a:p>
              <a:endParaRPr lang="pt-BR"/>
            </a:p>
          </p:txBody>
        </p:sp>
        <p:sp>
          <p:nvSpPr>
            <p:cNvPr id="25" name="Shape 769"/>
            <p:cNvSpPr/>
            <p:nvPr/>
          </p:nvSpPr>
          <p:spPr>
            <a:xfrm>
              <a:off x="438150" y="1668463"/>
              <a:ext cx="201613" cy="303212"/>
            </a:xfrm>
            <a:custGeom>
              <a:avLst/>
              <a:gdLst/>
              <a:ahLst/>
              <a:cxnLst/>
              <a:rect l="0" t="0" r="0" b="0"/>
              <a:pathLst>
                <a:path w="201613" h="303212">
                  <a:moveTo>
                    <a:pt x="0" y="303212"/>
                  </a:moveTo>
                  <a:lnTo>
                    <a:pt x="201613" y="0"/>
                  </a:lnTo>
                </a:path>
              </a:pathLst>
            </a:custGeom>
            <a:ln w="12700" cap="flat">
              <a:round/>
            </a:ln>
          </p:spPr>
          <p:style>
            <a:lnRef idx="1">
              <a:srgbClr val="F6F5E3"/>
            </a:lnRef>
            <a:fillRef idx="0">
              <a:srgbClr val="000000">
                <a:alpha val="0"/>
              </a:srgbClr>
            </a:fillRef>
            <a:effectRef idx="0">
              <a:scrgbClr r="0" g="0" b="0"/>
            </a:effectRef>
            <a:fontRef idx="none"/>
          </p:style>
          <p:txBody>
            <a:bodyPr/>
            <a:lstStyle/>
            <a:p>
              <a:endParaRPr lang="pt-BR"/>
            </a:p>
          </p:txBody>
        </p:sp>
        <p:sp>
          <p:nvSpPr>
            <p:cNvPr id="26" name="Shape 770"/>
            <p:cNvSpPr/>
            <p:nvPr/>
          </p:nvSpPr>
          <p:spPr>
            <a:xfrm>
              <a:off x="639762" y="1666875"/>
              <a:ext cx="304800" cy="454025"/>
            </a:xfrm>
            <a:custGeom>
              <a:avLst/>
              <a:gdLst/>
              <a:ahLst/>
              <a:cxnLst/>
              <a:rect l="0" t="0" r="0" b="0"/>
              <a:pathLst>
                <a:path w="304800" h="454025">
                  <a:moveTo>
                    <a:pt x="0" y="454025"/>
                  </a:moveTo>
                  <a:lnTo>
                    <a:pt x="304800" y="0"/>
                  </a:lnTo>
                </a:path>
              </a:pathLst>
            </a:custGeom>
            <a:ln w="12700" cap="flat">
              <a:round/>
            </a:ln>
          </p:spPr>
          <p:style>
            <a:lnRef idx="1">
              <a:srgbClr val="F6F5E3"/>
            </a:lnRef>
            <a:fillRef idx="0">
              <a:srgbClr val="000000">
                <a:alpha val="0"/>
              </a:srgbClr>
            </a:fillRef>
            <a:effectRef idx="0">
              <a:scrgbClr r="0" g="0" b="0"/>
            </a:effectRef>
            <a:fontRef idx="none"/>
          </p:style>
          <p:txBody>
            <a:bodyPr/>
            <a:lstStyle/>
            <a:p>
              <a:endParaRPr lang="pt-BR"/>
            </a:p>
          </p:txBody>
        </p:sp>
        <p:sp>
          <p:nvSpPr>
            <p:cNvPr id="27" name="Shape 771"/>
            <p:cNvSpPr/>
            <p:nvPr/>
          </p:nvSpPr>
          <p:spPr>
            <a:xfrm>
              <a:off x="1047750" y="1666875"/>
              <a:ext cx="201613" cy="454025"/>
            </a:xfrm>
            <a:custGeom>
              <a:avLst/>
              <a:gdLst/>
              <a:ahLst/>
              <a:cxnLst/>
              <a:rect l="0" t="0" r="0" b="0"/>
              <a:pathLst>
                <a:path w="201613" h="454025">
                  <a:moveTo>
                    <a:pt x="0" y="454025"/>
                  </a:moveTo>
                  <a:lnTo>
                    <a:pt x="201613" y="0"/>
                  </a:lnTo>
                </a:path>
              </a:pathLst>
            </a:custGeom>
            <a:ln w="12700" cap="flat">
              <a:round/>
            </a:ln>
          </p:spPr>
          <p:style>
            <a:lnRef idx="1">
              <a:srgbClr val="F6F5E3"/>
            </a:lnRef>
            <a:fillRef idx="0">
              <a:srgbClr val="000000">
                <a:alpha val="0"/>
              </a:srgbClr>
            </a:fillRef>
            <a:effectRef idx="0">
              <a:scrgbClr r="0" g="0" b="0"/>
            </a:effectRef>
            <a:fontRef idx="none"/>
          </p:style>
          <p:txBody>
            <a:bodyPr/>
            <a:lstStyle/>
            <a:p>
              <a:endParaRPr lang="pt-BR"/>
            </a:p>
          </p:txBody>
        </p:sp>
        <p:sp>
          <p:nvSpPr>
            <p:cNvPr id="28" name="Shape 772"/>
            <p:cNvSpPr/>
            <p:nvPr/>
          </p:nvSpPr>
          <p:spPr>
            <a:xfrm>
              <a:off x="842962" y="2164822"/>
              <a:ext cx="0" cy="716492"/>
            </a:xfrm>
            <a:custGeom>
              <a:avLst/>
              <a:gdLst/>
              <a:ahLst/>
              <a:cxnLst/>
              <a:rect l="0" t="0" r="0" b="0"/>
              <a:pathLst>
                <a:path h="716492">
                  <a:moveTo>
                    <a:pt x="0" y="716492"/>
                  </a:moveTo>
                  <a:lnTo>
                    <a:pt x="0"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9" name="Shape 773"/>
            <p:cNvSpPr/>
            <p:nvPr/>
          </p:nvSpPr>
          <p:spPr>
            <a:xfrm>
              <a:off x="804862" y="2122489"/>
              <a:ext cx="76200" cy="127000"/>
            </a:xfrm>
            <a:custGeom>
              <a:avLst/>
              <a:gdLst/>
              <a:ahLst/>
              <a:cxnLst/>
              <a:rect l="0" t="0" r="0" b="0"/>
              <a:pathLst>
                <a:path w="76200" h="127000">
                  <a:moveTo>
                    <a:pt x="38100" y="0"/>
                  </a:moveTo>
                  <a:lnTo>
                    <a:pt x="76200" y="127000"/>
                  </a:lnTo>
                  <a:lnTo>
                    <a:pt x="38100" y="76200"/>
                  </a:lnTo>
                  <a:lnTo>
                    <a:pt x="0" y="127000"/>
                  </a:lnTo>
                  <a:lnTo>
                    <a:pt x="3810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30" name="Rectangle 774"/>
            <p:cNvSpPr/>
            <p:nvPr/>
          </p:nvSpPr>
          <p:spPr>
            <a:xfrm>
              <a:off x="0" y="3016920"/>
              <a:ext cx="1828755" cy="374109"/>
            </a:xfrm>
            <a:prstGeom prst="rect">
              <a:avLst/>
            </a:prstGeom>
            <a:ln>
              <a:noFill/>
            </a:ln>
          </p:spPr>
          <p:txBody>
            <a:bodyPr vert="horz" lIns="0" tIns="0" rIns="0" bIns="0" rtlCol="0">
              <a:noAutofit/>
            </a:bodyPr>
            <a:lstStyle/>
            <a:p>
              <a:pPr>
                <a:lnSpc>
                  <a:spcPct val="107000"/>
                </a:lnSpc>
                <a:spcAft>
                  <a:spcPts val="800"/>
                </a:spcAft>
              </a:pPr>
              <a:r>
                <a:rPr lang="pt-BR" sz="20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área de swap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1" name="Rectangle 775"/>
            <p:cNvSpPr/>
            <p:nvPr/>
          </p:nvSpPr>
          <p:spPr>
            <a:xfrm>
              <a:off x="1677988" y="315765"/>
              <a:ext cx="1385197" cy="448931"/>
            </a:xfrm>
            <a:prstGeom prst="rect">
              <a:avLst/>
            </a:prstGeom>
            <a:ln>
              <a:noFill/>
            </a:ln>
          </p:spPr>
          <p:txBody>
            <a:bodyPr vert="horz" lIns="0" tIns="0" rIns="0" bIns="0" rtlCol="0">
              <a:noAutofit/>
            </a:bodyPr>
            <a:lstStyle/>
            <a:p>
              <a:pPr>
                <a:lnSpc>
                  <a:spcPct val="107000"/>
                </a:lnSpc>
                <a:spcAft>
                  <a:spcPts val="800"/>
                </a:spcAft>
              </a:pPr>
              <a:r>
                <a:rPr lang="pt-BR" sz="2400" i="1">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swap-in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2" name="Rectangle 776"/>
            <p:cNvSpPr/>
            <p:nvPr/>
          </p:nvSpPr>
          <p:spPr>
            <a:xfrm>
              <a:off x="1677988" y="1379390"/>
              <a:ext cx="1587889" cy="448931"/>
            </a:xfrm>
            <a:prstGeom prst="rect">
              <a:avLst/>
            </a:prstGeom>
            <a:ln>
              <a:noFill/>
            </a:ln>
          </p:spPr>
          <p:txBody>
            <a:bodyPr vert="horz" lIns="0" tIns="0" rIns="0" bIns="0" rtlCol="0">
              <a:noAutofit/>
            </a:bodyPr>
            <a:lstStyle/>
            <a:p>
              <a:pPr>
                <a:lnSpc>
                  <a:spcPct val="107000"/>
                </a:lnSpc>
                <a:spcAft>
                  <a:spcPts val="800"/>
                </a:spcAft>
              </a:pPr>
              <a:r>
                <a:rPr lang="pt-BR" sz="2400" i="1">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swap-out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036708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Partições de Tamanho Variável </a:t>
            </a:r>
            <a:endParaRPr lang="pt-BR" dirty="0"/>
          </a:p>
        </p:txBody>
      </p:sp>
      <p:sp>
        <p:nvSpPr>
          <p:cNvPr id="3" name="Espaço Reservado para Conteúdo 2"/>
          <p:cNvSpPr>
            <a:spLocks noGrp="1"/>
          </p:cNvSpPr>
          <p:nvPr>
            <p:ph idx="1"/>
          </p:nvPr>
        </p:nvSpPr>
        <p:spPr/>
        <p:txBody>
          <a:bodyPr>
            <a:normAutofit fontScale="92500"/>
          </a:bodyPr>
          <a:lstStyle/>
          <a:p>
            <a:pPr lvl="0" fontAlgn="base"/>
            <a:r>
              <a:rPr lang="pt-BR" dirty="0"/>
              <a:t>O esquema conhecido como multiprogramação com partições de tamanho variável ou MVT </a:t>
            </a:r>
          </a:p>
          <a:p>
            <a:r>
              <a:rPr lang="pt-BR" dirty="0"/>
              <a:t>(</a:t>
            </a:r>
            <a:r>
              <a:rPr lang="pt-BR" dirty="0" err="1"/>
              <a:t>multiprogramming</a:t>
            </a:r>
            <a:r>
              <a:rPr lang="pt-BR" dirty="0"/>
              <a:t> </a:t>
            </a:r>
            <a:r>
              <a:rPr lang="pt-BR" dirty="0" err="1"/>
              <a:t>with</a:t>
            </a:r>
            <a:r>
              <a:rPr lang="pt-BR" dirty="0"/>
              <a:t> a </a:t>
            </a:r>
            <a:r>
              <a:rPr lang="pt-BR" dirty="0" err="1"/>
              <a:t>variable</a:t>
            </a:r>
            <a:r>
              <a:rPr lang="pt-BR" dirty="0"/>
              <a:t> </a:t>
            </a:r>
            <a:r>
              <a:rPr lang="pt-BR" dirty="0" err="1"/>
              <a:t>number</a:t>
            </a:r>
            <a:r>
              <a:rPr lang="pt-BR" dirty="0"/>
              <a:t> </a:t>
            </a:r>
            <a:r>
              <a:rPr lang="pt-BR" dirty="0" err="1"/>
              <a:t>of</a:t>
            </a:r>
            <a:r>
              <a:rPr lang="pt-BR" dirty="0"/>
              <a:t> </a:t>
            </a:r>
            <a:r>
              <a:rPr lang="pt-BR" dirty="0" err="1"/>
              <a:t>tasks</a:t>
            </a:r>
            <a:r>
              <a:rPr lang="pt-BR" dirty="0"/>
              <a:t>), foi introduzido para tentar resolver o problema de desperdício de memória do MFT. </a:t>
            </a:r>
          </a:p>
          <a:p>
            <a:pPr lvl="0" fontAlgn="base"/>
            <a:r>
              <a:rPr lang="pt-BR" dirty="0"/>
              <a:t>A memória é dividida em um conjunto de regiões ou </a:t>
            </a:r>
            <a:r>
              <a:rPr lang="pt-BR" i="1" dirty="0"/>
              <a:t>partições</a:t>
            </a:r>
            <a:r>
              <a:rPr lang="pt-BR" dirty="0"/>
              <a:t> de tamanho variável. </a:t>
            </a:r>
          </a:p>
          <a:p>
            <a:pPr lvl="0" fontAlgn="base"/>
            <a:r>
              <a:rPr lang="pt-BR" dirty="0"/>
              <a:t>O número, o tamanho e a localização dos processos em memória varia com o tempo. </a:t>
            </a:r>
          </a:p>
        </p:txBody>
      </p:sp>
    </p:spTree>
    <p:extLst>
      <p:ext uri="{BB962C8B-B14F-4D97-AF65-F5344CB8AC3E}">
        <p14:creationId xmlns:p14="http://schemas.microsoft.com/office/powerpoint/2010/main" val="381849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Considerações gerais</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Um </a:t>
            </a:r>
            <a:r>
              <a:rPr lang="pt-BR" dirty="0"/>
              <a:t>sistema de memória possui pelo menos dois </a:t>
            </a:r>
            <a:r>
              <a:rPr lang="pt-BR" dirty="0" smtClean="0"/>
              <a:t>níveis:</a:t>
            </a:r>
            <a:endParaRPr lang="pt-BR" dirty="0"/>
          </a:p>
          <a:p>
            <a:pPr lvl="1"/>
            <a:r>
              <a:rPr lang="pt-BR" dirty="0" smtClean="0"/>
              <a:t>Memória </a:t>
            </a:r>
            <a:r>
              <a:rPr lang="pt-BR" dirty="0"/>
              <a:t>principal: acessada pela </a:t>
            </a:r>
            <a:r>
              <a:rPr lang="pt-BR" dirty="0" smtClean="0"/>
              <a:t>CPU</a:t>
            </a:r>
          </a:p>
          <a:p>
            <a:r>
              <a:rPr lang="pt-BR" dirty="0" smtClean="0"/>
              <a:t>Memória </a:t>
            </a:r>
            <a:r>
              <a:rPr lang="pt-BR" dirty="0"/>
              <a:t>secundária: discos</a:t>
            </a:r>
            <a:r>
              <a:rPr lang="pt-BR" dirty="0" smtClean="0"/>
              <a:t> </a:t>
            </a:r>
            <a:r>
              <a:rPr lang="pt-BR" dirty="0"/>
              <a:t>Programas são armazenados em </a:t>
            </a:r>
            <a:r>
              <a:rPr lang="pt-BR" dirty="0" smtClean="0"/>
              <a:t>disco</a:t>
            </a:r>
          </a:p>
          <a:p>
            <a:r>
              <a:rPr lang="pt-BR" dirty="0" smtClean="0"/>
              <a:t>Executar </a:t>
            </a:r>
            <a:r>
              <a:rPr lang="pt-BR" dirty="0"/>
              <a:t>um programa se traduz em transferi-lo da memória secundária à</a:t>
            </a:r>
            <a:r>
              <a:rPr lang="pt-BR" dirty="0" smtClean="0"/>
              <a:t> </a:t>
            </a:r>
            <a:r>
              <a:rPr lang="pt-BR" dirty="0"/>
              <a:t>memória </a:t>
            </a:r>
            <a:r>
              <a:rPr lang="pt-BR" dirty="0" smtClean="0"/>
              <a:t>primária</a:t>
            </a:r>
          </a:p>
          <a:p>
            <a:r>
              <a:rPr lang="pt-BR" dirty="0" smtClean="0"/>
              <a:t>Qualquer </a:t>
            </a:r>
            <a:r>
              <a:rPr lang="pt-BR" dirty="0"/>
              <a:t>sistema operacional tem gerência de </a:t>
            </a:r>
            <a:r>
              <a:rPr lang="pt-BR" dirty="0" smtClean="0"/>
              <a:t>memória</a:t>
            </a:r>
          </a:p>
          <a:p>
            <a:pPr lvl="1"/>
            <a:r>
              <a:rPr lang="pt-BR" dirty="0" err="1" smtClean="0"/>
              <a:t>Monotarefa</a:t>
            </a:r>
            <a:r>
              <a:rPr lang="pt-BR" dirty="0"/>
              <a:t>: gerência é </a:t>
            </a:r>
            <a:r>
              <a:rPr lang="pt-BR" dirty="0" smtClean="0"/>
              <a:t>simples</a:t>
            </a:r>
          </a:p>
          <a:p>
            <a:pPr lvl="1"/>
            <a:r>
              <a:rPr lang="pt-BR" dirty="0" smtClean="0"/>
              <a:t>Multitarefa</a:t>
            </a:r>
            <a:r>
              <a:rPr lang="pt-BR" dirty="0"/>
              <a:t>: </a:t>
            </a:r>
            <a:r>
              <a:rPr lang="pt-BR" dirty="0" smtClean="0"/>
              <a:t>complexa</a:t>
            </a:r>
          </a:p>
          <a:p>
            <a:r>
              <a:rPr lang="pt-BR" dirty="0" smtClean="0"/>
              <a:t>Algoritmos </a:t>
            </a:r>
            <a:r>
              <a:rPr lang="pt-BR" dirty="0"/>
              <a:t>de gerência de memória dependem de facilidades</a:t>
            </a:r>
            <a:r>
              <a:rPr lang="pt-BR" dirty="0" smtClean="0"/>
              <a:t> </a:t>
            </a:r>
            <a:r>
              <a:rPr lang="pt-BR" dirty="0"/>
              <a:t>disponíveis pelo hardware da máquina</a:t>
            </a:r>
            <a:endParaRPr lang="pt-BR" dirty="0" smtClean="0"/>
          </a:p>
          <a:p>
            <a:endParaRPr lang="pt-BR" dirty="0"/>
          </a:p>
        </p:txBody>
      </p:sp>
    </p:spTree>
    <p:extLst>
      <p:ext uri="{BB962C8B-B14F-4D97-AF65-F5344CB8AC3E}">
        <p14:creationId xmlns:p14="http://schemas.microsoft.com/office/powerpoint/2010/main" val="25988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Partições de Tamanho Variável </a:t>
            </a:r>
            <a:endParaRPr lang="pt-BR" dirty="0"/>
          </a:p>
        </p:txBody>
      </p:sp>
      <p:pic>
        <p:nvPicPr>
          <p:cNvPr id="4" name="Espaço Reservado para Conteúdo 3"/>
          <p:cNvPicPr>
            <a:picLocks noGrp="1" noChangeAspect="1"/>
          </p:cNvPicPr>
          <p:nvPr>
            <p:ph idx="1"/>
          </p:nvPr>
        </p:nvPicPr>
        <p:blipFill rotWithShape="1">
          <a:blip r:embed="rId2"/>
          <a:srcRect l="22766" t="22906" r="24861" b="19818"/>
          <a:stretch/>
        </p:blipFill>
        <p:spPr>
          <a:xfrm>
            <a:off x="683568" y="1185233"/>
            <a:ext cx="7560839" cy="5443802"/>
          </a:xfrm>
          <a:prstGeom prst="rect">
            <a:avLst/>
          </a:prstGeom>
        </p:spPr>
      </p:pic>
    </p:spTree>
    <p:extLst>
      <p:ext uri="{BB962C8B-B14F-4D97-AF65-F5344CB8AC3E}">
        <p14:creationId xmlns:p14="http://schemas.microsoft.com/office/powerpoint/2010/main" val="329862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Partições de Tamanho Variável </a:t>
            </a:r>
            <a:endParaRPr lang="pt-BR" dirty="0"/>
          </a:p>
        </p:txBody>
      </p:sp>
      <p:sp>
        <p:nvSpPr>
          <p:cNvPr id="3" name="Espaço Reservado para Conteúdo 2"/>
          <p:cNvSpPr>
            <a:spLocks noGrp="1"/>
          </p:cNvSpPr>
          <p:nvPr>
            <p:ph idx="1"/>
          </p:nvPr>
        </p:nvSpPr>
        <p:spPr/>
        <p:txBody>
          <a:bodyPr>
            <a:normAutofit lnSpcReduction="10000"/>
          </a:bodyPr>
          <a:lstStyle/>
          <a:p>
            <a:pPr lvl="0" fontAlgn="base"/>
            <a:r>
              <a:rPr lang="pt-BR" dirty="0"/>
              <a:t>Com a alocação da memória em pedaços de tamanho variável, ficamos de face a um problema de alocação dinâmica de espaço. No nosso caso específico, temos um problema de alocação dinâmica de espaço em memória. </a:t>
            </a:r>
          </a:p>
          <a:p>
            <a:pPr lvl="0" fontAlgn="base"/>
            <a:r>
              <a:rPr lang="pt-BR" dirty="0"/>
              <a:t>Para se resolver um problema de alocação dinâmica de espaço, devemos satisfazer uma solicitação de tamanho </a:t>
            </a:r>
            <a:r>
              <a:rPr lang="pt-BR" i="1" dirty="0"/>
              <a:t>n</a:t>
            </a:r>
            <a:r>
              <a:rPr lang="pt-BR" dirty="0"/>
              <a:t>, dada uma lista de buracos livres. </a:t>
            </a:r>
          </a:p>
          <a:p>
            <a:endParaRPr lang="pt-BR" dirty="0"/>
          </a:p>
        </p:txBody>
      </p:sp>
    </p:spTree>
    <p:extLst>
      <p:ext uri="{BB962C8B-B14F-4D97-AF65-F5344CB8AC3E}">
        <p14:creationId xmlns:p14="http://schemas.microsoft.com/office/powerpoint/2010/main" val="960080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76672"/>
            <a:ext cx="8229600" cy="940966"/>
          </a:xfrm>
        </p:spPr>
        <p:txBody>
          <a:bodyPr>
            <a:normAutofit fontScale="90000"/>
          </a:bodyPr>
          <a:lstStyle/>
          <a:p>
            <a:r>
              <a:rPr lang="pt-BR" b="1" dirty="0"/>
              <a:t>Partições de Tamanho Variável </a:t>
            </a:r>
            <a:r>
              <a:rPr lang="pt-BR" b="1" dirty="0" smtClean="0"/>
              <a:t/>
            </a:r>
            <a:br>
              <a:rPr lang="pt-BR" b="1" dirty="0" smtClean="0"/>
            </a:br>
            <a:r>
              <a:rPr lang="pt-BR" sz="3100" b="1" i="1" dirty="0"/>
              <a:t>Onde colocar o processo D, de  250 </a:t>
            </a:r>
            <a:r>
              <a:rPr lang="pt-BR" sz="3100" b="1" i="1" dirty="0" err="1"/>
              <a:t>kbytes</a:t>
            </a:r>
            <a:r>
              <a:rPr lang="pt-BR" sz="3100" b="1" i="1" dirty="0"/>
              <a:t>? </a:t>
            </a:r>
            <a:r>
              <a:rPr lang="pt-BR" sz="3100" dirty="0"/>
              <a:t/>
            </a:r>
            <a:br>
              <a:rPr lang="pt-BR" sz="3100" dirty="0"/>
            </a:br>
            <a:endParaRPr lang="pt-BR" dirty="0"/>
          </a:p>
        </p:txBody>
      </p:sp>
      <p:sp>
        <p:nvSpPr>
          <p:cNvPr id="3" name="Espaço Reservado para Conteúdo 2"/>
          <p:cNvSpPr>
            <a:spLocks noGrp="1"/>
          </p:cNvSpPr>
          <p:nvPr>
            <p:ph idx="1"/>
          </p:nvPr>
        </p:nvSpPr>
        <p:spPr>
          <a:xfrm>
            <a:off x="457200" y="1417638"/>
            <a:ext cx="6779096" cy="5440362"/>
          </a:xfrm>
        </p:spPr>
        <p:txBody>
          <a:bodyPr>
            <a:normAutofit fontScale="85000" lnSpcReduction="20000"/>
          </a:bodyPr>
          <a:lstStyle/>
          <a:p>
            <a:pPr marL="0" indent="0">
              <a:buNone/>
            </a:pPr>
            <a:r>
              <a:rPr lang="pt-BR" dirty="0"/>
              <a:t>•  Existem 3 estratégias para decidir qual o melhor buraco: </a:t>
            </a:r>
          </a:p>
          <a:p>
            <a:pPr lvl="1" fontAlgn="base"/>
            <a:r>
              <a:rPr lang="pt-BR" i="1" dirty="0" err="1"/>
              <a:t>First</a:t>
            </a:r>
            <a:r>
              <a:rPr lang="pt-BR" i="1" dirty="0"/>
              <a:t> </a:t>
            </a:r>
            <a:r>
              <a:rPr lang="pt-BR" i="1" dirty="0" err="1"/>
              <a:t>fit</a:t>
            </a:r>
            <a:r>
              <a:rPr lang="pt-BR" dirty="0"/>
              <a:t> - Aloca o primeiro buraco que é grande o bastante. </a:t>
            </a:r>
          </a:p>
          <a:p>
            <a:pPr lvl="1" fontAlgn="base"/>
            <a:r>
              <a:rPr lang="pt-BR" i="1" dirty="0"/>
              <a:t>Best </a:t>
            </a:r>
            <a:r>
              <a:rPr lang="pt-BR" i="1" dirty="0" err="1"/>
              <a:t>fit</a:t>
            </a:r>
            <a:r>
              <a:rPr lang="pt-BR" dirty="0"/>
              <a:t> - Aloca o menor buraco que é grande o bastante. </a:t>
            </a:r>
          </a:p>
          <a:p>
            <a:pPr lvl="1" fontAlgn="base"/>
            <a:r>
              <a:rPr lang="pt-BR" i="1" dirty="0" err="1"/>
              <a:t>Worst</a:t>
            </a:r>
            <a:r>
              <a:rPr lang="pt-BR" i="1" dirty="0"/>
              <a:t> </a:t>
            </a:r>
            <a:r>
              <a:rPr lang="pt-BR" i="1" dirty="0" err="1"/>
              <a:t>fit</a:t>
            </a:r>
            <a:r>
              <a:rPr lang="pt-BR" dirty="0"/>
              <a:t> - Aloca o maior buraco que é grande o bastante. </a:t>
            </a:r>
          </a:p>
          <a:p>
            <a:pPr lvl="0" fontAlgn="base">
              <a:lnSpc>
                <a:spcPct val="120000"/>
              </a:lnSpc>
            </a:pPr>
            <a:r>
              <a:rPr lang="pt-BR" dirty="0"/>
              <a:t>Simulações mostraram que </a:t>
            </a:r>
            <a:r>
              <a:rPr lang="pt-BR" i="1" dirty="0" err="1"/>
              <a:t>first-fit</a:t>
            </a:r>
            <a:r>
              <a:rPr lang="pt-BR" dirty="0"/>
              <a:t> e</a:t>
            </a:r>
            <a:r>
              <a:rPr lang="pt-BR" i="1" dirty="0"/>
              <a:t> </a:t>
            </a:r>
            <a:r>
              <a:rPr lang="pt-BR" i="1" dirty="0" err="1"/>
              <a:t>best-fit</a:t>
            </a:r>
            <a:r>
              <a:rPr lang="pt-BR" dirty="0"/>
              <a:t> apresentam melhores resultados em termos de utilização de espaço. Como estas duas estratégias apresentam desempenho similar, geralmente escolhemos o </a:t>
            </a:r>
            <a:r>
              <a:rPr lang="pt-BR" i="1" dirty="0" err="1"/>
              <a:t>first-fit</a:t>
            </a:r>
            <a:r>
              <a:rPr lang="pt-BR" dirty="0"/>
              <a:t>, pois seu tempo de execução é menor. </a:t>
            </a:r>
          </a:p>
          <a:p>
            <a:endParaRPr lang="pt-BR" dirty="0"/>
          </a:p>
        </p:txBody>
      </p:sp>
      <p:pic>
        <p:nvPicPr>
          <p:cNvPr id="4" name="Espaço Reservado para Conteúdo 3"/>
          <p:cNvPicPr>
            <a:picLocks noChangeAspect="1"/>
          </p:cNvPicPr>
          <p:nvPr/>
        </p:nvPicPr>
        <p:blipFill rotWithShape="1">
          <a:blip r:embed="rId2"/>
          <a:srcRect l="53142" t="35634" r="34288" b="10272"/>
          <a:stretch/>
        </p:blipFill>
        <p:spPr>
          <a:xfrm>
            <a:off x="7380312" y="1427794"/>
            <a:ext cx="1584176" cy="4488493"/>
          </a:xfrm>
          <a:prstGeom prst="rect">
            <a:avLst/>
          </a:prstGeom>
        </p:spPr>
      </p:pic>
    </p:spTree>
    <p:extLst>
      <p:ext uri="{BB962C8B-B14F-4D97-AF65-F5344CB8AC3E}">
        <p14:creationId xmlns:p14="http://schemas.microsoft.com/office/powerpoint/2010/main" val="1100431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Algoritmos de Alocação de Espaço </a:t>
            </a:r>
          </a:p>
        </p:txBody>
      </p:sp>
      <p:pic>
        <p:nvPicPr>
          <p:cNvPr id="7" name="Espaço Reservado para Conteúdo 6"/>
          <p:cNvPicPr>
            <a:picLocks noGrp="1" noChangeAspect="1"/>
          </p:cNvPicPr>
          <p:nvPr>
            <p:ph idx="1"/>
          </p:nvPr>
        </p:nvPicPr>
        <p:blipFill rotWithShape="1">
          <a:blip r:embed="rId2"/>
          <a:srcRect l="18391" t="24497" r="20498" b="26182"/>
          <a:stretch/>
        </p:blipFill>
        <p:spPr>
          <a:xfrm>
            <a:off x="457200" y="1664242"/>
            <a:ext cx="8286616" cy="4429054"/>
          </a:xfrm>
          <a:prstGeom prst="rect">
            <a:avLst/>
          </a:prstGeom>
        </p:spPr>
      </p:pic>
    </p:spTree>
    <p:extLst>
      <p:ext uri="{BB962C8B-B14F-4D97-AF65-F5344CB8AC3E}">
        <p14:creationId xmlns:p14="http://schemas.microsoft.com/office/powerpoint/2010/main" val="349352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Fragmentação Externa </a:t>
            </a:r>
            <a:endParaRPr lang="pt-BR" dirty="0"/>
          </a:p>
        </p:txBody>
      </p:sp>
      <p:sp>
        <p:nvSpPr>
          <p:cNvPr id="3" name="Espaço Reservado para Conteúdo 2"/>
          <p:cNvSpPr>
            <a:spLocks noGrp="1"/>
          </p:cNvSpPr>
          <p:nvPr>
            <p:ph idx="1"/>
          </p:nvPr>
        </p:nvSpPr>
        <p:spPr/>
        <p:txBody>
          <a:bodyPr/>
          <a:lstStyle/>
          <a:p>
            <a:pPr lvl="0" fontAlgn="base"/>
            <a:r>
              <a:rPr lang="pt-BR" dirty="0"/>
              <a:t>A multiprogramação com partições de tamanho variável sofre de </a:t>
            </a:r>
            <a:r>
              <a:rPr lang="pt-BR" u="sng" dirty="0"/>
              <a:t>fragmentação externa</a:t>
            </a:r>
            <a:r>
              <a:rPr lang="pt-BR" dirty="0"/>
              <a:t>. </a:t>
            </a:r>
          </a:p>
          <a:p>
            <a:pPr lvl="0" fontAlgn="base"/>
            <a:r>
              <a:rPr lang="pt-BR" dirty="0"/>
              <a:t>Existe fragmentação externa quando existe espaço suficiente para a alocação, mas este espaço não é contíguo. A memória é fragmentada em um grande número de pequenos buracos. </a:t>
            </a:r>
          </a:p>
          <a:p>
            <a:endParaRPr lang="pt-BR" dirty="0"/>
          </a:p>
        </p:txBody>
      </p:sp>
    </p:spTree>
    <p:extLst>
      <p:ext uri="{BB962C8B-B14F-4D97-AF65-F5344CB8AC3E}">
        <p14:creationId xmlns:p14="http://schemas.microsoft.com/office/powerpoint/2010/main" val="2550757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Compactação de Memória </a:t>
            </a:r>
            <a:endParaRPr lang="pt-BR" dirty="0"/>
          </a:p>
        </p:txBody>
      </p:sp>
      <p:sp>
        <p:nvSpPr>
          <p:cNvPr id="3" name="Espaço Reservado para Conteúdo 2"/>
          <p:cNvSpPr>
            <a:spLocks noGrp="1"/>
          </p:cNvSpPr>
          <p:nvPr>
            <p:ph idx="1"/>
          </p:nvPr>
        </p:nvSpPr>
        <p:spPr/>
        <p:txBody>
          <a:bodyPr>
            <a:normAutofit fontScale="85000" lnSpcReduction="20000"/>
          </a:bodyPr>
          <a:lstStyle/>
          <a:p>
            <a:pPr lvl="0" fontAlgn="base"/>
            <a:r>
              <a:rPr lang="pt-BR" dirty="0"/>
              <a:t>Há momentos em que a fragmentação externa atinge índices intoleráveis, onde pouco trabalho útil pode ser feito. Nestes momentos, devemos utilizar alguma técnica de </a:t>
            </a:r>
            <a:r>
              <a:rPr lang="pt-BR" u="sng" dirty="0"/>
              <a:t>compactação de memória.</a:t>
            </a:r>
            <a:r>
              <a:rPr lang="pt-BR" dirty="0"/>
              <a:t> </a:t>
            </a:r>
          </a:p>
          <a:p>
            <a:pPr lvl="0" fontAlgn="base"/>
            <a:r>
              <a:rPr lang="pt-BR" dirty="0"/>
              <a:t>A compactação de memória é feita através do movimento de processos na memória, de modo que, ao final da compactação, estejamos de posse de um único e grande buraco. </a:t>
            </a:r>
          </a:p>
          <a:p>
            <a:pPr lvl="0" fontAlgn="base"/>
            <a:r>
              <a:rPr lang="pt-BR" dirty="0"/>
              <a:t>A desvantagem da compactação de memória é o grande tempo gasto com o movimento de processos na </a:t>
            </a:r>
            <a:r>
              <a:rPr lang="pt-BR" dirty="0" err="1"/>
              <a:t>mémoria</a:t>
            </a:r>
            <a:r>
              <a:rPr lang="pt-BR" dirty="0"/>
              <a:t>. </a:t>
            </a:r>
          </a:p>
          <a:p>
            <a:r>
              <a:rPr lang="pt-BR" dirty="0"/>
              <a:t>Durante esta operação, nenhum processo se executa. </a:t>
            </a:r>
          </a:p>
          <a:p>
            <a:endParaRPr lang="pt-BR" dirty="0"/>
          </a:p>
        </p:txBody>
      </p:sp>
    </p:spTree>
    <p:extLst>
      <p:ext uri="{BB962C8B-B14F-4D97-AF65-F5344CB8AC3E}">
        <p14:creationId xmlns:p14="http://schemas.microsoft.com/office/powerpoint/2010/main" val="4114358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Compactação de Memória </a:t>
            </a:r>
            <a:endParaRPr lang="pt-BR" dirty="0"/>
          </a:p>
        </p:txBody>
      </p:sp>
      <p:pic>
        <p:nvPicPr>
          <p:cNvPr id="4" name="Espaço Reservado para Conteúdo 3"/>
          <p:cNvPicPr>
            <a:picLocks noGrp="1" noChangeAspect="1"/>
          </p:cNvPicPr>
          <p:nvPr>
            <p:ph idx="1"/>
          </p:nvPr>
        </p:nvPicPr>
        <p:blipFill rotWithShape="1">
          <a:blip r:embed="rId2"/>
          <a:srcRect l="26820" t="34043" r="23659" b="15045"/>
          <a:stretch/>
        </p:blipFill>
        <p:spPr>
          <a:xfrm>
            <a:off x="457200" y="1417991"/>
            <a:ext cx="7931224" cy="5399982"/>
          </a:xfrm>
          <a:prstGeom prst="rect">
            <a:avLst/>
          </a:prstGeom>
        </p:spPr>
      </p:pic>
    </p:spTree>
    <p:extLst>
      <p:ext uri="{BB962C8B-B14F-4D97-AF65-F5344CB8AC3E}">
        <p14:creationId xmlns:p14="http://schemas.microsoft.com/office/powerpoint/2010/main" val="524872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Alocação de Espaço para um Processo </a:t>
            </a:r>
            <a:endParaRPr lang="pt-BR" dirty="0"/>
          </a:p>
        </p:txBody>
      </p:sp>
      <p:sp>
        <p:nvSpPr>
          <p:cNvPr id="3" name="Espaço Reservado para Conteúdo 2"/>
          <p:cNvSpPr>
            <a:spLocks noGrp="1"/>
          </p:cNvSpPr>
          <p:nvPr>
            <p:ph idx="1"/>
          </p:nvPr>
        </p:nvSpPr>
        <p:spPr/>
        <p:txBody>
          <a:bodyPr/>
          <a:lstStyle/>
          <a:p>
            <a:pPr lvl="0" fontAlgn="base"/>
            <a:r>
              <a:rPr lang="pt-BR" dirty="0"/>
              <a:t>Resolver um problema de alocação de espaço para um processo consiste em determinar a quantidade de memória que devemos reservar para um processo. </a:t>
            </a:r>
          </a:p>
          <a:p>
            <a:pPr lvl="0" fontAlgn="base"/>
            <a:r>
              <a:rPr lang="pt-BR" dirty="0"/>
              <a:t>Em sistemas onde um processo tem tamanho fixo, alocamos a quantidade de memória exatamente igual ao tamanho do código binário do processo. </a:t>
            </a:r>
          </a:p>
          <a:p>
            <a:endParaRPr lang="pt-BR" dirty="0"/>
          </a:p>
        </p:txBody>
      </p:sp>
    </p:spTree>
    <p:extLst>
      <p:ext uri="{BB962C8B-B14F-4D97-AF65-F5344CB8AC3E}">
        <p14:creationId xmlns:p14="http://schemas.microsoft.com/office/powerpoint/2010/main" val="65675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Alocação de Espaço para um Processo </a:t>
            </a:r>
            <a:endParaRPr lang="pt-BR" dirty="0"/>
          </a:p>
        </p:txBody>
      </p:sp>
      <p:sp>
        <p:nvSpPr>
          <p:cNvPr id="3" name="Espaço Reservado para Conteúdo 2"/>
          <p:cNvSpPr>
            <a:spLocks noGrp="1"/>
          </p:cNvSpPr>
          <p:nvPr>
            <p:ph idx="1"/>
          </p:nvPr>
        </p:nvSpPr>
        <p:spPr/>
        <p:txBody>
          <a:bodyPr/>
          <a:lstStyle/>
          <a:p>
            <a:pPr lvl="0" fontAlgn="base"/>
            <a:r>
              <a:rPr lang="pt-BR" dirty="0"/>
              <a:t>Infelizmente, a maioria dos sistemas permite que o tamanho da área de dados de um processo cresça ao longo da execução.  </a:t>
            </a:r>
          </a:p>
          <a:p>
            <a:pPr lvl="0" fontAlgn="base"/>
            <a:r>
              <a:rPr lang="pt-BR" dirty="0"/>
              <a:t>Neste caso, é interessante alocar um espaço de memória maior que o tamanho inicial do processo, de forma a evitar o movimento do processo no caso do crescimento de sua área de dados. </a:t>
            </a:r>
          </a:p>
          <a:p>
            <a:endParaRPr lang="pt-BR" dirty="0"/>
          </a:p>
        </p:txBody>
      </p:sp>
    </p:spTree>
    <p:extLst>
      <p:ext uri="{BB962C8B-B14F-4D97-AF65-F5344CB8AC3E}">
        <p14:creationId xmlns:p14="http://schemas.microsoft.com/office/powerpoint/2010/main" val="4053692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Controle de Alocação de Memória </a:t>
            </a:r>
            <a:endParaRPr lang="pt-BR" dirty="0"/>
          </a:p>
        </p:txBody>
      </p:sp>
      <p:sp>
        <p:nvSpPr>
          <p:cNvPr id="3" name="Espaço Reservado para Conteúdo 2"/>
          <p:cNvSpPr>
            <a:spLocks noGrp="1"/>
          </p:cNvSpPr>
          <p:nvPr>
            <p:ph idx="1"/>
          </p:nvPr>
        </p:nvSpPr>
        <p:spPr/>
        <p:txBody>
          <a:bodyPr/>
          <a:lstStyle/>
          <a:p>
            <a:r>
              <a:rPr lang="pt-BR" dirty="0"/>
              <a:t>Existem basicamente 2 maneiras de implementar o controle da alocação de memória: </a:t>
            </a:r>
          </a:p>
          <a:p>
            <a:pPr lvl="1" fontAlgn="base"/>
            <a:r>
              <a:rPr lang="pt-BR" sz="3600" dirty="0"/>
              <a:t>mapa de bits </a:t>
            </a:r>
          </a:p>
          <a:p>
            <a:pPr lvl="1"/>
            <a:r>
              <a:rPr lang="pt-BR" sz="3600" dirty="0"/>
              <a:t>lista encadeada </a:t>
            </a:r>
            <a:endParaRPr lang="pt-BR" sz="3600" dirty="0"/>
          </a:p>
        </p:txBody>
      </p:sp>
    </p:spTree>
    <p:extLst>
      <p:ext uri="{BB962C8B-B14F-4D97-AF65-F5344CB8AC3E}">
        <p14:creationId xmlns:p14="http://schemas.microsoft.com/office/powerpoint/2010/main" val="303060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Memória lógica e memória física</a:t>
            </a:r>
            <a:endParaRPr lang="pt-BR" dirty="0"/>
          </a:p>
        </p:txBody>
      </p:sp>
      <p:sp>
        <p:nvSpPr>
          <p:cNvPr id="3" name="Espaço Reservado para Conteúdo 2"/>
          <p:cNvSpPr>
            <a:spLocks noGrp="1"/>
          </p:cNvSpPr>
          <p:nvPr>
            <p:ph idx="1"/>
          </p:nvPr>
        </p:nvSpPr>
        <p:spPr/>
        <p:txBody>
          <a:bodyPr/>
          <a:lstStyle/>
          <a:p>
            <a:r>
              <a:rPr lang="pt-BR" dirty="0" smtClean="0"/>
              <a:t>Memória </a:t>
            </a:r>
            <a:r>
              <a:rPr lang="pt-BR" dirty="0"/>
              <a:t>lógica</a:t>
            </a:r>
            <a:r>
              <a:rPr lang="pt-BR" dirty="0" smtClean="0"/>
              <a:t> </a:t>
            </a:r>
            <a:r>
              <a:rPr lang="pt-BR" dirty="0"/>
              <a:t>É aquela que o processo “enxerga</a:t>
            </a:r>
            <a:r>
              <a:rPr lang="pt-BR" dirty="0" smtClean="0"/>
              <a:t>”</a:t>
            </a:r>
          </a:p>
          <a:p>
            <a:pPr lvl="1"/>
            <a:r>
              <a:rPr lang="pt-BR" dirty="0" smtClean="0"/>
              <a:t>Endereços </a:t>
            </a:r>
            <a:r>
              <a:rPr lang="pt-BR" dirty="0"/>
              <a:t>lógicos são aqueles manipulados por um </a:t>
            </a:r>
            <a:r>
              <a:rPr lang="pt-BR" dirty="0" smtClean="0"/>
              <a:t>processo</a:t>
            </a:r>
          </a:p>
          <a:p>
            <a:r>
              <a:rPr lang="pt-BR" dirty="0" smtClean="0"/>
              <a:t>Memória </a:t>
            </a:r>
            <a:r>
              <a:rPr lang="pt-BR" dirty="0"/>
              <a:t>física</a:t>
            </a:r>
            <a:r>
              <a:rPr lang="pt-BR" dirty="0" smtClean="0"/>
              <a:t> é implementada </a:t>
            </a:r>
            <a:r>
              <a:rPr lang="pt-BR" dirty="0"/>
              <a:t>pelos circuitos integrados de </a:t>
            </a:r>
            <a:r>
              <a:rPr lang="pt-BR" dirty="0" smtClean="0"/>
              <a:t>memória</a:t>
            </a:r>
          </a:p>
          <a:p>
            <a:pPr lvl="1"/>
            <a:r>
              <a:rPr lang="pt-BR" dirty="0" smtClean="0"/>
              <a:t>Endereços </a:t>
            </a:r>
            <a:r>
              <a:rPr lang="pt-BR" dirty="0"/>
              <a:t>físicos são aqueles que correspondem a uma posição real de</a:t>
            </a:r>
            <a:r>
              <a:rPr lang="pt-BR" dirty="0" smtClean="0"/>
              <a:t> </a:t>
            </a:r>
            <a:r>
              <a:rPr lang="pt-BR" dirty="0"/>
              <a:t>memória</a:t>
            </a:r>
            <a:endParaRPr lang="pt-BR" dirty="0" smtClean="0"/>
          </a:p>
          <a:p>
            <a:endParaRPr lang="pt-BR" dirty="0"/>
          </a:p>
        </p:txBody>
      </p:sp>
    </p:spTree>
    <p:extLst>
      <p:ext uri="{BB962C8B-B14F-4D97-AF65-F5344CB8AC3E}">
        <p14:creationId xmlns:p14="http://schemas.microsoft.com/office/powerpoint/2010/main" val="3890576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Controle de Alocação de Memória - Mapa de Bits </a:t>
            </a:r>
            <a:endParaRPr lang="pt-BR" dirty="0"/>
          </a:p>
        </p:txBody>
      </p:sp>
      <p:sp>
        <p:nvSpPr>
          <p:cNvPr id="3" name="Espaço Reservado para Conteúdo 2"/>
          <p:cNvSpPr>
            <a:spLocks noGrp="1"/>
          </p:cNvSpPr>
          <p:nvPr>
            <p:ph idx="1"/>
          </p:nvPr>
        </p:nvSpPr>
        <p:spPr>
          <a:xfrm>
            <a:off x="457200" y="1417638"/>
            <a:ext cx="8229600" cy="4708525"/>
          </a:xfrm>
        </p:spPr>
        <p:txBody>
          <a:bodyPr/>
          <a:lstStyle/>
          <a:p>
            <a:pPr lvl="0" fontAlgn="base"/>
            <a:r>
              <a:rPr lang="pt-BR" dirty="0"/>
              <a:t>Neste esquema, a memória é dividida em unidades de alocação (</a:t>
            </a:r>
            <a:r>
              <a:rPr lang="pt-BR" dirty="0" err="1"/>
              <a:t>uas</a:t>
            </a:r>
            <a:r>
              <a:rPr lang="pt-BR" dirty="0"/>
              <a:t>) de tamanho fixo.  </a:t>
            </a:r>
          </a:p>
          <a:p>
            <a:pPr lvl="0" fontAlgn="base"/>
            <a:r>
              <a:rPr lang="pt-BR" dirty="0"/>
              <a:t>A cada unidade de alocação corresponde um bit no mapa de bits. Se a unidade de alocação estiver livre, o valor do bit é 0. Se estiver alocada, o valor do bit é 1. </a:t>
            </a:r>
          </a:p>
          <a:p>
            <a:endParaRPr lang="pt-BR" dirty="0"/>
          </a:p>
        </p:txBody>
      </p:sp>
      <p:pic>
        <p:nvPicPr>
          <p:cNvPr id="4" name="Imagem 3"/>
          <p:cNvPicPr>
            <a:picLocks noChangeAspect="1"/>
          </p:cNvPicPr>
          <p:nvPr/>
        </p:nvPicPr>
        <p:blipFill rotWithShape="1">
          <a:blip r:embed="rId2"/>
          <a:srcRect l="26636" t="34880" r="26080" b="38241"/>
          <a:stretch/>
        </p:blipFill>
        <p:spPr>
          <a:xfrm>
            <a:off x="1259632" y="4437112"/>
            <a:ext cx="6048672" cy="2277147"/>
          </a:xfrm>
          <a:prstGeom prst="rect">
            <a:avLst/>
          </a:prstGeom>
        </p:spPr>
      </p:pic>
    </p:spTree>
    <p:extLst>
      <p:ext uri="{BB962C8B-B14F-4D97-AF65-F5344CB8AC3E}">
        <p14:creationId xmlns:p14="http://schemas.microsoft.com/office/powerpoint/2010/main" val="3061952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Controle de Alocação de Memória - Mapa de Bits </a:t>
            </a:r>
            <a:endParaRPr lang="pt-BR" dirty="0"/>
          </a:p>
        </p:txBody>
      </p:sp>
      <p:sp>
        <p:nvSpPr>
          <p:cNvPr id="3" name="Espaço Reservado para Conteúdo 2"/>
          <p:cNvSpPr>
            <a:spLocks noGrp="1"/>
          </p:cNvSpPr>
          <p:nvPr>
            <p:ph idx="1"/>
          </p:nvPr>
        </p:nvSpPr>
        <p:spPr>
          <a:xfrm>
            <a:off x="457200" y="1417638"/>
            <a:ext cx="8229600" cy="4708525"/>
          </a:xfrm>
        </p:spPr>
        <p:txBody>
          <a:bodyPr>
            <a:normAutofit fontScale="92500" lnSpcReduction="10000"/>
          </a:bodyPr>
          <a:lstStyle/>
          <a:p>
            <a:pPr lvl="0" fontAlgn="base"/>
            <a:r>
              <a:rPr lang="pt-BR" dirty="0"/>
              <a:t>O tamanho do mapa de bits depende do tamanho da memória e do tamanho da unidade de alocação </a:t>
            </a:r>
          </a:p>
          <a:p>
            <a:pPr lvl="0" fontAlgn="base"/>
            <a:r>
              <a:rPr lang="pt-BR" dirty="0"/>
              <a:t>Unidade de alocação grande: desperdício no uso da memória. </a:t>
            </a:r>
          </a:p>
          <a:p>
            <a:pPr lvl="0" fontAlgn="base"/>
            <a:r>
              <a:rPr lang="pt-BR" dirty="0"/>
              <a:t>Unidade de alocação pequena: mapas de bits grandes </a:t>
            </a:r>
          </a:p>
          <a:p>
            <a:pPr lvl="0" fontAlgn="base"/>
            <a:r>
              <a:rPr lang="pt-BR" dirty="0"/>
              <a:t>Este esquema é raramente utilizado pois a busca por buracos livres em um mapa de bits pode ser extremamente lenta </a:t>
            </a:r>
          </a:p>
          <a:p>
            <a:endParaRPr lang="pt-BR" dirty="0"/>
          </a:p>
        </p:txBody>
      </p:sp>
    </p:spTree>
    <p:extLst>
      <p:ext uri="{BB962C8B-B14F-4D97-AF65-F5344CB8AC3E}">
        <p14:creationId xmlns:p14="http://schemas.microsoft.com/office/powerpoint/2010/main" val="331367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Controle de Alocação de Memória - Lista Encadeada </a:t>
            </a:r>
            <a:endParaRPr lang="pt-BR" dirty="0"/>
          </a:p>
        </p:txBody>
      </p:sp>
      <p:sp>
        <p:nvSpPr>
          <p:cNvPr id="3" name="Espaço Reservado para Conteúdo 2"/>
          <p:cNvSpPr>
            <a:spLocks noGrp="1"/>
          </p:cNvSpPr>
          <p:nvPr>
            <p:ph idx="1"/>
          </p:nvPr>
        </p:nvSpPr>
        <p:spPr/>
        <p:txBody>
          <a:bodyPr/>
          <a:lstStyle/>
          <a:p>
            <a:pPr lvl="0" fontAlgn="base"/>
            <a:r>
              <a:rPr lang="pt-BR" dirty="0"/>
              <a:t>Neste esquema, representamos os segmentos livres e ocupados de memória através de uma lista encadeada.  </a:t>
            </a:r>
          </a:p>
          <a:p>
            <a:pPr lvl="0" fontAlgn="base"/>
            <a:r>
              <a:rPr lang="pt-BR" dirty="0"/>
              <a:t>Cada entrada contem o tipo do segmento (buraco ou processo), o endereço de início e um ponteiro para o próximo elemento. </a:t>
            </a:r>
            <a:endParaRPr lang="pt-BR" dirty="0" smtClean="0"/>
          </a:p>
          <a:p>
            <a:pPr lvl="0" fontAlgn="base"/>
            <a:endParaRPr lang="pt-BR" dirty="0"/>
          </a:p>
        </p:txBody>
      </p:sp>
      <p:pic>
        <p:nvPicPr>
          <p:cNvPr id="5" name="Imagem 4"/>
          <p:cNvPicPr>
            <a:picLocks noChangeAspect="1"/>
          </p:cNvPicPr>
          <p:nvPr/>
        </p:nvPicPr>
        <p:blipFill rotWithShape="1">
          <a:blip r:embed="rId2"/>
          <a:srcRect l="28305" t="39920" r="28861" b="39921"/>
          <a:stretch/>
        </p:blipFill>
        <p:spPr>
          <a:xfrm>
            <a:off x="1475656" y="4725144"/>
            <a:ext cx="5544616" cy="1728192"/>
          </a:xfrm>
          <a:prstGeom prst="rect">
            <a:avLst/>
          </a:prstGeom>
        </p:spPr>
      </p:pic>
    </p:spTree>
    <p:extLst>
      <p:ext uri="{BB962C8B-B14F-4D97-AF65-F5344CB8AC3E}">
        <p14:creationId xmlns:p14="http://schemas.microsoft.com/office/powerpoint/2010/main" val="175994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Controle de Alocação de Memória - Lista Encadeada </a:t>
            </a:r>
            <a:endParaRPr lang="pt-BR" dirty="0"/>
          </a:p>
        </p:txBody>
      </p:sp>
      <p:sp>
        <p:nvSpPr>
          <p:cNvPr id="3" name="Espaço Reservado para Conteúdo 2"/>
          <p:cNvSpPr>
            <a:spLocks noGrp="1"/>
          </p:cNvSpPr>
          <p:nvPr>
            <p:ph idx="1"/>
          </p:nvPr>
        </p:nvSpPr>
        <p:spPr/>
        <p:txBody>
          <a:bodyPr/>
          <a:lstStyle/>
          <a:p>
            <a:r>
              <a:rPr lang="pt-BR" dirty="0"/>
              <a:t>Existem variações deste esquema que implementam listas duplamente encadeadas. Esta variação é importante quando necessitamos fazer um merge de buracos (e.g., no caso de término de processo). </a:t>
            </a:r>
            <a:endParaRPr lang="pt-BR" dirty="0"/>
          </a:p>
        </p:txBody>
      </p:sp>
      <p:pic>
        <p:nvPicPr>
          <p:cNvPr id="4" name="Imagem 3"/>
          <p:cNvPicPr>
            <a:picLocks noChangeAspect="1"/>
          </p:cNvPicPr>
          <p:nvPr/>
        </p:nvPicPr>
        <p:blipFill rotWithShape="1">
          <a:blip r:embed="rId2"/>
          <a:srcRect l="13285" t="37400" r="15511" b="34041"/>
          <a:stretch/>
        </p:blipFill>
        <p:spPr>
          <a:xfrm>
            <a:off x="200813" y="4221088"/>
            <a:ext cx="8742373" cy="2322193"/>
          </a:xfrm>
          <a:prstGeom prst="rect">
            <a:avLst/>
          </a:prstGeom>
        </p:spPr>
      </p:pic>
    </p:spTree>
    <p:extLst>
      <p:ext uri="{BB962C8B-B14F-4D97-AF65-F5344CB8AC3E}">
        <p14:creationId xmlns:p14="http://schemas.microsoft.com/office/powerpoint/2010/main" val="1312089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Controle de Alocação de Memória - Lista Encadeada </a:t>
            </a:r>
            <a:endParaRPr lang="pt-BR" dirty="0"/>
          </a:p>
        </p:txBody>
      </p:sp>
      <p:sp>
        <p:nvSpPr>
          <p:cNvPr id="3" name="Espaço Reservado para Conteúdo 2"/>
          <p:cNvSpPr>
            <a:spLocks noGrp="1"/>
          </p:cNvSpPr>
          <p:nvPr>
            <p:ph idx="1"/>
          </p:nvPr>
        </p:nvSpPr>
        <p:spPr>
          <a:xfrm>
            <a:off x="611560" y="1844824"/>
            <a:ext cx="8363272" cy="4708525"/>
          </a:xfrm>
        </p:spPr>
        <p:txBody>
          <a:bodyPr>
            <a:normAutofit fontScale="92500" lnSpcReduction="20000"/>
          </a:bodyPr>
          <a:lstStyle/>
          <a:p>
            <a:r>
              <a:rPr lang="pt-BR" dirty="0"/>
              <a:t>Outra variação consiste em manter duas listas distintas: uma lista por buraco e outra lista por processo. Neste caso, a lista de buracos pode ser organizada pelo tamanho do buraco, para que a busca de buracos seja mais rápida. O problema desta abordagem é o grande overhead necessário para manter a lista classificada. Este overhead é pago no momento da liberação de espaço. </a:t>
            </a:r>
          </a:p>
          <a:p>
            <a:r>
              <a:rPr lang="pt-BR" dirty="0" smtClean="0"/>
              <a:t>Para </a:t>
            </a:r>
            <a:r>
              <a:rPr lang="pt-BR" dirty="0"/>
              <a:t>o controle da alocação de memória, são  utilizadas geralmente as listas encadeadas, em uma de suas diversas variações </a:t>
            </a:r>
          </a:p>
          <a:p>
            <a:endParaRPr lang="pt-BR" dirty="0"/>
          </a:p>
        </p:txBody>
      </p:sp>
    </p:spTree>
    <p:extLst>
      <p:ext uri="{BB962C8B-B14F-4D97-AF65-F5344CB8AC3E}">
        <p14:creationId xmlns:p14="http://schemas.microsoft.com/office/powerpoint/2010/main" val="59068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Memória Virtual </a:t>
            </a:r>
            <a:r>
              <a:rPr lang="pt-BR" b="1" dirty="0" smtClean="0"/>
              <a:t>- Introdução </a:t>
            </a:r>
            <a:endParaRPr lang="pt-BR" dirty="0"/>
          </a:p>
        </p:txBody>
      </p:sp>
      <p:sp>
        <p:nvSpPr>
          <p:cNvPr id="3" name="Espaço Reservado para Conteúdo 2"/>
          <p:cNvSpPr>
            <a:spLocks noGrp="1"/>
          </p:cNvSpPr>
          <p:nvPr>
            <p:ph idx="1"/>
          </p:nvPr>
        </p:nvSpPr>
        <p:spPr/>
        <p:txBody>
          <a:bodyPr>
            <a:normAutofit fontScale="92500"/>
          </a:bodyPr>
          <a:lstStyle/>
          <a:p>
            <a:pPr lvl="0" fontAlgn="base"/>
            <a:r>
              <a:rPr lang="pt-BR" dirty="0"/>
              <a:t>Até agora, estávamos tratando o problema de manter vários processos em memória e de controlar a alocação de memória para estes processos. </a:t>
            </a:r>
          </a:p>
          <a:p>
            <a:pPr lvl="0" fontAlgn="base"/>
            <a:r>
              <a:rPr lang="pt-BR" dirty="0"/>
              <a:t>No final dos anos 60, surgiu um problema diferente que deveria ser resolvido: Como executar um processo que não cabe inteiramente na memória? Neste caso, o tamanho do processo é maior que o tamanho da memória disponível. </a:t>
            </a:r>
          </a:p>
          <a:p>
            <a:endParaRPr lang="pt-BR" dirty="0"/>
          </a:p>
        </p:txBody>
      </p:sp>
    </p:spTree>
    <p:extLst>
      <p:ext uri="{BB962C8B-B14F-4D97-AF65-F5344CB8AC3E}">
        <p14:creationId xmlns:p14="http://schemas.microsoft.com/office/powerpoint/2010/main" val="3726627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Memória Virtual </a:t>
            </a:r>
            <a:r>
              <a:rPr lang="pt-BR" b="1" dirty="0" smtClean="0"/>
              <a:t>- Introdução </a:t>
            </a:r>
            <a:endParaRPr lang="pt-BR" dirty="0"/>
          </a:p>
        </p:txBody>
      </p:sp>
      <p:sp>
        <p:nvSpPr>
          <p:cNvPr id="3" name="Espaço Reservado para Conteúdo 2"/>
          <p:cNvSpPr>
            <a:spLocks noGrp="1"/>
          </p:cNvSpPr>
          <p:nvPr>
            <p:ph idx="1"/>
          </p:nvPr>
        </p:nvSpPr>
        <p:spPr/>
        <p:txBody>
          <a:bodyPr>
            <a:normAutofit/>
          </a:bodyPr>
          <a:lstStyle/>
          <a:p>
            <a:pPr lvl="0" fontAlgn="base"/>
            <a:r>
              <a:rPr lang="pt-BR" dirty="0"/>
              <a:t>Para solucionar este problema, devemos “quebrar” o processo em unidades menores e carregar estas unidades em memória à medida em que elas são necessárias.  </a:t>
            </a:r>
            <a:endParaRPr lang="pt-BR" sz="1200" dirty="0"/>
          </a:p>
          <a:p>
            <a:pPr lvl="0" fontAlgn="base"/>
            <a:r>
              <a:rPr lang="pt-BR" dirty="0"/>
              <a:t>A questão principal é: quem vai quebrar o processo em pequenas unidades? </a:t>
            </a:r>
            <a:endParaRPr lang="pt-BR" sz="1200" dirty="0"/>
          </a:p>
          <a:p>
            <a:pPr lvl="1" fontAlgn="base"/>
            <a:r>
              <a:rPr lang="pt-BR" dirty="0"/>
              <a:t>O próprio programador -&gt; overlay </a:t>
            </a:r>
            <a:endParaRPr lang="pt-BR" sz="1400" dirty="0"/>
          </a:p>
          <a:p>
            <a:pPr lvl="1" fontAlgn="base"/>
            <a:r>
              <a:rPr lang="pt-BR" dirty="0"/>
              <a:t>O sistema operacional -&gt; memória virtual </a:t>
            </a:r>
            <a:endParaRPr lang="pt-BR" sz="1400" dirty="0"/>
          </a:p>
        </p:txBody>
      </p:sp>
    </p:spTree>
    <p:extLst>
      <p:ext uri="{BB962C8B-B14F-4D97-AF65-F5344CB8AC3E}">
        <p14:creationId xmlns:p14="http://schemas.microsoft.com/office/powerpoint/2010/main" val="3275161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Overlay</a:t>
            </a:r>
            <a:endParaRPr lang="pt-BR" b="1" dirty="0"/>
          </a:p>
        </p:txBody>
      </p:sp>
      <p:sp>
        <p:nvSpPr>
          <p:cNvPr id="3" name="Espaço Reservado para Conteúdo 2"/>
          <p:cNvSpPr>
            <a:spLocks noGrp="1"/>
          </p:cNvSpPr>
          <p:nvPr>
            <p:ph idx="1"/>
          </p:nvPr>
        </p:nvSpPr>
        <p:spPr/>
        <p:txBody>
          <a:bodyPr>
            <a:normAutofit fontScale="92500"/>
          </a:bodyPr>
          <a:lstStyle/>
          <a:p>
            <a:pPr lvl="0" fontAlgn="base"/>
            <a:r>
              <a:rPr lang="pt-BR" dirty="0"/>
              <a:t>O programador divide o seu programa em módulos menores, chamados módulos de overlay.  </a:t>
            </a:r>
          </a:p>
          <a:p>
            <a:pPr lvl="0" fontAlgn="base"/>
            <a:r>
              <a:rPr lang="pt-BR" dirty="0"/>
              <a:t>O sistema operacional é o responsável pela carga e liberação de módulos da memória.  </a:t>
            </a:r>
          </a:p>
          <a:p>
            <a:pPr lvl="0" fontAlgn="base"/>
            <a:r>
              <a:rPr lang="pt-BR" dirty="0"/>
              <a:t>A tarefa de determinar o número e o tamanho dos módulos de overlay é uma tarefa complexa e geralmente o programa era executado de maneira extremamente ineficiente. </a:t>
            </a:r>
          </a:p>
        </p:txBody>
      </p:sp>
    </p:spTree>
    <p:extLst>
      <p:ext uri="{BB962C8B-B14F-4D97-AF65-F5344CB8AC3E}">
        <p14:creationId xmlns:p14="http://schemas.microsoft.com/office/powerpoint/2010/main" val="6091336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Memória </a:t>
            </a:r>
            <a:r>
              <a:rPr lang="pt-BR" b="1" dirty="0" smtClean="0"/>
              <a:t>Virtual</a:t>
            </a:r>
            <a:endParaRPr lang="pt-BR" dirty="0"/>
          </a:p>
        </p:txBody>
      </p:sp>
      <p:sp>
        <p:nvSpPr>
          <p:cNvPr id="3" name="Espaço Reservado para Conteúdo 2"/>
          <p:cNvSpPr>
            <a:spLocks noGrp="1"/>
          </p:cNvSpPr>
          <p:nvPr>
            <p:ph idx="1"/>
          </p:nvPr>
        </p:nvSpPr>
        <p:spPr/>
        <p:txBody>
          <a:bodyPr>
            <a:normAutofit fontScale="92500" lnSpcReduction="10000"/>
          </a:bodyPr>
          <a:lstStyle/>
          <a:p>
            <a:pPr lvl="0" fontAlgn="base"/>
            <a:r>
              <a:rPr lang="pt-BR" dirty="0"/>
              <a:t>Com a memória virtual, a tarefa de definição dos módulos passa a ser responsabilidade do sistema operacional. </a:t>
            </a:r>
          </a:p>
          <a:p>
            <a:pPr lvl="0" fontAlgn="base"/>
            <a:r>
              <a:rPr lang="pt-BR" dirty="0"/>
              <a:t>A memória virtual é um esquema de gerenciamento de memória proposto em 1961 e é o método que encontramos na grande maioria dos computadores e sistemas operacionais atuais. </a:t>
            </a:r>
          </a:p>
          <a:p>
            <a:pPr lvl="0" fontAlgn="base"/>
            <a:r>
              <a:rPr lang="pt-BR" dirty="0"/>
              <a:t>Com a memória virtual, o processo não referencia mais endereços físicos e sim </a:t>
            </a:r>
            <a:r>
              <a:rPr lang="pt-BR" u="sng" dirty="0"/>
              <a:t>endereços virtuais.</a:t>
            </a:r>
            <a:r>
              <a:rPr lang="pt-BR" dirty="0"/>
              <a:t> </a:t>
            </a:r>
          </a:p>
        </p:txBody>
      </p:sp>
    </p:spTree>
    <p:extLst>
      <p:ext uri="{BB962C8B-B14F-4D97-AF65-F5344CB8AC3E}">
        <p14:creationId xmlns:p14="http://schemas.microsoft.com/office/powerpoint/2010/main" val="3819814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Memória </a:t>
            </a:r>
            <a:r>
              <a:rPr lang="pt-BR" b="1" dirty="0" smtClean="0"/>
              <a:t>Virtual</a:t>
            </a:r>
            <a:endParaRPr lang="pt-BR" dirty="0"/>
          </a:p>
        </p:txBody>
      </p:sp>
      <p:sp>
        <p:nvSpPr>
          <p:cNvPr id="3" name="Espaço Reservado para Conteúdo 2"/>
          <p:cNvSpPr>
            <a:spLocks noGrp="1"/>
          </p:cNvSpPr>
          <p:nvPr>
            <p:ph idx="1"/>
          </p:nvPr>
        </p:nvSpPr>
        <p:spPr/>
        <p:txBody>
          <a:bodyPr>
            <a:normAutofit fontScale="92500" lnSpcReduction="10000"/>
          </a:bodyPr>
          <a:lstStyle/>
          <a:p>
            <a:pPr lvl="0" fontAlgn="base"/>
            <a:r>
              <a:rPr lang="pt-BR" dirty="0"/>
              <a:t>Os endereços virtuais dependem somente da capacidade de endereçamento da máquina e do suporte do sistema operacional.  </a:t>
            </a:r>
          </a:p>
          <a:p>
            <a:pPr lvl="0" fontAlgn="base"/>
            <a:r>
              <a:rPr lang="pt-BR" dirty="0"/>
              <a:t>Por exemplo, em uma máquina com endereços de 32 bits, um processo pode endereçar de 0 a 2</a:t>
            </a:r>
            <a:r>
              <a:rPr lang="pt-BR" baseline="30000" dirty="0"/>
              <a:t>32</a:t>
            </a:r>
            <a:r>
              <a:rPr lang="pt-BR" dirty="0"/>
              <a:t> - 1 endereços virtuais, independente do tamanho da memória física. </a:t>
            </a:r>
          </a:p>
          <a:p>
            <a:pPr lvl="0" fontAlgn="base"/>
            <a:r>
              <a:rPr lang="pt-BR" dirty="0"/>
              <a:t>Na execução de </a:t>
            </a:r>
            <a:r>
              <a:rPr lang="pt-BR" u="sng" dirty="0"/>
              <a:t>cada instrução</a:t>
            </a:r>
            <a:r>
              <a:rPr lang="pt-BR" dirty="0"/>
              <a:t>, os endereços virtuais devem ser traduzidos para endereços físicos. </a:t>
            </a:r>
          </a:p>
          <a:p>
            <a:pPr lvl="0" fontAlgn="base"/>
            <a:endParaRPr lang="pt-BR" dirty="0"/>
          </a:p>
        </p:txBody>
      </p:sp>
    </p:spTree>
    <p:extLst>
      <p:ext uri="{BB962C8B-B14F-4D97-AF65-F5344CB8AC3E}">
        <p14:creationId xmlns:p14="http://schemas.microsoft.com/office/powerpoint/2010/main" val="421231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Endereço lógico x Endereço físico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Espaço </a:t>
            </a:r>
            <a:r>
              <a:rPr lang="pt-BR" dirty="0"/>
              <a:t>lógico de um processo é diferente do espaço </a:t>
            </a:r>
            <a:r>
              <a:rPr lang="pt-BR" dirty="0" smtClean="0"/>
              <a:t>físico</a:t>
            </a:r>
          </a:p>
          <a:p>
            <a:pPr lvl="1"/>
            <a:r>
              <a:rPr lang="pt-BR" dirty="0" smtClean="0"/>
              <a:t>Endereço </a:t>
            </a:r>
            <a:r>
              <a:rPr lang="pt-BR" dirty="0"/>
              <a:t>lógico: gerado pela CPU (endereço virtual</a:t>
            </a:r>
            <a:r>
              <a:rPr lang="pt-BR" dirty="0" smtClean="0"/>
              <a:t>)</a:t>
            </a:r>
          </a:p>
          <a:p>
            <a:pPr lvl="1"/>
            <a:r>
              <a:rPr lang="pt-BR" dirty="0" smtClean="0"/>
              <a:t>Endereço </a:t>
            </a:r>
            <a:r>
              <a:rPr lang="pt-BR" dirty="0"/>
              <a:t>físico: endereços enviados para a memória </a:t>
            </a:r>
            <a:r>
              <a:rPr lang="pt-BR" dirty="0" smtClean="0"/>
              <a:t>RAM</a:t>
            </a:r>
          </a:p>
          <a:p>
            <a:r>
              <a:rPr lang="pt-BR" dirty="0" smtClean="0"/>
              <a:t>Programas </a:t>
            </a:r>
            <a:r>
              <a:rPr lang="pt-BR" dirty="0"/>
              <a:t>de usuários “</a:t>
            </a:r>
            <a:r>
              <a:rPr lang="pt-BR" dirty="0" err="1"/>
              <a:t>vêem</a:t>
            </a:r>
            <a:r>
              <a:rPr lang="pt-BR" dirty="0"/>
              <a:t>” apenas endereços </a:t>
            </a:r>
            <a:r>
              <a:rPr lang="pt-BR" dirty="0" smtClean="0"/>
              <a:t>lógicos</a:t>
            </a:r>
          </a:p>
          <a:p>
            <a:r>
              <a:rPr lang="pt-BR" dirty="0" smtClean="0"/>
              <a:t>Endereços </a:t>
            </a:r>
            <a:r>
              <a:rPr lang="pt-BR" dirty="0"/>
              <a:t>lógicos são transformados em endereços físicos no</a:t>
            </a:r>
            <a:r>
              <a:rPr lang="pt-BR" dirty="0" smtClean="0"/>
              <a:t> </a:t>
            </a:r>
            <a:r>
              <a:rPr lang="pt-BR" dirty="0"/>
              <a:t>momento de execução dos processos</a:t>
            </a:r>
            <a:endParaRPr lang="pt-BR" dirty="0" smtClean="0"/>
          </a:p>
          <a:p>
            <a:endParaRPr lang="pt-BR" dirty="0"/>
          </a:p>
        </p:txBody>
      </p:sp>
    </p:spTree>
    <p:extLst>
      <p:ext uri="{BB962C8B-B14F-4D97-AF65-F5344CB8AC3E}">
        <p14:creationId xmlns:p14="http://schemas.microsoft.com/office/powerpoint/2010/main" val="192769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Memória </a:t>
            </a:r>
            <a:r>
              <a:rPr lang="pt-BR" b="1" dirty="0" smtClean="0"/>
              <a:t>Virtual</a:t>
            </a:r>
            <a:endParaRPr lang="pt-BR" dirty="0"/>
          </a:p>
        </p:txBody>
      </p:sp>
      <p:sp>
        <p:nvSpPr>
          <p:cNvPr id="3" name="Espaço Reservado para Conteúdo 2"/>
          <p:cNvSpPr>
            <a:spLocks noGrp="1"/>
          </p:cNvSpPr>
          <p:nvPr>
            <p:ph idx="1"/>
          </p:nvPr>
        </p:nvSpPr>
        <p:spPr/>
        <p:txBody>
          <a:bodyPr>
            <a:normAutofit fontScale="92500" lnSpcReduction="10000"/>
          </a:bodyPr>
          <a:lstStyle/>
          <a:p>
            <a:pPr lvl="0" fontAlgn="base"/>
            <a:r>
              <a:rPr lang="pt-BR" dirty="0"/>
              <a:t>A memória virtual é um mecanismo genérico que pode ser utilizado tanto em sistemas </a:t>
            </a:r>
            <a:r>
              <a:rPr lang="pt-BR" dirty="0" err="1"/>
              <a:t>monoprogramados</a:t>
            </a:r>
            <a:r>
              <a:rPr lang="pt-BR" dirty="0"/>
              <a:t> como em sistemas </a:t>
            </a:r>
            <a:r>
              <a:rPr lang="pt-BR" dirty="0" err="1"/>
              <a:t>multiprogramados</a:t>
            </a:r>
            <a:r>
              <a:rPr lang="pt-BR" dirty="0"/>
              <a:t>. </a:t>
            </a:r>
            <a:endParaRPr lang="pt-BR" sz="1200" dirty="0"/>
          </a:p>
          <a:p>
            <a:pPr lvl="0" fontAlgn="base"/>
            <a:r>
              <a:rPr lang="pt-BR" dirty="0"/>
              <a:t>Existem basicamente dois mecanismos que implementam a memória virtual: </a:t>
            </a:r>
            <a:endParaRPr lang="pt-BR" sz="1200" dirty="0"/>
          </a:p>
          <a:p>
            <a:pPr lvl="1" fontAlgn="base"/>
            <a:r>
              <a:rPr lang="pt-BR" dirty="0"/>
              <a:t>paginação: divide a memória física e a memória virtual em unidades de </a:t>
            </a:r>
            <a:r>
              <a:rPr lang="pt-BR" u="sng" dirty="0"/>
              <a:t>tamanho fixo</a:t>
            </a:r>
            <a:r>
              <a:rPr lang="pt-BR" dirty="0"/>
              <a:t> </a:t>
            </a:r>
            <a:endParaRPr lang="pt-BR" sz="1400" dirty="0"/>
          </a:p>
          <a:p>
            <a:pPr lvl="1" fontAlgn="base"/>
            <a:r>
              <a:rPr lang="pt-BR" dirty="0"/>
              <a:t>segmentação: divide a memória física e a memória virtual em unidades de </a:t>
            </a:r>
            <a:r>
              <a:rPr lang="pt-BR" u="sng" dirty="0"/>
              <a:t>tamanho variável</a:t>
            </a:r>
            <a:r>
              <a:rPr lang="pt-BR" dirty="0"/>
              <a:t> </a:t>
            </a:r>
            <a:endParaRPr lang="pt-BR" sz="1400" dirty="0"/>
          </a:p>
          <a:p>
            <a:pPr lvl="0" fontAlgn="base"/>
            <a:endParaRPr lang="pt-BR" dirty="0"/>
          </a:p>
        </p:txBody>
      </p:sp>
    </p:spTree>
    <p:extLst>
      <p:ext uri="{BB962C8B-B14F-4D97-AF65-F5344CB8AC3E}">
        <p14:creationId xmlns:p14="http://schemas.microsoft.com/office/powerpoint/2010/main" val="502800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Memória Virtual Paginação </a:t>
            </a:r>
          </a:p>
        </p:txBody>
      </p:sp>
      <p:sp>
        <p:nvSpPr>
          <p:cNvPr id="3" name="Espaço Reservado para Conteúdo 2"/>
          <p:cNvSpPr>
            <a:spLocks noGrp="1"/>
          </p:cNvSpPr>
          <p:nvPr>
            <p:ph idx="1"/>
          </p:nvPr>
        </p:nvSpPr>
        <p:spPr/>
        <p:txBody>
          <a:bodyPr>
            <a:normAutofit/>
          </a:bodyPr>
          <a:lstStyle/>
          <a:p>
            <a:pPr lvl="0" fontAlgn="base"/>
            <a:r>
              <a:rPr lang="pt-BR" dirty="0"/>
              <a:t>Na paginação, a CPU gera uma solicitação para o endereço virtual x.  </a:t>
            </a:r>
          </a:p>
          <a:p>
            <a:pPr lvl="0" fontAlgn="base"/>
            <a:r>
              <a:rPr lang="pt-BR" dirty="0"/>
              <a:t>Este endereço é convertido para o endereço físico através de uma tabela de páginas, que contem o mapeamento do endereço virtual para o endereço físico.  </a:t>
            </a:r>
          </a:p>
          <a:p>
            <a:pPr lvl="0" fontAlgn="base"/>
            <a:r>
              <a:rPr lang="pt-BR" dirty="0"/>
              <a:t>O endereço físico obtido assim é colocado no barramento da memória. </a:t>
            </a:r>
          </a:p>
          <a:p>
            <a:pPr lvl="0" fontAlgn="base"/>
            <a:endParaRPr lang="pt-BR" dirty="0"/>
          </a:p>
        </p:txBody>
      </p:sp>
    </p:spTree>
    <p:extLst>
      <p:ext uri="{BB962C8B-B14F-4D97-AF65-F5344CB8AC3E}">
        <p14:creationId xmlns:p14="http://schemas.microsoft.com/office/powerpoint/2010/main" val="4005656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Memória Virtual Paginação </a:t>
            </a:r>
          </a:p>
        </p:txBody>
      </p:sp>
      <p:pic>
        <p:nvPicPr>
          <p:cNvPr id="4" name="Espaço Reservado para Conteúdo 3"/>
          <p:cNvPicPr>
            <a:picLocks noGrp="1" noChangeAspect="1"/>
          </p:cNvPicPr>
          <p:nvPr>
            <p:ph idx="1"/>
          </p:nvPr>
        </p:nvPicPr>
        <p:blipFill rotWithShape="1">
          <a:blip r:embed="rId2"/>
          <a:srcRect l="21551" t="34042" r="19444" b="13455"/>
          <a:stretch/>
        </p:blipFill>
        <p:spPr>
          <a:xfrm>
            <a:off x="822129" y="1556792"/>
            <a:ext cx="7499742" cy="4419491"/>
          </a:xfrm>
          <a:prstGeom prst="rect">
            <a:avLst/>
          </a:prstGeom>
        </p:spPr>
      </p:pic>
    </p:spTree>
    <p:extLst>
      <p:ext uri="{BB962C8B-B14F-4D97-AF65-F5344CB8AC3E}">
        <p14:creationId xmlns:p14="http://schemas.microsoft.com/office/powerpoint/2010/main" val="3353642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Memória Virtual Paginação </a:t>
            </a:r>
          </a:p>
        </p:txBody>
      </p:sp>
      <p:sp>
        <p:nvSpPr>
          <p:cNvPr id="3" name="Espaço Reservado para Conteúdo 2"/>
          <p:cNvSpPr>
            <a:spLocks noGrp="1"/>
          </p:cNvSpPr>
          <p:nvPr>
            <p:ph idx="1"/>
          </p:nvPr>
        </p:nvSpPr>
        <p:spPr/>
        <p:txBody>
          <a:bodyPr/>
          <a:lstStyle/>
          <a:p>
            <a:pPr lvl="0" fontAlgn="base"/>
            <a:r>
              <a:rPr lang="pt-BR" dirty="0"/>
              <a:t>Na paginação, para cada acesso à memória gerado, necessitamos receber o endereço virtual, acessar uma tabela com o endereço virtual, recuperar o endereço físico e colocar o endereço físico no barramento. </a:t>
            </a:r>
          </a:p>
          <a:p>
            <a:pPr lvl="0" fontAlgn="base"/>
            <a:r>
              <a:rPr lang="pt-BR" dirty="0"/>
              <a:t>Se estas operações fossem feitas por software, o esquema de paginação estaria inviabilizado, devido ao alto overhead por acesso. </a:t>
            </a:r>
          </a:p>
          <a:p>
            <a:endParaRPr lang="pt-BR" dirty="0"/>
          </a:p>
        </p:txBody>
      </p:sp>
    </p:spTree>
    <p:extLst>
      <p:ext uri="{BB962C8B-B14F-4D97-AF65-F5344CB8AC3E}">
        <p14:creationId xmlns:p14="http://schemas.microsoft.com/office/powerpoint/2010/main" val="27669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836712"/>
          </a:xfrm>
        </p:spPr>
        <p:txBody>
          <a:bodyPr>
            <a:normAutofit/>
          </a:bodyPr>
          <a:lstStyle/>
          <a:p>
            <a:r>
              <a:rPr lang="pt-BR" b="1" dirty="0" smtClean="0"/>
              <a:t>Paginação </a:t>
            </a:r>
            <a:endParaRPr lang="pt-BR" b="1" dirty="0"/>
          </a:p>
        </p:txBody>
      </p:sp>
      <p:sp>
        <p:nvSpPr>
          <p:cNvPr id="3" name="Espaço Reservado para Conteúdo 2"/>
          <p:cNvSpPr>
            <a:spLocks noGrp="1"/>
          </p:cNvSpPr>
          <p:nvPr>
            <p:ph idx="1"/>
          </p:nvPr>
        </p:nvSpPr>
        <p:spPr>
          <a:xfrm>
            <a:off x="0" y="692696"/>
            <a:ext cx="9252520" cy="5433467"/>
          </a:xfrm>
        </p:spPr>
        <p:txBody>
          <a:bodyPr/>
          <a:lstStyle/>
          <a:p>
            <a:r>
              <a:rPr lang="pt-BR" i="1" dirty="0"/>
              <a:t>Hardware adicional</a:t>
            </a:r>
            <a:r>
              <a:rPr lang="pt-BR" dirty="0"/>
              <a:t>: O computador deve ser equipado de um dispositivo complexo de hardware que será o responsável pelo mapeamento de endereços. O nome deste dispositivo é MMU (</a:t>
            </a:r>
            <a:r>
              <a:rPr lang="pt-BR" dirty="0" err="1"/>
              <a:t>memory</a:t>
            </a:r>
            <a:r>
              <a:rPr lang="pt-BR" dirty="0"/>
              <a:t> </a:t>
            </a:r>
            <a:r>
              <a:rPr lang="pt-BR" dirty="0" err="1"/>
              <a:t>mamagement</a:t>
            </a:r>
            <a:r>
              <a:rPr lang="pt-BR" dirty="0"/>
              <a:t> </a:t>
            </a:r>
            <a:r>
              <a:rPr lang="pt-BR" dirty="0" err="1"/>
              <a:t>unit</a:t>
            </a:r>
            <a:r>
              <a:rPr lang="pt-BR" dirty="0"/>
              <a:t>). </a:t>
            </a:r>
            <a:endParaRPr lang="pt-BR" dirty="0"/>
          </a:p>
        </p:txBody>
      </p:sp>
      <p:pic>
        <p:nvPicPr>
          <p:cNvPr id="4" name="Imagem 3"/>
          <p:cNvPicPr>
            <a:picLocks noChangeAspect="1"/>
          </p:cNvPicPr>
          <p:nvPr/>
        </p:nvPicPr>
        <p:blipFill rotWithShape="1">
          <a:blip r:embed="rId2"/>
          <a:srcRect l="19404" t="42440" r="24967" b="19760"/>
          <a:stretch/>
        </p:blipFill>
        <p:spPr>
          <a:xfrm>
            <a:off x="827584" y="3284984"/>
            <a:ext cx="7200800" cy="3240360"/>
          </a:xfrm>
          <a:prstGeom prst="rect">
            <a:avLst/>
          </a:prstGeom>
        </p:spPr>
      </p:pic>
    </p:spTree>
    <p:extLst>
      <p:ext uri="{BB962C8B-B14F-4D97-AF65-F5344CB8AC3E}">
        <p14:creationId xmlns:p14="http://schemas.microsoft.com/office/powerpoint/2010/main" val="3644538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Paginação - Funcionamento </a:t>
            </a:r>
          </a:p>
        </p:txBody>
      </p:sp>
      <p:sp>
        <p:nvSpPr>
          <p:cNvPr id="3" name="Espaço Reservado para Conteúdo 2"/>
          <p:cNvSpPr>
            <a:spLocks noGrp="1"/>
          </p:cNvSpPr>
          <p:nvPr>
            <p:ph idx="1"/>
          </p:nvPr>
        </p:nvSpPr>
        <p:spPr/>
        <p:txBody>
          <a:bodyPr/>
          <a:lstStyle/>
          <a:p>
            <a:pPr lvl="0" fontAlgn="base"/>
            <a:r>
              <a:rPr lang="pt-BR" dirty="0"/>
              <a:t>O endereço virtual é dividido em unidades de tamanho fixo chamadas </a:t>
            </a:r>
            <a:r>
              <a:rPr lang="pt-BR" u="sng" dirty="0"/>
              <a:t>páginas</a:t>
            </a:r>
            <a:r>
              <a:rPr lang="pt-BR" dirty="0"/>
              <a:t>. </a:t>
            </a:r>
          </a:p>
          <a:p>
            <a:pPr lvl="0" fontAlgn="base"/>
            <a:r>
              <a:rPr lang="pt-BR" dirty="0"/>
              <a:t>A memória física é dividida em unidades de tamanho igual ao das páginas, chamadas </a:t>
            </a:r>
            <a:r>
              <a:rPr lang="pt-BR" u="sng" dirty="0" err="1"/>
              <a:t>page</a:t>
            </a:r>
            <a:r>
              <a:rPr lang="pt-BR" u="sng" dirty="0"/>
              <a:t> frames</a:t>
            </a:r>
            <a:r>
              <a:rPr lang="pt-BR" dirty="0"/>
              <a:t>. As </a:t>
            </a:r>
            <a:r>
              <a:rPr lang="pt-BR" dirty="0" err="1"/>
              <a:t>page</a:t>
            </a:r>
            <a:r>
              <a:rPr lang="pt-BR" dirty="0"/>
              <a:t> frames vão ser as “casas” das páginas enquanto estas estiverem em memória. </a:t>
            </a:r>
          </a:p>
          <a:p>
            <a:endParaRPr lang="pt-BR" dirty="0"/>
          </a:p>
        </p:txBody>
      </p:sp>
    </p:spTree>
    <p:extLst>
      <p:ext uri="{BB962C8B-B14F-4D97-AF65-F5344CB8AC3E}">
        <p14:creationId xmlns:p14="http://schemas.microsoft.com/office/powerpoint/2010/main" val="1762944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Paginação - Funcionamento </a:t>
            </a:r>
          </a:p>
        </p:txBody>
      </p:sp>
      <p:sp>
        <p:nvSpPr>
          <p:cNvPr id="3" name="Espaço Reservado para Conteúdo 2"/>
          <p:cNvSpPr>
            <a:spLocks noGrp="1"/>
          </p:cNvSpPr>
          <p:nvPr>
            <p:ph idx="1"/>
          </p:nvPr>
        </p:nvSpPr>
        <p:spPr/>
        <p:txBody>
          <a:bodyPr>
            <a:normAutofit lnSpcReduction="10000"/>
          </a:bodyPr>
          <a:lstStyle/>
          <a:p>
            <a:pPr lvl="0" fontAlgn="base"/>
            <a:r>
              <a:rPr lang="pt-BR" dirty="0"/>
              <a:t>Passos no acesso à memória: </a:t>
            </a:r>
          </a:p>
          <a:p>
            <a:pPr lvl="0" fontAlgn="base"/>
            <a:r>
              <a:rPr lang="pt-BR" dirty="0"/>
              <a:t>A CPU envia o endereço virtual (</a:t>
            </a:r>
            <a:r>
              <a:rPr lang="pt-BR" i="1" dirty="0"/>
              <a:t>v</a:t>
            </a:r>
            <a:r>
              <a:rPr lang="pt-BR" dirty="0"/>
              <a:t>) à MMU. </a:t>
            </a:r>
          </a:p>
          <a:p>
            <a:pPr lvl="0" fontAlgn="base"/>
            <a:r>
              <a:rPr lang="pt-BR" dirty="0"/>
              <a:t>Na MMU, o endereço virtual é dividido em (</a:t>
            </a:r>
            <a:r>
              <a:rPr lang="pt-BR" i="1" dirty="0" err="1"/>
              <a:t>p,d</a:t>
            </a:r>
            <a:r>
              <a:rPr lang="pt-BR" dirty="0"/>
              <a:t>) onde</a:t>
            </a:r>
            <a:r>
              <a:rPr lang="pt-BR" i="1" dirty="0"/>
              <a:t> p</a:t>
            </a:r>
            <a:r>
              <a:rPr lang="pt-BR" dirty="0"/>
              <a:t> é a página e </a:t>
            </a:r>
            <a:r>
              <a:rPr lang="pt-BR" i="1" dirty="0"/>
              <a:t>d</a:t>
            </a:r>
            <a:r>
              <a:rPr lang="pt-BR" dirty="0"/>
              <a:t> é o deslocamento dentro da página. A MMU utiliza a página </a:t>
            </a:r>
            <a:r>
              <a:rPr lang="pt-BR" i="1" dirty="0"/>
              <a:t>p</a:t>
            </a:r>
            <a:r>
              <a:rPr lang="pt-BR" dirty="0"/>
              <a:t> para acessar a tabela de páginas e recuperar a frame</a:t>
            </a:r>
            <a:r>
              <a:rPr lang="pt-BR" i="1" dirty="0"/>
              <a:t> f</a:t>
            </a:r>
            <a:r>
              <a:rPr lang="pt-BR" dirty="0"/>
              <a:t> na qual a página </a:t>
            </a:r>
            <a:r>
              <a:rPr lang="pt-BR" i="1" dirty="0"/>
              <a:t>p</a:t>
            </a:r>
            <a:r>
              <a:rPr lang="pt-BR" dirty="0"/>
              <a:t> reside. </a:t>
            </a:r>
          </a:p>
          <a:p>
            <a:pPr lvl="0" fontAlgn="base"/>
            <a:r>
              <a:rPr lang="pt-BR" dirty="0"/>
              <a:t>A MMU substitui </a:t>
            </a:r>
            <a:r>
              <a:rPr lang="pt-BR" i="1" dirty="0"/>
              <a:t>p</a:t>
            </a:r>
            <a:r>
              <a:rPr lang="pt-BR" dirty="0"/>
              <a:t> por</a:t>
            </a:r>
            <a:r>
              <a:rPr lang="pt-BR" i="1" dirty="0"/>
              <a:t> f</a:t>
            </a:r>
            <a:r>
              <a:rPr lang="pt-BR" dirty="0"/>
              <a:t>  e coloca o endereço </a:t>
            </a:r>
            <a:r>
              <a:rPr lang="pt-BR" i="1" dirty="0"/>
              <a:t>(</a:t>
            </a:r>
            <a:r>
              <a:rPr lang="pt-BR" i="1" dirty="0" err="1"/>
              <a:t>f,d</a:t>
            </a:r>
            <a:r>
              <a:rPr lang="pt-BR" i="1" dirty="0"/>
              <a:t>)</a:t>
            </a:r>
            <a:r>
              <a:rPr lang="pt-BR" dirty="0"/>
              <a:t> no barramento. </a:t>
            </a:r>
          </a:p>
          <a:p>
            <a:endParaRPr lang="pt-BR" dirty="0"/>
          </a:p>
        </p:txBody>
      </p:sp>
    </p:spTree>
    <p:extLst>
      <p:ext uri="{BB962C8B-B14F-4D97-AF65-F5344CB8AC3E}">
        <p14:creationId xmlns:p14="http://schemas.microsoft.com/office/powerpoint/2010/main" val="675066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Paginação - Funcionamento </a:t>
            </a:r>
          </a:p>
        </p:txBody>
      </p:sp>
      <p:sp>
        <p:nvSpPr>
          <p:cNvPr id="3" name="Espaço Reservado para Conteúdo 2"/>
          <p:cNvSpPr>
            <a:spLocks noGrp="1"/>
          </p:cNvSpPr>
          <p:nvPr>
            <p:ph idx="1"/>
          </p:nvPr>
        </p:nvSpPr>
        <p:spPr>
          <a:xfrm>
            <a:off x="457200" y="1124744"/>
            <a:ext cx="8229600" cy="5001419"/>
          </a:xfrm>
        </p:spPr>
        <p:txBody>
          <a:bodyPr>
            <a:normAutofit/>
          </a:bodyPr>
          <a:lstStyle/>
          <a:p>
            <a:r>
              <a:rPr lang="pt-BR" dirty="0"/>
              <a:t>Tendo a tabela de páginas abaixo e recebendo o endereço 2253, que endereço a MMU vai colocar no barramento? (Admita páginas de 1Kbyte). </a:t>
            </a:r>
            <a:endParaRPr lang="pt-BR" dirty="0"/>
          </a:p>
        </p:txBody>
      </p:sp>
      <p:pic>
        <p:nvPicPr>
          <p:cNvPr id="4" name="Imagem 3"/>
          <p:cNvPicPr>
            <a:picLocks noChangeAspect="1"/>
          </p:cNvPicPr>
          <p:nvPr/>
        </p:nvPicPr>
        <p:blipFill rotWithShape="1">
          <a:blip r:embed="rId2"/>
          <a:srcRect l="13842" t="42440" r="17735" b="13040"/>
          <a:stretch/>
        </p:blipFill>
        <p:spPr>
          <a:xfrm>
            <a:off x="827584" y="3284984"/>
            <a:ext cx="7704857" cy="3319979"/>
          </a:xfrm>
          <a:prstGeom prst="rect">
            <a:avLst/>
          </a:prstGeom>
        </p:spPr>
      </p:pic>
    </p:spTree>
    <p:extLst>
      <p:ext uri="{BB962C8B-B14F-4D97-AF65-F5344CB8AC3E}">
        <p14:creationId xmlns:p14="http://schemas.microsoft.com/office/powerpoint/2010/main" val="3843866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Paginação - Page </a:t>
            </a:r>
            <a:r>
              <a:rPr lang="pt-BR" b="1" dirty="0" err="1"/>
              <a:t>Fault</a:t>
            </a:r>
            <a:r>
              <a:rPr lang="pt-BR" b="1" dirty="0"/>
              <a:t> </a:t>
            </a:r>
          </a:p>
        </p:txBody>
      </p:sp>
      <p:sp>
        <p:nvSpPr>
          <p:cNvPr id="3" name="Espaço Reservado para Conteúdo 2"/>
          <p:cNvSpPr>
            <a:spLocks noGrp="1"/>
          </p:cNvSpPr>
          <p:nvPr>
            <p:ph idx="1"/>
          </p:nvPr>
        </p:nvSpPr>
        <p:spPr/>
        <p:txBody>
          <a:bodyPr>
            <a:normAutofit/>
          </a:bodyPr>
          <a:lstStyle/>
          <a:p>
            <a:r>
              <a:rPr lang="pt-BR" dirty="0"/>
              <a:t>O espaço de endereçamento virtual é, em geral, bem maior que a memória física disponível. Assim, existirão geralmente páginas que não estão mapeadas em memória. </a:t>
            </a:r>
            <a:endParaRPr lang="pt-BR" dirty="0"/>
          </a:p>
        </p:txBody>
      </p:sp>
      <p:pic>
        <p:nvPicPr>
          <p:cNvPr id="4" name="Imagem 3"/>
          <p:cNvPicPr>
            <a:picLocks noChangeAspect="1"/>
          </p:cNvPicPr>
          <p:nvPr/>
        </p:nvPicPr>
        <p:blipFill rotWithShape="1">
          <a:blip r:embed="rId2"/>
          <a:srcRect l="28305" t="47480" r="27192" b="23120"/>
          <a:stretch/>
        </p:blipFill>
        <p:spPr>
          <a:xfrm>
            <a:off x="2916774" y="3775428"/>
            <a:ext cx="5760640" cy="2520280"/>
          </a:xfrm>
          <a:prstGeom prst="rect">
            <a:avLst/>
          </a:prstGeom>
        </p:spPr>
      </p:pic>
    </p:spTree>
    <p:extLst>
      <p:ext uri="{BB962C8B-B14F-4D97-AF65-F5344CB8AC3E}">
        <p14:creationId xmlns:p14="http://schemas.microsoft.com/office/powerpoint/2010/main" val="3830211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Paginação - Page </a:t>
            </a:r>
            <a:r>
              <a:rPr lang="pt-BR" b="1" dirty="0" err="1"/>
              <a:t>Fault</a:t>
            </a:r>
            <a:r>
              <a:rPr lang="pt-BR" b="1" dirty="0"/>
              <a:t> </a:t>
            </a:r>
          </a:p>
        </p:txBody>
      </p:sp>
      <p:sp>
        <p:nvSpPr>
          <p:cNvPr id="3" name="Espaço Reservado para Conteúdo 2"/>
          <p:cNvSpPr>
            <a:spLocks noGrp="1"/>
          </p:cNvSpPr>
          <p:nvPr>
            <p:ph idx="1"/>
          </p:nvPr>
        </p:nvSpPr>
        <p:spPr/>
        <p:txBody>
          <a:bodyPr>
            <a:normAutofit/>
          </a:bodyPr>
          <a:lstStyle/>
          <a:p>
            <a:r>
              <a:rPr lang="pt-BR" dirty="0"/>
              <a:t>O que fazer se o endereço gerado pela CPU for referente a uma página não mapeada? </a:t>
            </a:r>
          </a:p>
          <a:p>
            <a:endParaRPr lang="pt-BR" dirty="0"/>
          </a:p>
        </p:txBody>
      </p:sp>
      <p:pic>
        <p:nvPicPr>
          <p:cNvPr id="5" name="Imagem 4"/>
          <p:cNvPicPr>
            <a:picLocks noChangeAspect="1"/>
          </p:cNvPicPr>
          <p:nvPr/>
        </p:nvPicPr>
        <p:blipFill rotWithShape="1">
          <a:blip r:embed="rId2"/>
          <a:srcRect l="26636" t="27321" r="23855" b="28160"/>
          <a:stretch/>
        </p:blipFill>
        <p:spPr>
          <a:xfrm>
            <a:off x="1367644" y="2708920"/>
            <a:ext cx="6408712" cy="3816424"/>
          </a:xfrm>
          <a:prstGeom prst="rect">
            <a:avLst/>
          </a:prstGeom>
        </p:spPr>
      </p:pic>
    </p:spTree>
    <p:extLst>
      <p:ext uri="{BB962C8B-B14F-4D97-AF65-F5344CB8AC3E}">
        <p14:creationId xmlns:p14="http://schemas.microsoft.com/office/powerpoint/2010/main" val="171817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50106"/>
          </a:xfrm>
        </p:spPr>
        <p:txBody>
          <a:bodyPr>
            <a:normAutofit/>
          </a:bodyPr>
          <a:lstStyle/>
          <a:p>
            <a:r>
              <a:rPr lang="pt-BR" dirty="0" smtClean="0"/>
              <a:t>Unidade de gerência de memória</a:t>
            </a:r>
            <a:endParaRPr lang="pt-BR" dirty="0"/>
          </a:p>
        </p:txBody>
      </p:sp>
      <p:sp>
        <p:nvSpPr>
          <p:cNvPr id="3" name="Espaço Reservado para Conteúdo 2"/>
          <p:cNvSpPr>
            <a:spLocks noGrp="1"/>
          </p:cNvSpPr>
          <p:nvPr>
            <p:ph idx="1"/>
          </p:nvPr>
        </p:nvSpPr>
        <p:spPr>
          <a:xfrm>
            <a:off x="457200" y="1124744"/>
            <a:ext cx="8229600" cy="5001419"/>
          </a:xfrm>
        </p:spPr>
        <p:txBody>
          <a:bodyPr>
            <a:normAutofit lnSpcReduction="10000"/>
          </a:bodyPr>
          <a:lstStyle/>
          <a:p>
            <a:r>
              <a:rPr lang="pt-BR" dirty="0" smtClean="0"/>
              <a:t>(</a:t>
            </a:r>
            <a:r>
              <a:rPr lang="pt-BR" dirty="0"/>
              <a:t>MMU)</a:t>
            </a:r>
            <a:r>
              <a:rPr lang="pt-BR" dirty="0" smtClean="0"/>
              <a:t> </a:t>
            </a:r>
            <a:r>
              <a:rPr lang="pt-BR" dirty="0"/>
              <a:t>Hardware que faz o mapeamento entre endereço lógico e endereço</a:t>
            </a:r>
            <a:r>
              <a:rPr lang="pt-BR" dirty="0" smtClean="0"/>
              <a:t> </a:t>
            </a:r>
            <a:r>
              <a:rPr lang="pt-BR" dirty="0"/>
              <a:t>físico</a:t>
            </a:r>
            <a:endParaRPr lang="pt-BR" dirty="0" smtClean="0"/>
          </a:p>
          <a:p>
            <a:pPr marL="0" indent="0">
              <a:buNone/>
            </a:pPr>
            <a:endParaRPr lang="pt-BR" dirty="0" smtClean="0"/>
          </a:p>
          <a:p>
            <a:pPr marL="0" indent="0">
              <a:buNone/>
            </a:pPr>
            <a:endParaRPr lang="pt-BR" dirty="0"/>
          </a:p>
          <a:p>
            <a:pPr marL="0" indent="0">
              <a:buNone/>
            </a:pPr>
            <a:endParaRPr lang="pt-BR" dirty="0" smtClean="0"/>
          </a:p>
          <a:p>
            <a:r>
              <a:rPr lang="pt-BR" dirty="0" smtClean="0"/>
              <a:t>Complexidade </a:t>
            </a:r>
            <a:r>
              <a:rPr lang="pt-BR" dirty="0"/>
              <a:t>variável de acordo com a funcionalidade </a:t>
            </a:r>
            <a:r>
              <a:rPr lang="pt-BR" dirty="0" smtClean="0"/>
              <a:t>oferecida</a:t>
            </a:r>
          </a:p>
          <a:p>
            <a:pPr lvl="1"/>
            <a:r>
              <a:rPr lang="pt-BR" dirty="0" smtClean="0"/>
              <a:t>Mecanismos </a:t>
            </a:r>
            <a:r>
              <a:rPr lang="pt-BR" dirty="0"/>
              <a:t>de suporte para proteção, carga de programas, tradução de</a:t>
            </a:r>
            <a:r>
              <a:rPr lang="pt-BR" dirty="0" smtClean="0"/>
              <a:t> </a:t>
            </a:r>
            <a:r>
              <a:rPr lang="pt-BR" dirty="0"/>
              <a:t>endereços lógicos a endereços físicos, etc...</a:t>
            </a:r>
            <a:endParaRPr lang="pt-BR" dirty="0" smtClean="0"/>
          </a:p>
          <a:p>
            <a:endParaRPr lang="pt-B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842" t="43297" r="27583" b="36957"/>
          <a:stretch/>
        </p:blipFill>
        <p:spPr bwMode="auto">
          <a:xfrm>
            <a:off x="1547664" y="2132856"/>
            <a:ext cx="5539410" cy="14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802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Paginação - Page </a:t>
            </a:r>
            <a:r>
              <a:rPr lang="pt-BR" b="1" dirty="0" err="1"/>
              <a:t>Fault</a:t>
            </a:r>
            <a:r>
              <a:rPr lang="pt-BR" b="1" dirty="0"/>
              <a:t> </a:t>
            </a:r>
          </a:p>
        </p:txBody>
      </p:sp>
      <p:sp>
        <p:nvSpPr>
          <p:cNvPr id="3" name="Espaço Reservado para Conteúdo 2"/>
          <p:cNvSpPr>
            <a:spLocks noGrp="1"/>
          </p:cNvSpPr>
          <p:nvPr>
            <p:ph idx="1"/>
          </p:nvPr>
        </p:nvSpPr>
        <p:spPr/>
        <p:txBody>
          <a:bodyPr>
            <a:normAutofit fontScale="92500" lnSpcReduction="20000"/>
          </a:bodyPr>
          <a:lstStyle/>
          <a:p>
            <a:pPr lvl="0" fontAlgn="base"/>
            <a:r>
              <a:rPr lang="pt-BR" dirty="0"/>
              <a:t>A MMU detecta o não mapeamento através do bit de presença, contido na tabela de páginas. </a:t>
            </a:r>
          </a:p>
          <a:p>
            <a:pPr lvl="0" fontAlgn="base"/>
            <a:r>
              <a:rPr lang="pt-BR" dirty="0"/>
              <a:t>A MMU força um </a:t>
            </a:r>
            <a:r>
              <a:rPr lang="pt-BR" dirty="0" err="1"/>
              <a:t>trap</a:t>
            </a:r>
            <a:r>
              <a:rPr lang="pt-BR" dirty="0"/>
              <a:t> para o sistema operacional. O nome deste </a:t>
            </a:r>
            <a:r>
              <a:rPr lang="pt-BR" dirty="0" err="1"/>
              <a:t>trap</a:t>
            </a:r>
            <a:r>
              <a:rPr lang="pt-BR" dirty="0"/>
              <a:t> é falta de página (</a:t>
            </a:r>
            <a:r>
              <a:rPr lang="pt-BR" dirty="0" err="1"/>
              <a:t>page</a:t>
            </a:r>
            <a:r>
              <a:rPr lang="pt-BR" dirty="0"/>
              <a:t> </a:t>
            </a:r>
            <a:r>
              <a:rPr lang="pt-BR" dirty="0" err="1"/>
              <a:t>fault</a:t>
            </a:r>
            <a:r>
              <a:rPr lang="pt-BR" dirty="0"/>
              <a:t>). </a:t>
            </a:r>
          </a:p>
          <a:p>
            <a:pPr lvl="0" fontAlgn="base"/>
            <a:r>
              <a:rPr lang="pt-BR" dirty="0"/>
              <a:t>O SO escolhe uma página que deve desocupar a memória (se a memória estiver cheia) e carrega a página referenciada no lugar desta página. </a:t>
            </a:r>
          </a:p>
          <a:p>
            <a:pPr lvl="0" fontAlgn="base"/>
            <a:r>
              <a:rPr lang="pt-BR" dirty="0"/>
              <a:t>A tabela de páginas é alterada. </a:t>
            </a:r>
          </a:p>
          <a:p>
            <a:pPr lvl="0" fontAlgn="base"/>
            <a:r>
              <a:rPr lang="pt-BR" dirty="0"/>
              <a:t>A instrução que causou o </a:t>
            </a:r>
            <a:r>
              <a:rPr lang="pt-BR" dirty="0" err="1"/>
              <a:t>page</a:t>
            </a:r>
            <a:r>
              <a:rPr lang="pt-BR" dirty="0"/>
              <a:t> </a:t>
            </a:r>
            <a:r>
              <a:rPr lang="pt-BR" dirty="0" err="1"/>
              <a:t>fault</a:t>
            </a:r>
            <a:r>
              <a:rPr lang="pt-BR" dirty="0"/>
              <a:t> é reexecutada. </a:t>
            </a:r>
          </a:p>
          <a:p>
            <a:endParaRPr lang="pt-BR" dirty="0"/>
          </a:p>
        </p:txBody>
      </p:sp>
    </p:spTree>
    <p:extLst>
      <p:ext uri="{BB962C8B-B14F-4D97-AF65-F5344CB8AC3E}">
        <p14:creationId xmlns:p14="http://schemas.microsoft.com/office/powerpoint/2010/main" val="6723308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Tabela de Páginas </a:t>
            </a:r>
            <a:endParaRPr lang="pt-BR" dirty="0"/>
          </a:p>
        </p:txBody>
      </p:sp>
      <p:sp>
        <p:nvSpPr>
          <p:cNvPr id="3" name="Espaço Reservado para Conteúdo 2"/>
          <p:cNvSpPr>
            <a:spLocks noGrp="1"/>
          </p:cNvSpPr>
          <p:nvPr>
            <p:ph idx="1"/>
          </p:nvPr>
        </p:nvSpPr>
        <p:spPr/>
        <p:txBody>
          <a:bodyPr/>
          <a:lstStyle/>
          <a:p>
            <a:pPr lvl="0" fontAlgn="base"/>
            <a:r>
              <a:rPr lang="pt-BR" dirty="0"/>
              <a:t>A tabela de páginas é a estrutura de dados que guarda informações necessárias ao mapeamento do endereço virtual de um processo em endereço físico.  </a:t>
            </a:r>
          </a:p>
          <a:p>
            <a:pPr lvl="0" fontAlgn="base"/>
            <a:r>
              <a:rPr lang="pt-BR" dirty="0"/>
              <a:t>Na sua organização mais tradicional (</a:t>
            </a:r>
            <a:r>
              <a:rPr lang="pt-BR" dirty="0" err="1"/>
              <a:t>forward</a:t>
            </a:r>
            <a:r>
              <a:rPr lang="pt-BR" dirty="0"/>
              <a:t> </a:t>
            </a:r>
            <a:r>
              <a:rPr lang="pt-BR" dirty="0" err="1"/>
              <a:t>mapped</a:t>
            </a:r>
            <a:r>
              <a:rPr lang="pt-BR" dirty="0"/>
              <a:t>) nós temos uma tabela de páginas para cada processo. </a:t>
            </a:r>
          </a:p>
          <a:p>
            <a:endParaRPr lang="pt-BR" dirty="0"/>
          </a:p>
        </p:txBody>
      </p:sp>
    </p:spTree>
    <p:extLst>
      <p:ext uri="{BB962C8B-B14F-4D97-AF65-F5344CB8AC3E}">
        <p14:creationId xmlns:p14="http://schemas.microsoft.com/office/powerpoint/2010/main" val="34566388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Tabela de Páginas </a:t>
            </a:r>
            <a:endParaRPr lang="pt-BR" dirty="0"/>
          </a:p>
        </p:txBody>
      </p:sp>
      <p:sp>
        <p:nvSpPr>
          <p:cNvPr id="3" name="Espaço Reservado para Conteúdo 2"/>
          <p:cNvSpPr>
            <a:spLocks noGrp="1"/>
          </p:cNvSpPr>
          <p:nvPr>
            <p:ph idx="1"/>
          </p:nvPr>
        </p:nvSpPr>
        <p:spPr>
          <a:xfrm>
            <a:off x="251520" y="1196752"/>
            <a:ext cx="8892480" cy="5544616"/>
          </a:xfrm>
        </p:spPr>
        <p:txBody>
          <a:bodyPr>
            <a:normAutofit fontScale="92500" lnSpcReduction="10000"/>
          </a:bodyPr>
          <a:lstStyle/>
          <a:p>
            <a:r>
              <a:rPr lang="pt-BR" dirty="0"/>
              <a:t>Apesar das informações contidas na tabela de páginas dependerem da máquina, existem alguns campos que estão presentes em quase todas as tabelas de páginas. São eles: </a:t>
            </a:r>
          </a:p>
          <a:p>
            <a:pPr lvl="1" fontAlgn="base"/>
            <a:r>
              <a:rPr lang="pt-BR" i="1" dirty="0"/>
              <a:t>bit de cache</a:t>
            </a:r>
            <a:r>
              <a:rPr lang="pt-BR" dirty="0"/>
              <a:t> - indica se a página pode ser colocada em cache </a:t>
            </a:r>
          </a:p>
          <a:p>
            <a:pPr lvl="1" fontAlgn="base"/>
            <a:r>
              <a:rPr lang="pt-BR" i="1" dirty="0"/>
              <a:t>bit de referência</a:t>
            </a:r>
            <a:r>
              <a:rPr lang="pt-BR" dirty="0"/>
              <a:t> - indica se a página foi referenciada </a:t>
            </a:r>
          </a:p>
          <a:p>
            <a:pPr lvl="1" fontAlgn="base"/>
            <a:r>
              <a:rPr lang="pt-BR" i="1" dirty="0"/>
              <a:t>bit de modificação</a:t>
            </a:r>
            <a:r>
              <a:rPr lang="pt-BR" dirty="0"/>
              <a:t> - indica se a página foi alterada </a:t>
            </a:r>
          </a:p>
          <a:p>
            <a:pPr lvl="1" fontAlgn="base"/>
            <a:r>
              <a:rPr lang="pt-BR" i="1" dirty="0"/>
              <a:t>bit de proteção</a:t>
            </a:r>
            <a:r>
              <a:rPr lang="pt-BR" dirty="0"/>
              <a:t> - indica a proteção associada à página  </a:t>
            </a:r>
          </a:p>
          <a:p>
            <a:pPr lvl="1"/>
            <a:r>
              <a:rPr lang="pt-BR" baseline="-25000" dirty="0"/>
              <a:t> </a:t>
            </a:r>
            <a:r>
              <a:rPr lang="pt-BR" i="1" dirty="0"/>
              <a:t>bit de presente/ausente</a:t>
            </a:r>
            <a:r>
              <a:rPr lang="pt-BR" dirty="0"/>
              <a:t> - indica a presença da página em memória física </a:t>
            </a:r>
            <a:endParaRPr lang="pt-BR" dirty="0" smtClean="0"/>
          </a:p>
          <a:p>
            <a:pPr lvl="1"/>
            <a:r>
              <a:rPr lang="pt-BR" baseline="-25000" dirty="0"/>
              <a:t> </a:t>
            </a:r>
            <a:r>
              <a:rPr lang="pt-BR" i="1" dirty="0"/>
              <a:t>número da </a:t>
            </a:r>
            <a:r>
              <a:rPr lang="pt-BR" i="1" dirty="0" err="1"/>
              <a:t>page</a:t>
            </a:r>
            <a:r>
              <a:rPr lang="pt-BR" i="1" dirty="0"/>
              <a:t> frame</a:t>
            </a:r>
            <a:r>
              <a:rPr lang="pt-BR" dirty="0"/>
              <a:t> - número da frame onde a página está mapeada. </a:t>
            </a:r>
          </a:p>
          <a:p>
            <a:pPr lvl="1"/>
            <a:endParaRPr lang="pt-BR" dirty="0"/>
          </a:p>
        </p:txBody>
      </p:sp>
    </p:spTree>
    <p:extLst>
      <p:ext uri="{BB962C8B-B14F-4D97-AF65-F5344CB8AC3E}">
        <p14:creationId xmlns:p14="http://schemas.microsoft.com/office/powerpoint/2010/main" val="13367875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Tabela de Páginas </a:t>
            </a:r>
            <a:endParaRPr lang="pt-BR" dirty="0"/>
          </a:p>
        </p:txBody>
      </p:sp>
      <p:sp>
        <p:nvSpPr>
          <p:cNvPr id="3" name="Espaço Reservado para Conteúdo 2"/>
          <p:cNvSpPr>
            <a:spLocks noGrp="1"/>
          </p:cNvSpPr>
          <p:nvPr>
            <p:ph idx="1"/>
          </p:nvPr>
        </p:nvSpPr>
        <p:spPr>
          <a:xfrm>
            <a:off x="251520" y="1196752"/>
            <a:ext cx="8892480" cy="5544616"/>
          </a:xfrm>
        </p:spPr>
        <p:txBody>
          <a:bodyPr>
            <a:normAutofit lnSpcReduction="10000"/>
          </a:bodyPr>
          <a:lstStyle/>
          <a:p>
            <a:pPr lvl="0" fontAlgn="base"/>
            <a:r>
              <a:rPr lang="pt-BR" dirty="0"/>
              <a:t>Quanto à tabela de páginas, devemos observar os seguintes aspectos: </a:t>
            </a:r>
            <a:endParaRPr lang="pt-BR" sz="1200" dirty="0"/>
          </a:p>
          <a:p>
            <a:pPr lvl="1"/>
            <a:r>
              <a:rPr lang="pt-BR" baseline="-25000" dirty="0" smtClean="0"/>
              <a:t> </a:t>
            </a:r>
            <a:r>
              <a:rPr lang="pt-BR" dirty="0"/>
              <a:t>tamanho da tabela de páginas: com espaços de endereçamento cada vez maiores (32 bits, 64 bits), a tabela de páginas pode assumir tamanhos assustadores. </a:t>
            </a:r>
            <a:endParaRPr lang="pt-BR" sz="1000" dirty="0"/>
          </a:p>
          <a:p>
            <a:pPr lvl="0" fontAlgn="base"/>
            <a:r>
              <a:rPr lang="pt-BR" dirty="0"/>
              <a:t>Exemplo: com o espaço de endereçamento de 32 bits e páginas de 4 </a:t>
            </a:r>
            <a:r>
              <a:rPr lang="pt-BR" dirty="0" err="1"/>
              <a:t>kbytes</a:t>
            </a:r>
            <a:r>
              <a:rPr lang="pt-BR" dirty="0"/>
              <a:t>, teremos 1 </a:t>
            </a:r>
            <a:r>
              <a:rPr lang="pt-BR" dirty="0" err="1"/>
              <a:t>Mega</a:t>
            </a:r>
            <a:r>
              <a:rPr lang="pt-BR" dirty="0"/>
              <a:t> páginas por processo, ou seja, 1 </a:t>
            </a:r>
            <a:r>
              <a:rPr lang="pt-BR" dirty="0" err="1"/>
              <a:t>Mega</a:t>
            </a:r>
            <a:r>
              <a:rPr lang="pt-BR" dirty="0"/>
              <a:t> entradas na tabela de páginas. Admitindo que cada entrada possui 6 bytes, precisaremos de 6 </a:t>
            </a:r>
            <a:r>
              <a:rPr lang="pt-BR" dirty="0" err="1"/>
              <a:t>Mbytes</a:t>
            </a:r>
            <a:r>
              <a:rPr lang="pt-BR" dirty="0"/>
              <a:t> para armazenar a tabela de páginas. </a:t>
            </a:r>
            <a:endParaRPr lang="pt-BR" sz="1400" dirty="0"/>
          </a:p>
          <a:p>
            <a:pPr lvl="1"/>
            <a:endParaRPr lang="pt-BR" dirty="0"/>
          </a:p>
        </p:txBody>
      </p:sp>
    </p:spTree>
    <p:extLst>
      <p:ext uri="{BB962C8B-B14F-4D97-AF65-F5344CB8AC3E}">
        <p14:creationId xmlns:p14="http://schemas.microsoft.com/office/powerpoint/2010/main" val="21731861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Tabela de Páginas </a:t>
            </a:r>
            <a:endParaRPr lang="pt-BR" dirty="0"/>
          </a:p>
        </p:txBody>
      </p:sp>
      <p:sp>
        <p:nvSpPr>
          <p:cNvPr id="3" name="Espaço Reservado para Conteúdo 2"/>
          <p:cNvSpPr>
            <a:spLocks noGrp="1"/>
          </p:cNvSpPr>
          <p:nvPr>
            <p:ph idx="1"/>
          </p:nvPr>
        </p:nvSpPr>
        <p:spPr>
          <a:xfrm>
            <a:off x="251520" y="1700808"/>
            <a:ext cx="8892480" cy="5040560"/>
          </a:xfrm>
        </p:spPr>
        <p:txBody>
          <a:bodyPr>
            <a:normAutofit/>
          </a:bodyPr>
          <a:lstStyle/>
          <a:p>
            <a:r>
              <a:rPr lang="pt-BR" dirty="0"/>
              <a:t>o mapeamento de endereços deve ser extremamente rápido, pois precisa ser feito em todas as referências à memória. </a:t>
            </a:r>
            <a:endParaRPr lang="pt-BR" sz="1200" dirty="0"/>
          </a:p>
          <a:p>
            <a:r>
              <a:rPr lang="pt-BR" dirty="0" smtClean="0"/>
              <a:t>Além </a:t>
            </a:r>
            <a:r>
              <a:rPr lang="pt-BR" dirty="0"/>
              <a:t>disso, devemos lembrar que a tabela de páginas </a:t>
            </a:r>
            <a:r>
              <a:rPr lang="pt-BR" dirty="0" smtClean="0"/>
              <a:t>(</a:t>
            </a:r>
            <a:r>
              <a:rPr lang="pt-BR" dirty="0"/>
              <a:t>ou parte dela) deve residir na MMU. </a:t>
            </a:r>
            <a:endParaRPr lang="pt-BR" sz="1200" dirty="0"/>
          </a:p>
          <a:p>
            <a:pPr marL="457200" lvl="1" indent="0">
              <a:buNone/>
            </a:pPr>
            <a:endParaRPr lang="pt-BR" dirty="0"/>
          </a:p>
        </p:txBody>
      </p:sp>
    </p:spTree>
    <p:extLst>
      <p:ext uri="{BB962C8B-B14F-4D97-AF65-F5344CB8AC3E}">
        <p14:creationId xmlns:p14="http://schemas.microsoft.com/office/powerpoint/2010/main" val="31302892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Localização da Tabela de Páginas </a:t>
            </a:r>
            <a:endParaRPr lang="pt-BR" dirty="0"/>
          </a:p>
        </p:txBody>
      </p:sp>
      <p:sp>
        <p:nvSpPr>
          <p:cNvPr id="3" name="Espaço Reservado para Conteúdo 2"/>
          <p:cNvSpPr>
            <a:spLocks noGrp="1"/>
          </p:cNvSpPr>
          <p:nvPr>
            <p:ph idx="1"/>
          </p:nvPr>
        </p:nvSpPr>
        <p:spPr/>
        <p:txBody>
          <a:bodyPr/>
          <a:lstStyle/>
          <a:p>
            <a:r>
              <a:rPr lang="pt-BR" dirty="0"/>
              <a:t>Quanto à localização da tabela de páginas, podemos utilizar as seguintes abordagens: </a:t>
            </a:r>
          </a:p>
          <a:p>
            <a:pPr lvl="0" fontAlgn="base"/>
            <a:r>
              <a:rPr lang="pt-BR" dirty="0"/>
              <a:t>Armazenar a tabela de páginas totalmente na MMU. </a:t>
            </a:r>
          </a:p>
          <a:p>
            <a:pPr lvl="0" fontAlgn="base"/>
            <a:r>
              <a:rPr lang="pt-BR" dirty="0"/>
              <a:t>Armazenar parte da tabela de páginas na MMU e parte em memória. </a:t>
            </a:r>
          </a:p>
          <a:p>
            <a:endParaRPr lang="pt-BR" dirty="0"/>
          </a:p>
        </p:txBody>
      </p:sp>
    </p:spTree>
    <p:extLst>
      <p:ext uri="{BB962C8B-B14F-4D97-AF65-F5344CB8AC3E}">
        <p14:creationId xmlns:p14="http://schemas.microsoft.com/office/powerpoint/2010/main" val="15512515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Tabela de Páginas Localizada na MMU </a:t>
            </a:r>
            <a:endParaRPr lang="pt-BR" dirty="0"/>
          </a:p>
        </p:txBody>
      </p:sp>
      <p:sp>
        <p:nvSpPr>
          <p:cNvPr id="3" name="Espaço Reservado para Conteúdo 2"/>
          <p:cNvSpPr>
            <a:spLocks noGrp="1"/>
          </p:cNvSpPr>
          <p:nvPr>
            <p:ph idx="1"/>
          </p:nvPr>
        </p:nvSpPr>
        <p:spPr/>
        <p:txBody>
          <a:bodyPr/>
          <a:lstStyle/>
          <a:p>
            <a:pPr lvl="0" fontAlgn="base"/>
            <a:r>
              <a:rPr lang="pt-BR" dirty="0"/>
              <a:t>A tabela de página é armazenada em um conjunto de registradores especiais.  </a:t>
            </a:r>
          </a:p>
          <a:p>
            <a:pPr lvl="0" fontAlgn="base"/>
            <a:r>
              <a:rPr lang="pt-BR" dirty="0"/>
              <a:t>Cada registrador contem uma entrada da tabela.  </a:t>
            </a:r>
          </a:p>
          <a:p>
            <a:pPr lvl="0" fontAlgn="base"/>
            <a:r>
              <a:rPr lang="pt-BR" dirty="0"/>
              <a:t>Cada vez que há uma troca de contexto, a tabela de páginas do processo é carregada no conjunto de registradores. </a:t>
            </a:r>
          </a:p>
          <a:p>
            <a:endParaRPr lang="pt-BR" dirty="0"/>
          </a:p>
        </p:txBody>
      </p:sp>
    </p:spTree>
    <p:extLst>
      <p:ext uri="{BB962C8B-B14F-4D97-AF65-F5344CB8AC3E}">
        <p14:creationId xmlns:p14="http://schemas.microsoft.com/office/powerpoint/2010/main" val="370847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Tabela de Páginas Localizada na MMU </a:t>
            </a:r>
            <a:endParaRPr lang="pt-BR" dirty="0"/>
          </a:p>
        </p:txBody>
      </p:sp>
      <p:sp>
        <p:nvSpPr>
          <p:cNvPr id="3" name="Espaço Reservado para Conteúdo 2"/>
          <p:cNvSpPr>
            <a:spLocks noGrp="1"/>
          </p:cNvSpPr>
          <p:nvPr>
            <p:ph idx="1"/>
          </p:nvPr>
        </p:nvSpPr>
        <p:spPr/>
        <p:txBody>
          <a:bodyPr/>
          <a:lstStyle/>
          <a:p>
            <a:pPr lvl="0" fontAlgn="base"/>
            <a:r>
              <a:rPr lang="pt-BR" i="1" u="sng" dirty="0"/>
              <a:t>Vantagens</a:t>
            </a:r>
            <a:r>
              <a:rPr lang="pt-BR" dirty="0"/>
              <a:t>:  </a:t>
            </a:r>
          </a:p>
          <a:p>
            <a:pPr lvl="0" fontAlgn="base"/>
            <a:r>
              <a:rPr lang="pt-BR" dirty="0"/>
              <a:t>implementação simples,  </a:t>
            </a:r>
          </a:p>
          <a:p>
            <a:pPr lvl="0" fontAlgn="base"/>
            <a:r>
              <a:rPr lang="pt-BR" dirty="0"/>
              <a:t>mapeamento extremamente eficiente. </a:t>
            </a:r>
          </a:p>
          <a:p>
            <a:pPr lvl="0" fontAlgn="base"/>
            <a:r>
              <a:rPr lang="pt-BR" i="1" u="sng" dirty="0"/>
              <a:t>Desvantagens:</a:t>
            </a:r>
            <a:r>
              <a:rPr lang="pt-BR" dirty="0"/>
              <a:t>  </a:t>
            </a:r>
          </a:p>
          <a:p>
            <a:pPr lvl="0" fontAlgn="base"/>
            <a:r>
              <a:rPr lang="pt-BR" dirty="0"/>
              <a:t>inviável para tabelas de páginas grandes (é o caso da grande maioria dos sistemas modernos),  </a:t>
            </a:r>
          </a:p>
          <a:p>
            <a:pPr lvl="0" fontAlgn="base"/>
            <a:r>
              <a:rPr lang="pt-BR" dirty="0"/>
              <a:t>aumento do overhead da troca de contexto </a:t>
            </a:r>
          </a:p>
          <a:p>
            <a:endParaRPr lang="pt-BR" dirty="0"/>
          </a:p>
        </p:txBody>
      </p:sp>
    </p:spTree>
    <p:extLst>
      <p:ext uri="{BB962C8B-B14F-4D97-AF65-F5344CB8AC3E}">
        <p14:creationId xmlns:p14="http://schemas.microsoft.com/office/powerpoint/2010/main" val="18257718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Tabela de Páginas Localizada na Memória e na MMU </a:t>
            </a:r>
            <a:endParaRPr lang="pt-BR" dirty="0"/>
          </a:p>
        </p:txBody>
      </p:sp>
      <p:sp>
        <p:nvSpPr>
          <p:cNvPr id="3" name="Espaço Reservado para Conteúdo 2"/>
          <p:cNvSpPr>
            <a:spLocks noGrp="1"/>
          </p:cNvSpPr>
          <p:nvPr>
            <p:ph idx="1"/>
          </p:nvPr>
        </p:nvSpPr>
        <p:spPr/>
        <p:txBody>
          <a:bodyPr>
            <a:normAutofit lnSpcReduction="10000"/>
          </a:bodyPr>
          <a:lstStyle/>
          <a:p>
            <a:pPr lvl="0" fontAlgn="base"/>
            <a:r>
              <a:rPr lang="pt-BR" dirty="0"/>
              <a:t>Devido ao tamanho da tabela de páginas,  é inviável mantê-la totalmente na MMU. </a:t>
            </a:r>
          </a:p>
          <a:p>
            <a:pPr lvl="0" fontAlgn="base"/>
            <a:r>
              <a:rPr lang="pt-BR" dirty="0"/>
              <a:t>A tabela de página é armazenada na memória principal e um registrador contem o endereço de início da tabela de páginas. </a:t>
            </a:r>
          </a:p>
          <a:p>
            <a:pPr lvl="0" fontAlgn="base"/>
            <a:r>
              <a:rPr lang="pt-BR" dirty="0"/>
              <a:t>A MMU possui uma memória associativa chamada </a:t>
            </a:r>
            <a:r>
              <a:rPr lang="pt-BR" i="1" dirty="0" err="1"/>
              <a:t>Translation</a:t>
            </a:r>
            <a:r>
              <a:rPr lang="pt-BR" i="1" dirty="0"/>
              <a:t> Look-</a:t>
            </a:r>
            <a:r>
              <a:rPr lang="pt-BR" i="1" dirty="0" err="1"/>
              <a:t>aside</a:t>
            </a:r>
            <a:r>
              <a:rPr lang="pt-BR" i="1" dirty="0"/>
              <a:t> Buffer</a:t>
            </a:r>
            <a:r>
              <a:rPr lang="pt-BR" dirty="0"/>
              <a:t>, onde algumas entradas da tabela de páginas são armazenadas. </a:t>
            </a:r>
          </a:p>
          <a:p>
            <a:endParaRPr lang="pt-BR" dirty="0"/>
          </a:p>
        </p:txBody>
      </p:sp>
    </p:spTree>
    <p:extLst>
      <p:ext uri="{BB962C8B-B14F-4D97-AF65-F5344CB8AC3E}">
        <p14:creationId xmlns:p14="http://schemas.microsoft.com/office/powerpoint/2010/main" val="1505681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Tabela de Páginas Localizada na Memória e na MMU </a:t>
            </a:r>
            <a:endParaRPr lang="pt-BR" dirty="0"/>
          </a:p>
        </p:txBody>
      </p:sp>
      <p:sp>
        <p:nvSpPr>
          <p:cNvPr id="3" name="Espaço Reservado para Conteúdo 2"/>
          <p:cNvSpPr>
            <a:spLocks noGrp="1"/>
          </p:cNvSpPr>
          <p:nvPr>
            <p:ph idx="1"/>
          </p:nvPr>
        </p:nvSpPr>
        <p:spPr/>
        <p:txBody>
          <a:bodyPr>
            <a:normAutofit lnSpcReduction="10000"/>
          </a:bodyPr>
          <a:lstStyle/>
          <a:p>
            <a:pPr lvl="0" fontAlgn="base"/>
            <a:r>
              <a:rPr lang="pt-BR" dirty="0"/>
              <a:t>Quando um endereço virtual é apresentado à MMU, ela procura primeiro no TLB.  </a:t>
            </a:r>
          </a:p>
          <a:p>
            <a:pPr lvl="0" fontAlgn="base"/>
            <a:r>
              <a:rPr lang="pt-BR" dirty="0"/>
              <a:t>Se estiver presente, o mapeamento é imediato.  </a:t>
            </a:r>
          </a:p>
          <a:p>
            <a:pPr lvl="0" fontAlgn="base"/>
            <a:r>
              <a:rPr lang="pt-BR" dirty="0"/>
              <a:t>Senão, um acesso à memória é feito para recuperar a entrada da tabela de páginas.  </a:t>
            </a:r>
          </a:p>
          <a:p>
            <a:pPr lvl="0" fontAlgn="base"/>
            <a:r>
              <a:rPr lang="pt-BR" dirty="0"/>
              <a:t>A entrada referenciada é colocada no TLB.  </a:t>
            </a:r>
          </a:p>
          <a:p>
            <a:pPr lvl="0" fontAlgn="base"/>
            <a:r>
              <a:rPr lang="pt-BR" dirty="0"/>
              <a:t>As próximas referências a esta mesma página serão imediatas. </a:t>
            </a:r>
          </a:p>
          <a:p>
            <a:endParaRPr lang="pt-BR" dirty="0"/>
          </a:p>
        </p:txBody>
      </p:sp>
    </p:spTree>
    <p:extLst>
      <p:ext uri="{BB962C8B-B14F-4D97-AF65-F5344CB8AC3E}">
        <p14:creationId xmlns:p14="http://schemas.microsoft.com/office/powerpoint/2010/main" val="290100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8340" y="386596"/>
            <a:ext cx="8229600" cy="1143000"/>
          </a:xfrm>
        </p:spPr>
        <p:txBody>
          <a:bodyPr>
            <a:normAutofit/>
          </a:bodyPr>
          <a:lstStyle/>
          <a:p>
            <a:r>
              <a:rPr lang="pt-BR" dirty="0"/>
              <a:t>Gerência de Memória </a:t>
            </a:r>
            <a:endParaRPr lang="pt-BR" dirty="0"/>
          </a:p>
        </p:txBody>
      </p:sp>
      <p:sp>
        <p:nvSpPr>
          <p:cNvPr id="3" name="Espaço Reservado para Conteúdo 2"/>
          <p:cNvSpPr>
            <a:spLocks noGrp="1"/>
          </p:cNvSpPr>
          <p:nvPr>
            <p:ph idx="1"/>
          </p:nvPr>
        </p:nvSpPr>
        <p:spPr/>
        <p:txBody>
          <a:bodyPr/>
          <a:lstStyle/>
          <a:p>
            <a:r>
              <a:rPr lang="pt-BR" dirty="0"/>
              <a:t> Estrutura de armazenamento de um processo durante a execução: </a:t>
            </a:r>
            <a:endParaRPr lang="pt-BR" dirty="0" smtClean="0"/>
          </a:p>
          <a:p>
            <a:endParaRPr lang="pt-BR" dirty="0"/>
          </a:p>
          <a:p>
            <a:endParaRPr lang="pt-BR" dirty="0"/>
          </a:p>
        </p:txBody>
      </p:sp>
      <p:sp>
        <p:nvSpPr>
          <p:cNvPr id="4" name="Rectangle 2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pSp>
        <p:nvGrpSpPr>
          <p:cNvPr id="5" name="Group 23803"/>
          <p:cNvGrpSpPr/>
          <p:nvPr/>
        </p:nvGrpSpPr>
        <p:grpSpPr>
          <a:xfrm>
            <a:off x="1547664" y="3372852"/>
            <a:ext cx="5473065" cy="2730500"/>
            <a:chOff x="0" y="0"/>
            <a:chExt cx="5473699" cy="2730500"/>
          </a:xfrm>
        </p:grpSpPr>
        <p:sp>
          <p:nvSpPr>
            <p:cNvPr id="6" name="Shape 33642"/>
            <p:cNvSpPr/>
            <p:nvPr/>
          </p:nvSpPr>
          <p:spPr>
            <a:xfrm>
              <a:off x="2244726" y="0"/>
              <a:ext cx="984250" cy="2730500"/>
            </a:xfrm>
            <a:custGeom>
              <a:avLst/>
              <a:gdLst/>
              <a:ahLst/>
              <a:cxnLst/>
              <a:rect l="0" t="0" r="0" b="0"/>
              <a:pathLst>
                <a:path w="984250" h="2730500">
                  <a:moveTo>
                    <a:pt x="0" y="0"/>
                  </a:moveTo>
                  <a:lnTo>
                    <a:pt x="984250" y="0"/>
                  </a:lnTo>
                  <a:lnTo>
                    <a:pt x="984250" y="2730500"/>
                  </a:lnTo>
                  <a:lnTo>
                    <a:pt x="0" y="2730500"/>
                  </a:lnTo>
                  <a:lnTo>
                    <a:pt x="0" y="0"/>
                  </a:lnTo>
                </a:path>
              </a:pathLst>
            </a:custGeom>
            <a:ln w="0" cap="flat">
              <a:miter lim="127000"/>
            </a:ln>
          </p:spPr>
          <p:style>
            <a:lnRef idx="0">
              <a:srgbClr val="000000">
                <a:alpha val="0"/>
              </a:srgbClr>
            </a:lnRef>
            <a:fillRef idx="1">
              <a:srgbClr val="BC9F7A"/>
            </a:fillRef>
            <a:effectRef idx="0">
              <a:scrgbClr r="0" g="0" b="0"/>
            </a:effectRef>
            <a:fontRef idx="none"/>
          </p:style>
          <p:txBody>
            <a:bodyPr/>
            <a:lstStyle/>
            <a:p>
              <a:endParaRPr lang="pt-BR"/>
            </a:p>
          </p:txBody>
        </p:sp>
        <p:sp>
          <p:nvSpPr>
            <p:cNvPr id="7" name="Shape 23"/>
            <p:cNvSpPr/>
            <p:nvPr/>
          </p:nvSpPr>
          <p:spPr>
            <a:xfrm>
              <a:off x="2244725" y="0"/>
              <a:ext cx="984250" cy="2730499"/>
            </a:xfrm>
            <a:custGeom>
              <a:avLst/>
              <a:gdLst/>
              <a:ahLst/>
              <a:cxnLst/>
              <a:rect l="0" t="0" r="0" b="0"/>
              <a:pathLst>
                <a:path w="984250" h="2730499">
                  <a:moveTo>
                    <a:pt x="0" y="0"/>
                  </a:moveTo>
                  <a:lnTo>
                    <a:pt x="984250" y="0"/>
                  </a:lnTo>
                  <a:lnTo>
                    <a:pt x="984250" y="2730499"/>
                  </a:lnTo>
                  <a:lnTo>
                    <a:pt x="0" y="2730499"/>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8" name="Shape 33643"/>
            <p:cNvSpPr/>
            <p:nvPr/>
          </p:nvSpPr>
          <p:spPr>
            <a:xfrm>
              <a:off x="4240213" y="0"/>
              <a:ext cx="1233487" cy="1358900"/>
            </a:xfrm>
            <a:custGeom>
              <a:avLst/>
              <a:gdLst/>
              <a:ahLst/>
              <a:cxnLst/>
              <a:rect l="0" t="0" r="0" b="0"/>
              <a:pathLst>
                <a:path w="1233487" h="1358900">
                  <a:moveTo>
                    <a:pt x="0" y="0"/>
                  </a:moveTo>
                  <a:lnTo>
                    <a:pt x="1233487" y="0"/>
                  </a:lnTo>
                  <a:lnTo>
                    <a:pt x="1233487" y="1358900"/>
                  </a:lnTo>
                  <a:lnTo>
                    <a:pt x="0" y="1358900"/>
                  </a:lnTo>
                  <a:lnTo>
                    <a:pt x="0" y="0"/>
                  </a:lnTo>
                </a:path>
              </a:pathLst>
            </a:custGeom>
            <a:ln w="0" cap="flat">
              <a:miter lim="101600"/>
            </a:ln>
          </p:spPr>
          <p:style>
            <a:lnRef idx="0">
              <a:srgbClr val="000000">
                <a:alpha val="0"/>
              </a:srgbClr>
            </a:lnRef>
            <a:fillRef idx="1">
              <a:srgbClr val="A4B0AA"/>
            </a:fillRef>
            <a:effectRef idx="0">
              <a:scrgbClr r="0" g="0" b="0"/>
            </a:effectRef>
            <a:fontRef idx="none"/>
          </p:style>
          <p:txBody>
            <a:bodyPr/>
            <a:lstStyle/>
            <a:p>
              <a:endParaRPr lang="pt-BR"/>
            </a:p>
          </p:txBody>
        </p:sp>
        <p:sp>
          <p:nvSpPr>
            <p:cNvPr id="9" name="Shape 25"/>
            <p:cNvSpPr/>
            <p:nvPr/>
          </p:nvSpPr>
          <p:spPr>
            <a:xfrm>
              <a:off x="4240213" y="0"/>
              <a:ext cx="1233487" cy="1358900"/>
            </a:xfrm>
            <a:custGeom>
              <a:avLst/>
              <a:gdLst/>
              <a:ahLst/>
              <a:cxnLst/>
              <a:rect l="0" t="0" r="0" b="0"/>
              <a:pathLst>
                <a:path w="1233487" h="1358900">
                  <a:moveTo>
                    <a:pt x="0" y="0"/>
                  </a:moveTo>
                  <a:lnTo>
                    <a:pt x="1233487" y="0"/>
                  </a:lnTo>
                  <a:lnTo>
                    <a:pt x="1233487" y="1358900"/>
                  </a:lnTo>
                  <a:lnTo>
                    <a:pt x="0" y="1358900"/>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10" name="Shape 26"/>
            <p:cNvSpPr/>
            <p:nvPr/>
          </p:nvSpPr>
          <p:spPr>
            <a:xfrm>
              <a:off x="0" y="152400"/>
              <a:ext cx="1150938" cy="1968500"/>
            </a:xfrm>
            <a:custGeom>
              <a:avLst/>
              <a:gdLst/>
              <a:ahLst/>
              <a:cxnLst/>
              <a:rect l="0" t="0" r="0" b="0"/>
              <a:pathLst>
                <a:path w="1150938" h="1968500">
                  <a:moveTo>
                    <a:pt x="575469" y="0"/>
                  </a:moveTo>
                  <a:cubicBezTo>
                    <a:pt x="893291" y="0"/>
                    <a:pt x="1150938" y="440665"/>
                    <a:pt x="1150938" y="984250"/>
                  </a:cubicBezTo>
                  <a:cubicBezTo>
                    <a:pt x="1150938" y="1527837"/>
                    <a:pt x="893291" y="1968500"/>
                    <a:pt x="575469" y="1968500"/>
                  </a:cubicBezTo>
                  <a:cubicBezTo>
                    <a:pt x="257646" y="1968500"/>
                    <a:pt x="0" y="1527837"/>
                    <a:pt x="0" y="984250"/>
                  </a:cubicBezTo>
                  <a:cubicBezTo>
                    <a:pt x="0" y="440665"/>
                    <a:pt x="257646" y="0"/>
                    <a:pt x="575469" y="0"/>
                  </a:cubicBezTo>
                  <a:close/>
                </a:path>
              </a:pathLst>
            </a:custGeom>
            <a:ln w="0" cap="flat">
              <a:miter lim="101600"/>
            </a:ln>
          </p:spPr>
          <p:style>
            <a:lnRef idx="0">
              <a:srgbClr val="000000">
                <a:alpha val="0"/>
              </a:srgbClr>
            </a:lnRef>
            <a:fillRef idx="1">
              <a:srgbClr val="0332FF"/>
            </a:fillRef>
            <a:effectRef idx="0">
              <a:scrgbClr r="0" g="0" b="0"/>
            </a:effectRef>
            <a:fontRef idx="none"/>
          </p:style>
          <p:txBody>
            <a:bodyPr/>
            <a:lstStyle/>
            <a:p>
              <a:endParaRPr lang="pt-BR"/>
            </a:p>
          </p:txBody>
        </p:sp>
        <p:sp>
          <p:nvSpPr>
            <p:cNvPr id="11" name="Shape 27"/>
            <p:cNvSpPr/>
            <p:nvPr/>
          </p:nvSpPr>
          <p:spPr>
            <a:xfrm>
              <a:off x="0" y="152400"/>
              <a:ext cx="1150938" cy="1968499"/>
            </a:xfrm>
            <a:custGeom>
              <a:avLst/>
              <a:gdLst/>
              <a:ahLst/>
              <a:cxnLst/>
              <a:rect l="0" t="0" r="0" b="0"/>
              <a:pathLst>
                <a:path w="1150938" h="1968499">
                  <a:moveTo>
                    <a:pt x="0" y="984250"/>
                  </a:moveTo>
                  <a:cubicBezTo>
                    <a:pt x="0" y="440664"/>
                    <a:pt x="257646" y="0"/>
                    <a:pt x="575469" y="0"/>
                  </a:cubicBezTo>
                  <a:cubicBezTo>
                    <a:pt x="893292" y="0"/>
                    <a:pt x="1150938" y="440664"/>
                    <a:pt x="1150938" y="984250"/>
                  </a:cubicBezTo>
                  <a:cubicBezTo>
                    <a:pt x="1150938" y="1527835"/>
                    <a:pt x="893292" y="1968499"/>
                    <a:pt x="575469" y="1968499"/>
                  </a:cubicBezTo>
                  <a:cubicBezTo>
                    <a:pt x="257646" y="1968499"/>
                    <a:pt x="0" y="1527835"/>
                    <a:pt x="0" y="984250"/>
                  </a:cubicBezTo>
                  <a:close/>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2" name="Rectangle 28"/>
            <p:cNvSpPr/>
            <p:nvPr/>
          </p:nvSpPr>
          <p:spPr>
            <a:xfrm>
              <a:off x="150813" y="610221"/>
              <a:ext cx="1221625"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Disco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29"/>
            <p:cNvSpPr/>
            <p:nvPr/>
          </p:nvSpPr>
          <p:spPr>
            <a:xfrm>
              <a:off x="2479676" y="153021"/>
              <a:ext cx="748866"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F3F2DC"/>
                  </a:solidFill>
                  <a:effectLst/>
                  <a:latin typeface="Times New Roman" panose="02020603050405020304" pitchFamily="18" charset="0"/>
                  <a:ea typeface="Times New Roman" panose="02020603050405020304" pitchFamily="18" charset="0"/>
                  <a:cs typeface="Calibri" panose="020F0502020204030204" pitchFamily="34" charset="0"/>
                </a:rPr>
                <a:t>Me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Rectangle 30"/>
            <p:cNvSpPr/>
            <p:nvPr/>
          </p:nvSpPr>
          <p:spPr>
            <a:xfrm>
              <a:off x="2479676" y="572121"/>
              <a:ext cx="775257"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F3F2DC"/>
                  </a:solidFill>
                  <a:effectLst/>
                  <a:latin typeface="Times New Roman" panose="02020603050405020304" pitchFamily="18" charset="0"/>
                  <a:ea typeface="Times New Roman" panose="02020603050405020304" pitchFamily="18" charset="0"/>
                  <a:cs typeface="Calibri" panose="020F0502020204030204" pitchFamily="34" charset="0"/>
                </a:rPr>
                <a:t>Mó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Rectangle 31"/>
            <p:cNvSpPr/>
            <p:nvPr/>
          </p:nvSpPr>
          <p:spPr>
            <a:xfrm>
              <a:off x="2479676" y="1003921"/>
              <a:ext cx="617008"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F3F2DC"/>
                  </a:solidFill>
                  <a:effectLst/>
                  <a:latin typeface="Times New Roman" panose="02020603050405020304" pitchFamily="18" charset="0"/>
                  <a:ea typeface="Times New Roman" panose="02020603050405020304" pitchFamily="18" charset="0"/>
                  <a:cs typeface="Calibri" panose="020F0502020204030204" pitchFamily="34" charset="0"/>
                </a:rPr>
                <a:t>ria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6" name="Rectangle 32"/>
            <p:cNvSpPr/>
            <p:nvPr/>
          </p:nvSpPr>
          <p:spPr>
            <a:xfrm>
              <a:off x="4557713" y="305421"/>
              <a:ext cx="1038310" cy="523753"/>
            </a:xfrm>
            <a:prstGeom prst="rect">
              <a:avLst/>
            </a:prstGeom>
            <a:ln>
              <a:noFill/>
            </a:ln>
          </p:spPr>
          <p:txBody>
            <a:bodyPr vert="horz" lIns="0" tIns="0" rIns="0" bIns="0" rtlCol="0">
              <a:noAutofit/>
            </a:bodyPr>
            <a:lstStyle/>
            <a:p>
              <a:pPr>
                <a:lnSpc>
                  <a:spcPct val="107000"/>
                </a:lnSpc>
                <a:spcAft>
                  <a:spcPts val="800"/>
                </a:spcAft>
              </a:pPr>
              <a:r>
                <a:rPr lang="pt-BR" sz="28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CPU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7" name="Shape 33"/>
            <p:cNvSpPr/>
            <p:nvPr/>
          </p:nvSpPr>
          <p:spPr>
            <a:xfrm>
              <a:off x="1162050" y="755650"/>
              <a:ext cx="1050925" cy="0"/>
            </a:xfrm>
            <a:custGeom>
              <a:avLst/>
              <a:gdLst/>
              <a:ahLst/>
              <a:cxnLst/>
              <a:rect l="0" t="0" r="0" b="0"/>
              <a:pathLst>
                <a:path w="1050925">
                  <a:moveTo>
                    <a:pt x="0" y="0"/>
                  </a:moveTo>
                  <a:lnTo>
                    <a:pt x="1050925"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8" name="Shape 34"/>
            <p:cNvSpPr/>
            <p:nvPr/>
          </p:nvSpPr>
          <p:spPr>
            <a:xfrm>
              <a:off x="2162176" y="717550"/>
              <a:ext cx="76200" cy="76200"/>
            </a:xfrm>
            <a:custGeom>
              <a:avLst/>
              <a:gdLst/>
              <a:ahLst/>
              <a:cxnLst/>
              <a:rect l="0" t="0" r="0" b="0"/>
              <a:pathLst>
                <a:path w="76200" h="76200">
                  <a:moveTo>
                    <a:pt x="0" y="0"/>
                  </a:moveTo>
                  <a:lnTo>
                    <a:pt x="76200" y="38100"/>
                  </a:lnTo>
                  <a:lnTo>
                    <a:pt x="0" y="76200"/>
                  </a:lnTo>
                  <a:lnTo>
                    <a:pt x="25400" y="381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19" name="Shape 35"/>
            <p:cNvSpPr/>
            <p:nvPr/>
          </p:nvSpPr>
          <p:spPr>
            <a:xfrm>
              <a:off x="3240088" y="450850"/>
              <a:ext cx="1050925" cy="0"/>
            </a:xfrm>
            <a:custGeom>
              <a:avLst/>
              <a:gdLst/>
              <a:ahLst/>
              <a:cxnLst/>
              <a:rect l="0" t="0" r="0" b="0"/>
              <a:pathLst>
                <a:path w="1050925">
                  <a:moveTo>
                    <a:pt x="0" y="0"/>
                  </a:moveTo>
                  <a:lnTo>
                    <a:pt x="1050925"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0" name="Shape 36"/>
            <p:cNvSpPr/>
            <p:nvPr/>
          </p:nvSpPr>
          <p:spPr>
            <a:xfrm>
              <a:off x="4240213" y="412750"/>
              <a:ext cx="76200" cy="76200"/>
            </a:xfrm>
            <a:custGeom>
              <a:avLst/>
              <a:gdLst/>
              <a:ahLst/>
              <a:cxnLst/>
              <a:rect l="0" t="0" r="0" b="0"/>
              <a:pathLst>
                <a:path w="76200" h="76200">
                  <a:moveTo>
                    <a:pt x="0" y="0"/>
                  </a:moveTo>
                  <a:lnTo>
                    <a:pt x="76200" y="38100"/>
                  </a:lnTo>
                  <a:lnTo>
                    <a:pt x="0" y="76200"/>
                  </a:lnTo>
                  <a:lnTo>
                    <a:pt x="25400" y="381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21" name="Shape 37"/>
            <p:cNvSpPr/>
            <p:nvPr/>
          </p:nvSpPr>
          <p:spPr>
            <a:xfrm>
              <a:off x="3265488" y="1060450"/>
              <a:ext cx="968375" cy="0"/>
            </a:xfrm>
            <a:custGeom>
              <a:avLst/>
              <a:gdLst/>
              <a:ahLst/>
              <a:cxnLst/>
              <a:rect l="0" t="0" r="0" b="0"/>
              <a:pathLst>
                <a:path w="968375">
                  <a:moveTo>
                    <a:pt x="0" y="0"/>
                  </a:moveTo>
                  <a:lnTo>
                    <a:pt x="968375"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2" name="Shape 38"/>
            <p:cNvSpPr/>
            <p:nvPr/>
          </p:nvSpPr>
          <p:spPr>
            <a:xfrm>
              <a:off x="3240088" y="1022350"/>
              <a:ext cx="76200" cy="76200"/>
            </a:xfrm>
            <a:custGeom>
              <a:avLst/>
              <a:gdLst/>
              <a:ahLst/>
              <a:cxnLst/>
              <a:rect l="0" t="0" r="0" b="0"/>
              <a:pathLst>
                <a:path w="76200" h="76200">
                  <a:moveTo>
                    <a:pt x="76200" y="0"/>
                  </a:moveTo>
                  <a:lnTo>
                    <a:pt x="50800" y="38100"/>
                  </a:lnTo>
                  <a:lnTo>
                    <a:pt x="76200" y="76200"/>
                  </a:lnTo>
                  <a:lnTo>
                    <a:pt x="0" y="38100"/>
                  </a:lnTo>
                  <a:lnTo>
                    <a:pt x="7620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23" name="Shape 39"/>
            <p:cNvSpPr/>
            <p:nvPr/>
          </p:nvSpPr>
          <p:spPr>
            <a:xfrm>
              <a:off x="1187450" y="1365250"/>
              <a:ext cx="1050925" cy="0"/>
            </a:xfrm>
            <a:custGeom>
              <a:avLst/>
              <a:gdLst/>
              <a:ahLst/>
              <a:cxnLst/>
              <a:rect l="0" t="0" r="0" b="0"/>
              <a:pathLst>
                <a:path w="1050925">
                  <a:moveTo>
                    <a:pt x="0" y="0"/>
                  </a:moveTo>
                  <a:lnTo>
                    <a:pt x="1050925" y="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4" name="Shape 40"/>
            <p:cNvSpPr/>
            <p:nvPr/>
          </p:nvSpPr>
          <p:spPr>
            <a:xfrm>
              <a:off x="1162050" y="1327150"/>
              <a:ext cx="76200" cy="76200"/>
            </a:xfrm>
            <a:custGeom>
              <a:avLst/>
              <a:gdLst/>
              <a:ahLst/>
              <a:cxnLst/>
              <a:rect l="0" t="0" r="0" b="0"/>
              <a:pathLst>
                <a:path w="76200" h="76200">
                  <a:moveTo>
                    <a:pt x="76200" y="0"/>
                  </a:moveTo>
                  <a:lnTo>
                    <a:pt x="50800" y="38100"/>
                  </a:lnTo>
                  <a:lnTo>
                    <a:pt x="76200" y="76200"/>
                  </a:lnTo>
                  <a:lnTo>
                    <a:pt x="0" y="38100"/>
                  </a:lnTo>
                  <a:lnTo>
                    <a:pt x="7620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grpSp>
    </p:spTree>
    <p:extLst>
      <p:ext uri="{BB962C8B-B14F-4D97-AF65-F5344CB8AC3E}">
        <p14:creationId xmlns:p14="http://schemas.microsoft.com/office/powerpoint/2010/main" val="25069877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Tabela de Páginas Localizada na Memória e na MMU </a:t>
            </a:r>
            <a:endParaRPr lang="pt-BR" dirty="0"/>
          </a:p>
        </p:txBody>
      </p:sp>
      <p:sp>
        <p:nvSpPr>
          <p:cNvPr id="3" name="Espaço Reservado para Conteúdo 2"/>
          <p:cNvSpPr>
            <a:spLocks noGrp="1"/>
          </p:cNvSpPr>
          <p:nvPr>
            <p:ph idx="1"/>
          </p:nvPr>
        </p:nvSpPr>
        <p:spPr/>
        <p:txBody>
          <a:bodyPr>
            <a:normAutofit/>
          </a:bodyPr>
          <a:lstStyle/>
          <a:p>
            <a:pPr lvl="0" fontAlgn="base"/>
            <a:r>
              <a:rPr lang="pt-BR" i="1" dirty="0"/>
              <a:t>Vantagens</a:t>
            </a:r>
            <a:r>
              <a:rPr lang="pt-BR" dirty="0"/>
              <a:t>: </a:t>
            </a:r>
          </a:p>
          <a:p>
            <a:pPr lvl="0" fontAlgn="base"/>
            <a:r>
              <a:rPr lang="pt-BR" dirty="0"/>
              <a:t>mapeamento eficiente •</a:t>
            </a:r>
            <a:r>
              <a:rPr lang="pt-BR" baseline="-25000" dirty="0"/>
              <a:t>  </a:t>
            </a:r>
            <a:r>
              <a:rPr lang="pt-BR" dirty="0"/>
              <a:t>custo relativamente baixo </a:t>
            </a:r>
          </a:p>
          <a:p>
            <a:pPr lvl="0" fontAlgn="base"/>
            <a:r>
              <a:rPr lang="pt-BR" i="1" dirty="0"/>
              <a:t>Desvantagens</a:t>
            </a:r>
            <a:r>
              <a:rPr lang="pt-BR" dirty="0"/>
              <a:t>: </a:t>
            </a:r>
          </a:p>
          <a:p>
            <a:pPr lvl="0" fontAlgn="base"/>
            <a:r>
              <a:rPr lang="pt-BR" dirty="0"/>
              <a:t>alguns acessos à memória necessitarão um acesso adicional à tabela de páginas em memória. </a:t>
            </a:r>
          </a:p>
          <a:p>
            <a:endParaRPr lang="pt-BR" dirty="0"/>
          </a:p>
        </p:txBody>
      </p:sp>
    </p:spTree>
    <p:extLst>
      <p:ext uri="{BB962C8B-B14F-4D97-AF65-F5344CB8AC3E}">
        <p14:creationId xmlns:p14="http://schemas.microsoft.com/office/powerpoint/2010/main" val="41982685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a:t>
            </a:r>
            <a:endParaRPr lang="pt-BR" dirty="0"/>
          </a:p>
        </p:txBody>
      </p:sp>
      <p:sp>
        <p:nvSpPr>
          <p:cNvPr id="3" name="Espaço Reservado para Conteúdo 2"/>
          <p:cNvSpPr>
            <a:spLocks noGrp="1"/>
          </p:cNvSpPr>
          <p:nvPr>
            <p:ph idx="1"/>
          </p:nvPr>
        </p:nvSpPr>
        <p:spPr/>
        <p:txBody>
          <a:bodyPr/>
          <a:lstStyle/>
          <a:p>
            <a:pPr lvl="0" fontAlgn="base"/>
            <a:r>
              <a:rPr lang="pt-BR" dirty="0"/>
              <a:t>Quando ocorre um </a:t>
            </a:r>
            <a:r>
              <a:rPr lang="pt-BR" dirty="0" err="1"/>
              <a:t>page</a:t>
            </a:r>
            <a:r>
              <a:rPr lang="pt-BR" dirty="0"/>
              <a:t> </a:t>
            </a:r>
            <a:r>
              <a:rPr lang="pt-BR" dirty="0" err="1"/>
              <a:t>fault</a:t>
            </a:r>
            <a:r>
              <a:rPr lang="pt-BR" dirty="0"/>
              <a:t>, o SO tem que carregar uma nova página em memória. O que fazer se a memória estiver cheia? </a:t>
            </a:r>
            <a:endParaRPr lang="pt-BR" sz="1200" dirty="0"/>
          </a:p>
          <a:p>
            <a:pPr lvl="1" fontAlgn="base"/>
            <a:r>
              <a:rPr lang="pt-BR" dirty="0"/>
              <a:t>Retirar uma página da memória para dar lugar à página que chega. </a:t>
            </a:r>
            <a:endParaRPr lang="pt-BR" sz="1100" dirty="0"/>
          </a:p>
          <a:p>
            <a:pPr lvl="1" fontAlgn="base"/>
            <a:r>
              <a:rPr lang="pt-BR" dirty="0"/>
              <a:t>Que página retirar?  </a:t>
            </a:r>
            <a:endParaRPr lang="pt-BR" sz="1100" dirty="0"/>
          </a:p>
          <a:p>
            <a:pPr lvl="0" fontAlgn="base"/>
            <a:r>
              <a:rPr lang="pt-BR" dirty="0"/>
              <a:t>Isso é decidido pelo algoritmo de substituição de páginas. </a:t>
            </a:r>
            <a:endParaRPr lang="pt-BR" sz="1200" dirty="0"/>
          </a:p>
          <a:p>
            <a:endParaRPr lang="pt-BR" dirty="0"/>
          </a:p>
        </p:txBody>
      </p:sp>
    </p:spTree>
    <p:extLst>
      <p:ext uri="{BB962C8B-B14F-4D97-AF65-F5344CB8AC3E}">
        <p14:creationId xmlns:p14="http://schemas.microsoft.com/office/powerpoint/2010/main" val="42553064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a:t>
            </a:r>
            <a:endParaRPr lang="pt-BR" dirty="0"/>
          </a:p>
        </p:txBody>
      </p:sp>
      <p:sp>
        <p:nvSpPr>
          <p:cNvPr id="3" name="Espaço Reservado para Conteúdo 2"/>
          <p:cNvSpPr>
            <a:spLocks noGrp="1"/>
          </p:cNvSpPr>
          <p:nvPr>
            <p:ph idx="1"/>
          </p:nvPr>
        </p:nvSpPr>
        <p:spPr/>
        <p:txBody>
          <a:bodyPr/>
          <a:lstStyle/>
          <a:p>
            <a:r>
              <a:rPr lang="pt-BR" dirty="0"/>
              <a:t>Algoritmo ótimo de substituição de páginas: escolhe sempre a página que está em memória física e que será referenciada em um futuro mais distante. </a:t>
            </a:r>
          </a:p>
          <a:p>
            <a:pPr lvl="0" fontAlgn="base"/>
            <a:r>
              <a:rPr lang="pt-BR" dirty="0"/>
              <a:t>Não é um algoritmo realizável, pois não temos como conhecer o futuro. </a:t>
            </a:r>
          </a:p>
          <a:p>
            <a:pPr lvl="0" fontAlgn="base"/>
            <a:r>
              <a:rPr lang="pt-BR" dirty="0"/>
              <a:t>É usado na avaliação de algoritmos realizáveis. </a:t>
            </a:r>
          </a:p>
          <a:p>
            <a:endParaRPr lang="pt-BR" dirty="0"/>
          </a:p>
        </p:txBody>
      </p:sp>
    </p:spTree>
    <p:extLst>
      <p:ext uri="{BB962C8B-B14F-4D97-AF65-F5344CB8AC3E}">
        <p14:creationId xmlns:p14="http://schemas.microsoft.com/office/powerpoint/2010/main" val="3945554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a:t>
            </a:r>
            <a:endParaRPr lang="pt-BR" dirty="0"/>
          </a:p>
        </p:txBody>
      </p:sp>
      <p:sp>
        <p:nvSpPr>
          <p:cNvPr id="3" name="Espaço Reservado para Conteúdo 2"/>
          <p:cNvSpPr>
            <a:spLocks noGrp="1"/>
          </p:cNvSpPr>
          <p:nvPr>
            <p:ph idx="1"/>
          </p:nvPr>
        </p:nvSpPr>
        <p:spPr/>
        <p:txBody>
          <a:bodyPr/>
          <a:lstStyle/>
          <a:p>
            <a:r>
              <a:rPr lang="pt-BR" dirty="0"/>
              <a:t>Algoritmos realizáveis de substituição de páginas: </a:t>
            </a:r>
          </a:p>
          <a:p>
            <a:pPr lvl="1" fontAlgn="base"/>
            <a:r>
              <a:rPr lang="pt-BR" dirty="0" smtClean="0"/>
              <a:t>NRU </a:t>
            </a:r>
            <a:endParaRPr lang="pt-BR" dirty="0"/>
          </a:p>
          <a:p>
            <a:pPr lvl="1" fontAlgn="base"/>
            <a:r>
              <a:rPr lang="pt-BR" dirty="0"/>
              <a:t>FIFO </a:t>
            </a:r>
          </a:p>
          <a:p>
            <a:pPr lvl="0" fontAlgn="base"/>
            <a:r>
              <a:rPr lang="pt-BR" dirty="0"/>
              <a:t>Segunda Chance </a:t>
            </a:r>
          </a:p>
          <a:p>
            <a:pPr lvl="1" fontAlgn="base"/>
            <a:r>
              <a:rPr lang="pt-BR" dirty="0"/>
              <a:t>Relógio </a:t>
            </a:r>
          </a:p>
          <a:p>
            <a:pPr lvl="1" fontAlgn="base"/>
            <a:r>
              <a:rPr lang="pt-BR" dirty="0"/>
              <a:t>LRU </a:t>
            </a:r>
          </a:p>
          <a:p>
            <a:endParaRPr lang="pt-BR" dirty="0"/>
          </a:p>
        </p:txBody>
      </p:sp>
    </p:spTree>
    <p:extLst>
      <p:ext uri="{BB962C8B-B14F-4D97-AF65-F5344CB8AC3E}">
        <p14:creationId xmlns:p14="http://schemas.microsoft.com/office/powerpoint/2010/main" val="24425556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 NRU </a:t>
            </a:r>
          </a:p>
        </p:txBody>
      </p:sp>
      <p:sp>
        <p:nvSpPr>
          <p:cNvPr id="3" name="Espaço Reservado para Conteúdo 2"/>
          <p:cNvSpPr>
            <a:spLocks noGrp="1"/>
          </p:cNvSpPr>
          <p:nvPr>
            <p:ph idx="1"/>
          </p:nvPr>
        </p:nvSpPr>
        <p:spPr/>
        <p:txBody>
          <a:bodyPr>
            <a:normAutofit lnSpcReduction="10000"/>
          </a:bodyPr>
          <a:lstStyle/>
          <a:p>
            <a:r>
              <a:rPr lang="pt-BR" dirty="0"/>
              <a:t>O algoritmo NRU (não recentemente utilizada) utiliza os bits de referência (R) e modificação (M), contidos na tabela de páginas. </a:t>
            </a:r>
          </a:p>
          <a:p>
            <a:pPr lvl="0" fontAlgn="base"/>
            <a:r>
              <a:rPr lang="pt-BR" dirty="0"/>
              <a:t>R: é </a:t>
            </a:r>
            <a:r>
              <a:rPr lang="pt-BR" dirty="0" err="1"/>
              <a:t>setado</a:t>
            </a:r>
            <a:r>
              <a:rPr lang="pt-BR" dirty="0"/>
              <a:t> (R=1) sempre que a página associada a ele for acessada (leitura ou escrita) </a:t>
            </a:r>
          </a:p>
          <a:p>
            <a:pPr lvl="0" fontAlgn="base"/>
            <a:r>
              <a:rPr lang="pt-BR" dirty="0"/>
              <a:t>M: é </a:t>
            </a:r>
            <a:r>
              <a:rPr lang="pt-BR" dirty="0" err="1"/>
              <a:t>setado</a:t>
            </a:r>
            <a:r>
              <a:rPr lang="pt-BR" dirty="0"/>
              <a:t> (M=1) sempre que a página associada a ele for modificada (escrita). </a:t>
            </a:r>
          </a:p>
          <a:p>
            <a:pPr lvl="0" fontAlgn="base"/>
            <a:r>
              <a:rPr lang="pt-BR" dirty="0"/>
              <a:t>A atualização destes bits é feita por hardware. </a:t>
            </a:r>
          </a:p>
          <a:p>
            <a:endParaRPr lang="pt-BR" dirty="0"/>
          </a:p>
        </p:txBody>
      </p:sp>
    </p:spTree>
    <p:extLst>
      <p:ext uri="{BB962C8B-B14F-4D97-AF65-F5344CB8AC3E}">
        <p14:creationId xmlns:p14="http://schemas.microsoft.com/office/powerpoint/2010/main" val="1268852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 NRU </a:t>
            </a:r>
          </a:p>
        </p:txBody>
      </p:sp>
      <p:sp>
        <p:nvSpPr>
          <p:cNvPr id="3" name="Espaço Reservado para Conteúdo 2"/>
          <p:cNvSpPr>
            <a:spLocks noGrp="1"/>
          </p:cNvSpPr>
          <p:nvPr>
            <p:ph idx="1"/>
          </p:nvPr>
        </p:nvSpPr>
        <p:spPr/>
        <p:txBody>
          <a:bodyPr>
            <a:normAutofit fontScale="85000" lnSpcReduction="20000"/>
          </a:bodyPr>
          <a:lstStyle/>
          <a:p>
            <a:pPr lvl="0" fontAlgn="base"/>
            <a:r>
              <a:rPr lang="pt-BR" dirty="0"/>
              <a:t>Quando o contexto do processo é carregado, os bits R e M de todas as páginas são zerados pelo SO. </a:t>
            </a:r>
          </a:p>
          <a:p>
            <a:pPr lvl="0" fontAlgn="base"/>
            <a:r>
              <a:rPr lang="pt-BR" dirty="0"/>
              <a:t>Periodicamente, o SO zera o bit R. </a:t>
            </a:r>
          </a:p>
          <a:p>
            <a:pPr lvl="0" fontAlgn="base"/>
            <a:r>
              <a:rPr lang="pt-BR" dirty="0"/>
              <a:t>Quando há um </a:t>
            </a:r>
            <a:r>
              <a:rPr lang="pt-BR" dirty="0" err="1"/>
              <a:t>page</a:t>
            </a:r>
            <a:r>
              <a:rPr lang="pt-BR" dirty="0"/>
              <a:t> </a:t>
            </a:r>
            <a:r>
              <a:rPr lang="pt-BR" dirty="0" err="1"/>
              <a:t>fault</a:t>
            </a:r>
            <a:r>
              <a:rPr lang="pt-BR" dirty="0"/>
              <a:t>, o SO analisa todas as páginas e as coloca em 4 categorias: </a:t>
            </a:r>
          </a:p>
          <a:p>
            <a:pPr lvl="0" fontAlgn="base"/>
            <a:r>
              <a:rPr lang="pt-BR" dirty="0"/>
              <a:t>classe 0: não referenciada, não modificada </a:t>
            </a:r>
          </a:p>
          <a:p>
            <a:pPr lvl="0" fontAlgn="base"/>
            <a:r>
              <a:rPr lang="pt-BR" dirty="0"/>
              <a:t>classe 1: não-referenciada, modificada </a:t>
            </a:r>
          </a:p>
          <a:p>
            <a:pPr lvl="0" fontAlgn="base"/>
            <a:r>
              <a:rPr lang="pt-BR" dirty="0"/>
              <a:t>classe 2: referenciada, não-modificada </a:t>
            </a:r>
          </a:p>
          <a:p>
            <a:pPr lvl="0" fontAlgn="base"/>
            <a:r>
              <a:rPr lang="pt-BR" dirty="0"/>
              <a:t>classe 3: referenciada, modificada </a:t>
            </a:r>
          </a:p>
          <a:p>
            <a:pPr lvl="0" fontAlgn="base"/>
            <a:r>
              <a:rPr lang="pt-BR" dirty="0"/>
              <a:t>O SO escolhe uma página da menor classe não vazia e a substitui. </a:t>
            </a:r>
          </a:p>
          <a:p>
            <a:endParaRPr lang="pt-BR" dirty="0"/>
          </a:p>
        </p:txBody>
      </p:sp>
    </p:spTree>
    <p:extLst>
      <p:ext uri="{BB962C8B-B14F-4D97-AF65-F5344CB8AC3E}">
        <p14:creationId xmlns:p14="http://schemas.microsoft.com/office/powerpoint/2010/main" val="34615829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 FIFO </a:t>
            </a:r>
          </a:p>
        </p:txBody>
      </p:sp>
      <p:sp>
        <p:nvSpPr>
          <p:cNvPr id="3" name="Espaço Reservado para Conteúdo 2"/>
          <p:cNvSpPr>
            <a:spLocks noGrp="1"/>
          </p:cNvSpPr>
          <p:nvPr>
            <p:ph idx="1"/>
          </p:nvPr>
        </p:nvSpPr>
        <p:spPr/>
        <p:txBody>
          <a:bodyPr>
            <a:normAutofit lnSpcReduction="10000"/>
          </a:bodyPr>
          <a:lstStyle/>
          <a:p>
            <a:pPr lvl="0" fontAlgn="base"/>
            <a:r>
              <a:rPr lang="pt-BR" dirty="0"/>
              <a:t>O algoritmo FIFO escolhe para substituição a página que foi carregada há mais tempo. </a:t>
            </a:r>
          </a:p>
          <a:p>
            <a:pPr lvl="0" fontAlgn="base"/>
            <a:r>
              <a:rPr lang="pt-BR" dirty="0"/>
              <a:t>As páginas em memória são mantidas em uma fila organizada por antiguidade. A página mais antiga está no início e a página mais recente está no final. </a:t>
            </a:r>
          </a:p>
          <a:p>
            <a:pPr lvl="0" fontAlgn="base"/>
            <a:r>
              <a:rPr lang="pt-BR" dirty="0"/>
              <a:t>Quando há um </a:t>
            </a:r>
            <a:r>
              <a:rPr lang="pt-BR" dirty="0" err="1"/>
              <a:t>page</a:t>
            </a:r>
            <a:r>
              <a:rPr lang="pt-BR" dirty="0"/>
              <a:t> </a:t>
            </a:r>
            <a:r>
              <a:rPr lang="pt-BR" dirty="0" err="1"/>
              <a:t>fault</a:t>
            </a:r>
            <a:r>
              <a:rPr lang="pt-BR" dirty="0"/>
              <a:t>, a página removida é aquela que está no início e a página que causou o </a:t>
            </a:r>
            <a:r>
              <a:rPr lang="pt-BR" dirty="0" err="1"/>
              <a:t>page</a:t>
            </a:r>
            <a:r>
              <a:rPr lang="pt-BR" dirty="0"/>
              <a:t> </a:t>
            </a:r>
            <a:r>
              <a:rPr lang="pt-BR" dirty="0" err="1"/>
              <a:t>fault</a:t>
            </a:r>
            <a:r>
              <a:rPr lang="pt-BR" dirty="0"/>
              <a:t> é colocada no final. </a:t>
            </a:r>
          </a:p>
          <a:p>
            <a:endParaRPr lang="pt-BR" dirty="0"/>
          </a:p>
        </p:txBody>
      </p:sp>
    </p:spTree>
    <p:extLst>
      <p:ext uri="{BB962C8B-B14F-4D97-AF65-F5344CB8AC3E}">
        <p14:creationId xmlns:p14="http://schemas.microsoft.com/office/powerpoint/2010/main" val="2520715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 FIFO </a:t>
            </a:r>
          </a:p>
        </p:txBody>
      </p:sp>
      <p:pic>
        <p:nvPicPr>
          <p:cNvPr id="4" name="Espaço Reservado para Conteúdo 3"/>
          <p:cNvPicPr>
            <a:picLocks noGrp="1" noChangeAspect="1"/>
          </p:cNvPicPr>
          <p:nvPr>
            <p:ph idx="1"/>
          </p:nvPr>
        </p:nvPicPr>
        <p:blipFill rotWithShape="1">
          <a:blip r:embed="rId2"/>
          <a:srcRect l="17337" t="27679" r="29980" b="62775"/>
          <a:stretch/>
        </p:blipFill>
        <p:spPr>
          <a:xfrm>
            <a:off x="885925" y="1409646"/>
            <a:ext cx="7800875" cy="936105"/>
          </a:xfrm>
          <a:prstGeom prst="rect">
            <a:avLst/>
          </a:prstGeom>
        </p:spPr>
      </p:pic>
      <p:sp>
        <p:nvSpPr>
          <p:cNvPr id="5" name="Retângulo 4"/>
          <p:cNvSpPr/>
          <p:nvPr/>
        </p:nvSpPr>
        <p:spPr>
          <a:xfrm>
            <a:off x="611560" y="2552644"/>
            <a:ext cx="8352928" cy="3416320"/>
          </a:xfrm>
          <a:prstGeom prst="rect">
            <a:avLst/>
          </a:prstGeom>
        </p:spPr>
        <p:txBody>
          <a:bodyPr wrap="square">
            <a:spAutoFit/>
          </a:bodyPr>
          <a:lstStyle/>
          <a:p>
            <a:r>
              <a:rPr lang="pt-BR" dirty="0"/>
              <a:t>•	</a:t>
            </a:r>
            <a:r>
              <a:rPr lang="pt-BR" sz="3600" dirty="0"/>
              <a:t>Apesar de ser um algoritmo simples de se implementar, nada garante que uma página carregada a muito tempo não seja a mais utilizada. A utilização da página não está relacionada com o seu tempo de carga! </a:t>
            </a:r>
          </a:p>
          <a:p>
            <a:r>
              <a:rPr lang="pt-BR" sz="3600" dirty="0"/>
              <a:t>•	Algoritmo raramente utilizado </a:t>
            </a:r>
          </a:p>
        </p:txBody>
      </p:sp>
    </p:spTree>
    <p:extLst>
      <p:ext uri="{BB962C8B-B14F-4D97-AF65-F5344CB8AC3E}">
        <p14:creationId xmlns:p14="http://schemas.microsoft.com/office/powerpoint/2010/main" val="1456056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Substituição de Páginas Segunda Chance </a:t>
            </a:r>
            <a:endParaRPr lang="pt-BR" b="1" dirty="0"/>
          </a:p>
        </p:txBody>
      </p:sp>
      <p:sp>
        <p:nvSpPr>
          <p:cNvPr id="3" name="Espaço Reservado para Conteúdo 2"/>
          <p:cNvSpPr>
            <a:spLocks noGrp="1"/>
          </p:cNvSpPr>
          <p:nvPr>
            <p:ph idx="1"/>
          </p:nvPr>
        </p:nvSpPr>
        <p:spPr>
          <a:xfrm>
            <a:off x="457200" y="1600200"/>
            <a:ext cx="8229600" cy="4525963"/>
          </a:xfrm>
        </p:spPr>
        <p:txBody>
          <a:bodyPr>
            <a:normAutofit fontScale="92500" lnSpcReduction="20000"/>
          </a:bodyPr>
          <a:lstStyle/>
          <a:p>
            <a:pPr lvl="0" fontAlgn="base"/>
            <a:r>
              <a:rPr lang="pt-BR" dirty="0"/>
              <a:t>O algoritmo da segunda chance utiliza um algoritmo FIFO modificado. </a:t>
            </a:r>
          </a:p>
          <a:p>
            <a:pPr lvl="0" fontAlgn="base"/>
            <a:r>
              <a:rPr lang="pt-BR" dirty="0"/>
              <a:t>Quando há um </a:t>
            </a:r>
            <a:r>
              <a:rPr lang="pt-BR" dirty="0" err="1"/>
              <a:t>page</a:t>
            </a:r>
            <a:r>
              <a:rPr lang="pt-BR" dirty="0"/>
              <a:t> </a:t>
            </a:r>
            <a:r>
              <a:rPr lang="pt-BR" dirty="0" err="1"/>
              <a:t>fault</a:t>
            </a:r>
            <a:r>
              <a:rPr lang="pt-BR" dirty="0"/>
              <a:t>, o algoritmo analisa a página carregada há mais tempo.  </a:t>
            </a:r>
          </a:p>
          <a:p>
            <a:pPr lvl="0" fontAlgn="base"/>
            <a:r>
              <a:rPr lang="pt-BR" dirty="0"/>
              <a:t>Se o bit R for 0, a página é escolhida para substituição.</a:t>
            </a:r>
          </a:p>
          <a:p>
            <a:pPr lvl="0" fontAlgn="base"/>
            <a:r>
              <a:rPr lang="pt-BR" dirty="0"/>
              <a:t>Se o bit R for 1, o bit R é zerado e a página é colocada no final da final.  </a:t>
            </a:r>
          </a:p>
          <a:p>
            <a:pPr lvl="0" fontAlgn="base"/>
            <a:r>
              <a:rPr lang="pt-BR" dirty="0"/>
              <a:t>A busca continua até que haja uma página onde R=0. </a:t>
            </a:r>
          </a:p>
          <a:p>
            <a:endParaRPr lang="pt-BR" dirty="0"/>
          </a:p>
        </p:txBody>
      </p:sp>
    </p:spTree>
    <p:extLst>
      <p:ext uri="{BB962C8B-B14F-4D97-AF65-F5344CB8AC3E}">
        <p14:creationId xmlns:p14="http://schemas.microsoft.com/office/powerpoint/2010/main" val="42137152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Substituição de Páginas Segunda Chance </a:t>
            </a:r>
            <a:endParaRPr lang="pt-BR" b="1" dirty="0"/>
          </a:p>
        </p:txBody>
      </p:sp>
      <p:sp>
        <p:nvSpPr>
          <p:cNvPr id="3" name="Espaço Reservado para Conteúdo 2"/>
          <p:cNvSpPr>
            <a:spLocks noGrp="1"/>
          </p:cNvSpPr>
          <p:nvPr>
            <p:ph idx="1"/>
          </p:nvPr>
        </p:nvSpPr>
        <p:spPr>
          <a:xfrm>
            <a:off x="457200" y="3573016"/>
            <a:ext cx="8229600" cy="2553147"/>
          </a:xfrm>
        </p:spPr>
        <p:txBody>
          <a:bodyPr>
            <a:normAutofit lnSpcReduction="10000"/>
          </a:bodyPr>
          <a:lstStyle/>
          <a:p>
            <a:pPr lvl="0" fontAlgn="base"/>
            <a:r>
              <a:rPr lang="pt-BR" dirty="0"/>
              <a:t>O algoritmo da segunda chance procura uma página carregada há muito tempo que não tenha sido referenciada.  </a:t>
            </a:r>
          </a:p>
          <a:p>
            <a:pPr lvl="0" fontAlgn="base"/>
            <a:r>
              <a:rPr lang="pt-BR" dirty="0"/>
              <a:t>Se todas as páginas tiverem sido referenciadas, ele degenera para FIFO puro. </a:t>
            </a:r>
          </a:p>
          <a:p>
            <a:endParaRPr lang="pt-BR" dirty="0"/>
          </a:p>
        </p:txBody>
      </p:sp>
      <p:pic>
        <p:nvPicPr>
          <p:cNvPr id="4" name="Imagem 3"/>
          <p:cNvPicPr>
            <a:picLocks noChangeAspect="1"/>
          </p:cNvPicPr>
          <p:nvPr/>
        </p:nvPicPr>
        <p:blipFill rotWithShape="1">
          <a:blip r:embed="rId2"/>
          <a:srcRect l="24968" t="38240" r="29417" b="41600"/>
          <a:stretch/>
        </p:blipFill>
        <p:spPr>
          <a:xfrm>
            <a:off x="1331640" y="1417638"/>
            <a:ext cx="5904656" cy="1728192"/>
          </a:xfrm>
          <a:prstGeom prst="rect">
            <a:avLst/>
          </a:prstGeom>
        </p:spPr>
      </p:pic>
    </p:spTree>
    <p:extLst>
      <p:ext uri="{BB962C8B-B14F-4D97-AF65-F5344CB8AC3E}">
        <p14:creationId xmlns:p14="http://schemas.microsoft.com/office/powerpoint/2010/main" val="18180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Gerência de Memória</a:t>
            </a:r>
            <a:endParaRPr lang="pt-BR" dirty="0"/>
          </a:p>
        </p:txBody>
      </p:sp>
      <p:sp>
        <p:nvSpPr>
          <p:cNvPr id="3" name="Espaço Reservado para Conteúdo 2"/>
          <p:cNvSpPr>
            <a:spLocks noGrp="1"/>
          </p:cNvSpPr>
          <p:nvPr>
            <p:ph idx="1"/>
          </p:nvPr>
        </p:nvSpPr>
        <p:spPr/>
        <p:txBody>
          <a:bodyPr>
            <a:normAutofit fontScale="92500" lnSpcReduction="10000"/>
          </a:bodyPr>
          <a:lstStyle/>
          <a:p>
            <a:pPr lvl="0" fontAlgn="base"/>
            <a:r>
              <a:rPr lang="pt-BR" dirty="0"/>
              <a:t>De uma maneira geral, na criação do processo, sua imagem (ou parte dela) é carregada em memória.  </a:t>
            </a:r>
          </a:p>
          <a:p>
            <a:pPr lvl="0" fontAlgn="base"/>
            <a:r>
              <a:rPr lang="pt-BR" dirty="0"/>
              <a:t>A instrução e os dados que estão sendo manipulados em um determinado instante são carregados na CPU. </a:t>
            </a:r>
          </a:p>
          <a:p>
            <a:pPr lvl="0" fontAlgn="base"/>
            <a:r>
              <a:rPr lang="pt-BR" dirty="0"/>
              <a:t>Os dados alterados são escritos novamente em memória. </a:t>
            </a:r>
            <a:endParaRPr lang="pt-BR" dirty="0" smtClean="0"/>
          </a:p>
          <a:p>
            <a:pPr lvl="0" fontAlgn="base"/>
            <a:r>
              <a:rPr lang="pt-BR" dirty="0"/>
              <a:t>Dados permanentes alterados (e.g. arquivos) são gravados em disco</a:t>
            </a:r>
            <a:r>
              <a:rPr lang="pt-BR" dirty="0" smtClean="0"/>
              <a:t> </a:t>
            </a:r>
            <a:endParaRPr lang="pt-BR" dirty="0"/>
          </a:p>
        </p:txBody>
      </p:sp>
    </p:spTree>
    <p:extLst>
      <p:ext uri="{BB962C8B-B14F-4D97-AF65-F5344CB8AC3E}">
        <p14:creationId xmlns:p14="http://schemas.microsoft.com/office/powerpoint/2010/main" val="29427241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Substituição de Páginas Algoritmo do Relógio </a:t>
            </a:r>
            <a:endParaRPr lang="pt-BR" dirty="0"/>
          </a:p>
        </p:txBody>
      </p:sp>
      <p:sp>
        <p:nvSpPr>
          <p:cNvPr id="3" name="Espaço Reservado para Conteúdo 2"/>
          <p:cNvSpPr>
            <a:spLocks noGrp="1"/>
          </p:cNvSpPr>
          <p:nvPr>
            <p:ph idx="1"/>
          </p:nvPr>
        </p:nvSpPr>
        <p:spPr/>
        <p:txBody>
          <a:bodyPr/>
          <a:lstStyle/>
          <a:p>
            <a:pPr lvl="0" fontAlgn="base"/>
            <a:r>
              <a:rPr lang="pt-BR" dirty="0"/>
              <a:t>O algoritmo do relógio utiliza a mesma filosofia do algoritmo da segunda chance, porém não utiliza filas simples para armazenar as páginas. </a:t>
            </a:r>
          </a:p>
          <a:p>
            <a:pPr lvl="0" fontAlgn="base"/>
            <a:r>
              <a:rPr lang="pt-BR" dirty="0"/>
              <a:t>As páginas são mantidas em uma fila circular, com um ponteiro que aponta para a página mais antiga. </a:t>
            </a:r>
          </a:p>
          <a:p>
            <a:endParaRPr lang="pt-BR" dirty="0"/>
          </a:p>
        </p:txBody>
      </p:sp>
    </p:spTree>
    <p:extLst>
      <p:ext uri="{BB962C8B-B14F-4D97-AF65-F5344CB8AC3E}">
        <p14:creationId xmlns:p14="http://schemas.microsoft.com/office/powerpoint/2010/main" val="20820567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Substituição de Páginas Algoritmo do Relógio </a:t>
            </a:r>
            <a:endParaRPr lang="pt-BR" dirty="0"/>
          </a:p>
        </p:txBody>
      </p:sp>
      <p:sp>
        <p:nvSpPr>
          <p:cNvPr id="3" name="Espaço Reservado para Conteúdo 2"/>
          <p:cNvSpPr>
            <a:spLocks noGrp="1"/>
          </p:cNvSpPr>
          <p:nvPr>
            <p:ph idx="1"/>
          </p:nvPr>
        </p:nvSpPr>
        <p:spPr>
          <a:xfrm>
            <a:off x="107504" y="1417638"/>
            <a:ext cx="8579296" cy="4708525"/>
          </a:xfrm>
        </p:spPr>
        <p:txBody>
          <a:bodyPr/>
          <a:lstStyle/>
          <a:p>
            <a:r>
              <a:rPr lang="pt-BR" dirty="0"/>
              <a:t>Quando há um </a:t>
            </a:r>
            <a:r>
              <a:rPr lang="pt-BR" dirty="0" err="1"/>
              <a:t>page</a:t>
            </a:r>
            <a:r>
              <a:rPr lang="pt-BR" dirty="0"/>
              <a:t> </a:t>
            </a:r>
            <a:r>
              <a:rPr lang="pt-BR" dirty="0" err="1"/>
              <a:t>fault</a:t>
            </a:r>
            <a:r>
              <a:rPr lang="pt-BR" dirty="0"/>
              <a:t>, o algoritmo analisa a página apontada pelo ponteiro. Se o bit R for 0, a página é escolhida para substituição. Se o bit R for 1, o bit R é zerado e o ponteiro aponta para a próxima página. A busca continua até que haja uma página onde R=0. </a:t>
            </a:r>
          </a:p>
          <a:p>
            <a:endParaRPr lang="pt-BR" dirty="0"/>
          </a:p>
        </p:txBody>
      </p:sp>
      <p:pic>
        <p:nvPicPr>
          <p:cNvPr id="4" name="Imagem 3"/>
          <p:cNvPicPr>
            <a:picLocks noChangeAspect="1"/>
          </p:cNvPicPr>
          <p:nvPr/>
        </p:nvPicPr>
        <p:blipFill rotWithShape="1">
          <a:blip r:embed="rId2"/>
          <a:srcRect l="33868" t="34880" r="38318" b="37401"/>
          <a:stretch/>
        </p:blipFill>
        <p:spPr>
          <a:xfrm>
            <a:off x="5081707" y="4005064"/>
            <a:ext cx="3600400" cy="2376264"/>
          </a:xfrm>
          <a:prstGeom prst="rect">
            <a:avLst/>
          </a:prstGeom>
        </p:spPr>
      </p:pic>
    </p:spTree>
    <p:extLst>
      <p:ext uri="{BB962C8B-B14F-4D97-AF65-F5344CB8AC3E}">
        <p14:creationId xmlns:p14="http://schemas.microsoft.com/office/powerpoint/2010/main" val="26896267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 LRU </a:t>
            </a:r>
            <a:endParaRPr lang="pt-BR" dirty="0"/>
          </a:p>
        </p:txBody>
      </p:sp>
      <p:sp>
        <p:nvSpPr>
          <p:cNvPr id="3" name="Espaço Reservado para Conteúdo 2"/>
          <p:cNvSpPr>
            <a:spLocks noGrp="1"/>
          </p:cNvSpPr>
          <p:nvPr>
            <p:ph idx="1"/>
          </p:nvPr>
        </p:nvSpPr>
        <p:spPr/>
        <p:txBody>
          <a:bodyPr>
            <a:normAutofit fontScale="92500" lnSpcReduction="20000"/>
          </a:bodyPr>
          <a:lstStyle/>
          <a:p>
            <a:pPr lvl="0" fontAlgn="base"/>
            <a:r>
              <a:rPr lang="pt-BR" dirty="0"/>
              <a:t>Por causa do princípio da localidade, as páginas muito referenciadas nas últimas instruções tem grande chance de serem referenciadas pelas próximas instruções. Da mesma maneira, as páginas não referenciadas há muito tempo tem grande probabilidade de continuarem a não serem utilizadas por muito tempo. </a:t>
            </a:r>
          </a:p>
          <a:p>
            <a:pPr lvl="0" fontAlgn="base"/>
            <a:r>
              <a:rPr lang="pt-BR" dirty="0"/>
              <a:t>O algoritmo LRU (</a:t>
            </a:r>
            <a:r>
              <a:rPr lang="pt-BR" dirty="0" err="1"/>
              <a:t>least</a:t>
            </a:r>
            <a:r>
              <a:rPr lang="pt-BR" dirty="0"/>
              <a:t> </a:t>
            </a:r>
            <a:r>
              <a:rPr lang="pt-BR" dirty="0" err="1"/>
              <a:t>recently</a:t>
            </a:r>
            <a:r>
              <a:rPr lang="pt-BR" dirty="0"/>
              <a:t> </a:t>
            </a:r>
            <a:r>
              <a:rPr lang="pt-BR" dirty="0" err="1"/>
              <a:t>used</a:t>
            </a:r>
            <a:r>
              <a:rPr lang="pt-BR" dirty="0"/>
              <a:t>) determina que a página escolhida para substituição deve ser a página que foi referenciada no passado mais distante. </a:t>
            </a:r>
          </a:p>
          <a:p>
            <a:endParaRPr lang="pt-BR" dirty="0"/>
          </a:p>
        </p:txBody>
      </p:sp>
    </p:spTree>
    <p:extLst>
      <p:ext uri="{BB962C8B-B14F-4D97-AF65-F5344CB8AC3E}">
        <p14:creationId xmlns:p14="http://schemas.microsoft.com/office/powerpoint/2010/main" val="38083681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 LRU </a:t>
            </a:r>
            <a:endParaRPr lang="pt-BR" dirty="0"/>
          </a:p>
        </p:txBody>
      </p:sp>
      <p:sp>
        <p:nvSpPr>
          <p:cNvPr id="3" name="Espaço Reservado para Conteúdo 2"/>
          <p:cNvSpPr>
            <a:spLocks noGrp="1"/>
          </p:cNvSpPr>
          <p:nvPr>
            <p:ph idx="1"/>
          </p:nvPr>
        </p:nvSpPr>
        <p:spPr/>
        <p:txBody>
          <a:bodyPr>
            <a:normAutofit fontScale="85000" lnSpcReduction="10000"/>
          </a:bodyPr>
          <a:lstStyle/>
          <a:p>
            <a:pPr lvl="0" fontAlgn="base"/>
            <a:r>
              <a:rPr lang="pt-BR" dirty="0"/>
              <a:t>O algoritmo LRU apresenta bons resultados teóricos porém sua implementação é cara: necessita de uma lista encadeada organizada  pelo tempo do último acesso. A página escolhida será a página com tempo menos recente do último acesso. </a:t>
            </a:r>
          </a:p>
          <a:p>
            <a:pPr lvl="0" fontAlgn="base"/>
            <a:r>
              <a:rPr lang="pt-BR" dirty="0"/>
              <a:t>Existem algumas técnicas de implementação do LRU utilizando-se de hardware especial. </a:t>
            </a:r>
          </a:p>
          <a:p>
            <a:pPr lvl="0" fontAlgn="base"/>
            <a:r>
              <a:rPr lang="pt-BR" dirty="0"/>
              <a:t>Para SO de uso genérico, porém, o mais comum é a utilização de uma simulação por software do LRU, conhecida como NFU (não frequentemente utilizada). </a:t>
            </a:r>
          </a:p>
          <a:p>
            <a:endParaRPr lang="pt-BR" dirty="0"/>
          </a:p>
        </p:txBody>
      </p:sp>
    </p:spTree>
    <p:extLst>
      <p:ext uri="{BB962C8B-B14F-4D97-AF65-F5344CB8AC3E}">
        <p14:creationId xmlns:p14="http://schemas.microsoft.com/office/powerpoint/2010/main" val="34744640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Substituição de Páginas - NFU </a:t>
            </a:r>
            <a:endParaRPr lang="pt-BR" dirty="0"/>
          </a:p>
        </p:txBody>
      </p:sp>
      <p:sp>
        <p:nvSpPr>
          <p:cNvPr id="3" name="Espaço Reservado para Conteúdo 2"/>
          <p:cNvSpPr>
            <a:spLocks noGrp="1"/>
          </p:cNvSpPr>
          <p:nvPr>
            <p:ph idx="1"/>
          </p:nvPr>
        </p:nvSpPr>
        <p:spPr/>
        <p:txBody>
          <a:bodyPr>
            <a:normAutofit fontScale="92500" lnSpcReduction="20000"/>
          </a:bodyPr>
          <a:lstStyle/>
          <a:p>
            <a:pPr lvl="0" fontAlgn="base"/>
            <a:r>
              <a:rPr lang="pt-BR" dirty="0"/>
              <a:t>No NFU, necessitamos de um contador adicional, a ser mantido na tabela de páginas, para cada página. Periodicamente, o SO percorre todas as páginas em memória e adiciona o valor do bit R (0 ou 1) de cada página ao seu contador. </a:t>
            </a:r>
          </a:p>
          <a:p>
            <a:pPr lvl="0" fontAlgn="base"/>
            <a:r>
              <a:rPr lang="pt-BR" dirty="0"/>
              <a:t>Quando ocorre um </a:t>
            </a:r>
            <a:r>
              <a:rPr lang="pt-BR" dirty="0" err="1"/>
              <a:t>page</a:t>
            </a:r>
            <a:r>
              <a:rPr lang="pt-BR" dirty="0"/>
              <a:t> </a:t>
            </a:r>
            <a:r>
              <a:rPr lang="pt-BR" dirty="0" err="1"/>
              <a:t>fault</a:t>
            </a:r>
            <a:r>
              <a:rPr lang="pt-BR" dirty="0"/>
              <a:t>, a página escolhida é aquela que possui o menor contador. </a:t>
            </a:r>
          </a:p>
          <a:p>
            <a:pPr lvl="0" fontAlgn="base"/>
            <a:r>
              <a:rPr lang="pt-BR" dirty="0"/>
              <a:t>O problema do NFU é que uma página muito referenciada há muito tempo atrás raramente é escolhida para substituição pois o NFU não “esquece” estas referencias. </a:t>
            </a:r>
          </a:p>
          <a:p>
            <a:endParaRPr lang="pt-BR" dirty="0"/>
          </a:p>
        </p:txBody>
      </p:sp>
    </p:spTree>
    <p:extLst>
      <p:ext uri="{BB962C8B-B14F-4D97-AF65-F5344CB8AC3E}">
        <p14:creationId xmlns:p14="http://schemas.microsoft.com/office/powerpoint/2010/main" val="22503017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274638"/>
            <a:ext cx="8507288" cy="1143000"/>
          </a:xfrm>
        </p:spPr>
        <p:txBody>
          <a:bodyPr>
            <a:normAutofit fontScale="90000"/>
          </a:bodyPr>
          <a:lstStyle/>
          <a:p>
            <a:r>
              <a:rPr lang="pt-BR" b="1" dirty="0"/>
              <a:t>Substituição de Páginas NFU com </a:t>
            </a:r>
            <a:r>
              <a:rPr lang="pt-BR" b="1" dirty="0" err="1"/>
              <a:t>Aging</a:t>
            </a:r>
            <a:r>
              <a:rPr lang="pt-BR" b="1" dirty="0"/>
              <a:t> </a:t>
            </a:r>
          </a:p>
        </p:txBody>
      </p:sp>
      <p:sp>
        <p:nvSpPr>
          <p:cNvPr id="3" name="Espaço Reservado para Conteúdo 2"/>
          <p:cNvSpPr>
            <a:spLocks noGrp="1"/>
          </p:cNvSpPr>
          <p:nvPr>
            <p:ph idx="1"/>
          </p:nvPr>
        </p:nvSpPr>
        <p:spPr/>
        <p:txBody>
          <a:bodyPr>
            <a:normAutofit lnSpcReduction="10000"/>
          </a:bodyPr>
          <a:lstStyle/>
          <a:p>
            <a:pPr lvl="0" fontAlgn="base"/>
            <a:r>
              <a:rPr lang="pt-BR" dirty="0"/>
              <a:t>Para que as referências sejam esquecidas, devemos utilizar uma técnica de </a:t>
            </a:r>
            <a:r>
              <a:rPr lang="pt-BR" dirty="0" err="1"/>
              <a:t>aging</a:t>
            </a:r>
            <a:r>
              <a:rPr lang="pt-BR" dirty="0"/>
              <a:t>. O número de bits no contador é o número de referências passadas que será considerado. </a:t>
            </a:r>
            <a:endParaRPr lang="pt-BR" sz="1200" dirty="0"/>
          </a:p>
          <a:p>
            <a:pPr lvl="0" fontAlgn="base"/>
            <a:r>
              <a:rPr lang="pt-BR" u="sng" dirty="0"/>
              <a:t>Funcionamento do </a:t>
            </a:r>
            <a:r>
              <a:rPr lang="pt-BR" u="sng" dirty="0" err="1"/>
              <a:t>aging</a:t>
            </a:r>
            <a:r>
              <a:rPr lang="pt-BR" u="sng" dirty="0"/>
              <a:t>:</a:t>
            </a:r>
            <a:r>
              <a:rPr lang="pt-BR" dirty="0"/>
              <a:t> </a:t>
            </a:r>
            <a:endParaRPr lang="pt-BR" sz="1200" dirty="0"/>
          </a:p>
          <a:p>
            <a:pPr lvl="1" fontAlgn="base"/>
            <a:r>
              <a:rPr lang="pt-BR" dirty="0"/>
              <a:t>A cada interrupção de </a:t>
            </a:r>
            <a:r>
              <a:rPr lang="pt-BR" dirty="0" err="1"/>
              <a:t>clock</a:t>
            </a:r>
            <a:r>
              <a:rPr lang="pt-BR" dirty="0"/>
              <a:t>, é feito um shift do contador de cada página para a direita e o bit R é inserido à esquerda (bit mais significativo). </a:t>
            </a:r>
            <a:endParaRPr lang="pt-BR" sz="1200" dirty="0"/>
          </a:p>
          <a:p>
            <a:pPr lvl="1" fontAlgn="base"/>
            <a:r>
              <a:rPr lang="pt-BR" dirty="0"/>
              <a:t>Quando há um </a:t>
            </a:r>
            <a:r>
              <a:rPr lang="pt-BR" dirty="0" err="1"/>
              <a:t>page</a:t>
            </a:r>
            <a:r>
              <a:rPr lang="pt-BR" dirty="0"/>
              <a:t> </a:t>
            </a:r>
            <a:r>
              <a:rPr lang="pt-BR" dirty="0" err="1"/>
              <a:t>fault</a:t>
            </a:r>
            <a:r>
              <a:rPr lang="pt-BR" dirty="0"/>
              <a:t>, o algoritmo escolhe a página com o menor contador. </a:t>
            </a:r>
            <a:endParaRPr lang="pt-BR" sz="1200" dirty="0"/>
          </a:p>
          <a:p>
            <a:endParaRPr lang="pt-BR" dirty="0"/>
          </a:p>
        </p:txBody>
      </p:sp>
    </p:spTree>
    <p:extLst>
      <p:ext uri="{BB962C8B-B14F-4D97-AF65-F5344CB8AC3E}">
        <p14:creationId xmlns:p14="http://schemas.microsoft.com/office/powerpoint/2010/main" val="4555018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274638"/>
            <a:ext cx="8507288" cy="1143000"/>
          </a:xfrm>
        </p:spPr>
        <p:txBody>
          <a:bodyPr>
            <a:normAutofit fontScale="90000"/>
          </a:bodyPr>
          <a:lstStyle/>
          <a:p>
            <a:r>
              <a:rPr lang="pt-BR" b="1" dirty="0"/>
              <a:t>Substituição de Páginas NFU com </a:t>
            </a:r>
            <a:r>
              <a:rPr lang="pt-BR" b="1" dirty="0" err="1"/>
              <a:t>Aging</a:t>
            </a:r>
            <a:r>
              <a:rPr lang="pt-BR" b="1" dirty="0"/>
              <a:t> </a:t>
            </a:r>
          </a:p>
        </p:txBody>
      </p:sp>
      <p:pic>
        <p:nvPicPr>
          <p:cNvPr id="4" name="Espaço Reservado para Conteúdo 3"/>
          <p:cNvPicPr>
            <a:picLocks noGrp="1" noChangeAspect="1"/>
          </p:cNvPicPr>
          <p:nvPr>
            <p:ph idx="1"/>
          </p:nvPr>
        </p:nvPicPr>
        <p:blipFill rotWithShape="1">
          <a:blip r:embed="rId2"/>
          <a:srcRect l="25766" t="32452" r="24712" b="23000"/>
          <a:stretch/>
        </p:blipFill>
        <p:spPr>
          <a:xfrm>
            <a:off x="740144" y="1772816"/>
            <a:ext cx="7576272" cy="4513524"/>
          </a:xfrm>
          <a:prstGeom prst="rect">
            <a:avLst/>
          </a:prstGeom>
        </p:spPr>
      </p:pic>
    </p:spTree>
    <p:extLst>
      <p:ext uri="{BB962C8B-B14F-4D97-AF65-F5344CB8AC3E}">
        <p14:creationId xmlns:p14="http://schemas.microsoft.com/office/powerpoint/2010/main" val="20508917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274638"/>
            <a:ext cx="8507288" cy="1143000"/>
          </a:xfrm>
        </p:spPr>
        <p:txBody>
          <a:bodyPr>
            <a:normAutofit fontScale="90000"/>
          </a:bodyPr>
          <a:lstStyle/>
          <a:p>
            <a:r>
              <a:rPr lang="pt-BR" b="1" dirty="0"/>
              <a:t>Substituição de Páginas NFU com </a:t>
            </a:r>
            <a:r>
              <a:rPr lang="pt-BR" b="1" dirty="0" err="1"/>
              <a:t>Aging</a:t>
            </a:r>
            <a:r>
              <a:rPr lang="pt-BR" b="1" dirty="0"/>
              <a:t> </a:t>
            </a:r>
          </a:p>
        </p:txBody>
      </p:sp>
      <p:sp>
        <p:nvSpPr>
          <p:cNvPr id="3" name="Espaço Reservado para Conteúdo 2"/>
          <p:cNvSpPr>
            <a:spLocks noGrp="1"/>
          </p:cNvSpPr>
          <p:nvPr>
            <p:ph idx="1"/>
          </p:nvPr>
        </p:nvSpPr>
        <p:spPr/>
        <p:txBody>
          <a:bodyPr>
            <a:normAutofit lnSpcReduction="10000"/>
          </a:bodyPr>
          <a:lstStyle/>
          <a:p>
            <a:pPr lvl="0" fontAlgn="base"/>
            <a:r>
              <a:rPr lang="pt-BR" dirty="0"/>
              <a:t>Diferenças entre LRU e </a:t>
            </a:r>
            <a:r>
              <a:rPr lang="pt-BR" dirty="0" err="1"/>
              <a:t>aging</a:t>
            </a:r>
            <a:r>
              <a:rPr lang="pt-BR" dirty="0"/>
              <a:t>: </a:t>
            </a:r>
          </a:p>
          <a:p>
            <a:pPr lvl="0" fontAlgn="base"/>
            <a:r>
              <a:rPr lang="pt-BR" dirty="0"/>
              <a:t>Se duas páginas possuem o contador = 0, o </a:t>
            </a:r>
            <a:r>
              <a:rPr lang="pt-BR" dirty="0" err="1"/>
              <a:t>aging</a:t>
            </a:r>
            <a:r>
              <a:rPr lang="pt-BR" dirty="0"/>
              <a:t> escolhe qualquer uma delas para substituição. Assim, assumindo um contador de 8 bits, uma página que foi referenciada há 9 </a:t>
            </a:r>
            <a:r>
              <a:rPr lang="pt-BR" dirty="0" err="1"/>
              <a:t>ticks</a:t>
            </a:r>
            <a:r>
              <a:rPr lang="pt-BR" dirty="0"/>
              <a:t> é considerada igual a uma página referenciada há 1000 </a:t>
            </a:r>
            <a:r>
              <a:rPr lang="pt-BR" dirty="0" err="1"/>
              <a:t>ticks</a:t>
            </a:r>
            <a:r>
              <a:rPr lang="pt-BR" dirty="0"/>
              <a:t>. </a:t>
            </a:r>
          </a:p>
          <a:p>
            <a:pPr lvl="0" fontAlgn="base"/>
            <a:r>
              <a:rPr lang="pt-BR" dirty="0"/>
              <a:t>Se duas páginas tem o bit R=1, não podemos decidir qual delas foi referenciada por último. </a:t>
            </a:r>
          </a:p>
          <a:p>
            <a:endParaRPr lang="pt-BR" dirty="0"/>
          </a:p>
        </p:txBody>
      </p:sp>
    </p:spTree>
    <p:extLst>
      <p:ext uri="{BB962C8B-B14F-4D97-AF65-F5344CB8AC3E}">
        <p14:creationId xmlns:p14="http://schemas.microsoft.com/office/powerpoint/2010/main" val="18461233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Tamanho da Página </a:t>
            </a:r>
            <a:endParaRPr lang="pt-BR" dirty="0"/>
          </a:p>
        </p:txBody>
      </p:sp>
      <p:sp>
        <p:nvSpPr>
          <p:cNvPr id="3" name="Espaço Reservado para Conteúdo 2"/>
          <p:cNvSpPr>
            <a:spLocks noGrp="1"/>
          </p:cNvSpPr>
          <p:nvPr>
            <p:ph idx="1"/>
          </p:nvPr>
        </p:nvSpPr>
        <p:spPr/>
        <p:txBody>
          <a:bodyPr>
            <a:normAutofit fontScale="85000" lnSpcReduction="10000"/>
          </a:bodyPr>
          <a:lstStyle/>
          <a:p>
            <a:pPr lvl="0" fontAlgn="base"/>
            <a:r>
              <a:rPr lang="pt-BR" dirty="0"/>
              <a:t>O tamanho da página geralmente é um parâmetro configurável do SO.  </a:t>
            </a:r>
          </a:p>
          <a:p>
            <a:pPr lvl="0" fontAlgn="base"/>
            <a:r>
              <a:rPr lang="pt-BR" dirty="0"/>
              <a:t>Mesmo que a MMU trate páginas de um tamanho fixo, </a:t>
            </a:r>
          </a:p>
          <a:p>
            <a:r>
              <a:rPr lang="pt-BR" dirty="0"/>
              <a:t>e.g. 512 bytes, o SO pode utilizar páginas de 1k, alocando sempre 2 páginas consecutivas a cada </a:t>
            </a:r>
            <a:r>
              <a:rPr lang="pt-BR" dirty="0" err="1"/>
              <a:t>page</a:t>
            </a:r>
            <a:r>
              <a:rPr lang="pt-BR" dirty="0"/>
              <a:t> </a:t>
            </a:r>
            <a:r>
              <a:rPr lang="pt-BR" dirty="0" err="1"/>
              <a:t>fault</a:t>
            </a:r>
            <a:r>
              <a:rPr lang="pt-BR" dirty="0"/>
              <a:t>. </a:t>
            </a:r>
          </a:p>
          <a:p>
            <a:pPr lvl="0" fontAlgn="base"/>
            <a:r>
              <a:rPr lang="pt-BR" dirty="0"/>
              <a:t>Estudos teóricos determinam que o tamanho ótimo da página depende </a:t>
            </a:r>
            <a:r>
              <a:rPr lang="pt-BR" dirty="0" err="1"/>
              <a:t>bascamente</a:t>
            </a:r>
            <a:r>
              <a:rPr lang="pt-BR" dirty="0"/>
              <a:t> do tamanho médio de um processo e do tamanho de uma entrada da tabela de páginas. A maioria dos sistemas usa páginas de 512 bytes a 8kbytes. </a:t>
            </a:r>
          </a:p>
          <a:p>
            <a:endParaRPr lang="pt-BR" dirty="0"/>
          </a:p>
        </p:txBody>
      </p:sp>
    </p:spTree>
    <p:extLst>
      <p:ext uri="{BB962C8B-B14F-4D97-AF65-F5344CB8AC3E}">
        <p14:creationId xmlns:p14="http://schemas.microsoft.com/office/powerpoint/2010/main" val="41623486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Tamanho da Página Vantagens (V) x Desvantagens (D) </a:t>
            </a:r>
            <a:endParaRPr lang="pt-BR" dirty="0"/>
          </a:p>
        </p:txBody>
      </p:sp>
      <p:sp>
        <p:nvSpPr>
          <p:cNvPr id="3" name="Espaço Reservado para Conteúdo 2"/>
          <p:cNvSpPr>
            <a:spLocks noGrp="1"/>
          </p:cNvSpPr>
          <p:nvPr>
            <p:ph idx="1"/>
          </p:nvPr>
        </p:nvSpPr>
        <p:spPr/>
        <p:txBody>
          <a:bodyPr>
            <a:normAutofit fontScale="77500" lnSpcReduction="20000"/>
          </a:bodyPr>
          <a:lstStyle/>
          <a:p>
            <a:pPr lvl="0" fontAlgn="base"/>
            <a:r>
              <a:rPr lang="pt-BR" dirty="0"/>
              <a:t>Páginas grandes: </a:t>
            </a:r>
          </a:p>
          <a:p>
            <a:pPr lvl="0" fontAlgn="base"/>
            <a:r>
              <a:rPr lang="pt-BR" dirty="0"/>
              <a:t>D: maior fragmentação interna: grande parte da última página do processo é perdida; </a:t>
            </a:r>
          </a:p>
          <a:p>
            <a:pPr lvl="0" fontAlgn="base"/>
            <a:r>
              <a:rPr lang="pt-BR" dirty="0"/>
              <a:t>D: grande parte da memória é ocupada com espaço inativo (não fazem parte do </a:t>
            </a:r>
            <a:r>
              <a:rPr lang="pt-BR" dirty="0" err="1"/>
              <a:t>working</a:t>
            </a:r>
            <a:r>
              <a:rPr lang="pt-BR" dirty="0"/>
              <a:t> set mas estão na mesma página). </a:t>
            </a:r>
          </a:p>
          <a:p>
            <a:pPr lvl="0" fontAlgn="base"/>
            <a:r>
              <a:rPr lang="pt-BR" dirty="0"/>
              <a:t>V:  tabela de páginas menor.  </a:t>
            </a:r>
          </a:p>
          <a:p>
            <a:pPr lvl="0" fontAlgn="base"/>
            <a:r>
              <a:rPr lang="pt-BR" dirty="0"/>
              <a:t>Páginas pequenas: </a:t>
            </a:r>
          </a:p>
          <a:p>
            <a:pPr lvl="0" fontAlgn="base"/>
            <a:r>
              <a:rPr lang="pt-BR" dirty="0"/>
              <a:t>V: menor fragmentação interna; </a:t>
            </a:r>
          </a:p>
          <a:p>
            <a:pPr lvl="0" fontAlgn="base"/>
            <a:r>
              <a:rPr lang="pt-BR" dirty="0"/>
              <a:t>V: melhor aproveitamento da memória com espaços alocados ativos. </a:t>
            </a:r>
          </a:p>
          <a:p>
            <a:r>
              <a:rPr lang="pt-BR" dirty="0"/>
              <a:t>D: tabela de páginas maior. </a:t>
            </a:r>
            <a:endParaRPr lang="pt-BR" dirty="0"/>
          </a:p>
        </p:txBody>
      </p:sp>
    </p:spTree>
    <p:extLst>
      <p:ext uri="{BB962C8B-B14F-4D97-AF65-F5344CB8AC3E}">
        <p14:creationId xmlns:p14="http://schemas.microsoft.com/office/powerpoint/2010/main" val="125176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8229600" cy="5865515"/>
          </a:xfrm>
        </p:spPr>
        <p:txBody>
          <a:bodyPr>
            <a:normAutofit/>
          </a:bodyPr>
          <a:lstStyle/>
          <a:p>
            <a:r>
              <a:rPr lang="pt-BR" dirty="0"/>
              <a:t>Passos na geração de uma imagem de processo (</a:t>
            </a:r>
            <a:r>
              <a:rPr lang="pt-BR" dirty="0" err="1"/>
              <a:t>in-core</a:t>
            </a:r>
            <a:r>
              <a:rPr lang="pt-BR" dirty="0"/>
              <a:t> </a:t>
            </a:r>
            <a:r>
              <a:rPr lang="pt-BR" dirty="0" err="1"/>
              <a:t>image</a:t>
            </a:r>
            <a:r>
              <a:rPr lang="pt-BR" dirty="0"/>
              <a:t>): </a:t>
            </a:r>
            <a:endParaRPr lang="pt-BR" dirty="0" smtClean="0"/>
          </a:p>
          <a:p>
            <a:r>
              <a:rPr lang="pt-BR" sz="2800" dirty="0" smtClean="0"/>
              <a:t>endereços </a:t>
            </a:r>
            <a:r>
              <a:rPr lang="pt-BR" sz="2800" dirty="0"/>
              <a:t>simbólicos (x, a</a:t>
            </a:r>
            <a:r>
              <a:rPr lang="pt-BR" sz="2800" dirty="0" smtClean="0"/>
              <a:t>)</a:t>
            </a:r>
          </a:p>
          <a:p>
            <a:endParaRPr lang="pt-BR" sz="2800" dirty="0"/>
          </a:p>
          <a:p>
            <a:r>
              <a:rPr lang="pt-BR" sz="2800" dirty="0" smtClean="0"/>
              <a:t>endereços relocáveis</a:t>
            </a:r>
          </a:p>
          <a:p>
            <a:pPr marL="0" indent="0">
              <a:buNone/>
            </a:pPr>
            <a:r>
              <a:rPr lang="pt-BR" sz="2800" dirty="0" smtClean="0"/>
              <a:t>(</a:t>
            </a:r>
            <a:r>
              <a:rPr lang="pt-BR" sz="2800" dirty="0"/>
              <a:t>deslocamentos em </a:t>
            </a:r>
            <a:r>
              <a:rPr lang="pt-BR" sz="2800" dirty="0" smtClean="0"/>
              <a:t>relação</a:t>
            </a:r>
          </a:p>
          <a:p>
            <a:pPr marL="0" indent="0">
              <a:buNone/>
            </a:pPr>
            <a:r>
              <a:rPr lang="pt-BR" sz="2800" dirty="0" smtClean="0"/>
              <a:t> </a:t>
            </a:r>
            <a:r>
              <a:rPr lang="pt-BR" sz="2800" dirty="0"/>
              <a:t>ao  início do módulo) </a:t>
            </a:r>
            <a:endParaRPr lang="pt-BR" sz="2800" dirty="0" smtClean="0"/>
          </a:p>
          <a:p>
            <a:pPr marL="0" indent="0">
              <a:buNone/>
            </a:pPr>
            <a:endParaRPr lang="pt-BR" sz="2800" dirty="0"/>
          </a:p>
          <a:p>
            <a:r>
              <a:rPr lang="pt-BR" sz="2800" dirty="0"/>
              <a:t>endereços </a:t>
            </a:r>
            <a:r>
              <a:rPr lang="pt-BR" sz="2800" dirty="0" smtClean="0"/>
              <a:t>absolutos</a:t>
            </a:r>
          </a:p>
          <a:p>
            <a:pPr marL="0" indent="0">
              <a:buNone/>
            </a:pPr>
            <a:r>
              <a:rPr lang="pt-BR" sz="2800" dirty="0" smtClean="0"/>
              <a:t> </a:t>
            </a:r>
            <a:r>
              <a:rPr lang="pt-BR" sz="2800" dirty="0"/>
              <a:t>(únicos para o </a:t>
            </a:r>
            <a:r>
              <a:rPr lang="pt-BR" sz="2800" dirty="0" smtClean="0"/>
              <a:t>programa</a:t>
            </a:r>
          </a:p>
          <a:p>
            <a:pPr marL="0" indent="0">
              <a:buNone/>
            </a:pPr>
            <a:r>
              <a:rPr lang="pt-BR" sz="2800" dirty="0" smtClean="0"/>
              <a:t> </a:t>
            </a:r>
            <a:r>
              <a:rPr lang="pt-BR" sz="2800" dirty="0"/>
              <a:t>como um todo) </a:t>
            </a:r>
          </a:p>
          <a:p>
            <a:endParaRPr lang="pt-BR" sz="2800" dirty="0" smtClean="0"/>
          </a:p>
          <a:p>
            <a:endParaRPr lang="pt-BR" sz="2800" dirty="0"/>
          </a:p>
          <a:p>
            <a:endParaRPr lang="pt-BR" sz="2800" dirty="0"/>
          </a:p>
        </p:txBody>
      </p:sp>
      <p:grpSp>
        <p:nvGrpSpPr>
          <p:cNvPr id="4" name="Group 23637"/>
          <p:cNvGrpSpPr/>
          <p:nvPr/>
        </p:nvGrpSpPr>
        <p:grpSpPr>
          <a:xfrm>
            <a:off x="5148064" y="1378595"/>
            <a:ext cx="3829908" cy="4747568"/>
            <a:chOff x="0" y="0"/>
            <a:chExt cx="3945456" cy="4877908"/>
          </a:xfrm>
        </p:grpSpPr>
        <p:sp>
          <p:nvSpPr>
            <p:cNvPr id="5" name="Shape 70"/>
            <p:cNvSpPr/>
            <p:nvPr/>
          </p:nvSpPr>
          <p:spPr>
            <a:xfrm>
              <a:off x="217486" y="0"/>
              <a:ext cx="2797175" cy="490538"/>
            </a:xfrm>
            <a:custGeom>
              <a:avLst/>
              <a:gdLst/>
              <a:ahLst/>
              <a:cxnLst/>
              <a:rect l="0" t="0" r="0" b="0"/>
              <a:pathLst>
                <a:path w="2797175" h="490538">
                  <a:moveTo>
                    <a:pt x="1398588" y="0"/>
                  </a:moveTo>
                  <a:cubicBezTo>
                    <a:pt x="2171007" y="0"/>
                    <a:pt x="2797175" y="109811"/>
                    <a:pt x="2797175" y="245269"/>
                  </a:cubicBezTo>
                  <a:cubicBezTo>
                    <a:pt x="2797175" y="380727"/>
                    <a:pt x="2171007" y="490538"/>
                    <a:pt x="1398588" y="490538"/>
                  </a:cubicBezTo>
                  <a:cubicBezTo>
                    <a:pt x="626170" y="490538"/>
                    <a:pt x="0" y="380727"/>
                    <a:pt x="0" y="245269"/>
                  </a:cubicBezTo>
                  <a:cubicBezTo>
                    <a:pt x="0" y="109811"/>
                    <a:pt x="626170" y="0"/>
                    <a:pt x="1398588" y="0"/>
                  </a:cubicBezTo>
                  <a:close/>
                </a:path>
              </a:pathLst>
            </a:custGeom>
            <a:ln w="0" cap="flat">
              <a:miter lim="127000"/>
            </a:ln>
          </p:spPr>
          <p:style>
            <a:lnRef idx="0">
              <a:srgbClr val="000000">
                <a:alpha val="0"/>
              </a:srgbClr>
            </a:lnRef>
            <a:fillRef idx="1">
              <a:srgbClr val="A4B0AA"/>
            </a:fillRef>
            <a:effectRef idx="0">
              <a:scrgbClr r="0" g="0" b="0"/>
            </a:effectRef>
            <a:fontRef idx="none"/>
          </p:style>
          <p:txBody>
            <a:bodyPr/>
            <a:lstStyle/>
            <a:p>
              <a:endParaRPr lang="pt-BR"/>
            </a:p>
          </p:txBody>
        </p:sp>
        <p:sp>
          <p:nvSpPr>
            <p:cNvPr id="6" name="Shape 71"/>
            <p:cNvSpPr/>
            <p:nvPr/>
          </p:nvSpPr>
          <p:spPr>
            <a:xfrm>
              <a:off x="217486" y="0"/>
              <a:ext cx="2797175" cy="490538"/>
            </a:xfrm>
            <a:custGeom>
              <a:avLst/>
              <a:gdLst/>
              <a:ahLst/>
              <a:cxnLst/>
              <a:rect l="0" t="0" r="0" b="0"/>
              <a:pathLst>
                <a:path w="2797175" h="490538">
                  <a:moveTo>
                    <a:pt x="0" y="245269"/>
                  </a:moveTo>
                  <a:cubicBezTo>
                    <a:pt x="0" y="109811"/>
                    <a:pt x="626169" y="0"/>
                    <a:pt x="1398588" y="0"/>
                  </a:cubicBezTo>
                  <a:cubicBezTo>
                    <a:pt x="2171005" y="0"/>
                    <a:pt x="2797175" y="109811"/>
                    <a:pt x="2797175" y="245269"/>
                  </a:cubicBezTo>
                  <a:cubicBezTo>
                    <a:pt x="2797175" y="380727"/>
                    <a:pt x="2171005" y="490538"/>
                    <a:pt x="1398588" y="490538"/>
                  </a:cubicBezTo>
                  <a:cubicBezTo>
                    <a:pt x="626169" y="490538"/>
                    <a:pt x="0" y="380727"/>
                    <a:pt x="0" y="245269"/>
                  </a:cubicBezTo>
                  <a:close/>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7" name="Rectangle 72"/>
            <p:cNvSpPr/>
            <p:nvPr/>
          </p:nvSpPr>
          <p:spPr>
            <a:xfrm>
              <a:off x="654049" y="112564"/>
              <a:ext cx="2611565" cy="448931"/>
            </a:xfrm>
            <a:prstGeom prst="rect">
              <a:avLst/>
            </a:prstGeom>
            <a:ln>
              <a:noFill/>
            </a:ln>
          </p:spPr>
          <p:txBody>
            <a:bodyPr vert="horz" lIns="0" tIns="0" rIns="0" bIns="0" rtlCol="0">
              <a:noAutofit/>
            </a:bodyPr>
            <a:lstStyle/>
            <a:p>
              <a:pPr>
                <a:lnSpc>
                  <a:spcPct val="107000"/>
                </a:lnSpc>
                <a:spcAft>
                  <a:spcPts val="800"/>
                </a:spcAft>
              </a:pPr>
              <a:r>
                <a:rPr lang="pt-BR" sz="2400" dirty="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Programa fonte </a:t>
              </a:r>
              <a:endParaRPr lang="pt-BR"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Shape 74"/>
            <p:cNvSpPr/>
            <p:nvPr/>
          </p:nvSpPr>
          <p:spPr>
            <a:xfrm>
              <a:off x="0" y="823913"/>
              <a:ext cx="3195636" cy="430213"/>
            </a:xfrm>
            <a:custGeom>
              <a:avLst/>
              <a:gdLst/>
              <a:ahLst/>
              <a:cxnLst/>
              <a:rect l="0" t="0" r="0" b="0"/>
              <a:pathLst>
                <a:path w="3195636" h="430213">
                  <a:moveTo>
                    <a:pt x="0" y="0"/>
                  </a:moveTo>
                  <a:lnTo>
                    <a:pt x="3195636" y="0"/>
                  </a:lnTo>
                  <a:lnTo>
                    <a:pt x="3195636" y="430213"/>
                  </a:lnTo>
                  <a:lnTo>
                    <a:pt x="0" y="430213"/>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9" name="Rectangle 75"/>
            <p:cNvSpPr/>
            <p:nvPr/>
          </p:nvSpPr>
          <p:spPr>
            <a:xfrm>
              <a:off x="241300" y="917427"/>
              <a:ext cx="3704156" cy="448931"/>
            </a:xfrm>
            <a:prstGeom prst="rect">
              <a:avLst/>
            </a:prstGeom>
            <a:ln>
              <a:noFill/>
            </a:ln>
          </p:spPr>
          <p:txBody>
            <a:bodyPr vert="horz" lIns="0" tIns="0" rIns="0" bIns="0" rtlCol="0">
              <a:noAutofit/>
            </a:bodyPr>
            <a:lstStyle/>
            <a:p>
              <a:pPr>
                <a:lnSpc>
                  <a:spcPct val="107000"/>
                </a:lnSpc>
                <a:spcAft>
                  <a:spcPts val="800"/>
                </a:spcAft>
              </a:pPr>
              <a:r>
                <a:rPr lang="pt-BR" sz="2400" dirty="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Compilador/montador </a:t>
              </a:r>
              <a:endParaRPr lang="pt-BR"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Shape 76"/>
            <p:cNvSpPr/>
            <p:nvPr/>
          </p:nvSpPr>
          <p:spPr>
            <a:xfrm>
              <a:off x="200025" y="1520825"/>
              <a:ext cx="2795588" cy="496888"/>
            </a:xfrm>
            <a:custGeom>
              <a:avLst/>
              <a:gdLst/>
              <a:ahLst/>
              <a:cxnLst/>
              <a:rect l="0" t="0" r="0" b="0"/>
              <a:pathLst>
                <a:path w="2795588" h="496888">
                  <a:moveTo>
                    <a:pt x="1397794" y="0"/>
                  </a:moveTo>
                  <a:cubicBezTo>
                    <a:pt x="2169773" y="0"/>
                    <a:pt x="2795588" y="111232"/>
                    <a:pt x="2795588" y="248444"/>
                  </a:cubicBezTo>
                  <a:cubicBezTo>
                    <a:pt x="2795588" y="385656"/>
                    <a:pt x="2169773" y="496888"/>
                    <a:pt x="1397794" y="496888"/>
                  </a:cubicBezTo>
                  <a:cubicBezTo>
                    <a:pt x="625813" y="496888"/>
                    <a:pt x="0" y="385656"/>
                    <a:pt x="0" y="248444"/>
                  </a:cubicBezTo>
                  <a:cubicBezTo>
                    <a:pt x="0" y="111232"/>
                    <a:pt x="625813" y="0"/>
                    <a:pt x="1397794" y="0"/>
                  </a:cubicBezTo>
                  <a:close/>
                </a:path>
              </a:pathLst>
            </a:custGeom>
            <a:ln w="0" cap="flat">
              <a:miter lim="101600"/>
            </a:ln>
          </p:spPr>
          <p:style>
            <a:lnRef idx="0">
              <a:srgbClr val="000000">
                <a:alpha val="0"/>
              </a:srgbClr>
            </a:lnRef>
            <a:fillRef idx="1">
              <a:srgbClr val="A4B0AA"/>
            </a:fillRef>
            <a:effectRef idx="0">
              <a:scrgbClr r="0" g="0" b="0"/>
            </a:effectRef>
            <a:fontRef idx="none"/>
          </p:style>
          <p:txBody>
            <a:bodyPr/>
            <a:lstStyle/>
            <a:p>
              <a:endParaRPr lang="pt-BR"/>
            </a:p>
          </p:txBody>
        </p:sp>
        <p:sp>
          <p:nvSpPr>
            <p:cNvPr id="11" name="Shape 77"/>
            <p:cNvSpPr/>
            <p:nvPr/>
          </p:nvSpPr>
          <p:spPr>
            <a:xfrm>
              <a:off x="200025" y="1520825"/>
              <a:ext cx="2795588" cy="496888"/>
            </a:xfrm>
            <a:custGeom>
              <a:avLst/>
              <a:gdLst/>
              <a:ahLst/>
              <a:cxnLst/>
              <a:rect l="0" t="0" r="0" b="0"/>
              <a:pathLst>
                <a:path w="2795588" h="496888">
                  <a:moveTo>
                    <a:pt x="0" y="248444"/>
                  </a:moveTo>
                  <a:cubicBezTo>
                    <a:pt x="0" y="111232"/>
                    <a:pt x="625814" y="0"/>
                    <a:pt x="1397794" y="0"/>
                  </a:cubicBezTo>
                  <a:cubicBezTo>
                    <a:pt x="2169773" y="0"/>
                    <a:pt x="2795588" y="111232"/>
                    <a:pt x="2795588" y="248444"/>
                  </a:cubicBezTo>
                  <a:cubicBezTo>
                    <a:pt x="2795588" y="385656"/>
                    <a:pt x="2169773" y="496888"/>
                    <a:pt x="1397794" y="496888"/>
                  </a:cubicBezTo>
                  <a:cubicBezTo>
                    <a:pt x="625814" y="496888"/>
                    <a:pt x="0" y="385656"/>
                    <a:pt x="0" y="248444"/>
                  </a:cubicBezTo>
                  <a:close/>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2" name="Rectangle 78"/>
            <p:cNvSpPr/>
            <p:nvPr/>
          </p:nvSpPr>
          <p:spPr>
            <a:xfrm>
              <a:off x="698499" y="1638152"/>
              <a:ext cx="2499760"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Módulo objeto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Shape 79"/>
            <p:cNvSpPr/>
            <p:nvPr/>
          </p:nvSpPr>
          <p:spPr>
            <a:xfrm>
              <a:off x="0" y="2344738"/>
              <a:ext cx="3195636" cy="430213"/>
            </a:xfrm>
            <a:custGeom>
              <a:avLst/>
              <a:gdLst/>
              <a:ahLst/>
              <a:cxnLst/>
              <a:rect l="0" t="0" r="0" b="0"/>
              <a:pathLst>
                <a:path w="3195636" h="430213">
                  <a:moveTo>
                    <a:pt x="0" y="0"/>
                  </a:moveTo>
                  <a:lnTo>
                    <a:pt x="3195636" y="0"/>
                  </a:lnTo>
                  <a:lnTo>
                    <a:pt x="3195636" y="430213"/>
                  </a:lnTo>
                  <a:lnTo>
                    <a:pt x="0" y="430213"/>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14" name="Rectangle 80"/>
            <p:cNvSpPr/>
            <p:nvPr/>
          </p:nvSpPr>
          <p:spPr>
            <a:xfrm>
              <a:off x="708024" y="2384276"/>
              <a:ext cx="2476329"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Linkage editor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Shape 81"/>
            <p:cNvSpPr/>
            <p:nvPr/>
          </p:nvSpPr>
          <p:spPr>
            <a:xfrm>
              <a:off x="1598611" y="506413"/>
              <a:ext cx="0" cy="287338"/>
            </a:xfrm>
            <a:custGeom>
              <a:avLst/>
              <a:gdLst/>
              <a:ahLst/>
              <a:cxnLst/>
              <a:rect l="0" t="0" r="0" b="0"/>
              <a:pathLst>
                <a:path h="287338">
                  <a:moveTo>
                    <a:pt x="0" y="0"/>
                  </a:moveTo>
                  <a:lnTo>
                    <a:pt x="0" y="287338"/>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6" name="Shape 82"/>
            <p:cNvSpPr/>
            <p:nvPr/>
          </p:nvSpPr>
          <p:spPr>
            <a:xfrm>
              <a:off x="1560511" y="742950"/>
              <a:ext cx="76200" cy="76200"/>
            </a:xfrm>
            <a:custGeom>
              <a:avLst/>
              <a:gdLst/>
              <a:ahLst/>
              <a:cxnLst/>
              <a:rect l="0" t="0" r="0" b="0"/>
              <a:pathLst>
                <a:path w="76200" h="76200">
                  <a:moveTo>
                    <a:pt x="0" y="0"/>
                  </a:moveTo>
                  <a:lnTo>
                    <a:pt x="38100" y="25400"/>
                  </a:lnTo>
                  <a:lnTo>
                    <a:pt x="76200" y="0"/>
                  </a:lnTo>
                  <a:lnTo>
                    <a:pt x="38100" y="762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17" name="Shape 83"/>
            <p:cNvSpPr/>
            <p:nvPr/>
          </p:nvSpPr>
          <p:spPr>
            <a:xfrm>
              <a:off x="1598611" y="1266825"/>
              <a:ext cx="0" cy="223838"/>
            </a:xfrm>
            <a:custGeom>
              <a:avLst/>
              <a:gdLst/>
              <a:ahLst/>
              <a:cxnLst/>
              <a:rect l="0" t="0" r="0" b="0"/>
              <a:pathLst>
                <a:path h="223838">
                  <a:moveTo>
                    <a:pt x="0" y="0"/>
                  </a:moveTo>
                  <a:lnTo>
                    <a:pt x="0" y="223838"/>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18" name="Shape 84"/>
            <p:cNvSpPr/>
            <p:nvPr/>
          </p:nvSpPr>
          <p:spPr>
            <a:xfrm>
              <a:off x="1560511" y="1439863"/>
              <a:ext cx="76200" cy="76200"/>
            </a:xfrm>
            <a:custGeom>
              <a:avLst/>
              <a:gdLst/>
              <a:ahLst/>
              <a:cxnLst/>
              <a:rect l="0" t="0" r="0" b="0"/>
              <a:pathLst>
                <a:path w="76200" h="76200">
                  <a:moveTo>
                    <a:pt x="0" y="0"/>
                  </a:moveTo>
                  <a:lnTo>
                    <a:pt x="38100" y="25400"/>
                  </a:lnTo>
                  <a:lnTo>
                    <a:pt x="76200" y="0"/>
                  </a:lnTo>
                  <a:lnTo>
                    <a:pt x="38100" y="762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19" name="Shape 85"/>
            <p:cNvSpPr/>
            <p:nvPr/>
          </p:nvSpPr>
          <p:spPr>
            <a:xfrm>
              <a:off x="1598611" y="2090738"/>
              <a:ext cx="0" cy="223838"/>
            </a:xfrm>
            <a:custGeom>
              <a:avLst/>
              <a:gdLst/>
              <a:ahLst/>
              <a:cxnLst/>
              <a:rect l="0" t="0" r="0" b="0"/>
              <a:pathLst>
                <a:path h="223838">
                  <a:moveTo>
                    <a:pt x="0" y="0"/>
                  </a:moveTo>
                  <a:lnTo>
                    <a:pt x="0" y="223838"/>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0" name="Shape 86"/>
            <p:cNvSpPr/>
            <p:nvPr/>
          </p:nvSpPr>
          <p:spPr>
            <a:xfrm>
              <a:off x="1560511" y="2263775"/>
              <a:ext cx="76200" cy="76200"/>
            </a:xfrm>
            <a:custGeom>
              <a:avLst/>
              <a:gdLst/>
              <a:ahLst/>
              <a:cxnLst/>
              <a:rect l="0" t="0" r="0" b="0"/>
              <a:pathLst>
                <a:path w="76200" h="76200">
                  <a:moveTo>
                    <a:pt x="0" y="0"/>
                  </a:moveTo>
                  <a:lnTo>
                    <a:pt x="38100" y="25400"/>
                  </a:lnTo>
                  <a:lnTo>
                    <a:pt x="76200" y="0"/>
                  </a:lnTo>
                  <a:lnTo>
                    <a:pt x="38100" y="762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21" name="Shape 87"/>
            <p:cNvSpPr/>
            <p:nvPr/>
          </p:nvSpPr>
          <p:spPr>
            <a:xfrm>
              <a:off x="1598611" y="2787650"/>
              <a:ext cx="0" cy="223838"/>
            </a:xfrm>
            <a:custGeom>
              <a:avLst/>
              <a:gdLst/>
              <a:ahLst/>
              <a:cxnLst/>
              <a:rect l="0" t="0" r="0" b="0"/>
              <a:pathLst>
                <a:path h="223838">
                  <a:moveTo>
                    <a:pt x="0" y="0"/>
                  </a:moveTo>
                  <a:lnTo>
                    <a:pt x="0" y="223838"/>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2" name="Shape 88"/>
            <p:cNvSpPr/>
            <p:nvPr/>
          </p:nvSpPr>
          <p:spPr>
            <a:xfrm>
              <a:off x="1560511" y="2960688"/>
              <a:ext cx="76200" cy="76200"/>
            </a:xfrm>
            <a:custGeom>
              <a:avLst/>
              <a:gdLst/>
              <a:ahLst/>
              <a:cxnLst/>
              <a:rect l="0" t="0" r="0" b="0"/>
              <a:pathLst>
                <a:path w="76200" h="76200">
                  <a:moveTo>
                    <a:pt x="0" y="0"/>
                  </a:moveTo>
                  <a:lnTo>
                    <a:pt x="38100" y="25400"/>
                  </a:lnTo>
                  <a:lnTo>
                    <a:pt x="76200" y="0"/>
                  </a:lnTo>
                  <a:lnTo>
                    <a:pt x="38100" y="762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23" name="Shape 92"/>
            <p:cNvSpPr/>
            <p:nvPr/>
          </p:nvSpPr>
          <p:spPr>
            <a:xfrm>
              <a:off x="307974" y="3802063"/>
              <a:ext cx="2579687" cy="306388"/>
            </a:xfrm>
            <a:custGeom>
              <a:avLst/>
              <a:gdLst/>
              <a:ahLst/>
              <a:cxnLst/>
              <a:rect l="0" t="0" r="0" b="0"/>
              <a:pathLst>
                <a:path w="2579687" h="306388">
                  <a:moveTo>
                    <a:pt x="0" y="0"/>
                  </a:moveTo>
                  <a:lnTo>
                    <a:pt x="2579687" y="0"/>
                  </a:lnTo>
                  <a:lnTo>
                    <a:pt x="2579687" y="306388"/>
                  </a:lnTo>
                  <a:lnTo>
                    <a:pt x="0" y="306388"/>
                  </a:lnTo>
                  <a:close/>
                </a:path>
              </a:pathLst>
            </a:custGeom>
            <a:ln w="12700" cap="flat">
              <a:miter lim="101600"/>
            </a:ln>
          </p:spPr>
          <p:style>
            <a:lnRef idx="1">
              <a:srgbClr val="343543"/>
            </a:lnRef>
            <a:fillRef idx="0">
              <a:srgbClr val="000000">
                <a:alpha val="0"/>
              </a:srgbClr>
            </a:fillRef>
            <a:effectRef idx="0">
              <a:scrgbClr r="0" g="0" b="0"/>
            </a:effectRef>
            <a:fontRef idx="none"/>
          </p:style>
          <p:txBody>
            <a:bodyPr/>
            <a:lstStyle/>
            <a:p>
              <a:endParaRPr lang="pt-BR"/>
            </a:p>
          </p:txBody>
        </p:sp>
        <p:sp>
          <p:nvSpPr>
            <p:cNvPr id="24" name="Rectangle 93"/>
            <p:cNvSpPr/>
            <p:nvPr/>
          </p:nvSpPr>
          <p:spPr>
            <a:xfrm>
              <a:off x="1212850" y="3813026"/>
              <a:ext cx="1114158"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loader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Shape 94"/>
            <p:cNvSpPr/>
            <p:nvPr/>
          </p:nvSpPr>
          <p:spPr>
            <a:xfrm>
              <a:off x="90486" y="3041649"/>
              <a:ext cx="3014664" cy="496889"/>
            </a:xfrm>
            <a:custGeom>
              <a:avLst/>
              <a:gdLst/>
              <a:ahLst/>
              <a:cxnLst/>
              <a:rect l="0" t="0" r="0" b="0"/>
              <a:pathLst>
                <a:path w="3014664" h="496889">
                  <a:moveTo>
                    <a:pt x="1507332" y="0"/>
                  </a:moveTo>
                  <a:cubicBezTo>
                    <a:pt x="2339809" y="0"/>
                    <a:pt x="3014664" y="111233"/>
                    <a:pt x="3014664" y="248444"/>
                  </a:cubicBezTo>
                  <a:cubicBezTo>
                    <a:pt x="3014664" y="385656"/>
                    <a:pt x="2339809" y="496889"/>
                    <a:pt x="1507332" y="496889"/>
                  </a:cubicBezTo>
                  <a:cubicBezTo>
                    <a:pt x="674855" y="496889"/>
                    <a:pt x="0" y="385656"/>
                    <a:pt x="0" y="248444"/>
                  </a:cubicBezTo>
                  <a:cubicBezTo>
                    <a:pt x="0" y="111233"/>
                    <a:pt x="674855" y="0"/>
                    <a:pt x="1507332" y="0"/>
                  </a:cubicBezTo>
                  <a:close/>
                </a:path>
              </a:pathLst>
            </a:custGeom>
            <a:ln w="0" cap="flat">
              <a:miter lim="101600"/>
            </a:ln>
          </p:spPr>
          <p:style>
            <a:lnRef idx="0">
              <a:srgbClr val="000000">
                <a:alpha val="0"/>
              </a:srgbClr>
            </a:lnRef>
            <a:fillRef idx="1">
              <a:srgbClr val="A4B0AA"/>
            </a:fillRef>
            <a:effectRef idx="0">
              <a:scrgbClr r="0" g="0" b="0"/>
            </a:effectRef>
            <a:fontRef idx="none"/>
          </p:style>
          <p:txBody>
            <a:bodyPr/>
            <a:lstStyle/>
            <a:p>
              <a:endParaRPr lang="pt-BR"/>
            </a:p>
          </p:txBody>
        </p:sp>
        <p:sp>
          <p:nvSpPr>
            <p:cNvPr id="26" name="Shape 95"/>
            <p:cNvSpPr/>
            <p:nvPr/>
          </p:nvSpPr>
          <p:spPr>
            <a:xfrm>
              <a:off x="90486" y="3041649"/>
              <a:ext cx="3014663" cy="496888"/>
            </a:xfrm>
            <a:custGeom>
              <a:avLst/>
              <a:gdLst/>
              <a:ahLst/>
              <a:cxnLst/>
              <a:rect l="0" t="0" r="0" b="0"/>
              <a:pathLst>
                <a:path w="3014663" h="496888">
                  <a:moveTo>
                    <a:pt x="0" y="248444"/>
                  </a:moveTo>
                  <a:cubicBezTo>
                    <a:pt x="0" y="111232"/>
                    <a:pt x="674855" y="0"/>
                    <a:pt x="1507332" y="0"/>
                  </a:cubicBezTo>
                  <a:cubicBezTo>
                    <a:pt x="2339807" y="0"/>
                    <a:pt x="3014663" y="111232"/>
                    <a:pt x="3014663" y="248444"/>
                  </a:cubicBezTo>
                  <a:cubicBezTo>
                    <a:pt x="3014663" y="385656"/>
                    <a:pt x="2339807" y="496888"/>
                    <a:pt x="1507332" y="496888"/>
                  </a:cubicBezTo>
                  <a:cubicBezTo>
                    <a:pt x="674855" y="496888"/>
                    <a:pt x="0" y="385656"/>
                    <a:pt x="0" y="248444"/>
                  </a:cubicBezTo>
                  <a:close/>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27" name="Rectangle 96"/>
            <p:cNvSpPr/>
            <p:nvPr/>
          </p:nvSpPr>
          <p:spPr>
            <a:xfrm>
              <a:off x="544511" y="3127226"/>
              <a:ext cx="2840566" cy="448931"/>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Módulo de carga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8" name="Shape 97"/>
            <p:cNvSpPr/>
            <p:nvPr/>
          </p:nvSpPr>
          <p:spPr>
            <a:xfrm>
              <a:off x="90486" y="4373562"/>
              <a:ext cx="3014664" cy="495300"/>
            </a:xfrm>
            <a:custGeom>
              <a:avLst/>
              <a:gdLst/>
              <a:ahLst/>
              <a:cxnLst/>
              <a:rect l="0" t="0" r="0" b="0"/>
              <a:pathLst>
                <a:path w="3014664" h="495300">
                  <a:moveTo>
                    <a:pt x="1507332" y="0"/>
                  </a:moveTo>
                  <a:cubicBezTo>
                    <a:pt x="2339809" y="0"/>
                    <a:pt x="3014664" y="110877"/>
                    <a:pt x="3014664" y="247650"/>
                  </a:cubicBezTo>
                  <a:cubicBezTo>
                    <a:pt x="3014664" y="384423"/>
                    <a:pt x="2339809" y="495300"/>
                    <a:pt x="1507332" y="495300"/>
                  </a:cubicBezTo>
                  <a:cubicBezTo>
                    <a:pt x="674855" y="495300"/>
                    <a:pt x="0" y="384423"/>
                    <a:pt x="0" y="247650"/>
                  </a:cubicBezTo>
                  <a:cubicBezTo>
                    <a:pt x="0" y="110877"/>
                    <a:pt x="674855" y="0"/>
                    <a:pt x="1507332" y="0"/>
                  </a:cubicBezTo>
                  <a:close/>
                </a:path>
              </a:pathLst>
            </a:custGeom>
            <a:ln w="0" cap="flat">
              <a:round/>
            </a:ln>
          </p:spPr>
          <p:style>
            <a:lnRef idx="0">
              <a:srgbClr val="000000">
                <a:alpha val="0"/>
              </a:srgbClr>
            </a:lnRef>
            <a:fillRef idx="1">
              <a:srgbClr val="A4B0AA"/>
            </a:fillRef>
            <a:effectRef idx="0">
              <a:scrgbClr r="0" g="0" b="0"/>
            </a:effectRef>
            <a:fontRef idx="none"/>
          </p:style>
          <p:txBody>
            <a:bodyPr/>
            <a:lstStyle/>
            <a:p>
              <a:endParaRPr lang="pt-BR"/>
            </a:p>
          </p:txBody>
        </p:sp>
        <p:sp>
          <p:nvSpPr>
            <p:cNvPr id="29" name="Shape 98"/>
            <p:cNvSpPr/>
            <p:nvPr/>
          </p:nvSpPr>
          <p:spPr>
            <a:xfrm>
              <a:off x="90486" y="4373562"/>
              <a:ext cx="3014663" cy="495300"/>
            </a:xfrm>
            <a:custGeom>
              <a:avLst/>
              <a:gdLst/>
              <a:ahLst/>
              <a:cxnLst/>
              <a:rect l="0" t="0" r="0" b="0"/>
              <a:pathLst>
                <a:path w="3014663" h="495300">
                  <a:moveTo>
                    <a:pt x="0" y="247650"/>
                  </a:moveTo>
                  <a:cubicBezTo>
                    <a:pt x="0" y="110877"/>
                    <a:pt x="674855" y="0"/>
                    <a:pt x="1507332" y="0"/>
                  </a:cubicBezTo>
                  <a:cubicBezTo>
                    <a:pt x="2339807" y="0"/>
                    <a:pt x="3014663" y="110877"/>
                    <a:pt x="3014663" y="247650"/>
                  </a:cubicBezTo>
                  <a:cubicBezTo>
                    <a:pt x="3014663" y="384423"/>
                    <a:pt x="2339807" y="495300"/>
                    <a:pt x="1507332" y="495300"/>
                  </a:cubicBezTo>
                  <a:cubicBezTo>
                    <a:pt x="674855" y="495300"/>
                    <a:pt x="0" y="384423"/>
                    <a:pt x="0" y="247650"/>
                  </a:cubicBezTo>
                  <a:close/>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30" name="Rectangle 99"/>
            <p:cNvSpPr/>
            <p:nvPr/>
          </p:nvSpPr>
          <p:spPr>
            <a:xfrm>
              <a:off x="754061" y="4428976"/>
              <a:ext cx="2340930" cy="448932"/>
            </a:xfrm>
            <a:prstGeom prst="rect">
              <a:avLst/>
            </a:prstGeom>
            <a:ln>
              <a:noFill/>
            </a:ln>
          </p:spPr>
          <p:txBody>
            <a:bodyPr vert="horz" lIns="0" tIns="0" rIns="0" bIns="0" rtlCol="0">
              <a:noAutofit/>
            </a:bodyPr>
            <a:lstStyle/>
            <a:p>
              <a:pPr>
                <a:lnSpc>
                  <a:spcPct val="107000"/>
                </a:lnSpc>
                <a:spcAft>
                  <a:spcPts val="800"/>
                </a:spcAft>
              </a:pPr>
              <a:r>
                <a:rPr lang="pt-BR" sz="2400">
                  <a:solidFill>
                    <a:srgbClr val="282834"/>
                  </a:solidFill>
                  <a:effectLst/>
                  <a:latin typeface="Times New Roman" panose="02020603050405020304" pitchFamily="18" charset="0"/>
                  <a:ea typeface="Times New Roman" panose="02020603050405020304" pitchFamily="18" charset="0"/>
                  <a:cs typeface="Calibri" panose="020F0502020204030204" pitchFamily="34" charset="0"/>
                </a:rPr>
                <a:t>in-core image </a:t>
              </a:r>
              <a:endParaRPr lang="pt-BR"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1" name="Shape 100"/>
            <p:cNvSpPr/>
            <p:nvPr/>
          </p:nvSpPr>
          <p:spPr>
            <a:xfrm>
              <a:off x="1598611" y="3548061"/>
              <a:ext cx="0" cy="223838"/>
            </a:xfrm>
            <a:custGeom>
              <a:avLst/>
              <a:gdLst/>
              <a:ahLst/>
              <a:cxnLst/>
              <a:rect l="0" t="0" r="0" b="0"/>
              <a:pathLst>
                <a:path h="223838">
                  <a:moveTo>
                    <a:pt x="0" y="0"/>
                  </a:moveTo>
                  <a:lnTo>
                    <a:pt x="0" y="223838"/>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32" name="Shape 101"/>
            <p:cNvSpPr/>
            <p:nvPr/>
          </p:nvSpPr>
          <p:spPr>
            <a:xfrm>
              <a:off x="1560511" y="3721099"/>
              <a:ext cx="76200" cy="76200"/>
            </a:xfrm>
            <a:custGeom>
              <a:avLst/>
              <a:gdLst/>
              <a:ahLst/>
              <a:cxnLst/>
              <a:rect l="0" t="0" r="0" b="0"/>
              <a:pathLst>
                <a:path w="76200" h="76200">
                  <a:moveTo>
                    <a:pt x="0" y="0"/>
                  </a:moveTo>
                  <a:lnTo>
                    <a:pt x="38100" y="25400"/>
                  </a:lnTo>
                  <a:lnTo>
                    <a:pt x="76200" y="0"/>
                  </a:lnTo>
                  <a:lnTo>
                    <a:pt x="38100" y="762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sp>
          <p:nvSpPr>
            <p:cNvPr id="33" name="Shape 102"/>
            <p:cNvSpPr/>
            <p:nvPr/>
          </p:nvSpPr>
          <p:spPr>
            <a:xfrm>
              <a:off x="1598611" y="4119561"/>
              <a:ext cx="0" cy="222250"/>
            </a:xfrm>
            <a:custGeom>
              <a:avLst/>
              <a:gdLst/>
              <a:ahLst/>
              <a:cxnLst/>
              <a:rect l="0" t="0" r="0" b="0"/>
              <a:pathLst>
                <a:path h="222250">
                  <a:moveTo>
                    <a:pt x="0" y="0"/>
                  </a:moveTo>
                  <a:lnTo>
                    <a:pt x="0" y="222250"/>
                  </a:lnTo>
                </a:path>
              </a:pathLst>
            </a:custGeom>
            <a:ln w="12700" cap="flat">
              <a:round/>
            </a:ln>
          </p:spPr>
          <p:style>
            <a:lnRef idx="1">
              <a:srgbClr val="343543"/>
            </a:lnRef>
            <a:fillRef idx="0">
              <a:srgbClr val="000000">
                <a:alpha val="0"/>
              </a:srgbClr>
            </a:fillRef>
            <a:effectRef idx="0">
              <a:scrgbClr r="0" g="0" b="0"/>
            </a:effectRef>
            <a:fontRef idx="none"/>
          </p:style>
          <p:txBody>
            <a:bodyPr/>
            <a:lstStyle/>
            <a:p>
              <a:endParaRPr lang="pt-BR"/>
            </a:p>
          </p:txBody>
        </p:sp>
        <p:sp>
          <p:nvSpPr>
            <p:cNvPr id="34" name="Shape 103"/>
            <p:cNvSpPr/>
            <p:nvPr/>
          </p:nvSpPr>
          <p:spPr>
            <a:xfrm>
              <a:off x="1560511" y="4291012"/>
              <a:ext cx="76200" cy="76200"/>
            </a:xfrm>
            <a:custGeom>
              <a:avLst/>
              <a:gdLst/>
              <a:ahLst/>
              <a:cxnLst/>
              <a:rect l="0" t="0" r="0" b="0"/>
              <a:pathLst>
                <a:path w="76200" h="76200">
                  <a:moveTo>
                    <a:pt x="0" y="0"/>
                  </a:moveTo>
                  <a:lnTo>
                    <a:pt x="38100" y="25400"/>
                  </a:lnTo>
                  <a:lnTo>
                    <a:pt x="76200" y="0"/>
                  </a:lnTo>
                  <a:lnTo>
                    <a:pt x="38100" y="76200"/>
                  </a:lnTo>
                  <a:lnTo>
                    <a:pt x="0" y="0"/>
                  </a:lnTo>
                  <a:close/>
                </a:path>
              </a:pathLst>
            </a:custGeom>
            <a:ln w="0" cap="flat">
              <a:round/>
            </a:ln>
          </p:spPr>
          <p:style>
            <a:lnRef idx="0">
              <a:srgbClr val="000000">
                <a:alpha val="0"/>
              </a:srgbClr>
            </a:lnRef>
            <a:fillRef idx="1">
              <a:srgbClr val="343543"/>
            </a:fillRef>
            <a:effectRef idx="0">
              <a:scrgbClr r="0" g="0" b="0"/>
            </a:effectRef>
            <a:fontRef idx="none"/>
          </p:style>
          <p:txBody>
            <a:bodyPr/>
            <a:lstStyle/>
            <a:p>
              <a:endParaRPr lang="pt-BR"/>
            </a:p>
          </p:txBody>
        </p:sp>
      </p:grpSp>
    </p:spTree>
    <p:extLst>
      <p:ext uri="{BB962C8B-B14F-4D97-AF65-F5344CB8AC3E}">
        <p14:creationId xmlns:p14="http://schemas.microsoft.com/office/powerpoint/2010/main" val="2470434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err="1"/>
              <a:t>Lock</a:t>
            </a:r>
            <a:r>
              <a:rPr lang="pt-BR" b="1" dirty="0"/>
              <a:t> de páginas </a:t>
            </a:r>
            <a:endParaRPr lang="pt-BR" dirty="0"/>
          </a:p>
        </p:txBody>
      </p:sp>
      <p:sp>
        <p:nvSpPr>
          <p:cNvPr id="3" name="Espaço Reservado para Conteúdo 2"/>
          <p:cNvSpPr>
            <a:spLocks noGrp="1"/>
          </p:cNvSpPr>
          <p:nvPr>
            <p:ph idx="1"/>
          </p:nvPr>
        </p:nvSpPr>
        <p:spPr/>
        <p:txBody>
          <a:bodyPr>
            <a:normAutofit fontScale="92500"/>
          </a:bodyPr>
          <a:lstStyle/>
          <a:p>
            <a:pPr lvl="0" fontAlgn="base"/>
            <a:r>
              <a:rPr lang="pt-BR" dirty="0"/>
              <a:t>Em algumas situações, nós desejamos que uma página fique bloqueada um memória, ou seja, que o algoritmo de substituição não a escolha.  •  Isso é implementado através de um bit de bloqueio, inserido na tabela de páginas. </a:t>
            </a:r>
          </a:p>
          <a:p>
            <a:pPr lvl="0" fontAlgn="base"/>
            <a:r>
              <a:rPr lang="pt-BR" dirty="0"/>
              <a:t>O sistema operacional sempre pode fazer o </a:t>
            </a:r>
            <a:r>
              <a:rPr lang="pt-BR" dirty="0" err="1"/>
              <a:t>lock</a:t>
            </a:r>
            <a:r>
              <a:rPr lang="pt-BR" dirty="0"/>
              <a:t> de páginas. </a:t>
            </a:r>
          </a:p>
          <a:p>
            <a:r>
              <a:rPr lang="pt-BR" dirty="0"/>
              <a:t>Em alguns sistemas, o usuário pode fazer o </a:t>
            </a:r>
            <a:r>
              <a:rPr lang="pt-BR" dirty="0" err="1"/>
              <a:t>lock</a:t>
            </a:r>
            <a:r>
              <a:rPr lang="pt-BR" dirty="0"/>
              <a:t> que algumas de suas páginas.</a:t>
            </a:r>
            <a:endParaRPr lang="pt-BR" dirty="0"/>
          </a:p>
        </p:txBody>
      </p:sp>
    </p:spTree>
    <p:extLst>
      <p:ext uri="{BB962C8B-B14F-4D97-AF65-F5344CB8AC3E}">
        <p14:creationId xmlns:p14="http://schemas.microsoft.com/office/powerpoint/2010/main" val="1665374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908720"/>
          </a:xfrm>
        </p:spPr>
        <p:txBody>
          <a:bodyPr>
            <a:normAutofit/>
          </a:bodyPr>
          <a:lstStyle/>
          <a:p>
            <a:r>
              <a:rPr lang="pt-BR" b="1" dirty="0"/>
              <a:t>Compartilhamento de Páginas </a:t>
            </a:r>
            <a:endParaRPr lang="pt-BR" dirty="0"/>
          </a:p>
        </p:txBody>
      </p:sp>
      <p:sp>
        <p:nvSpPr>
          <p:cNvPr id="3" name="Espaço Reservado para Conteúdo 2"/>
          <p:cNvSpPr>
            <a:spLocks noGrp="1"/>
          </p:cNvSpPr>
          <p:nvPr>
            <p:ph idx="1"/>
          </p:nvPr>
        </p:nvSpPr>
        <p:spPr>
          <a:xfrm>
            <a:off x="0" y="620688"/>
            <a:ext cx="9144000" cy="5505475"/>
          </a:xfrm>
        </p:spPr>
        <p:txBody>
          <a:bodyPr/>
          <a:lstStyle/>
          <a:p>
            <a:r>
              <a:rPr lang="pt-BR" dirty="0"/>
              <a:t>Em um sistema </a:t>
            </a:r>
            <a:r>
              <a:rPr lang="pt-BR" dirty="0" err="1"/>
              <a:t>multiprogramado</a:t>
            </a:r>
            <a:r>
              <a:rPr lang="pt-BR" dirty="0"/>
              <a:t>, existem geralmente vários processos executando o mesmo código (</a:t>
            </a:r>
            <a:r>
              <a:rPr lang="pt-BR" dirty="0" err="1"/>
              <a:t>ex</a:t>
            </a:r>
            <a:r>
              <a:rPr lang="pt-BR" dirty="0"/>
              <a:t>: editor de texto). Neste caso, o código do editor de texto é marcado como </a:t>
            </a:r>
            <a:r>
              <a:rPr lang="pt-BR" dirty="0" err="1"/>
              <a:t>read-only</a:t>
            </a:r>
            <a:r>
              <a:rPr lang="pt-BR" dirty="0"/>
              <a:t> e ele é compartilhado entre diversos processos. </a:t>
            </a:r>
          </a:p>
          <a:p>
            <a:endParaRPr lang="pt-BR" dirty="0"/>
          </a:p>
        </p:txBody>
      </p:sp>
      <p:pic>
        <p:nvPicPr>
          <p:cNvPr id="4" name="Imagem 3"/>
          <p:cNvPicPr>
            <a:picLocks noChangeAspect="1"/>
          </p:cNvPicPr>
          <p:nvPr/>
        </p:nvPicPr>
        <p:blipFill rotWithShape="1">
          <a:blip r:embed="rId2"/>
          <a:srcRect l="13842" t="45801" r="16067" b="8840"/>
          <a:stretch/>
        </p:blipFill>
        <p:spPr>
          <a:xfrm>
            <a:off x="791579" y="3212976"/>
            <a:ext cx="7560841" cy="3240360"/>
          </a:xfrm>
          <a:prstGeom prst="rect">
            <a:avLst/>
          </a:prstGeom>
        </p:spPr>
      </p:pic>
    </p:spTree>
    <p:extLst>
      <p:ext uri="{BB962C8B-B14F-4D97-AF65-F5344CB8AC3E}">
        <p14:creationId xmlns:p14="http://schemas.microsoft.com/office/powerpoint/2010/main" val="32484892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err="1"/>
              <a:t>Paging</a:t>
            </a:r>
            <a:r>
              <a:rPr lang="pt-BR" b="1" dirty="0"/>
              <a:t> </a:t>
            </a:r>
            <a:r>
              <a:rPr lang="pt-BR" b="1" dirty="0" err="1"/>
              <a:t>Daemons</a:t>
            </a:r>
            <a:r>
              <a:rPr lang="pt-BR" b="1" dirty="0"/>
              <a:t> </a:t>
            </a:r>
            <a:endParaRPr lang="pt-BR" dirty="0"/>
          </a:p>
        </p:txBody>
      </p:sp>
      <p:sp>
        <p:nvSpPr>
          <p:cNvPr id="3" name="Espaço Reservado para Conteúdo 2"/>
          <p:cNvSpPr>
            <a:spLocks noGrp="1"/>
          </p:cNvSpPr>
          <p:nvPr>
            <p:ph idx="1"/>
          </p:nvPr>
        </p:nvSpPr>
        <p:spPr/>
        <p:txBody>
          <a:bodyPr>
            <a:normAutofit fontScale="85000" lnSpcReduction="20000"/>
          </a:bodyPr>
          <a:lstStyle/>
          <a:p>
            <a:pPr lvl="0" fontAlgn="base"/>
            <a:r>
              <a:rPr lang="pt-BR" dirty="0"/>
              <a:t>O tempo do tratamento do </a:t>
            </a:r>
            <a:r>
              <a:rPr lang="pt-BR" dirty="0" err="1"/>
              <a:t>page</a:t>
            </a:r>
            <a:r>
              <a:rPr lang="pt-BR" dirty="0"/>
              <a:t> </a:t>
            </a:r>
            <a:r>
              <a:rPr lang="pt-BR" dirty="0" err="1"/>
              <a:t>fault</a:t>
            </a:r>
            <a:r>
              <a:rPr lang="pt-BR" dirty="0"/>
              <a:t> é alto (da ordem do </a:t>
            </a:r>
            <a:r>
              <a:rPr lang="pt-BR" dirty="0" err="1"/>
              <a:t>milisegundo</a:t>
            </a:r>
            <a:r>
              <a:rPr lang="pt-BR" dirty="0"/>
              <a:t>). Se esperarmos a memória ficar completamente cheia para executarmos o algoritmo de substituição de páginas, o tempo do tratamento do </a:t>
            </a:r>
            <a:r>
              <a:rPr lang="pt-BR" dirty="0" err="1"/>
              <a:t>page</a:t>
            </a:r>
            <a:r>
              <a:rPr lang="pt-BR" dirty="0"/>
              <a:t> </a:t>
            </a:r>
            <a:r>
              <a:rPr lang="pt-BR" dirty="0" err="1"/>
              <a:t>fault</a:t>
            </a:r>
            <a:r>
              <a:rPr lang="pt-BR" dirty="0"/>
              <a:t> vai ser acrescido do tempo de execução do algoritmo de substituição e da escrita da página escolhida em disco, se esta tiver sido modificada. </a:t>
            </a:r>
          </a:p>
          <a:p>
            <a:pPr lvl="0" fontAlgn="base"/>
            <a:r>
              <a:rPr lang="pt-BR" dirty="0"/>
              <a:t>Assim, a maioria dos sistemas utiliza processos que rodam em background (</a:t>
            </a:r>
            <a:r>
              <a:rPr lang="pt-BR" dirty="0" err="1"/>
              <a:t>paging</a:t>
            </a:r>
            <a:r>
              <a:rPr lang="pt-BR" dirty="0"/>
              <a:t> </a:t>
            </a:r>
            <a:r>
              <a:rPr lang="pt-BR" dirty="0" err="1"/>
              <a:t>daemons</a:t>
            </a:r>
            <a:r>
              <a:rPr lang="pt-BR" dirty="0"/>
              <a:t>). Estes processos são acordados quando a ocupação da memória atinge um limite </a:t>
            </a:r>
            <a:r>
              <a:rPr lang="pt-BR" dirty="0" err="1"/>
              <a:t>pré</a:t>
            </a:r>
            <a:r>
              <a:rPr lang="pt-BR" dirty="0"/>
              <a:t>- estabelecido (90% por exemplo) e executam o algoritmo de substituição de páginas. </a:t>
            </a:r>
          </a:p>
          <a:p>
            <a:endParaRPr lang="pt-BR" dirty="0"/>
          </a:p>
        </p:txBody>
      </p:sp>
    </p:spTree>
    <p:extLst>
      <p:ext uri="{BB962C8B-B14F-4D97-AF65-F5344CB8AC3E}">
        <p14:creationId xmlns:p14="http://schemas.microsoft.com/office/powerpoint/2010/main" val="31154204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Tratamento da Falta de Página </a:t>
            </a:r>
            <a:endParaRPr lang="pt-BR" dirty="0"/>
          </a:p>
        </p:txBody>
      </p:sp>
      <p:sp>
        <p:nvSpPr>
          <p:cNvPr id="3" name="Espaço Reservado para Conteúdo 2"/>
          <p:cNvSpPr>
            <a:spLocks noGrp="1"/>
          </p:cNvSpPr>
          <p:nvPr>
            <p:ph idx="1"/>
          </p:nvPr>
        </p:nvSpPr>
        <p:spPr/>
        <p:txBody>
          <a:bodyPr>
            <a:normAutofit fontScale="92500" lnSpcReduction="20000"/>
          </a:bodyPr>
          <a:lstStyle/>
          <a:p>
            <a:pPr lvl="0" fontAlgn="base"/>
            <a:r>
              <a:rPr lang="pt-BR" dirty="0"/>
              <a:t>O hardware gera um </a:t>
            </a:r>
            <a:r>
              <a:rPr lang="pt-BR" dirty="0" err="1"/>
              <a:t>trap</a:t>
            </a:r>
            <a:r>
              <a:rPr lang="pt-BR" dirty="0"/>
              <a:t> para o </a:t>
            </a:r>
            <a:r>
              <a:rPr lang="pt-BR" dirty="0" err="1"/>
              <a:t>kernel</a:t>
            </a:r>
            <a:r>
              <a:rPr lang="pt-BR" dirty="0"/>
              <a:t> e salva o PC corrente na pilha. </a:t>
            </a:r>
          </a:p>
          <a:p>
            <a:pPr lvl="0" fontAlgn="base"/>
            <a:r>
              <a:rPr lang="pt-BR" dirty="0"/>
              <a:t>O hardware executa uma rotina em código de máquina que salva os demais registradores e outras informações. No final de sua execução, a rotina chama o SO. </a:t>
            </a:r>
          </a:p>
          <a:p>
            <a:pPr lvl="0" fontAlgn="base"/>
            <a:r>
              <a:rPr lang="pt-BR" dirty="0"/>
              <a:t>O SO recebe o </a:t>
            </a:r>
            <a:r>
              <a:rPr lang="pt-BR" dirty="0" err="1"/>
              <a:t>trap</a:t>
            </a:r>
            <a:r>
              <a:rPr lang="pt-BR" dirty="0"/>
              <a:t> e determina que ocorreu um </a:t>
            </a:r>
            <a:r>
              <a:rPr lang="pt-BR" dirty="0" err="1"/>
              <a:t>page</a:t>
            </a:r>
            <a:r>
              <a:rPr lang="pt-BR" dirty="0"/>
              <a:t> </a:t>
            </a:r>
            <a:r>
              <a:rPr lang="pt-BR" dirty="0" err="1"/>
              <a:t>fault</a:t>
            </a:r>
            <a:r>
              <a:rPr lang="pt-BR" dirty="0"/>
              <a:t>. O SO determina a página virtual necessária para resolver o </a:t>
            </a:r>
            <a:r>
              <a:rPr lang="pt-BR" dirty="0" err="1"/>
              <a:t>page</a:t>
            </a:r>
            <a:r>
              <a:rPr lang="pt-BR" dirty="0"/>
              <a:t> </a:t>
            </a:r>
            <a:r>
              <a:rPr lang="pt-BR" dirty="0" err="1"/>
              <a:t>fault</a:t>
            </a:r>
            <a:r>
              <a:rPr lang="pt-BR" dirty="0"/>
              <a:t> (geralmente o número da página virtual está em um registrador especial). </a:t>
            </a:r>
          </a:p>
          <a:p>
            <a:endParaRPr lang="pt-BR" dirty="0"/>
          </a:p>
        </p:txBody>
      </p:sp>
    </p:spTree>
    <p:extLst>
      <p:ext uri="{BB962C8B-B14F-4D97-AF65-F5344CB8AC3E}">
        <p14:creationId xmlns:p14="http://schemas.microsoft.com/office/powerpoint/2010/main" val="22070553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Tratamento da Falta de Página </a:t>
            </a:r>
            <a:endParaRPr lang="pt-BR" dirty="0"/>
          </a:p>
        </p:txBody>
      </p:sp>
      <p:sp>
        <p:nvSpPr>
          <p:cNvPr id="3" name="Espaço Reservado para Conteúdo 2"/>
          <p:cNvSpPr>
            <a:spLocks noGrp="1"/>
          </p:cNvSpPr>
          <p:nvPr>
            <p:ph idx="1"/>
          </p:nvPr>
        </p:nvSpPr>
        <p:spPr/>
        <p:txBody>
          <a:bodyPr>
            <a:normAutofit fontScale="92500" lnSpcReduction="20000"/>
          </a:bodyPr>
          <a:lstStyle/>
          <a:p>
            <a:pPr lvl="0" fontAlgn="base"/>
            <a:r>
              <a:rPr lang="pt-BR" dirty="0"/>
              <a:t>Tendo o endereço virtual em falta, o SO verifica se o endereço é válido e se houve violação de proteção </a:t>
            </a:r>
          </a:p>
          <a:p>
            <a:pPr lvl="0" fontAlgn="base"/>
            <a:r>
              <a:rPr lang="pt-BR" dirty="0"/>
              <a:t>O SO determina uma </a:t>
            </a:r>
            <a:r>
              <a:rPr lang="pt-BR" dirty="0" err="1"/>
              <a:t>page</a:t>
            </a:r>
            <a:r>
              <a:rPr lang="pt-BR" dirty="0"/>
              <a:t> frame livre para a página em falta. Se não houver moldura livre: </a:t>
            </a:r>
          </a:p>
          <a:p>
            <a:pPr lvl="0" fontAlgn="base"/>
            <a:r>
              <a:rPr lang="pt-BR" dirty="0"/>
              <a:t>O algoritmo de substituição é executado </a:t>
            </a:r>
          </a:p>
          <a:p>
            <a:pPr lvl="0" fontAlgn="base"/>
            <a:r>
              <a:rPr lang="pt-BR" dirty="0"/>
              <a:t>Se a página selecionada tiver sido modificada, ela deve ser escrita em disco. A </a:t>
            </a:r>
            <a:r>
              <a:rPr lang="pt-BR" dirty="0" err="1"/>
              <a:t>page</a:t>
            </a:r>
            <a:r>
              <a:rPr lang="pt-BR" dirty="0"/>
              <a:t> frame é marcada como reservada. O </a:t>
            </a:r>
          </a:p>
          <a:p>
            <a:r>
              <a:rPr lang="pt-BR" dirty="0"/>
              <a:t>SO escolhe um novo processo para rodar </a:t>
            </a:r>
          </a:p>
          <a:p>
            <a:endParaRPr lang="pt-BR" dirty="0"/>
          </a:p>
        </p:txBody>
      </p:sp>
    </p:spTree>
    <p:extLst>
      <p:ext uri="{BB962C8B-B14F-4D97-AF65-F5344CB8AC3E}">
        <p14:creationId xmlns:p14="http://schemas.microsoft.com/office/powerpoint/2010/main" val="8124081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Tratamento da Falta de Página </a:t>
            </a:r>
            <a:endParaRPr lang="pt-BR" dirty="0"/>
          </a:p>
        </p:txBody>
      </p:sp>
      <p:sp>
        <p:nvSpPr>
          <p:cNvPr id="3" name="Espaço Reservado para Conteúdo 2"/>
          <p:cNvSpPr>
            <a:spLocks noGrp="1"/>
          </p:cNvSpPr>
          <p:nvPr>
            <p:ph idx="1"/>
          </p:nvPr>
        </p:nvSpPr>
        <p:spPr/>
        <p:txBody>
          <a:bodyPr>
            <a:normAutofit fontScale="92500" lnSpcReduction="20000"/>
          </a:bodyPr>
          <a:lstStyle/>
          <a:p>
            <a:pPr lvl="0" fontAlgn="base"/>
            <a:r>
              <a:rPr lang="pt-BR" dirty="0"/>
              <a:t>Quando o SO tem certeza de que a </a:t>
            </a:r>
            <a:r>
              <a:rPr lang="pt-BR" dirty="0" err="1"/>
              <a:t>page</a:t>
            </a:r>
            <a:r>
              <a:rPr lang="pt-BR" dirty="0"/>
              <a:t> frame escolhida está livre, ele determina o endereço de disco onde se encontra a página que causou o </a:t>
            </a:r>
            <a:r>
              <a:rPr lang="pt-BR" dirty="0" err="1"/>
              <a:t>page</a:t>
            </a:r>
            <a:r>
              <a:rPr lang="pt-BR" dirty="0"/>
              <a:t> </a:t>
            </a:r>
            <a:r>
              <a:rPr lang="pt-BR" dirty="0" err="1"/>
              <a:t>fault</a:t>
            </a:r>
            <a:r>
              <a:rPr lang="pt-BR" dirty="0"/>
              <a:t>.  </a:t>
            </a:r>
          </a:p>
          <a:p>
            <a:pPr lvl="0" fontAlgn="base"/>
            <a:r>
              <a:rPr lang="pt-BR" dirty="0"/>
              <a:t>Durante a busca da página de disco para a memória, o SO escolhe um novo processo para rodar </a:t>
            </a:r>
          </a:p>
          <a:p>
            <a:pPr lvl="0" fontAlgn="base"/>
            <a:r>
              <a:rPr lang="pt-BR" dirty="0"/>
              <a:t>Ao chegar a interrupção de disco que indica o término da cópia da página, a tabela de páginas é alterada e a </a:t>
            </a:r>
            <a:r>
              <a:rPr lang="pt-BR" dirty="0" err="1"/>
              <a:t>page</a:t>
            </a:r>
            <a:r>
              <a:rPr lang="pt-BR" dirty="0"/>
              <a:t> frame é marcada como ocupada. </a:t>
            </a:r>
          </a:p>
          <a:p>
            <a:endParaRPr lang="pt-BR" dirty="0"/>
          </a:p>
        </p:txBody>
      </p:sp>
    </p:spTree>
    <p:extLst>
      <p:ext uri="{BB962C8B-B14F-4D97-AF65-F5344CB8AC3E}">
        <p14:creationId xmlns:p14="http://schemas.microsoft.com/office/powerpoint/2010/main" val="16576446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Tratamento da Falta de Página </a:t>
            </a:r>
            <a:endParaRPr lang="pt-BR" dirty="0"/>
          </a:p>
        </p:txBody>
      </p:sp>
      <p:sp>
        <p:nvSpPr>
          <p:cNvPr id="3" name="Espaço Reservado para Conteúdo 2"/>
          <p:cNvSpPr>
            <a:spLocks noGrp="1"/>
          </p:cNvSpPr>
          <p:nvPr>
            <p:ph idx="1"/>
          </p:nvPr>
        </p:nvSpPr>
        <p:spPr/>
        <p:txBody>
          <a:bodyPr>
            <a:normAutofit fontScale="92500" lnSpcReduction="20000"/>
          </a:bodyPr>
          <a:lstStyle/>
          <a:p>
            <a:pPr lvl="0" fontAlgn="base"/>
            <a:r>
              <a:rPr lang="pt-BR" dirty="0"/>
              <a:t>A instrução que causou a falta é carregada no registrador de instruções (RI) e o seu endereço é carregado no PC. </a:t>
            </a:r>
          </a:p>
          <a:p>
            <a:pPr lvl="0" fontAlgn="base"/>
            <a:r>
              <a:rPr lang="pt-BR" dirty="0"/>
              <a:t>O processo cuja instrução causou o </a:t>
            </a:r>
            <a:r>
              <a:rPr lang="pt-BR" dirty="0" err="1"/>
              <a:t>page</a:t>
            </a:r>
            <a:r>
              <a:rPr lang="pt-BR" dirty="0"/>
              <a:t> </a:t>
            </a:r>
            <a:r>
              <a:rPr lang="pt-BR" dirty="0" err="1"/>
              <a:t>fault</a:t>
            </a:r>
            <a:r>
              <a:rPr lang="pt-BR" dirty="0"/>
              <a:t> é colocado para rodar. </a:t>
            </a:r>
          </a:p>
          <a:p>
            <a:pPr lvl="0" fontAlgn="base"/>
            <a:r>
              <a:rPr lang="pt-BR" dirty="0"/>
              <a:t>O SO termina a execução, voltando a ser executada a rotina em código de máquina que o chamou. </a:t>
            </a:r>
          </a:p>
          <a:p>
            <a:pPr lvl="0" fontAlgn="base"/>
            <a:r>
              <a:rPr lang="pt-BR" dirty="0"/>
              <a:t>A rotina restaura os registradores e demais informações para a situação anterior à falta e dá o processador ao processo de usuário. </a:t>
            </a:r>
          </a:p>
          <a:p>
            <a:endParaRPr lang="pt-BR" dirty="0"/>
          </a:p>
        </p:txBody>
      </p:sp>
    </p:spTree>
    <p:extLst>
      <p:ext uri="{BB962C8B-B14F-4D97-AF65-F5344CB8AC3E}">
        <p14:creationId xmlns:p14="http://schemas.microsoft.com/office/powerpoint/2010/main" val="6739505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Segmentação </a:t>
            </a:r>
            <a:endParaRPr lang="pt-BR" dirty="0"/>
          </a:p>
        </p:txBody>
      </p:sp>
      <p:sp>
        <p:nvSpPr>
          <p:cNvPr id="3" name="Espaço Reservado para Conteúdo 2"/>
          <p:cNvSpPr>
            <a:spLocks noGrp="1"/>
          </p:cNvSpPr>
          <p:nvPr>
            <p:ph idx="1"/>
          </p:nvPr>
        </p:nvSpPr>
        <p:spPr/>
        <p:txBody>
          <a:bodyPr>
            <a:normAutofit fontScale="92500" lnSpcReduction="20000"/>
          </a:bodyPr>
          <a:lstStyle/>
          <a:p>
            <a:pPr lvl="0" fontAlgn="base"/>
            <a:r>
              <a:rPr lang="pt-BR" dirty="0"/>
              <a:t>A segmentação é uma abordagem que divide o espaço de endereçamento em unidades de tamanho variável, ditas segmentos. </a:t>
            </a:r>
          </a:p>
          <a:p>
            <a:pPr lvl="0" fontAlgn="base"/>
            <a:r>
              <a:rPr lang="pt-BR" dirty="0"/>
              <a:t>Cada segmento é constituído de uma sequência linear de endereços, de 0 a um valor máximo. </a:t>
            </a:r>
          </a:p>
          <a:p>
            <a:pPr lvl="0" fontAlgn="base"/>
            <a:r>
              <a:rPr lang="pt-BR" dirty="0"/>
              <a:t>Segmentos diferentes podem ter (e tem) tamanhos diferentes. </a:t>
            </a:r>
          </a:p>
          <a:p>
            <a:pPr lvl="0" fontAlgn="base"/>
            <a:r>
              <a:rPr lang="pt-BR" dirty="0"/>
              <a:t>O segmento é uma entidade lógica e deve ser definido pelo programador. O programador deve agrupar em um mesmo segmento dados com o mesmo significado (tabelas, matrizes, pilhas, </a:t>
            </a:r>
            <a:r>
              <a:rPr lang="pt-BR" dirty="0" err="1"/>
              <a:t>etc</a:t>
            </a:r>
            <a:r>
              <a:rPr lang="pt-BR" dirty="0"/>
              <a:t>). </a:t>
            </a:r>
          </a:p>
          <a:p>
            <a:endParaRPr lang="pt-BR" dirty="0"/>
          </a:p>
        </p:txBody>
      </p:sp>
    </p:spTree>
    <p:extLst>
      <p:ext uri="{BB962C8B-B14F-4D97-AF65-F5344CB8AC3E}">
        <p14:creationId xmlns:p14="http://schemas.microsoft.com/office/powerpoint/2010/main" val="20513980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Segmentação </a:t>
            </a:r>
            <a:endParaRPr lang="pt-BR" dirty="0"/>
          </a:p>
        </p:txBody>
      </p:sp>
      <p:sp>
        <p:nvSpPr>
          <p:cNvPr id="3" name="Espaço Reservado para Conteúdo 2"/>
          <p:cNvSpPr>
            <a:spLocks noGrp="1"/>
          </p:cNvSpPr>
          <p:nvPr>
            <p:ph idx="1"/>
          </p:nvPr>
        </p:nvSpPr>
        <p:spPr/>
        <p:txBody>
          <a:bodyPr>
            <a:normAutofit fontScale="85000" lnSpcReduction="20000"/>
          </a:bodyPr>
          <a:lstStyle/>
          <a:p>
            <a:pPr lvl="0" fontAlgn="base"/>
            <a:r>
              <a:rPr lang="pt-BR" dirty="0"/>
              <a:t>Os procedimentos de um programa podem ser colocados em segmentos distintos (um em cada segmento). No caso de alteração do código fonte de um procedimento, só ele deve ser compilado. Os outros segmentos ocupam espaços de endereçamento distintos. </a:t>
            </a:r>
          </a:p>
          <a:p>
            <a:pPr lvl="0" fontAlgn="base"/>
            <a:r>
              <a:rPr lang="pt-BR" dirty="0"/>
              <a:t>A segmentação facilita a implementação de bibliotecas compartilhadas. As bibliotecas compartilhadas não são ligadas no código executável do programa. Seu código é colocado em um segmento, que pode ser compartilhado por vários processos, em tempo de execução. </a:t>
            </a:r>
          </a:p>
          <a:p>
            <a:endParaRPr lang="pt-BR" dirty="0"/>
          </a:p>
        </p:txBody>
      </p:sp>
    </p:spTree>
    <p:extLst>
      <p:ext uri="{BB962C8B-B14F-4D97-AF65-F5344CB8AC3E}">
        <p14:creationId xmlns:p14="http://schemas.microsoft.com/office/powerpoint/2010/main" val="36711364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Segmentação </a:t>
            </a:r>
            <a:endParaRPr lang="pt-BR" dirty="0"/>
          </a:p>
        </p:txBody>
      </p:sp>
      <p:sp>
        <p:nvSpPr>
          <p:cNvPr id="3" name="Espaço Reservado para Conteúdo 2"/>
          <p:cNvSpPr>
            <a:spLocks noGrp="1"/>
          </p:cNvSpPr>
          <p:nvPr>
            <p:ph idx="1"/>
          </p:nvPr>
        </p:nvSpPr>
        <p:spPr/>
        <p:txBody>
          <a:bodyPr>
            <a:normAutofit fontScale="85000" lnSpcReduction="20000"/>
          </a:bodyPr>
          <a:lstStyle/>
          <a:p>
            <a:pPr lvl="0" fontAlgn="base"/>
            <a:r>
              <a:rPr lang="pt-BR" dirty="0"/>
              <a:t>A proteção de segmentos é bem mais útil que a proteção de páginas, já que os segmentos contem geralmente só um tipo de objetos.  </a:t>
            </a:r>
          </a:p>
          <a:p>
            <a:pPr lvl="0" fontAlgn="base"/>
            <a:r>
              <a:rPr lang="pt-BR" dirty="0"/>
              <a:t>A disposição de dados em páginas é “acidental”. </a:t>
            </a:r>
          </a:p>
          <a:p>
            <a:pPr lvl="0" fontAlgn="base"/>
            <a:r>
              <a:rPr lang="pt-BR" dirty="0"/>
              <a:t>Na segmentação, a disposição de dados em segmentos é determinada pelo programador. </a:t>
            </a:r>
          </a:p>
          <a:p>
            <a:pPr lvl="0" fontAlgn="base"/>
            <a:r>
              <a:rPr lang="pt-BR" dirty="0" smtClean="0"/>
              <a:t>A </a:t>
            </a:r>
            <a:r>
              <a:rPr lang="pt-BR" dirty="0"/>
              <a:t>segmentação, como trata de unidades de tamanho variável, sofre de fragmentação externa e geralmente necessita de compactação periódica de memória. </a:t>
            </a:r>
          </a:p>
          <a:p>
            <a:pPr lvl="0" fontAlgn="base"/>
            <a:r>
              <a:rPr lang="pt-BR" dirty="0"/>
              <a:t>Por esta razão, a segmentação pura raramente é empregada. Ao invés disso, utiliza-se a técnica de segmentação paginada, proposta no sistema </a:t>
            </a:r>
            <a:r>
              <a:rPr lang="pt-BR" dirty="0" err="1"/>
              <a:t>Multics</a:t>
            </a:r>
            <a:r>
              <a:rPr lang="pt-BR" dirty="0"/>
              <a:t>. </a:t>
            </a:r>
          </a:p>
          <a:p>
            <a:endParaRPr lang="pt-BR" dirty="0"/>
          </a:p>
        </p:txBody>
      </p:sp>
    </p:spTree>
    <p:extLst>
      <p:ext uri="{BB962C8B-B14F-4D97-AF65-F5344CB8AC3E}">
        <p14:creationId xmlns:p14="http://schemas.microsoft.com/office/powerpoint/2010/main" val="317751246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5525</Words>
  <Application>Microsoft Office PowerPoint</Application>
  <PresentationFormat>Apresentação na tela (4:3)</PresentationFormat>
  <Paragraphs>495</Paragraphs>
  <Slides>102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102</vt:i4>
      </vt:variant>
    </vt:vector>
  </HeadingPairs>
  <TitlesOfParts>
    <vt:vector size="106" baseType="lpstr">
      <vt:lpstr>Arial</vt:lpstr>
      <vt:lpstr>Calibri</vt:lpstr>
      <vt:lpstr>Times New Roman</vt:lpstr>
      <vt:lpstr>Tema do Office</vt:lpstr>
      <vt:lpstr>Sistemas Operacionais</vt:lpstr>
      <vt:lpstr>Introdução - Gerência de Memória </vt:lpstr>
      <vt:lpstr>Considerações gerais</vt:lpstr>
      <vt:lpstr>Memória lógica e memória física</vt:lpstr>
      <vt:lpstr>Endereço lógico x Endereço físico</vt:lpstr>
      <vt:lpstr>Unidade de gerência de memória</vt:lpstr>
      <vt:lpstr>Gerência de Memória </vt:lpstr>
      <vt:lpstr>Gerência de Memória</vt:lpstr>
      <vt:lpstr>Apresentação do PowerPoint</vt:lpstr>
      <vt:lpstr>Funções do Gerente de Memória </vt:lpstr>
      <vt:lpstr>Esquemas de Gerenciamento de Memória </vt:lpstr>
      <vt:lpstr>Monoprogramação sem Paginação ou Swapping </vt:lpstr>
      <vt:lpstr>Bare Machine </vt:lpstr>
      <vt:lpstr>Bare Machine </vt:lpstr>
      <vt:lpstr>Bare Machine </vt:lpstr>
      <vt:lpstr>Monitor Residente </vt:lpstr>
      <vt:lpstr>Monitor Residente </vt:lpstr>
      <vt:lpstr>Monitor Residente </vt:lpstr>
      <vt:lpstr>Multiprogramação </vt:lpstr>
      <vt:lpstr>Multiprogramação Partições Fixas </vt:lpstr>
      <vt:lpstr>Multiprogramação Partições Fixas </vt:lpstr>
      <vt:lpstr>Multiprogramação Partições Fixas </vt:lpstr>
      <vt:lpstr>Modificação de Instruções </vt:lpstr>
      <vt:lpstr>Registradores de Base e Limite </vt:lpstr>
      <vt:lpstr>Registradores de Base e Limite </vt:lpstr>
      <vt:lpstr>Swapping</vt:lpstr>
      <vt:lpstr>Swapping</vt:lpstr>
      <vt:lpstr>Swapping</vt:lpstr>
      <vt:lpstr>Partições de Tamanho Variável </vt:lpstr>
      <vt:lpstr>Partições de Tamanho Variável </vt:lpstr>
      <vt:lpstr>Partições de Tamanho Variável </vt:lpstr>
      <vt:lpstr>Partições de Tamanho Variável  Onde colocar o processo D, de  250 kbytes?  </vt:lpstr>
      <vt:lpstr>Algoritmos de Alocação de Espaço </vt:lpstr>
      <vt:lpstr>Fragmentação Externa </vt:lpstr>
      <vt:lpstr>Compactação de Memória </vt:lpstr>
      <vt:lpstr>Compactação de Memória </vt:lpstr>
      <vt:lpstr>Alocação de Espaço para um Processo </vt:lpstr>
      <vt:lpstr>Alocação de Espaço para um Processo </vt:lpstr>
      <vt:lpstr>Controle de Alocação de Memória </vt:lpstr>
      <vt:lpstr>Controle de Alocação de Memória - Mapa de Bits </vt:lpstr>
      <vt:lpstr>Controle de Alocação de Memória - Mapa de Bits </vt:lpstr>
      <vt:lpstr>Controle de Alocação de Memória - Lista Encadeada </vt:lpstr>
      <vt:lpstr>Controle de Alocação de Memória - Lista Encadeada </vt:lpstr>
      <vt:lpstr>Controle de Alocação de Memória - Lista Encadeada </vt:lpstr>
      <vt:lpstr>Memória Virtual - Introdução </vt:lpstr>
      <vt:lpstr>Memória Virtual - Introdução </vt:lpstr>
      <vt:lpstr>Overlay</vt:lpstr>
      <vt:lpstr>Memória Virtual</vt:lpstr>
      <vt:lpstr>Memória Virtual</vt:lpstr>
      <vt:lpstr>Memória Virtual</vt:lpstr>
      <vt:lpstr>Memória Virtual Paginação </vt:lpstr>
      <vt:lpstr>Memória Virtual Paginação </vt:lpstr>
      <vt:lpstr>Memória Virtual Paginação </vt:lpstr>
      <vt:lpstr>Paginação </vt:lpstr>
      <vt:lpstr>Paginação - Funcionamento </vt:lpstr>
      <vt:lpstr>Paginação - Funcionamento </vt:lpstr>
      <vt:lpstr>Paginação - Funcionamento </vt:lpstr>
      <vt:lpstr>Paginação - Page Fault </vt:lpstr>
      <vt:lpstr>Paginação - Page Fault </vt:lpstr>
      <vt:lpstr>Paginação - Page Fault </vt:lpstr>
      <vt:lpstr>Tabela de Páginas </vt:lpstr>
      <vt:lpstr>Tabela de Páginas </vt:lpstr>
      <vt:lpstr>Tabela de Páginas </vt:lpstr>
      <vt:lpstr>Tabela de Páginas </vt:lpstr>
      <vt:lpstr>Localização da Tabela de Páginas </vt:lpstr>
      <vt:lpstr>Tabela de Páginas Localizada na MMU </vt:lpstr>
      <vt:lpstr>Tabela de Páginas Localizada na MMU </vt:lpstr>
      <vt:lpstr>Tabela de Páginas Localizada na Memória e na MMU </vt:lpstr>
      <vt:lpstr>Tabela de Páginas Localizada na Memória e na MMU </vt:lpstr>
      <vt:lpstr>Tabela de Páginas Localizada na Memória e na MMU </vt:lpstr>
      <vt:lpstr>Substituição de Páginas </vt:lpstr>
      <vt:lpstr>Substituição de Páginas </vt:lpstr>
      <vt:lpstr>Substituição de Páginas </vt:lpstr>
      <vt:lpstr>Substituição de Páginas - NRU </vt:lpstr>
      <vt:lpstr>Substituição de Páginas - NRU </vt:lpstr>
      <vt:lpstr>Substituição de Páginas - FIFO </vt:lpstr>
      <vt:lpstr>Substituição de Páginas - FIFO </vt:lpstr>
      <vt:lpstr>Substituição de Páginas Segunda Chance </vt:lpstr>
      <vt:lpstr>Substituição de Páginas Segunda Chance </vt:lpstr>
      <vt:lpstr>Substituição de Páginas Algoritmo do Relógio </vt:lpstr>
      <vt:lpstr>Substituição de Páginas Algoritmo do Relógio </vt:lpstr>
      <vt:lpstr>Substituição de Páginas - LRU </vt:lpstr>
      <vt:lpstr>Substituição de Páginas - LRU </vt:lpstr>
      <vt:lpstr>Substituição de Páginas - NFU </vt:lpstr>
      <vt:lpstr>Substituição de Páginas NFU com Aging </vt:lpstr>
      <vt:lpstr>Substituição de Páginas NFU com Aging </vt:lpstr>
      <vt:lpstr>Substituição de Páginas NFU com Aging </vt:lpstr>
      <vt:lpstr>Tamanho da Página </vt:lpstr>
      <vt:lpstr>Tamanho da Página Vantagens (V) x Desvantagens (D) </vt:lpstr>
      <vt:lpstr>Lock de páginas </vt:lpstr>
      <vt:lpstr>Compartilhamento de Páginas </vt:lpstr>
      <vt:lpstr>Paging Daemons </vt:lpstr>
      <vt:lpstr>Tratamento da Falta de Página </vt:lpstr>
      <vt:lpstr>Tratamento da Falta de Página </vt:lpstr>
      <vt:lpstr>Tratamento da Falta de Página </vt:lpstr>
      <vt:lpstr>Tratamento da Falta de Página </vt:lpstr>
      <vt:lpstr>Segmentação </vt:lpstr>
      <vt:lpstr>Segmentação </vt:lpstr>
      <vt:lpstr>Segmentação </vt:lpstr>
      <vt:lpstr>Segmentação Paginada</vt:lpstr>
      <vt:lpstr>Segmentação Paginada</vt:lpstr>
      <vt:lpstr>Hierarquia de Memória (simplificada)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Operacionais</dc:title>
  <dc:creator>Luciano</dc:creator>
  <cp:lastModifiedBy>Luciano Xiscatti</cp:lastModifiedBy>
  <cp:revision>19</cp:revision>
  <dcterms:created xsi:type="dcterms:W3CDTF">2012-10-23T11:07:21Z</dcterms:created>
  <dcterms:modified xsi:type="dcterms:W3CDTF">2015-09-22T21:21:06Z</dcterms:modified>
</cp:coreProperties>
</file>