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B45E-60FD-44C6-9E54-E68EFBA42CE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C506-DA80-4CF8-AE10-C8453A36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7zt0LMc29QquYi-oPJamnNcRtISlSlr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onda.io/en/latest/" TargetMode="External"/><Relationship Id="rId5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pandas.pydata.org/do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PsychoPy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021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Part </a:t>
            </a:r>
            <a:r>
              <a:rPr lang="en-US" b="1" dirty="0"/>
              <a:t>1: Introduction to </a:t>
            </a:r>
            <a:r>
              <a:rPr lang="en-US" b="1" dirty="0" smtClean="0"/>
              <a:t>Python</a:t>
            </a:r>
          </a:p>
          <a:p>
            <a:endParaRPr lang="en-US" b="1" dirty="0"/>
          </a:p>
          <a:p>
            <a:r>
              <a:rPr lang="en-US" b="1" dirty="0" smtClean="0"/>
              <a:t>Google </a:t>
            </a:r>
            <a:r>
              <a:rPr lang="en-US" b="1" dirty="0" err="1" smtClean="0"/>
              <a:t>colab</a:t>
            </a:r>
            <a:r>
              <a:rPr lang="en-US" b="1" dirty="0" smtClean="0"/>
              <a:t> </a:t>
            </a:r>
            <a:r>
              <a:rPr lang="en-US" b="1" dirty="0" smtClean="0"/>
              <a:t>document link:</a:t>
            </a:r>
          </a:p>
          <a:p>
            <a:r>
              <a:rPr lang="en-US" b="1" dirty="0" smtClean="0">
                <a:hlinkClick r:id="rId2"/>
              </a:rPr>
              <a:t>https://colab.research.google.com/drive/1w7zt0LMc29QquYi-oPJamnNcRtISlSlr?usp=sharing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79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Data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Numpy</a:t>
            </a:r>
            <a:r>
              <a:rPr lang="en-US" sz="3600" dirty="0" smtClean="0"/>
              <a:t>, Pandas and </a:t>
            </a:r>
            <a:r>
              <a:rPr lang="en-US" sz="3600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Process of inspecting, cleaning, transforming, and modeling data</a:t>
            </a:r>
          </a:p>
          <a:p>
            <a:pPr lvl="1"/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Workflow</a:t>
            </a:r>
          </a:p>
          <a:p>
            <a:pPr lvl="1"/>
            <a:r>
              <a:rPr lang="en-US" b="1" dirty="0"/>
              <a:t>Steps:</a:t>
            </a:r>
            <a:r>
              <a:rPr lang="en-US" dirty="0"/>
              <a:t> Data collection, cleaning, analysis, and visualization</a:t>
            </a:r>
          </a:p>
          <a:p>
            <a:endParaRPr lang="en-US" dirty="0"/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658432" y="3176586"/>
            <a:ext cx="5095293" cy="144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matplotlib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Visualisation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Basics</a:t>
            </a:r>
          </a:p>
          <a:p>
            <a:pPr lvl="1"/>
            <a:r>
              <a:rPr lang="en-US" b="1" dirty="0"/>
              <a:t>Plot Types:</a:t>
            </a:r>
            <a:r>
              <a:rPr lang="en-US" dirty="0"/>
              <a:t> Line, bar, histogram, scatter</a:t>
            </a:r>
          </a:p>
          <a:p>
            <a:pPr lvl="1"/>
            <a:r>
              <a:rPr lang="en-US" b="1" dirty="0"/>
              <a:t>Example: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Customization</a:t>
            </a:r>
          </a:p>
          <a:p>
            <a:pPr lvl="1"/>
            <a:r>
              <a:rPr lang="en-US" dirty="0" smtClean="0"/>
              <a:t>Labels, titles, legends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594264" y="3048250"/>
            <a:ext cx="3587335" cy="994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plt.plot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plt.show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594265" y="5494671"/>
            <a:ext cx="3587334" cy="994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plt.xlabel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"X-axis"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plt.ylabel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"Y-axis"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Statistical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  <a:p>
            <a:pPr lvl="1"/>
            <a:r>
              <a:rPr lang="en-US" dirty="0"/>
              <a:t>Mean, Median, Mode</a:t>
            </a:r>
          </a:p>
          <a:p>
            <a:pPr lvl="1"/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r>
              <a:rPr lang="en-US" b="1" dirty="0"/>
              <a:t>Data Operations</a:t>
            </a:r>
          </a:p>
          <a:p>
            <a:pPr lvl="1"/>
            <a:r>
              <a:rPr lang="en-US" dirty="0"/>
              <a:t>Filtering, grouping, aggregating</a:t>
            </a:r>
          </a:p>
          <a:p>
            <a:pPr lvl="1"/>
            <a:r>
              <a:rPr lang="en-US" b="1" dirty="0"/>
              <a:t>Example: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26348" y="3160546"/>
            <a:ext cx="3090031" cy="625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df.describe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Vertical Text Placeholder 4"/>
          <p:cNvSpPr txBox="1">
            <a:spLocks/>
          </p:cNvSpPr>
          <p:nvPr/>
        </p:nvSpPr>
        <p:spPr>
          <a:xfrm>
            <a:off x="1626347" y="5168986"/>
            <a:ext cx="4950916" cy="625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df.groupby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"column"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).mean</a:t>
            </a:r>
            <a:r>
              <a:rPr lang="en-US" sz="2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0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Environments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Importance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Isolate project dependencies</a:t>
            </a:r>
          </a:p>
          <a:p>
            <a:pPr lvl="1"/>
            <a:r>
              <a:rPr lang="en-US" b="1" dirty="0"/>
              <a:t>Tools: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, </a:t>
            </a:r>
            <a:r>
              <a:rPr lang="en-US" dirty="0" err="1"/>
              <a:t>virtualenv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Conda</a:t>
            </a:r>
            <a:endParaRPr lang="en-US" b="1" dirty="0"/>
          </a:p>
          <a:p>
            <a:pPr lvl="1"/>
            <a:r>
              <a:rPr lang="en-US" b="1" dirty="0"/>
              <a:t>Definition:</a:t>
            </a:r>
            <a:r>
              <a:rPr lang="en-US" dirty="0"/>
              <a:t> Package and environment manager</a:t>
            </a:r>
          </a:p>
          <a:p>
            <a:pPr lvl="1"/>
            <a:r>
              <a:rPr lang="en-US" b="1" dirty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26348" y="4957261"/>
            <a:ext cx="4918831" cy="1026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solidFill>
                  <a:srgbClr val="F44747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myenv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activate 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myenv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Documentation (for most recent versions):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Python Official </a:t>
            </a:r>
            <a:r>
              <a:rPr lang="en-US" dirty="0" smtClean="0">
                <a:hlinkClick r:id="rId2"/>
              </a:rPr>
              <a:t>Documentation</a:t>
            </a:r>
            <a:r>
              <a:rPr lang="en-US" dirty="0" smtClean="0"/>
              <a:t> (v3.12.3)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 (v1.26)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Pandas </a:t>
            </a:r>
            <a:r>
              <a:rPr lang="en-US" dirty="0" smtClean="0">
                <a:hlinkClick r:id="rId4"/>
              </a:rPr>
              <a:t>Documentation</a:t>
            </a:r>
            <a:r>
              <a:rPr lang="en-US" dirty="0" smtClean="0"/>
              <a:t> (v2.2.2)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Matplotlib</a:t>
            </a:r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Documentation</a:t>
            </a:r>
            <a:r>
              <a:rPr lang="en-US" dirty="0" smtClean="0"/>
              <a:t> (v3.9.0)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Conda</a:t>
            </a:r>
            <a:r>
              <a:rPr lang="en-US" dirty="0">
                <a:hlinkClick r:id="rId6"/>
              </a:rPr>
              <a:t> </a:t>
            </a:r>
            <a:r>
              <a:rPr lang="en-US" dirty="0" smtClean="0">
                <a:hlinkClick r:id="rId6"/>
              </a:rPr>
              <a:t>Documentation</a:t>
            </a:r>
            <a:r>
              <a:rPr lang="en-US" dirty="0" smtClean="0"/>
              <a:t> (v24.5.0)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Python:</a:t>
            </a:r>
            <a:r>
              <a:rPr lang="en-US" dirty="0"/>
              <a:t> A versatile, high-level programming language known for its readability and broad applicability.</a:t>
            </a:r>
          </a:p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Understand basic data types</a:t>
            </a:r>
          </a:p>
          <a:p>
            <a:pPr lvl="1"/>
            <a:r>
              <a:rPr lang="en-US" dirty="0"/>
              <a:t>Learn about data structures like lists and dictionaries</a:t>
            </a:r>
          </a:p>
          <a:p>
            <a:pPr lvl="1"/>
            <a:r>
              <a:rPr lang="en-US" dirty="0"/>
              <a:t>Explore loops, functions, and debugging</a:t>
            </a:r>
          </a:p>
          <a:p>
            <a:pPr lvl="1"/>
            <a:r>
              <a:rPr lang="en-US" dirty="0"/>
              <a:t>Introduction to libraries for data analysis (optional)</a:t>
            </a:r>
          </a:p>
          <a:p>
            <a:pPr lvl="1"/>
            <a:r>
              <a:rPr lang="en-US" dirty="0"/>
              <a:t>Understand virtual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Strings, Integers,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Strings</a:t>
            </a:r>
          </a:p>
          <a:p>
            <a:pPr lvl="1"/>
            <a:r>
              <a:rPr lang="en-US" dirty="0" smtClean="0"/>
              <a:t>Definition: Sequence of characters</a:t>
            </a:r>
          </a:p>
          <a:p>
            <a:pPr lvl="1"/>
            <a:r>
              <a:rPr lang="en-US" dirty="0" smtClean="0"/>
              <a:t>Example: "Hello, World!"</a:t>
            </a:r>
          </a:p>
          <a:p>
            <a:r>
              <a:rPr lang="en-US" b="1" dirty="0" smtClean="0"/>
              <a:t>Integers</a:t>
            </a:r>
          </a:p>
          <a:p>
            <a:pPr lvl="1"/>
            <a:r>
              <a:rPr lang="en-US" dirty="0" smtClean="0"/>
              <a:t>Definition: Whole numbers</a:t>
            </a:r>
          </a:p>
          <a:p>
            <a:pPr lvl="1"/>
            <a:r>
              <a:rPr lang="en-US" dirty="0" smtClean="0"/>
              <a:t>Example: 42</a:t>
            </a:r>
          </a:p>
          <a:p>
            <a:r>
              <a:rPr lang="en-US" b="1" dirty="0" smtClean="0"/>
              <a:t>Floats</a:t>
            </a:r>
          </a:p>
          <a:p>
            <a:pPr lvl="1"/>
            <a:r>
              <a:rPr lang="en-US" dirty="0" smtClean="0"/>
              <a:t>Definition: Numbers with decimals</a:t>
            </a:r>
          </a:p>
          <a:p>
            <a:pPr lvl="1"/>
            <a:r>
              <a:rPr lang="en-US" dirty="0" smtClean="0"/>
              <a:t>Example: 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Conta</a:t>
            </a:r>
            <a:r>
              <a:rPr lang="en-US" b="1" dirty="0" err="1" smtClean="0"/>
              <a:t>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Lists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Lists</a:t>
            </a:r>
          </a:p>
          <a:p>
            <a:pPr lvl="1"/>
            <a:r>
              <a:rPr lang="en-US" dirty="0" smtClean="0"/>
              <a:t>Definition: Ordered, mutable collection of items</a:t>
            </a:r>
          </a:p>
          <a:p>
            <a:pPr lvl="1"/>
            <a:r>
              <a:rPr lang="en-US" dirty="0" smtClean="0"/>
              <a:t>Example: [1, 2, 3, "apple", 5.0]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Dictionaries</a:t>
            </a:r>
          </a:p>
          <a:p>
            <a:pPr lvl="1"/>
            <a:r>
              <a:rPr lang="en-US" dirty="0" smtClean="0"/>
              <a:t>Definition: Key-value pairs, unordered</a:t>
            </a:r>
          </a:p>
          <a:p>
            <a:pPr lvl="1"/>
            <a:r>
              <a:rPr lang="en-US" dirty="0" smtClean="0"/>
              <a:t>Example: {"name": "Alice", "age": 25}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If, else, </a:t>
            </a:r>
            <a:r>
              <a:rPr lang="en-US" sz="3600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916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if Statement</a:t>
            </a:r>
          </a:p>
          <a:p>
            <a:pPr lvl="1"/>
            <a:r>
              <a:rPr lang="en-US" b="1" dirty="0" smtClean="0"/>
              <a:t>Usage: </a:t>
            </a:r>
            <a:r>
              <a:rPr lang="en-US" dirty="0" smtClean="0"/>
              <a:t>Execute code block if condition is true</a:t>
            </a:r>
          </a:p>
          <a:p>
            <a:r>
              <a:rPr lang="en-US" b="1" dirty="0" smtClean="0"/>
              <a:t>else Statement</a:t>
            </a:r>
          </a:p>
          <a:p>
            <a:pPr lvl="1"/>
            <a:r>
              <a:rPr lang="en-US" dirty="0" smtClean="0"/>
              <a:t>Usage: Execute code block if condition is false</a:t>
            </a:r>
          </a:p>
          <a:p>
            <a:r>
              <a:rPr lang="en-US" b="1" dirty="0" err="1" smtClean="0"/>
              <a:t>elif</a:t>
            </a:r>
            <a:r>
              <a:rPr lang="en-US" b="1" dirty="0" smtClean="0"/>
              <a:t> Statement</a:t>
            </a:r>
          </a:p>
          <a:p>
            <a:pPr lvl="1"/>
            <a:r>
              <a:rPr lang="en-US" dirty="0" smtClean="0"/>
              <a:t>Usage: Check multiple conditions</a:t>
            </a:r>
          </a:p>
          <a:p>
            <a:endParaRPr lang="en-US" dirty="0"/>
          </a:p>
        </p:txBody>
      </p:sp>
      <p:sp>
        <p:nvSpPr>
          <p:cNvPr id="7" name="Vertical Text Placeholder 4"/>
          <p:cNvSpPr txBox="1">
            <a:spLocks/>
          </p:cNvSpPr>
          <p:nvPr/>
        </p:nvSpPr>
        <p:spPr>
          <a:xfrm>
            <a:off x="5759116" y="2226677"/>
            <a:ext cx="6170115" cy="28877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greater than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equal to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"x is less than 10"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Usage: </a:t>
            </a:r>
            <a:r>
              <a:rPr lang="en-US" dirty="0" smtClean="0"/>
              <a:t>Iterate over a sequence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dirty="0"/>
          </a:p>
        </p:txBody>
      </p:sp>
      <p:sp>
        <p:nvSpPr>
          <p:cNvPr id="8" name="Vertical Text Placeholder 4"/>
          <p:cNvSpPr txBox="1">
            <a:spLocks/>
          </p:cNvSpPr>
          <p:nvPr/>
        </p:nvSpPr>
        <p:spPr>
          <a:xfrm>
            <a:off x="1177169" y="3368695"/>
            <a:ext cx="3138157" cy="1091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Usage: </a:t>
            </a:r>
            <a:r>
              <a:rPr lang="en-US" dirty="0" smtClean="0"/>
              <a:t>Repeat as long as a condition is true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Careful not to create any infinite loops!</a:t>
            </a:r>
          </a:p>
          <a:p>
            <a:endParaRPr lang="en-US" b="1" dirty="0"/>
          </a:p>
        </p:txBody>
      </p:sp>
      <p:sp>
        <p:nvSpPr>
          <p:cNvPr id="6" name="Vertical Text Placeholder 4"/>
          <p:cNvSpPr txBox="1">
            <a:spLocks/>
          </p:cNvSpPr>
          <p:nvPr/>
        </p:nvSpPr>
        <p:spPr>
          <a:xfrm>
            <a:off x="1177169" y="3497032"/>
            <a:ext cx="3138157" cy="1091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condition: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block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Reusable blocks of </a:t>
            </a:r>
            <a:r>
              <a:rPr lang="en-US" dirty="0" smtClean="0"/>
              <a:t>code</a:t>
            </a:r>
          </a:p>
          <a:p>
            <a:pPr lvl="1"/>
            <a:r>
              <a:rPr lang="en-US" b="1" dirty="0"/>
              <a:t>Parameters and Return Values</a:t>
            </a:r>
          </a:p>
          <a:p>
            <a:pPr lvl="1"/>
            <a:r>
              <a:rPr lang="en-US" b="1" dirty="0"/>
              <a:t>Parameters:</a:t>
            </a:r>
            <a:r>
              <a:rPr lang="en-US" dirty="0"/>
              <a:t> Input values</a:t>
            </a:r>
          </a:p>
          <a:p>
            <a:pPr lvl="1"/>
            <a:r>
              <a:rPr lang="en-US" b="1" dirty="0"/>
              <a:t>Return Values:</a:t>
            </a:r>
            <a:r>
              <a:rPr lang="en-US" dirty="0"/>
              <a:t> Output values</a:t>
            </a:r>
          </a:p>
          <a:p>
            <a:pPr lvl="1"/>
            <a:r>
              <a:rPr lang="en-US" b="1" dirty="0" smtClean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Vertical Text Placeholder 4"/>
          <p:cNvSpPr txBox="1">
            <a:spLocks/>
          </p:cNvSpPr>
          <p:nvPr/>
        </p:nvSpPr>
        <p:spPr>
          <a:xfrm>
            <a:off x="1610306" y="4315576"/>
            <a:ext cx="3090031" cy="1058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kern="1200">
                <a:solidFill>
                  <a:srgbClr val="F1F1F2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Symbol" panose="05050102010706020507" pitchFamily="18" charset="2"/>
              <a:buChar char="-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Arial" panose="020B0604020202020204" pitchFamily="34" charset="0"/>
              <a:buChar char="•"/>
              <a:defRPr sz="1800" b="0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F1F1F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D4856"/>
              </a:buClr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537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Introduction to PsychoPy</vt:lpstr>
      <vt:lpstr>Introduction</vt:lpstr>
      <vt:lpstr>Basic Data Types Strings, Integers, Floats</vt:lpstr>
      <vt:lpstr>Containers Lists and Dictionaries</vt:lpstr>
      <vt:lpstr>Conditionals If, else, elif</vt:lpstr>
      <vt:lpstr>Loops For loop</vt:lpstr>
      <vt:lpstr>Loops While loop</vt:lpstr>
      <vt:lpstr>Functions </vt:lpstr>
      <vt:lpstr>Debugging </vt:lpstr>
      <vt:lpstr>Introduction to Data Analysis Using Numpy, Pandas and Matplotlib</vt:lpstr>
      <vt:lpstr>Data Visualisation Using Matplotlib</vt:lpstr>
      <vt:lpstr>Basic Statistical Analysis Using Pandas</vt:lpstr>
      <vt:lpstr>Virtual Environments Using Conda</vt:lpstr>
      <vt:lpstr>References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dc:creator>Guersoy, Cagatay</dc:creator>
  <cp:lastModifiedBy>Guersoy, Cagatay</cp:lastModifiedBy>
  <cp:revision>68</cp:revision>
  <dcterms:created xsi:type="dcterms:W3CDTF">2024-05-19T16:11:48Z</dcterms:created>
  <dcterms:modified xsi:type="dcterms:W3CDTF">2024-05-26T20:02:52Z</dcterms:modified>
</cp:coreProperties>
</file>