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aggursoy/PsychoPy-Intro-Course/tree/main/conda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 to PsychoPy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</a:p>
          <a:p>
            <a:pPr>
              <a:defRPr b="1"/>
            </a:pPr>
            <a:r>
              <a:t>Part 2: Introduction to Python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reating Sound Stimul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Creating Sound Stimuli</a:t>
            </a:r>
          </a:p>
        </p:txBody>
      </p:sp>
      <p:sp>
        <p:nvSpPr>
          <p:cNvPr id="124" name="Use the Sound clas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the </a:t>
            </a:r>
            <a:r>
              <a:rPr i="1"/>
              <a:t>Sound</a:t>
            </a:r>
            <a:r>
              <a:t> class.</a:t>
            </a:r>
          </a:p>
          <a:p>
            <a:pPr/>
            <a:r>
              <a:t>Define parameters like sound file and volume.</a:t>
            </a:r>
          </a:p>
          <a:p>
            <a:pPr/>
            <a:r>
              <a:t>Example:</a:t>
            </a:r>
          </a:p>
        </p:txBody>
      </p:sp>
      <p:sp>
        <p:nvSpPr>
          <p:cNvPr id="125" name="from psychopy import sound, core…"/>
          <p:cNvSpPr txBox="1"/>
          <p:nvPr/>
        </p:nvSpPr>
        <p:spPr>
          <a:xfrm>
            <a:off x="881316" y="3481094"/>
            <a:ext cx="5302677" cy="152654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C586C0"/>
                </a:solidFill>
              </a:rPr>
              <a:t>from</a:t>
            </a:r>
            <a:r>
              <a:t> </a:t>
            </a:r>
            <a:r>
              <a:rPr>
                <a:solidFill>
                  <a:srgbClr val="4EC9B0"/>
                </a:solidFill>
              </a:rPr>
              <a:t>psychopy</a:t>
            </a:r>
            <a:r>
              <a:t> </a:t>
            </a:r>
            <a:r>
              <a:rPr>
                <a:solidFill>
                  <a:srgbClr val="C586C0"/>
                </a:solidFill>
              </a:rPr>
              <a:t>import</a:t>
            </a:r>
            <a:r>
              <a:t> sound, core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9CDCFE"/>
                </a:solidFill>
              </a:rPr>
              <a:t>snd</a:t>
            </a:r>
            <a:r>
              <a:t> </a:t>
            </a:r>
            <a:r>
              <a:rPr>
                <a:solidFill>
                  <a:srgbClr val="D4D4D4"/>
                </a:solidFill>
              </a:rPr>
              <a:t>=</a:t>
            </a:r>
            <a:r>
              <a:t> sound.Sound(</a:t>
            </a:r>
            <a:r>
              <a:rPr>
                <a:solidFill>
                  <a:srgbClr val="CE9178"/>
                </a:solidFill>
              </a:rPr>
              <a:t>'example.wav'</a:t>
            </a:r>
            <a:r>
              <a:t>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9CDCFE"/>
                </a:solidFill>
              </a:rPr>
              <a:t>snd</a:t>
            </a:r>
            <a:r>
              <a:t>.play()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core.wait(</a:t>
            </a:r>
            <a:r>
              <a:rPr>
                <a:solidFill>
                  <a:srgbClr val="9CDCFE"/>
                </a:solidFill>
              </a:rPr>
              <a:t>snd</a:t>
            </a:r>
            <a:r>
              <a:t>.getDuration())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reating Video Stimul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Creating Video Stimuli</a:t>
            </a:r>
          </a:p>
        </p:txBody>
      </p:sp>
      <p:sp>
        <p:nvSpPr>
          <p:cNvPr id="128" name="Use the MovieStim3 clas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the </a:t>
            </a:r>
            <a:r>
              <a:rPr i="1"/>
              <a:t>MovieStim3</a:t>
            </a:r>
            <a:r>
              <a:t> class.</a:t>
            </a:r>
          </a:p>
          <a:p>
            <a:pPr/>
            <a:r>
              <a:t>Define parameters like video file, position, and size.</a:t>
            </a:r>
          </a:p>
          <a:p>
            <a:pPr/>
            <a:r>
              <a:t>Example:</a:t>
            </a:r>
          </a:p>
        </p:txBody>
      </p:sp>
      <p:sp>
        <p:nvSpPr>
          <p:cNvPr id="129" name="from psychopy import visual, core…"/>
          <p:cNvSpPr txBox="1"/>
          <p:nvPr/>
        </p:nvSpPr>
        <p:spPr>
          <a:xfrm>
            <a:off x="881316" y="3481094"/>
            <a:ext cx="5302677" cy="233934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C586C0"/>
                </a:solidFill>
              </a:rPr>
              <a:t>from</a:t>
            </a:r>
            <a:r>
              <a:t> </a:t>
            </a:r>
            <a:r>
              <a:rPr>
                <a:solidFill>
                  <a:srgbClr val="4EC9B0"/>
                </a:solidFill>
              </a:rPr>
              <a:t>psychopy</a:t>
            </a:r>
            <a:r>
              <a:t> </a:t>
            </a:r>
            <a:r>
              <a:rPr>
                <a:solidFill>
                  <a:srgbClr val="C586C0"/>
                </a:solidFill>
              </a:rPr>
              <a:t>import</a:t>
            </a:r>
            <a:r>
              <a:t> visual, core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9CDCFE"/>
                </a:solidFill>
              </a:rPr>
              <a:t>win</a:t>
            </a:r>
            <a:r>
              <a:t> </a:t>
            </a:r>
            <a:r>
              <a:rPr>
                <a:solidFill>
                  <a:srgbClr val="D4D4D4"/>
                </a:solidFill>
              </a:rPr>
              <a:t>=</a:t>
            </a:r>
            <a:r>
              <a:t> visual.Window([</a:t>
            </a:r>
            <a:r>
              <a:rPr>
                <a:solidFill>
                  <a:srgbClr val="B5CEA8"/>
                </a:solidFill>
              </a:rPr>
              <a:t>800</a:t>
            </a:r>
            <a:r>
              <a:t>, </a:t>
            </a:r>
            <a:r>
              <a:rPr>
                <a:solidFill>
                  <a:srgbClr val="B5CEA8"/>
                </a:solidFill>
              </a:rPr>
              <a:t>600</a:t>
            </a:r>
            <a:r>
              <a:t>])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9CDCFE"/>
                </a:solidFill>
              </a:rPr>
              <a:t>movie</a:t>
            </a:r>
            <a:r>
              <a:t> </a:t>
            </a:r>
            <a:r>
              <a:rPr>
                <a:solidFill>
                  <a:srgbClr val="D4D4D4"/>
                </a:solidFill>
              </a:rPr>
              <a:t>=</a:t>
            </a:r>
            <a:r>
              <a:t> visual.MovieStim3(</a:t>
            </a:r>
            <a:r>
              <a:rPr>
                <a:solidFill>
                  <a:srgbClr val="9CDCFE"/>
                </a:solidFill>
              </a:rPr>
              <a:t>win</a:t>
            </a:r>
            <a:r>
              <a:t>, </a:t>
            </a:r>
            <a:r>
              <a:rPr>
                <a:solidFill>
                  <a:srgbClr val="CE9178"/>
                </a:solidFill>
              </a:rPr>
              <a:t>'example.mp4'</a:t>
            </a:r>
            <a:r>
              <a:t>, </a:t>
            </a:r>
            <a:r>
              <a:rPr>
                <a:solidFill>
                  <a:srgbClr val="9CDCFE"/>
                </a:solidFill>
              </a:rPr>
              <a:t>pos</a:t>
            </a:r>
            <a:r>
              <a:rPr>
                <a:solidFill>
                  <a:srgbClr val="D4D4D4"/>
                </a:solidFill>
              </a:rPr>
              <a:t>=</a:t>
            </a:r>
            <a:r>
              <a:t>(</a:t>
            </a:r>
            <a:r>
              <a:rPr>
                <a:solidFill>
                  <a:srgbClr val="B5CEA8"/>
                </a:solidFill>
              </a:rPr>
              <a:t>0</a:t>
            </a:r>
            <a:r>
              <a:t>, </a:t>
            </a:r>
            <a:r>
              <a:rPr>
                <a:solidFill>
                  <a:srgbClr val="B5CEA8"/>
                </a:solidFill>
              </a:rPr>
              <a:t>0</a:t>
            </a:r>
            <a:r>
              <a:t>), </a:t>
            </a:r>
            <a:r>
              <a:rPr>
                <a:solidFill>
                  <a:srgbClr val="9CDCFE"/>
                </a:solidFill>
              </a:rPr>
              <a:t>size</a:t>
            </a:r>
            <a:r>
              <a:rPr>
                <a:solidFill>
                  <a:srgbClr val="D4D4D4"/>
                </a:solidFill>
              </a:rPr>
              <a:t>=</a:t>
            </a:r>
            <a:r>
              <a:t>(</a:t>
            </a:r>
            <a:r>
              <a:rPr>
                <a:solidFill>
                  <a:srgbClr val="B5CEA8"/>
                </a:solidFill>
              </a:rPr>
              <a:t>1</a:t>
            </a:r>
            <a:r>
              <a:t>, </a:t>
            </a:r>
            <a:r>
              <a:rPr>
                <a:solidFill>
                  <a:srgbClr val="B5CEA8"/>
                </a:solidFill>
              </a:rPr>
              <a:t>1</a:t>
            </a:r>
            <a:r>
              <a:t>))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C586C0"/>
                </a:solidFill>
              </a:rPr>
              <a:t>while</a:t>
            </a:r>
            <a:r>
              <a:t> </a:t>
            </a:r>
            <a:r>
              <a:rPr>
                <a:solidFill>
                  <a:srgbClr val="9CDCFE"/>
                </a:solidFill>
              </a:rPr>
              <a:t>movie</a:t>
            </a:r>
            <a:r>
              <a:t>.status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visual.FINISHED: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9CDCFE"/>
                </a:solidFill>
              </a:rPr>
              <a:t>movie</a:t>
            </a:r>
            <a:r>
              <a:t>.draw()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9CDCFE"/>
                </a:solidFill>
              </a:rPr>
              <a:t>win</a:t>
            </a:r>
            <a:r>
              <a:t>.flip()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core.wait(</a:t>
            </a:r>
            <a:r>
              <a:rPr>
                <a:solidFill>
                  <a:srgbClr val="B5CEA8"/>
                </a:solidFill>
              </a:rPr>
              <a:t>2</a:t>
            </a:r>
            <a:r>
              <a:t>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ming Controls and Synchroniz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Timing Controls and Synchronization</a:t>
            </a:r>
          </a:p>
        </p:txBody>
      </p:sp>
      <p:sp>
        <p:nvSpPr>
          <p:cNvPr id="132" name="Accurate timing is crucial for experimen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Accurate timing is crucial for experiments.</a:t>
            </a:r>
          </a:p>
          <a:p>
            <a:pPr/>
            <a:r>
              <a:t>Use </a:t>
            </a:r>
            <a:r>
              <a:rPr i="1"/>
              <a:t>core.Clock()</a:t>
            </a:r>
            <a:r>
              <a:t> to track time.</a:t>
            </a:r>
          </a:p>
          <a:p>
            <a:pPr/>
            <a:r>
              <a:t>Synchronize stimuli presentation with experimental requirements.</a:t>
            </a:r>
          </a:p>
          <a:p>
            <a:pPr/>
            <a:r>
              <a:t>Example:</a:t>
            </a:r>
          </a:p>
        </p:txBody>
      </p:sp>
      <p:sp>
        <p:nvSpPr>
          <p:cNvPr id="133" name="from psychopy import visual, core…"/>
          <p:cNvSpPr txBox="1"/>
          <p:nvPr/>
        </p:nvSpPr>
        <p:spPr>
          <a:xfrm>
            <a:off x="881316" y="3874794"/>
            <a:ext cx="5302677" cy="274574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C586C0"/>
                </a:solidFill>
              </a:rPr>
              <a:t>from</a:t>
            </a:r>
            <a:r>
              <a:t> </a:t>
            </a:r>
            <a:r>
              <a:rPr>
                <a:solidFill>
                  <a:srgbClr val="4EC9B0"/>
                </a:solidFill>
              </a:rPr>
              <a:t>psychopy</a:t>
            </a:r>
            <a:r>
              <a:t> </a:t>
            </a:r>
            <a:r>
              <a:rPr>
                <a:solidFill>
                  <a:srgbClr val="C586C0"/>
                </a:solidFill>
              </a:rPr>
              <a:t>import</a:t>
            </a:r>
            <a:r>
              <a:t> visual, core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9CDCFE"/>
                </a:solidFill>
              </a:rPr>
              <a:t>win</a:t>
            </a:r>
            <a:r>
              <a:t> </a:t>
            </a:r>
            <a:r>
              <a:rPr>
                <a:solidFill>
                  <a:srgbClr val="D4D4D4"/>
                </a:solidFill>
              </a:rPr>
              <a:t>=</a:t>
            </a:r>
            <a:r>
              <a:t> visual.Window([</a:t>
            </a:r>
            <a:r>
              <a:rPr>
                <a:solidFill>
                  <a:srgbClr val="B5CEA8"/>
                </a:solidFill>
              </a:rPr>
              <a:t>800</a:t>
            </a:r>
            <a:r>
              <a:t>, </a:t>
            </a:r>
            <a:r>
              <a:rPr>
                <a:solidFill>
                  <a:srgbClr val="B5CEA8"/>
                </a:solidFill>
              </a:rPr>
              <a:t>600</a:t>
            </a:r>
            <a:r>
              <a:t>])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9CDCFE"/>
                </a:solidFill>
              </a:rPr>
              <a:t>clock</a:t>
            </a:r>
            <a:r>
              <a:t> </a:t>
            </a:r>
            <a:r>
              <a:rPr>
                <a:solidFill>
                  <a:srgbClr val="D4D4D4"/>
                </a:solidFill>
              </a:rPr>
              <a:t>=</a:t>
            </a:r>
            <a:r>
              <a:t> core.Clock()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9CDCFE"/>
                </a:solidFill>
              </a:rPr>
              <a:t>clock</a:t>
            </a:r>
            <a:r>
              <a:t>.reset()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C586C0"/>
                </a:solidFill>
              </a:rPr>
              <a:t>while</a:t>
            </a:r>
            <a:r>
              <a:t> </a:t>
            </a:r>
            <a:r>
              <a:rPr>
                <a:solidFill>
                  <a:srgbClr val="9CDCFE"/>
                </a:solidFill>
              </a:rPr>
              <a:t>clock</a:t>
            </a:r>
            <a:r>
              <a:t>.getTime()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: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9CDCFE"/>
                </a:solidFill>
              </a:rPr>
              <a:t>text</a:t>
            </a:r>
            <a:r>
              <a:t> </a:t>
            </a:r>
            <a:r>
              <a:rPr>
                <a:solidFill>
                  <a:srgbClr val="D4D4D4"/>
                </a:solidFill>
              </a:rPr>
              <a:t>=</a:t>
            </a:r>
            <a:r>
              <a:t> visual.TextStim(</a:t>
            </a:r>
            <a:r>
              <a:rPr>
                <a:solidFill>
                  <a:srgbClr val="9CDCFE"/>
                </a:solidFill>
              </a:rPr>
              <a:t>win</a:t>
            </a:r>
            <a:r>
              <a:t>, </a:t>
            </a:r>
            <a:r>
              <a:rPr>
                <a:solidFill>
                  <a:srgbClr val="9CDCFE"/>
                </a:solidFill>
              </a:rPr>
              <a:t>text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569CD6"/>
                </a:solidFill>
              </a:rPr>
              <a:t>f</a:t>
            </a:r>
            <a:r>
              <a:rPr>
                <a:solidFill>
                  <a:srgbClr val="CE9178"/>
                </a:solidFill>
              </a:rPr>
              <a:t>'Time: </a:t>
            </a:r>
            <a:r>
              <a:rPr>
                <a:solidFill>
                  <a:srgbClr val="569CD6"/>
                </a:solidFill>
              </a:rPr>
              <a:t>{</a:t>
            </a:r>
            <a:r>
              <a:rPr>
                <a:solidFill>
                  <a:srgbClr val="9CDCFE"/>
                </a:solidFill>
              </a:rPr>
              <a:t>clock</a:t>
            </a:r>
            <a:r>
              <a:t>.getTime()</a:t>
            </a:r>
            <a:r>
              <a:rPr>
                <a:solidFill>
                  <a:srgbClr val="569CD6"/>
                </a:solidFill>
              </a:rPr>
              <a:t>:.2f}</a:t>
            </a:r>
            <a:r>
              <a:rPr>
                <a:solidFill>
                  <a:srgbClr val="CE9178"/>
                </a:solidFill>
              </a:rPr>
              <a:t>'</a:t>
            </a:r>
            <a:r>
              <a:t>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9CDCFE"/>
                </a:solidFill>
              </a:rPr>
              <a:t>text</a:t>
            </a:r>
            <a:r>
              <a:t>.draw()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9CDCFE"/>
                </a:solidFill>
              </a:rPr>
              <a:t>win</a:t>
            </a:r>
            <a:r>
              <a:t>.flip()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sponse Coll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Response Collection</a:t>
            </a:r>
          </a:p>
        </p:txBody>
      </p:sp>
      <p:sp>
        <p:nvSpPr>
          <p:cNvPr id="136" name="Methods for collecting respons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Methods for collecting responses:</a:t>
            </a:r>
          </a:p>
          <a:p>
            <a:pPr lvl="1" marL="685800" indent="-228600"/>
            <a:r>
              <a:t>Keyboard responses using event.waitKeys().</a:t>
            </a:r>
          </a:p>
          <a:p>
            <a:pPr lvl="1" marL="685800" indent="-228600"/>
            <a:r>
              <a:t>Mouse responses using event.Mouse().</a:t>
            </a:r>
          </a:p>
          <a:p>
            <a:pPr lvl="1" marL="685800" indent="-228600"/>
            <a:r>
              <a:t>Other devices (e.g., response boxes).</a:t>
            </a:r>
          </a:p>
          <a:p>
            <a:pPr/>
            <a:r>
              <a:t>Example for Keyboard:</a:t>
            </a:r>
          </a:p>
        </p:txBody>
      </p:sp>
      <p:sp>
        <p:nvSpPr>
          <p:cNvPr id="137" name="from psychopy import event…"/>
          <p:cNvSpPr txBox="1"/>
          <p:nvPr/>
        </p:nvSpPr>
        <p:spPr>
          <a:xfrm>
            <a:off x="881316" y="4319294"/>
            <a:ext cx="5302677" cy="213614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C586C0"/>
                </a:solidFill>
              </a:rPr>
              <a:t>from</a:t>
            </a:r>
            <a:r>
              <a:rPr>
                <a:solidFill>
                  <a:srgbClr val="CCCCCC"/>
                </a:solidFill>
              </a:rPr>
              <a:t> </a:t>
            </a:r>
            <a:r>
              <a:t>psychopy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C586C0"/>
                </a:solidFill>
              </a:rPr>
              <a:t>import</a:t>
            </a:r>
            <a:r>
              <a:rPr>
                <a:solidFill>
                  <a:srgbClr val="CCCCCC"/>
                </a:solidFill>
              </a:rPr>
              <a:t> event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9CDCFE"/>
                </a:solidFill>
              </a:rPr>
              <a:t>keys</a:t>
            </a:r>
            <a:r>
              <a:t> </a:t>
            </a:r>
            <a:r>
              <a:rPr>
                <a:solidFill>
                  <a:srgbClr val="D4D4D4"/>
                </a:solidFill>
              </a:rPr>
              <a:t>=</a:t>
            </a:r>
            <a:r>
              <a:t> event.waitKeys(</a:t>
            </a:r>
            <a:r>
              <a:rPr>
                <a:solidFill>
                  <a:srgbClr val="9CDCFE"/>
                </a:solidFill>
              </a:rPr>
              <a:t>keyList</a:t>
            </a:r>
            <a:r>
              <a:rPr>
                <a:solidFill>
                  <a:srgbClr val="D4D4D4"/>
                </a:solidFill>
              </a:rPr>
              <a:t>=</a:t>
            </a:r>
            <a:r>
              <a:t>[</a:t>
            </a:r>
            <a:r>
              <a:rPr>
                <a:solidFill>
                  <a:srgbClr val="CE9178"/>
                </a:solidFill>
              </a:rPr>
              <a:t>'space'</a:t>
            </a:r>
            <a:r>
              <a:t>, </a:t>
            </a:r>
            <a:r>
              <a:rPr>
                <a:solidFill>
                  <a:srgbClr val="CE9178"/>
                </a:solidFill>
              </a:rPr>
              <a:t>'escape'</a:t>
            </a:r>
            <a:r>
              <a:t>])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C586C0"/>
                </a:solidFill>
              </a:rPr>
              <a:t>if</a:t>
            </a:r>
            <a:r>
              <a:rPr>
                <a:solidFill>
                  <a:srgbClr val="CCCCCC"/>
                </a:solidFill>
              </a:rPr>
              <a:t> </a:t>
            </a:r>
            <a:r>
              <a:t>'space'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in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keys</a:t>
            </a:r>
            <a:r>
              <a:rPr>
                <a:solidFill>
                  <a:srgbClr val="CCCCCC"/>
                </a:solidFill>
              </a:rPr>
              <a:t>: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CCCCCC"/>
                </a:solidFill>
              </a:rPr>
              <a:t>    </a:t>
            </a:r>
            <a:r>
              <a:rPr>
                <a:solidFill>
                  <a:srgbClr val="DCDCAA"/>
                </a:solidFill>
              </a:rPr>
              <a:t>print</a:t>
            </a:r>
            <a:r>
              <a:rPr>
                <a:solidFill>
                  <a:srgbClr val="CCCCCC"/>
                </a:solidFill>
              </a:rPr>
              <a:t>(</a:t>
            </a:r>
            <a:r>
              <a:t>'Space key pressed'</a:t>
            </a:r>
            <a:r>
              <a:rPr>
                <a:solidFill>
                  <a:srgbClr val="CCCCCC"/>
                </a:solidFill>
              </a:rPr>
              <a:t>)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C586C0"/>
                </a:solidFill>
              </a:rPr>
              <a:t>if</a:t>
            </a:r>
            <a:r>
              <a:rPr>
                <a:solidFill>
                  <a:srgbClr val="CCCCCC"/>
                </a:solidFill>
              </a:rPr>
              <a:t> </a:t>
            </a:r>
            <a:r>
              <a:t>'escape'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in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keys</a:t>
            </a:r>
            <a:r>
              <a:rPr>
                <a:solidFill>
                  <a:srgbClr val="CCCCCC"/>
                </a:solidFill>
              </a:rPr>
              <a:t>: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core.quit()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sponse Collection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Response Collection Example</a:t>
            </a:r>
          </a:p>
        </p:txBody>
      </p:sp>
      <p:sp>
        <p:nvSpPr>
          <p:cNvPr id="140" name="Collecting mouse responses: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Collecting mouse responses:</a:t>
            </a:r>
          </a:p>
        </p:txBody>
      </p:sp>
      <p:sp>
        <p:nvSpPr>
          <p:cNvPr id="141" name="from psychopy import visual, event, core…"/>
          <p:cNvSpPr txBox="1"/>
          <p:nvPr/>
        </p:nvSpPr>
        <p:spPr>
          <a:xfrm>
            <a:off x="881316" y="2541294"/>
            <a:ext cx="5302677" cy="294894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C586C0"/>
                </a:solidFill>
              </a:rPr>
              <a:t>from</a:t>
            </a:r>
            <a:r>
              <a:t> </a:t>
            </a:r>
            <a:r>
              <a:rPr>
                <a:solidFill>
                  <a:srgbClr val="4EC9B0"/>
                </a:solidFill>
              </a:rPr>
              <a:t>psychopy</a:t>
            </a:r>
            <a:r>
              <a:t> </a:t>
            </a:r>
            <a:r>
              <a:rPr>
                <a:solidFill>
                  <a:srgbClr val="C586C0"/>
                </a:solidFill>
              </a:rPr>
              <a:t>import</a:t>
            </a:r>
            <a:r>
              <a:t> visual, event, core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9CDCFE"/>
                </a:solidFill>
              </a:rPr>
              <a:t>win</a:t>
            </a:r>
            <a:r>
              <a:t> </a:t>
            </a:r>
            <a:r>
              <a:rPr>
                <a:solidFill>
                  <a:srgbClr val="D4D4D4"/>
                </a:solidFill>
              </a:rPr>
              <a:t>=</a:t>
            </a:r>
            <a:r>
              <a:t> visual.Window([</a:t>
            </a:r>
            <a:r>
              <a:rPr>
                <a:solidFill>
                  <a:srgbClr val="B5CEA8"/>
                </a:solidFill>
              </a:rPr>
              <a:t>800</a:t>
            </a:r>
            <a:r>
              <a:t>, </a:t>
            </a:r>
            <a:r>
              <a:rPr>
                <a:solidFill>
                  <a:srgbClr val="B5CEA8"/>
                </a:solidFill>
              </a:rPr>
              <a:t>600</a:t>
            </a:r>
            <a:r>
              <a:t>])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9CDCFE"/>
                </a:solidFill>
              </a:rPr>
              <a:t>mouse</a:t>
            </a:r>
            <a:r>
              <a:t> </a:t>
            </a:r>
            <a:r>
              <a:rPr>
                <a:solidFill>
                  <a:srgbClr val="D4D4D4"/>
                </a:solidFill>
              </a:rPr>
              <a:t>=</a:t>
            </a:r>
            <a:r>
              <a:t> event.Mouse(</a:t>
            </a:r>
            <a:r>
              <a:rPr>
                <a:solidFill>
                  <a:srgbClr val="9CDCFE"/>
                </a:solidFill>
              </a:rPr>
              <a:t>win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9CDCFE"/>
                </a:solidFill>
              </a:rPr>
              <a:t>win</a:t>
            </a:r>
            <a:r>
              <a:t>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C586C0"/>
                </a:solidFill>
              </a:rPr>
              <a:t>while</a:t>
            </a:r>
            <a:r>
              <a:t> </a:t>
            </a:r>
            <a:r>
              <a:rPr>
                <a:solidFill>
                  <a:srgbClr val="569CD6"/>
                </a:solidFill>
              </a:rPr>
              <a:t>not</a:t>
            </a:r>
            <a:r>
              <a:t> </a:t>
            </a:r>
            <a:r>
              <a:rPr>
                <a:solidFill>
                  <a:srgbClr val="9CDCFE"/>
                </a:solidFill>
              </a:rPr>
              <a:t>mouse</a:t>
            </a:r>
            <a:r>
              <a:t>.getPressed()[</a:t>
            </a:r>
            <a:r>
              <a:rPr>
                <a:solidFill>
                  <a:srgbClr val="B5CEA8"/>
                </a:solidFill>
              </a:rPr>
              <a:t>0</a:t>
            </a:r>
            <a:r>
              <a:t>]: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CCCCCC"/>
                </a:solidFill>
              </a:rPr>
              <a:t>    </a:t>
            </a:r>
            <a:r>
              <a:rPr>
                <a:solidFill>
                  <a:srgbClr val="9CDCFE"/>
                </a:solidFill>
              </a:rPr>
              <a:t>text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visual.TextStim(</a:t>
            </a:r>
            <a:r>
              <a:rPr>
                <a:solidFill>
                  <a:srgbClr val="9CDCFE"/>
                </a:solidFill>
              </a:rPr>
              <a:t>win</a:t>
            </a:r>
            <a:r>
              <a:rPr>
                <a:solidFill>
                  <a:srgbClr val="CCCCCC"/>
                </a:solidFill>
              </a:rPr>
              <a:t>, </a:t>
            </a:r>
            <a:r>
              <a:rPr>
                <a:solidFill>
                  <a:srgbClr val="9CDCFE"/>
                </a:solidFill>
              </a:rPr>
              <a:t>text</a:t>
            </a:r>
            <a:r>
              <a:rPr>
                <a:solidFill>
                  <a:srgbClr val="D4D4D4"/>
                </a:solidFill>
              </a:rPr>
              <a:t>=</a:t>
            </a:r>
            <a:r>
              <a:t>'Click the mouse button'</a:t>
            </a:r>
            <a:r>
              <a:rPr>
                <a:solidFill>
                  <a:srgbClr val="CCCCCC"/>
                </a:solidFill>
              </a:rPr>
              <a:t>)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9CDCFE"/>
                </a:solidFill>
              </a:rPr>
              <a:t>text</a:t>
            </a:r>
            <a:r>
              <a:t>.draw()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9CDCFE"/>
                </a:solidFill>
              </a:rPr>
              <a:t>win</a:t>
            </a:r>
            <a:r>
              <a:t>.flip()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CDCAA"/>
                </a:solidFill>
              </a:rPr>
              <a:t>print</a:t>
            </a:r>
            <a:r>
              <a:rPr>
                <a:solidFill>
                  <a:srgbClr val="CCCCCC"/>
                </a:solidFill>
              </a:rPr>
              <a:t>(</a:t>
            </a:r>
            <a:r>
              <a:t>'Mouse clicked at:'</a:t>
            </a:r>
            <a:r>
              <a:rPr>
                <a:solidFill>
                  <a:srgbClr val="CCCCCC"/>
                </a:solidFill>
              </a:rPr>
              <a:t>, </a:t>
            </a:r>
            <a:r>
              <a:rPr>
                <a:solidFill>
                  <a:srgbClr val="9CDCFE"/>
                </a:solidFill>
              </a:rPr>
              <a:t>mouse</a:t>
            </a:r>
            <a:r>
              <a:rPr>
                <a:solidFill>
                  <a:srgbClr val="CCCCCC"/>
                </a:solidFill>
              </a:rPr>
              <a:t>.getPos())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Data Coll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Collection</a:t>
            </a:r>
          </a:p>
        </p:txBody>
      </p:sp>
      <p:sp>
        <p:nvSpPr>
          <p:cNvPr id="144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Logging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Logging Data</a:t>
            </a:r>
          </a:p>
        </p:txBody>
      </p:sp>
      <p:sp>
        <p:nvSpPr>
          <p:cNvPr id="147" name="Effective Data Logging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Effective Data Logging:</a:t>
            </a:r>
          </a:p>
          <a:p>
            <a:pPr lvl="1" marL="685800" indent="-228600"/>
            <a:r>
              <a:t>Importance of organized and comprehensive data logging.</a:t>
            </a:r>
          </a:p>
          <a:p>
            <a:pPr/>
            <a:r>
              <a:t>File Formats:</a:t>
            </a:r>
          </a:p>
          <a:p>
            <a:pPr lvl="1" marL="685800" indent="-228600"/>
            <a:r>
              <a:t>CSV, Excel, and text files.</a:t>
            </a:r>
          </a:p>
          <a:p>
            <a:pPr/>
            <a:r>
              <a:t>Data Structure:</a:t>
            </a:r>
          </a:p>
          <a:p>
            <a:pPr lvl="1" marL="685800" indent="-228600"/>
            <a:r>
              <a:t>Structuring data for easy analysis.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Logging in CSV forma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Logging in CSV format</a:t>
            </a:r>
          </a:p>
        </p:txBody>
      </p:sp>
      <p:sp>
        <p:nvSpPr>
          <p:cNvPr id="150" name="Use the data.ExperimentHandler clas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the </a:t>
            </a:r>
            <a:r>
              <a:rPr i="1"/>
              <a:t>data.ExperimentHandler</a:t>
            </a:r>
            <a:r>
              <a:t> class.</a:t>
            </a:r>
          </a:p>
          <a:p>
            <a:pPr/>
            <a:r>
              <a:t>Define columns for your data.</a:t>
            </a:r>
          </a:p>
          <a:p>
            <a:pPr/>
            <a:r>
              <a:t>Example:</a:t>
            </a:r>
          </a:p>
        </p:txBody>
      </p:sp>
      <p:sp>
        <p:nvSpPr>
          <p:cNvPr id="151" name="from psychopy import data, core…"/>
          <p:cNvSpPr txBox="1"/>
          <p:nvPr/>
        </p:nvSpPr>
        <p:spPr>
          <a:xfrm>
            <a:off x="881316" y="3468394"/>
            <a:ext cx="5302677" cy="294894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C586C0"/>
                </a:solidFill>
              </a:rPr>
              <a:t>from</a:t>
            </a:r>
            <a:r>
              <a:t> </a:t>
            </a:r>
            <a:r>
              <a:rPr>
                <a:solidFill>
                  <a:srgbClr val="4EC9B0"/>
                </a:solidFill>
              </a:rPr>
              <a:t>psychopy</a:t>
            </a:r>
            <a:r>
              <a:t> </a:t>
            </a:r>
            <a:r>
              <a:rPr>
                <a:solidFill>
                  <a:srgbClr val="C586C0"/>
                </a:solidFill>
              </a:rPr>
              <a:t>import</a:t>
            </a:r>
            <a:r>
              <a:t> data, core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9CDCFE"/>
                </a:solidFill>
              </a:rPr>
              <a:t>exp</a:t>
            </a:r>
            <a:r>
              <a:t> </a:t>
            </a:r>
            <a:r>
              <a:rPr>
                <a:solidFill>
                  <a:srgbClr val="D4D4D4"/>
                </a:solidFill>
              </a:rPr>
              <a:t>=</a:t>
            </a:r>
            <a:r>
              <a:t> data.ExperimentHandler(</a:t>
            </a:r>
            <a:r>
              <a:rPr>
                <a:solidFill>
                  <a:srgbClr val="9CDCFE"/>
                </a:solidFill>
              </a:rPr>
              <a:t>dataFileName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E9178"/>
                </a:solidFill>
              </a:rPr>
              <a:t>'experiment_data'</a:t>
            </a:r>
            <a:r>
              <a:t>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9CDCFE"/>
                </a:solidFill>
              </a:rPr>
              <a:t>exp</a:t>
            </a:r>
            <a:r>
              <a:rPr>
                <a:solidFill>
                  <a:srgbClr val="CCCCCC"/>
                </a:solidFill>
              </a:rPr>
              <a:t>.addData(</a:t>
            </a:r>
            <a:r>
              <a:t>'participant'</a:t>
            </a:r>
            <a:r>
              <a:rPr>
                <a:solidFill>
                  <a:srgbClr val="CCCCCC"/>
                </a:solidFill>
              </a:rPr>
              <a:t>, </a:t>
            </a:r>
            <a:r>
              <a:t>'001'</a:t>
            </a:r>
            <a:r>
              <a:rPr>
                <a:solidFill>
                  <a:srgbClr val="CCCCCC"/>
                </a:solidFill>
              </a:rPr>
              <a:t>)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9CDCFE"/>
                </a:solidFill>
              </a:rPr>
              <a:t>exp</a:t>
            </a:r>
            <a:r>
              <a:t>.addData(</a:t>
            </a:r>
            <a:r>
              <a:rPr>
                <a:solidFill>
                  <a:srgbClr val="CE9178"/>
                </a:solidFill>
              </a:rPr>
              <a:t>'trial'</a:t>
            </a:r>
            <a:r>
              <a:t>, </a:t>
            </a:r>
            <a:r>
              <a:rPr>
                <a:solidFill>
                  <a:srgbClr val="B5CEA8"/>
                </a:solidFill>
              </a:rPr>
              <a:t>1</a:t>
            </a:r>
            <a:r>
              <a:t>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9CDCFE"/>
                </a:solidFill>
              </a:rPr>
              <a:t>exp</a:t>
            </a:r>
            <a:r>
              <a:rPr>
                <a:solidFill>
                  <a:srgbClr val="CCCCCC"/>
                </a:solidFill>
              </a:rPr>
              <a:t>.addData(</a:t>
            </a:r>
            <a:r>
              <a:t>'response'</a:t>
            </a:r>
            <a:r>
              <a:rPr>
                <a:solidFill>
                  <a:srgbClr val="CCCCCC"/>
                </a:solidFill>
              </a:rPr>
              <a:t>, </a:t>
            </a:r>
            <a:r>
              <a:t>'yes'</a:t>
            </a:r>
            <a:r>
              <a:rPr>
                <a:solidFill>
                  <a:srgbClr val="CCCCCC"/>
                </a:solidFill>
              </a:rPr>
              <a:t>)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9CDCFE"/>
                </a:solidFill>
              </a:rPr>
              <a:t>exp</a:t>
            </a:r>
            <a:r>
              <a:t>.nextEntry()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9CDCFE"/>
                </a:solidFill>
              </a:rPr>
              <a:t>exp</a:t>
            </a:r>
            <a:r>
              <a:rPr>
                <a:solidFill>
                  <a:srgbClr val="CCCCCC"/>
                </a:solidFill>
              </a:rPr>
              <a:t>.saveAsWideText(</a:t>
            </a:r>
            <a:r>
              <a:t>'experiment_data.csv'</a:t>
            </a:r>
            <a:r>
              <a:rPr>
                <a:solidFill>
                  <a:srgbClr val="CCCCCC"/>
                </a:solidFill>
              </a:rPr>
              <a:t>)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core.quit()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  <p:sp>
        <p:nvSpPr>
          <p:cNvPr id="152" name="Tip!…"/>
          <p:cNvSpPr txBox="1"/>
          <p:nvPr/>
        </p:nvSpPr>
        <p:spPr>
          <a:xfrm>
            <a:off x="6542411" y="4307945"/>
            <a:ext cx="5320530" cy="2098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2000"/>
            </a:pPr>
            <a:r>
              <a:t>Tip!</a:t>
            </a:r>
          </a:p>
          <a:p>
            <a:pPr/>
            <a:r>
              <a:t>Change the  </a:t>
            </a:r>
            <a:r>
              <a:rPr>
                <a:solidFill>
                  <a:srgbClr val="9CDCFE"/>
                </a:solidFill>
              </a:rPr>
              <a:t>exp</a:t>
            </a:r>
            <a:r>
              <a:rPr>
                <a:solidFill>
                  <a:srgbClr val="CCCCCC"/>
                </a:solidFill>
              </a:rPr>
              <a:t>.saveAsWideText(</a:t>
            </a:r>
            <a:r>
              <a:t>'experiment_data.csv'</a:t>
            </a:r>
            <a:r>
              <a:rPr>
                <a:solidFill>
                  <a:srgbClr val="CCCCCC"/>
                </a:solidFill>
              </a:rPr>
              <a:t>)</a:t>
            </a:r>
            <a:endParaRPr>
              <a:solidFill>
                <a:srgbClr val="CCCCCC"/>
              </a:solidFill>
            </a:endParaRPr>
          </a:p>
          <a:p>
            <a:pPr/>
          </a:p>
          <a:p>
            <a:pPr/>
            <a:r>
              <a:t>Line with  </a:t>
            </a:r>
            <a:r>
              <a:rPr>
                <a:solidFill>
                  <a:srgbClr val="9CDCFE"/>
                </a:solidFill>
              </a:rPr>
              <a:t>exp</a:t>
            </a:r>
            <a:r>
              <a:rPr>
                <a:solidFill>
                  <a:srgbClr val="CCCCCC"/>
                </a:solidFill>
              </a:rPr>
              <a:t>.saveAsExcel(</a:t>
            </a:r>
            <a:r>
              <a:t>‘experiment_data.xlsx’</a:t>
            </a:r>
            <a:r>
              <a:rPr>
                <a:solidFill>
                  <a:srgbClr val="CCCCCC"/>
                </a:solidFill>
              </a:rPr>
              <a:t>)</a:t>
            </a:r>
            <a:endParaRPr>
              <a:solidFill>
                <a:srgbClr val="CCCCCC"/>
              </a:solidFill>
            </a:endParaRPr>
          </a:p>
          <a:p>
            <a:pPr/>
          </a:p>
          <a:p>
            <a:pPr/>
            <a:r>
              <a:t>And save the log file as an Excel file!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ynchronization with External Dev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Synchronization with External Devices</a:t>
            </a:r>
          </a:p>
        </p:txBody>
      </p:sp>
      <p:sp>
        <p:nvSpPr>
          <p:cNvPr id="155" name="Integrating External Hardware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Integrating External Hardware:</a:t>
            </a:r>
          </a:p>
          <a:p>
            <a:pPr lvl="1" marL="685800" indent="-228600"/>
            <a:r>
              <a:t>EEG, eye trackers, and other devices.</a:t>
            </a:r>
          </a:p>
          <a:p>
            <a:pPr/>
            <a:r>
              <a:t>Why Synchronize:</a:t>
            </a:r>
          </a:p>
          <a:p>
            <a:pPr lvl="1" marL="685800" indent="-228600"/>
            <a:r>
              <a:t>Ensure accurate timing and data alignment.</a:t>
            </a:r>
          </a:p>
          <a:p>
            <a:pPr/>
            <a:r>
              <a:t>Methods:</a:t>
            </a:r>
          </a:p>
          <a:p>
            <a:pPr lvl="1" marL="685800" indent="-228600"/>
            <a:r>
              <a:t>Use libraries and APIs for device communication.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Builder example</a:t>
            </a:r>
          </a:p>
        </p:txBody>
      </p:sp>
      <p:sp>
        <p:nvSpPr>
          <p:cNvPr id="158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98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PsychoPy:</a:t>
            </a:r>
            <a:r>
              <a:rPr b="0"/>
              <a:t> An open-source application for creating experiments in behavioral sciences.</a:t>
            </a:r>
            <a:endParaRPr b="0"/>
          </a:p>
          <a:p>
            <a:pPr/>
          </a:p>
          <a:p>
            <a:pPr>
              <a:defRPr b="1"/>
            </a:pPr>
            <a:r>
              <a:t>Goals: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Understand PsychoPy's capabilities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Learn how to install and set up PsychoPy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Get an overview of the interface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Explore experimental design principles (optional)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Learn about stimulus presentation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Understand data collection methods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Scripting example</a:t>
            </a:r>
          </a:p>
        </p:txBody>
      </p:sp>
      <p:sp>
        <p:nvSpPr>
          <p:cNvPr id="161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 of PsychoPy and its Capabilities</a:t>
            </a:r>
          </a:p>
        </p:txBody>
      </p:sp>
      <p:sp>
        <p:nvSpPr>
          <p:cNvPr id="101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What is PsychoPy?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An open-source software for running experiments in psychology, neuroscience, and psychophysics.</a:t>
            </a:r>
          </a:p>
          <a:p>
            <a:pPr lvl="1" marL="685800" indent="-228600">
              <a:spcBef>
                <a:spcPts val="500"/>
              </a:spcBef>
              <a:defRPr sz="2400"/>
            </a:pPr>
          </a:p>
          <a:p>
            <a:pPr>
              <a:defRPr b="1"/>
            </a:pPr>
            <a:r>
              <a:t>Capabilities: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Visual and auditory stimuli presentation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Response collection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Precise timing control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Integration with hardware (e.g., EEG, eye trackers)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Installation and Setup</a:t>
            </a:r>
          </a:p>
        </p:txBody>
      </p:sp>
      <p:sp>
        <p:nvSpPr>
          <p:cNvPr id="104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Move on to the following link to the walkthrough: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https://github.com/caggursoy/PsychoPy-Intro-Course/tree/main/conda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Interface Overview</a:t>
            </a:r>
          </a:p>
        </p:txBody>
      </p:sp>
      <p:sp>
        <p:nvSpPr>
          <p:cNvPr id="107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1742" indent="-221742" defTabSz="886968">
              <a:lnSpc>
                <a:spcPct val="81000"/>
              </a:lnSpc>
              <a:spcBef>
                <a:spcPts val="900"/>
              </a:spcBef>
              <a:defRPr b="1" sz="2716"/>
            </a:pPr>
            <a:r>
              <a:t>Main Components</a:t>
            </a:r>
          </a:p>
          <a:p>
            <a:pPr lvl="1" marL="665226" indent="-221742" defTabSz="886968">
              <a:lnSpc>
                <a:spcPct val="81000"/>
              </a:lnSpc>
              <a:spcBef>
                <a:spcPts val="400"/>
              </a:spcBef>
              <a:defRPr b="1" sz="2328"/>
            </a:pPr>
            <a:r>
              <a:t>Builder View:</a:t>
            </a:r>
          </a:p>
          <a:p>
            <a:pPr lvl="2" marL="1108710" indent="-221742" defTabSz="886968">
              <a:lnSpc>
                <a:spcPct val="81000"/>
              </a:lnSpc>
              <a:spcBef>
                <a:spcPts val="400"/>
              </a:spcBef>
              <a:defRPr sz="1940"/>
            </a:pPr>
            <a:r>
              <a:t>Graphical interface for designing experiments without coding.</a:t>
            </a:r>
          </a:p>
          <a:p>
            <a:pPr lvl="1" marL="665226" indent="-221742" defTabSz="886968">
              <a:lnSpc>
                <a:spcPct val="81000"/>
              </a:lnSpc>
              <a:spcBef>
                <a:spcPts val="400"/>
              </a:spcBef>
              <a:defRPr b="1" sz="2328"/>
            </a:pPr>
            <a:r>
              <a:t>Coder View:</a:t>
            </a:r>
          </a:p>
          <a:p>
            <a:pPr lvl="2" marL="1108710" indent="-221742" defTabSz="886968">
              <a:lnSpc>
                <a:spcPct val="81000"/>
              </a:lnSpc>
              <a:spcBef>
                <a:spcPts val="400"/>
              </a:spcBef>
              <a:defRPr sz="1940"/>
            </a:pPr>
            <a:r>
              <a:t>Text editor for writing custom scripts in Python.</a:t>
            </a:r>
          </a:p>
          <a:p>
            <a:pPr lvl="1" marL="665226" indent="-221742" defTabSz="886968">
              <a:lnSpc>
                <a:spcPct val="81000"/>
              </a:lnSpc>
              <a:spcBef>
                <a:spcPts val="400"/>
              </a:spcBef>
              <a:defRPr b="1" sz="2328"/>
            </a:pPr>
            <a:r>
              <a:t>Runner View:</a:t>
            </a:r>
          </a:p>
          <a:p>
            <a:pPr lvl="2" marL="1108710" indent="-221742" defTabSz="886968">
              <a:lnSpc>
                <a:spcPct val="81000"/>
              </a:lnSpc>
              <a:spcBef>
                <a:spcPts val="400"/>
              </a:spcBef>
              <a:defRPr sz="1940"/>
            </a:pPr>
            <a:r>
              <a:t>Interface for running and debugging experiments.</a:t>
            </a:r>
          </a:p>
          <a:p>
            <a:pPr lvl="2" marL="1108710" indent="-221742" defTabSz="886968">
              <a:lnSpc>
                <a:spcPct val="81000"/>
              </a:lnSpc>
              <a:spcBef>
                <a:spcPts val="400"/>
              </a:spcBef>
              <a:defRPr sz="1940"/>
            </a:pPr>
          </a:p>
          <a:p>
            <a:pPr marL="221742" indent="-221742" defTabSz="886968">
              <a:lnSpc>
                <a:spcPct val="81000"/>
              </a:lnSpc>
              <a:spcBef>
                <a:spcPts val="900"/>
              </a:spcBef>
              <a:defRPr b="1" sz="2716"/>
            </a:pPr>
            <a:r>
              <a:t>Key Features</a:t>
            </a:r>
          </a:p>
          <a:p>
            <a:pPr lvl="1" marL="665226" indent="-221742" defTabSz="886968">
              <a:lnSpc>
                <a:spcPct val="81000"/>
              </a:lnSpc>
              <a:spcBef>
                <a:spcPts val="400"/>
              </a:spcBef>
              <a:defRPr b="1" sz="2328"/>
            </a:pPr>
            <a:r>
              <a:t>Timeline:</a:t>
            </a:r>
            <a:r>
              <a:rPr b="0"/>
              <a:t> Visual representation of the experiment flow.</a:t>
            </a:r>
          </a:p>
          <a:p>
            <a:pPr lvl="1" marL="665226" indent="-221742" defTabSz="886968">
              <a:lnSpc>
                <a:spcPct val="81000"/>
              </a:lnSpc>
              <a:spcBef>
                <a:spcPts val="400"/>
              </a:spcBef>
              <a:defRPr b="1" sz="2328"/>
            </a:pPr>
            <a:r>
              <a:t>Components:</a:t>
            </a:r>
            <a:r>
              <a:rPr b="0"/>
              <a:t> Building blocks of an experiment (e.g., stimuli, responses).</a:t>
            </a:r>
          </a:p>
          <a:p>
            <a:pPr lvl="1" marL="665226" indent="-221742" defTabSz="886968">
              <a:lnSpc>
                <a:spcPct val="81000"/>
              </a:lnSpc>
              <a:spcBef>
                <a:spcPts val="400"/>
              </a:spcBef>
              <a:defRPr b="1" sz="2328"/>
            </a:pPr>
            <a:r>
              <a:t>Properties:</a:t>
            </a:r>
            <a:r>
              <a:rPr b="0"/>
              <a:t> Settings and parameters for each component.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timuli Pres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Stimuli Presentation</a:t>
            </a:r>
          </a:p>
        </p:txBody>
      </p:sp>
      <p:sp>
        <p:nvSpPr>
          <p:cNvPr id="110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reating and Presenting Stimul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Creating and Presenting Stimuli</a:t>
            </a:r>
          </a:p>
        </p:txBody>
      </p:sp>
      <p:sp>
        <p:nvSpPr>
          <p:cNvPr id="113" name="Types of Stimuli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 of Stimuli:</a:t>
            </a:r>
          </a:p>
          <a:p>
            <a:pPr lvl="1" marL="685800" indent="-228600"/>
            <a:r>
              <a:t>Text: Display instructions or information.</a:t>
            </a:r>
          </a:p>
          <a:p>
            <a:pPr lvl="1" marL="685800" indent="-228600"/>
            <a:r>
              <a:t>Images: Show pictures or graphics.</a:t>
            </a:r>
          </a:p>
          <a:p>
            <a:pPr lvl="1" marL="685800" indent="-228600"/>
            <a:r>
              <a:t>Sounds: Play audio files.</a:t>
            </a:r>
          </a:p>
          <a:p>
            <a:pPr lvl="1" marL="685800" indent="-228600"/>
            <a:r>
              <a:t>Videos: Present video clips.</a:t>
            </a:r>
          </a:p>
          <a:p>
            <a:pPr/>
            <a:r>
              <a:t>Presentation Methods:</a:t>
            </a:r>
          </a:p>
          <a:p>
            <a:pPr lvl="1" marL="685800" indent="-228600"/>
            <a:r>
              <a:t>Sequential presentation.</a:t>
            </a:r>
          </a:p>
          <a:p>
            <a:pPr lvl="1" marL="685800" indent="-228600"/>
            <a:r>
              <a:t>Condition-based presentation.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reating Text Stimul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Creating Text Stimuli</a:t>
            </a:r>
          </a:p>
        </p:txBody>
      </p:sp>
      <p:sp>
        <p:nvSpPr>
          <p:cNvPr id="116" name="Use the TextStim clas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the </a:t>
            </a:r>
            <a:r>
              <a:rPr i="1"/>
              <a:t>TextStim</a:t>
            </a:r>
            <a:r>
              <a:t> class.</a:t>
            </a:r>
          </a:p>
          <a:p>
            <a:pPr/>
            <a:r>
              <a:t>Define parameters like text content, position, and color.</a:t>
            </a:r>
          </a:p>
          <a:p>
            <a:pPr/>
            <a:r>
              <a:t>Example:</a:t>
            </a:r>
          </a:p>
        </p:txBody>
      </p:sp>
      <p:sp>
        <p:nvSpPr>
          <p:cNvPr id="117" name="from psychopy import visual, core…"/>
          <p:cNvSpPr txBox="1"/>
          <p:nvPr/>
        </p:nvSpPr>
        <p:spPr>
          <a:xfrm>
            <a:off x="881316" y="3481094"/>
            <a:ext cx="5302677" cy="213614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C586C0"/>
                </a:solidFill>
              </a:rPr>
              <a:t>from</a:t>
            </a:r>
            <a:r>
              <a:t> psychopy </a:t>
            </a:r>
            <a:r>
              <a:rPr>
                <a:solidFill>
                  <a:srgbClr val="C586C0"/>
                </a:solidFill>
              </a:rPr>
              <a:t>import</a:t>
            </a:r>
            <a:r>
              <a:t> visual, core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win </a:t>
            </a:r>
            <a:r>
              <a:rPr>
                <a:solidFill>
                  <a:srgbClr val="D4D4D4"/>
                </a:solidFill>
              </a:rPr>
              <a:t>=</a:t>
            </a:r>
            <a:r>
              <a:t> visual.Window([</a:t>
            </a:r>
            <a:r>
              <a:rPr>
                <a:solidFill>
                  <a:srgbClr val="B5CEA8"/>
                </a:solidFill>
              </a:rPr>
              <a:t>800</a:t>
            </a:r>
            <a:r>
              <a:t>, </a:t>
            </a:r>
            <a:r>
              <a:rPr>
                <a:solidFill>
                  <a:srgbClr val="B5CEA8"/>
                </a:solidFill>
              </a:rPr>
              <a:t>600</a:t>
            </a:r>
            <a:r>
              <a:t>])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text </a:t>
            </a:r>
            <a:r>
              <a:rPr>
                <a:solidFill>
                  <a:srgbClr val="D4D4D4"/>
                </a:solidFill>
              </a:rPr>
              <a:t>=</a:t>
            </a:r>
            <a:r>
              <a:t> visual.TextStim(win, </a:t>
            </a:r>
            <a:r>
              <a:rPr>
                <a:solidFill>
                  <a:srgbClr val="9CDCFE"/>
                </a:solidFill>
              </a:rPr>
              <a:t>text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E9178"/>
                </a:solidFill>
              </a:rPr>
              <a:t>'Hello World'</a:t>
            </a:r>
            <a:r>
              <a:t>, </a:t>
            </a:r>
            <a:r>
              <a:rPr>
                <a:solidFill>
                  <a:srgbClr val="9CDCFE"/>
                </a:solidFill>
              </a:rPr>
              <a:t>pos</a:t>
            </a:r>
            <a:r>
              <a:rPr>
                <a:solidFill>
                  <a:srgbClr val="D4D4D4"/>
                </a:solidFill>
              </a:rPr>
              <a:t>=</a:t>
            </a:r>
            <a:r>
              <a:t>(</a:t>
            </a:r>
            <a:r>
              <a:rPr>
                <a:solidFill>
                  <a:srgbClr val="B5CEA8"/>
                </a:solidFill>
              </a:rPr>
              <a:t>0</a:t>
            </a:r>
            <a:r>
              <a:t>, </a:t>
            </a:r>
            <a:r>
              <a:rPr>
                <a:solidFill>
                  <a:srgbClr val="B5CEA8"/>
                </a:solidFill>
              </a:rPr>
              <a:t>0</a:t>
            </a:r>
            <a:r>
              <a:t>), </a:t>
            </a:r>
            <a:r>
              <a:rPr>
                <a:solidFill>
                  <a:srgbClr val="9CDCFE"/>
                </a:solidFill>
              </a:rPr>
              <a:t>color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E9178"/>
                </a:solidFill>
              </a:rPr>
              <a:t>'white'</a:t>
            </a:r>
            <a:r>
              <a:t>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text.draw()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win.flip()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core.wait(</a:t>
            </a:r>
            <a:r>
              <a:rPr>
                <a:solidFill>
                  <a:srgbClr val="B5CEA8"/>
                </a:solidFill>
              </a:rPr>
              <a:t>2</a:t>
            </a:r>
            <a:r>
              <a:t>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reating Image Stimul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Creating Image Stimuli</a:t>
            </a:r>
          </a:p>
        </p:txBody>
      </p:sp>
      <p:sp>
        <p:nvSpPr>
          <p:cNvPr id="120" name="Use the ImageStim clas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the </a:t>
            </a:r>
            <a:r>
              <a:rPr i="1"/>
              <a:t>ImageStim</a:t>
            </a:r>
            <a:r>
              <a:t> class.</a:t>
            </a:r>
          </a:p>
          <a:p>
            <a:pPr/>
            <a:r>
              <a:t>Define parameters like image file, position, and size.</a:t>
            </a:r>
          </a:p>
          <a:p>
            <a:pPr/>
            <a:r>
              <a:t>Example:</a:t>
            </a:r>
          </a:p>
        </p:txBody>
      </p:sp>
      <p:sp>
        <p:nvSpPr>
          <p:cNvPr id="121" name="from psychopy import visual, core…"/>
          <p:cNvSpPr txBox="1"/>
          <p:nvPr/>
        </p:nvSpPr>
        <p:spPr>
          <a:xfrm>
            <a:off x="881316" y="3481094"/>
            <a:ext cx="5302677" cy="213614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C586C0"/>
                </a:solidFill>
              </a:rPr>
              <a:t>from</a:t>
            </a:r>
            <a:r>
              <a:t> psychopy </a:t>
            </a:r>
            <a:r>
              <a:rPr>
                <a:solidFill>
                  <a:srgbClr val="C586C0"/>
                </a:solidFill>
              </a:rPr>
              <a:t>import</a:t>
            </a:r>
            <a:r>
              <a:t> visual, core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win </a:t>
            </a:r>
            <a:r>
              <a:rPr>
                <a:solidFill>
                  <a:srgbClr val="D4D4D4"/>
                </a:solidFill>
              </a:rPr>
              <a:t>=</a:t>
            </a:r>
            <a:r>
              <a:t> visual.Window([</a:t>
            </a:r>
            <a:r>
              <a:rPr>
                <a:solidFill>
                  <a:srgbClr val="B5CEA8"/>
                </a:solidFill>
              </a:rPr>
              <a:t>800</a:t>
            </a:r>
            <a:r>
              <a:t>, </a:t>
            </a:r>
            <a:r>
              <a:rPr>
                <a:solidFill>
                  <a:srgbClr val="B5CEA8"/>
                </a:solidFill>
              </a:rPr>
              <a:t>600</a:t>
            </a:r>
            <a:r>
              <a:t>])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image </a:t>
            </a:r>
            <a:r>
              <a:rPr>
                <a:solidFill>
                  <a:srgbClr val="D4D4D4"/>
                </a:solidFill>
              </a:rPr>
              <a:t>=</a:t>
            </a:r>
            <a:r>
              <a:t> visual.ImageStim(win, </a:t>
            </a:r>
            <a:r>
              <a:rPr>
                <a:solidFill>
                  <a:srgbClr val="9CDCFE"/>
                </a:solidFill>
              </a:rPr>
              <a:t>image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E9178"/>
                </a:solidFill>
              </a:rPr>
              <a:t>'example.jpg'</a:t>
            </a:r>
            <a:r>
              <a:t>, </a:t>
            </a:r>
            <a:r>
              <a:rPr>
                <a:solidFill>
                  <a:srgbClr val="9CDCFE"/>
                </a:solidFill>
              </a:rPr>
              <a:t>pos</a:t>
            </a:r>
            <a:r>
              <a:rPr>
                <a:solidFill>
                  <a:srgbClr val="D4D4D4"/>
                </a:solidFill>
              </a:rPr>
              <a:t>=</a:t>
            </a:r>
            <a:r>
              <a:t>(</a:t>
            </a:r>
            <a:r>
              <a:rPr>
                <a:solidFill>
                  <a:srgbClr val="B5CEA8"/>
                </a:solidFill>
              </a:rPr>
              <a:t>0</a:t>
            </a:r>
            <a:r>
              <a:t>, </a:t>
            </a:r>
            <a:r>
              <a:rPr>
                <a:solidFill>
                  <a:srgbClr val="B5CEA8"/>
                </a:solidFill>
              </a:rPr>
              <a:t>0</a:t>
            </a:r>
            <a:r>
              <a:t>), </a:t>
            </a:r>
            <a:r>
              <a:rPr>
                <a:solidFill>
                  <a:srgbClr val="9CDCFE"/>
                </a:solidFill>
              </a:rPr>
              <a:t>size</a:t>
            </a:r>
            <a:r>
              <a:rPr>
                <a:solidFill>
                  <a:srgbClr val="D4D4D4"/>
                </a:solidFill>
              </a:rPr>
              <a:t>=</a:t>
            </a:r>
            <a:r>
              <a:t>(</a:t>
            </a:r>
            <a:r>
              <a:rPr>
                <a:solidFill>
                  <a:srgbClr val="B5CEA8"/>
                </a:solidFill>
              </a:rPr>
              <a:t>1</a:t>
            </a:r>
            <a:r>
              <a:t>, </a:t>
            </a:r>
            <a:r>
              <a:rPr>
                <a:solidFill>
                  <a:srgbClr val="B5CEA8"/>
                </a:solidFill>
              </a:rPr>
              <a:t>1</a:t>
            </a:r>
            <a:r>
              <a:t>))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image.draw()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win.flip()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core.wait(</a:t>
            </a:r>
            <a:r>
              <a:rPr>
                <a:solidFill>
                  <a:srgbClr val="B5CEA8"/>
                </a:solidFill>
              </a:rPr>
              <a:t>2</a:t>
            </a:r>
            <a:r>
              <a:t>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