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4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ggursoy/PsychoPy-Intro-Course/tree/main/scripting/stroop/builder_ex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ggursoy/PsychoPy-Intro-Course/tree/main/scripting/stroop/scrip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ggursoy/PsychoPy-Intro-Course/tree/main/cond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PsychoPy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90215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Part </a:t>
            </a:r>
            <a:r>
              <a:rPr lang="en-US" b="1" dirty="0" smtClean="0"/>
              <a:t>2: </a:t>
            </a:r>
            <a:r>
              <a:rPr lang="en-US" b="1" dirty="0"/>
              <a:t>Introduction to </a:t>
            </a:r>
            <a:r>
              <a:rPr lang="en-US" b="1" dirty="0" err="1" smtClean="0"/>
              <a:t>PsychoPy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936648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reating Sound Stimu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Creating Sound Stimuli</a:t>
            </a:r>
          </a:p>
        </p:txBody>
      </p:sp>
      <p:sp>
        <p:nvSpPr>
          <p:cNvPr id="124" name="Use the Sound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the </a:t>
            </a:r>
            <a:r>
              <a:rPr i="1"/>
              <a:t>Sound</a:t>
            </a:r>
            <a:r>
              <a:t> class.</a:t>
            </a:r>
          </a:p>
          <a:p>
            <a:r>
              <a:t>Define parameters like sound file and volume.</a:t>
            </a:r>
          </a:p>
          <a:p>
            <a:r>
              <a:t>Example:</a:t>
            </a: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133040" y="3481094"/>
            <a:ext cx="4707322" cy="1528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sound,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sound.Sound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'example.wav'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snd</a:t>
            </a:r>
            <a:r>
              <a:rPr lang="en-US" dirty="0" err="1">
                <a:latin typeface="Consolas" panose="020B0609020204030204" pitchFamily="49" charset="0"/>
              </a:rPr>
              <a:t>.play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core.wait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snd</a:t>
            </a:r>
            <a:r>
              <a:rPr lang="en-US" dirty="0" err="1">
                <a:latin typeface="Consolas" panose="020B0609020204030204" pitchFamily="49" charset="0"/>
              </a:rPr>
              <a:t>.getDuration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39" y="3481094"/>
            <a:ext cx="3952409" cy="243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reating Video Stimu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Creating Video Stimuli</a:t>
            </a:r>
          </a:p>
        </p:txBody>
      </p:sp>
      <p:sp>
        <p:nvSpPr>
          <p:cNvPr id="128" name="Use the MovieStim3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the </a:t>
            </a:r>
            <a:r>
              <a:rPr i="1"/>
              <a:t>MovieStim3</a:t>
            </a:r>
            <a:r>
              <a:t> class.</a:t>
            </a:r>
          </a:p>
          <a:p>
            <a:r>
              <a:t>Define parameters like video file, position, and size.</a:t>
            </a:r>
          </a:p>
          <a:p>
            <a:r>
              <a:t>Example:</a:t>
            </a: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133040" y="3481094"/>
            <a:ext cx="4707322" cy="25278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visual.Window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visual.MovieStim3(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'example.mp4'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latin typeface="Consolas" panose="020B0609020204030204" pitchFamily="49" charset="0"/>
              </a:rPr>
              <a:t>.status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visual.FINISHED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latin typeface="Consolas" panose="020B0609020204030204" pitchFamily="49" charset="0"/>
              </a:rPr>
              <a:t>.draw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 err="1">
                <a:latin typeface="Consolas" panose="020B0609020204030204" pitchFamily="49" charset="0"/>
              </a:rPr>
              <a:t>.flip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core.wait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74" y="3481094"/>
            <a:ext cx="3923132" cy="243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ming Controls and Synchron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Timing Controls and Synchronization</a:t>
            </a:r>
          </a:p>
        </p:txBody>
      </p:sp>
      <p:sp>
        <p:nvSpPr>
          <p:cNvPr id="132" name="Accurate timing is crucial for experimen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Accurate timing is crucial for experiments.</a:t>
            </a:r>
          </a:p>
          <a:p>
            <a:r>
              <a:t>Use </a:t>
            </a:r>
            <a:r>
              <a:rPr i="1"/>
              <a:t>core.Clock()</a:t>
            </a:r>
            <a:r>
              <a:t> to track time.</a:t>
            </a:r>
          </a:p>
          <a:p>
            <a:r>
              <a:t>Synchronize stimuli presentation with experimental requirements.</a:t>
            </a:r>
          </a:p>
          <a:p>
            <a:r>
              <a:t>Example:</a:t>
            </a:r>
          </a:p>
        </p:txBody>
      </p:sp>
      <p:sp>
        <p:nvSpPr>
          <p:cNvPr id="8" name="Vertical Text Placeholder 4"/>
          <p:cNvSpPr txBox="1">
            <a:spLocks/>
          </p:cNvSpPr>
          <p:nvPr/>
        </p:nvSpPr>
        <p:spPr>
          <a:xfrm>
            <a:off x="1133040" y="3937818"/>
            <a:ext cx="7332534" cy="2861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visual.Window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core.Clock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dirty="0" err="1">
                <a:latin typeface="Consolas" panose="020B0609020204030204" pitchFamily="49" charset="0"/>
              </a:rPr>
              <a:t>.reset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dirty="0" err="1">
                <a:latin typeface="Consolas" panose="020B0609020204030204" pitchFamily="49" charset="0"/>
              </a:rPr>
              <a:t>.getTime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visual.TextStim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'Time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dirty="0" err="1">
                <a:latin typeface="Consolas" panose="020B0609020204030204" pitchFamily="49" charset="0"/>
              </a:rPr>
              <a:t>.getTime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:.2f}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 err="1">
                <a:latin typeface="Consolas" panose="020B0609020204030204" pitchFamily="49" charset="0"/>
              </a:rPr>
              <a:t>.draw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 err="1">
                <a:latin typeface="Consolas" panose="020B0609020204030204" pitchFamily="49" charset="0"/>
              </a:rPr>
              <a:t>.flip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sponse Col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Response Collection</a:t>
            </a:r>
          </a:p>
        </p:txBody>
      </p:sp>
      <p:sp>
        <p:nvSpPr>
          <p:cNvPr id="136" name="Methods for collecting respons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Methods for collecting responses:</a:t>
            </a:r>
          </a:p>
          <a:p>
            <a:pPr marL="685800" lvl="1" indent="-228600"/>
            <a:r>
              <a:t>Keyboard responses using event.waitKeys().</a:t>
            </a:r>
          </a:p>
          <a:p>
            <a:pPr marL="685800" lvl="1" indent="-228600"/>
            <a:r>
              <a:t>Mouse responses using event.Mouse().</a:t>
            </a:r>
          </a:p>
          <a:p>
            <a:pPr marL="685800" lvl="1" indent="-228600"/>
            <a:r>
              <a:t>Other devices (e.g., response boxes).</a:t>
            </a:r>
          </a:p>
          <a:p>
            <a:r>
              <a:t>Example for Keyboard:</a:t>
            </a: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147789" y="4364592"/>
            <a:ext cx="4707322" cy="22476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psychopy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event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event.waitKeys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'space'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'escape'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'space'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'Space key pressed'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'escape'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core.quit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sponse Collection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Response Collection Example</a:t>
            </a:r>
          </a:p>
        </p:txBody>
      </p:sp>
      <p:sp>
        <p:nvSpPr>
          <p:cNvPr id="140" name="Collecting mouse responses: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Collecting mouse responses:</a:t>
            </a: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103544" y="2437469"/>
            <a:ext cx="4707322" cy="3515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visual, event,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visual.Window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event.Mouse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mouse</a:t>
            </a:r>
            <a:r>
              <a:rPr lang="en-US" dirty="0" err="1">
                <a:latin typeface="Consolas" panose="020B0609020204030204" pitchFamily="49" charset="0"/>
              </a:rPr>
              <a:t>.getPressed</a:t>
            </a:r>
            <a:r>
              <a:rPr lang="en-US" dirty="0">
                <a:latin typeface="Consolas" panose="020B0609020204030204" pitchFamily="49" charset="0"/>
              </a:rPr>
              <a:t>()[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]: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visual.TextStim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'Click the mouse button'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 err="1">
                <a:latin typeface="Consolas" panose="020B0609020204030204" pitchFamily="49" charset="0"/>
              </a:rPr>
              <a:t>.draw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 err="1">
                <a:latin typeface="Consolas" panose="020B0609020204030204" pitchFamily="49" charset="0"/>
              </a:rPr>
              <a:t>.flip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'Mouse clicked at:'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mouse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.getPos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ata Col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Data Collection</a:t>
            </a:r>
          </a:p>
        </p:txBody>
      </p:sp>
      <p:sp>
        <p:nvSpPr>
          <p:cNvPr id="144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ogging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Logging Data</a:t>
            </a:r>
          </a:p>
        </p:txBody>
      </p:sp>
      <p:sp>
        <p:nvSpPr>
          <p:cNvPr id="147" name="Effective Data Logging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Effective Data Logging:</a:t>
            </a:r>
          </a:p>
          <a:p>
            <a:pPr marL="685800" lvl="1" indent="-228600"/>
            <a:r>
              <a:t>Importance of organized and comprehensive data logging.</a:t>
            </a:r>
          </a:p>
          <a:p>
            <a:r>
              <a:t>File Formats:</a:t>
            </a:r>
          </a:p>
          <a:p>
            <a:pPr marL="685800" lvl="1" indent="-228600"/>
            <a:r>
              <a:t>CSV, Excel, and text files.</a:t>
            </a:r>
          </a:p>
          <a:p>
            <a:r>
              <a:t>Data Structure:</a:t>
            </a:r>
          </a:p>
          <a:p>
            <a:pPr marL="685800" lvl="1" indent="-228600"/>
            <a:r>
              <a:t>Structuring data for easy analysis.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ging in CSV forma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Logging in CSV format</a:t>
            </a:r>
          </a:p>
        </p:txBody>
      </p:sp>
      <p:sp>
        <p:nvSpPr>
          <p:cNvPr id="150" name="Use the data.ExperimentHandler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Use the </a:t>
            </a:r>
            <a:r>
              <a:rPr i="1" dirty="0" err="1"/>
              <a:t>data.ExperimentHandler</a:t>
            </a:r>
            <a:r>
              <a:rPr dirty="0"/>
              <a:t> class.</a:t>
            </a:r>
          </a:p>
          <a:p>
            <a:r>
              <a:rPr dirty="0"/>
              <a:t>Define columns for your data.</a:t>
            </a:r>
          </a:p>
          <a:p>
            <a:r>
              <a:rPr dirty="0"/>
              <a:t>Example:</a:t>
            </a:r>
          </a:p>
        </p:txBody>
      </p:sp>
      <p:sp>
        <p:nvSpPr>
          <p:cNvPr id="152" name="Tip!…"/>
          <p:cNvSpPr txBox="1"/>
          <p:nvPr/>
        </p:nvSpPr>
        <p:spPr>
          <a:xfrm>
            <a:off x="6542411" y="4307945"/>
            <a:ext cx="5320530" cy="2098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 b="1"/>
            </a:pPr>
            <a:r>
              <a:rPr dirty="0"/>
              <a:t>Tip!</a:t>
            </a:r>
          </a:p>
          <a:p>
            <a:r>
              <a:rPr dirty="0"/>
              <a:t>Change the  </a:t>
            </a:r>
            <a:r>
              <a:rPr dirty="0" err="1">
                <a:solidFill>
                  <a:srgbClr val="9CDCFE"/>
                </a:solidFill>
              </a:rPr>
              <a:t>exp</a:t>
            </a:r>
            <a:r>
              <a:rPr dirty="0" err="1">
                <a:solidFill>
                  <a:srgbClr val="CCCCCC"/>
                </a:solidFill>
              </a:rPr>
              <a:t>.saveAsWideText</a:t>
            </a:r>
            <a:r>
              <a:rPr dirty="0">
                <a:solidFill>
                  <a:srgbClr val="CCCCCC"/>
                </a:solidFill>
              </a:rPr>
              <a:t>(</a:t>
            </a:r>
            <a:r>
              <a:rPr dirty="0"/>
              <a:t>'experiment_data.csv'</a:t>
            </a:r>
            <a:r>
              <a:rPr dirty="0">
                <a:solidFill>
                  <a:srgbClr val="CCCCCC"/>
                </a:solidFill>
              </a:rPr>
              <a:t>)</a:t>
            </a:r>
          </a:p>
          <a:p>
            <a:endParaRPr dirty="0">
              <a:solidFill>
                <a:srgbClr val="CCCCCC"/>
              </a:solidFill>
            </a:endParaRPr>
          </a:p>
          <a:p>
            <a:r>
              <a:rPr dirty="0"/>
              <a:t>Line with  </a:t>
            </a:r>
            <a:r>
              <a:rPr dirty="0" err="1">
                <a:solidFill>
                  <a:srgbClr val="9CDCFE"/>
                </a:solidFill>
              </a:rPr>
              <a:t>exp</a:t>
            </a:r>
            <a:r>
              <a:rPr dirty="0" err="1">
                <a:solidFill>
                  <a:srgbClr val="CCCCCC"/>
                </a:solidFill>
              </a:rPr>
              <a:t>.saveAsExcel</a:t>
            </a:r>
            <a:r>
              <a:rPr dirty="0">
                <a:solidFill>
                  <a:srgbClr val="CCCCCC"/>
                </a:solidFill>
              </a:rPr>
              <a:t>(</a:t>
            </a:r>
            <a:r>
              <a:rPr dirty="0"/>
              <a:t>‘experiment_data.xlsx’</a:t>
            </a:r>
            <a:r>
              <a:rPr dirty="0">
                <a:solidFill>
                  <a:srgbClr val="CCCCCC"/>
                </a:solidFill>
              </a:rPr>
              <a:t>)</a:t>
            </a:r>
          </a:p>
          <a:p>
            <a:endParaRPr dirty="0">
              <a:solidFill>
                <a:srgbClr val="CCCCCC"/>
              </a:solidFill>
            </a:endParaRPr>
          </a:p>
          <a:p>
            <a:r>
              <a:rPr dirty="0"/>
              <a:t>And save the log file as an Excel file!</a:t>
            </a:r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>
            <a:off x="1123209" y="3307624"/>
            <a:ext cx="4707322" cy="3368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data,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data.ExperimentHandler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dataFileName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experiment_data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.addData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'participant'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'001'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 err="1">
                <a:latin typeface="Consolas" panose="020B0609020204030204" pitchFamily="49" charset="0"/>
              </a:rPr>
              <a:t>.addData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'trial'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.addData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'response'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'yes'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 err="1">
                <a:latin typeface="Consolas" panose="020B0609020204030204" pitchFamily="49" charset="0"/>
              </a:rPr>
              <a:t>.nextEntry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.saveAsWideText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'experiment_data.csv'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core.quit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ynchronization with External De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Synchronization with External Devices</a:t>
            </a:r>
          </a:p>
        </p:txBody>
      </p:sp>
      <p:sp>
        <p:nvSpPr>
          <p:cNvPr id="155" name="Integrating External Hardwar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Integrating External Hardware:</a:t>
            </a:r>
          </a:p>
          <a:p>
            <a:pPr marL="685800" lvl="1" indent="-228600"/>
            <a:r>
              <a:t>EEG, eye trackers, and other devices.</a:t>
            </a:r>
          </a:p>
          <a:p>
            <a:r>
              <a:t>Why Synchronize:</a:t>
            </a:r>
          </a:p>
          <a:p>
            <a:pPr marL="685800" lvl="1" indent="-228600"/>
            <a:r>
              <a:t>Ensure accurate timing and data alignment.</a:t>
            </a:r>
          </a:p>
          <a:p>
            <a:r>
              <a:t>Methods:</a:t>
            </a:r>
          </a:p>
          <a:p>
            <a:pPr marL="685800" lvl="1" indent="-228600"/>
            <a:r>
              <a:t>Use libraries and APIs for device communication.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Builder example</a:t>
            </a:r>
          </a:p>
        </p:txBody>
      </p:sp>
      <p:sp>
        <p:nvSpPr>
          <p:cNvPr id="15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Move on to the following link to the walkthrough</a:t>
            </a:r>
            <a:r>
              <a:rPr lang="en-US" dirty="0" smtClean="0"/>
              <a:t>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github.com/caggursoy/PsychoPy-Intro-Course/tree/main/scripting/stroop/builder_exp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9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PsychoPy:</a:t>
            </a:r>
            <a:r>
              <a:rPr b="0"/>
              <a:t> An open-source application for creating experiments in behavioral sciences.</a:t>
            </a:r>
          </a:p>
          <a:p>
            <a:endParaRPr b="0"/>
          </a:p>
          <a:p>
            <a:pPr>
              <a:defRPr b="1"/>
            </a:pPr>
            <a:r>
              <a:t>Goals: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Understand PsychoPy's capabilities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Learn how to install and set up PsychoPy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Get an overview of the interface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Explore experimental design principles (optional)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Learn about stimulus presentation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Understand data collection methods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Scripting example</a:t>
            </a:r>
          </a:p>
        </p:txBody>
      </p:sp>
      <p:sp>
        <p:nvSpPr>
          <p:cNvPr id="1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Move on to the following link to the walkthrough</a:t>
            </a:r>
            <a:r>
              <a:rPr lang="en-US" dirty="0" smtClean="0"/>
              <a:t>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github.com/caggursoy/PsychoPy-Intro-Course/tree/main/scripting/stroop/scripting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Overview of </a:t>
            </a:r>
            <a:r>
              <a:rPr b="1" dirty="0" err="1"/>
              <a:t>PsychoPy</a:t>
            </a:r>
            <a:r>
              <a:rPr b="1" dirty="0"/>
              <a:t> and its Capabilities</a:t>
            </a:r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What is PsychoPy?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An open-source software for running experiments in psychology, neuroscience, and psychophysics.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/>
          </a:p>
          <a:p>
            <a:pPr>
              <a:defRPr b="1"/>
            </a:pPr>
            <a:r>
              <a:t>Capabilities: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Visual and auditory stimuli presentation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Response collection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Precise timing control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Integration with hardware (e.g., EEG, eye trackers)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Installation and Setup</a:t>
            </a:r>
          </a:p>
        </p:txBody>
      </p:sp>
      <p:sp>
        <p:nvSpPr>
          <p:cNvPr id="10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Move on to the following link to the walkthrough: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https://github.com/caggursoy/PsychoPy-Intro-Course/tree/main/conda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Interface Overview</a:t>
            </a:r>
          </a:p>
        </p:txBody>
      </p:sp>
      <p:sp>
        <p:nvSpPr>
          <p:cNvPr id="10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 b="1"/>
            </a:pPr>
            <a:r>
              <a:t>Main Components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Builder View:</a:t>
            </a:r>
          </a:p>
          <a:p>
            <a:pPr marL="1108710" lvl="2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r>
              <a:t>Graphical interface for designing experiments without coding.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Coder View:</a:t>
            </a:r>
          </a:p>
          <a:p>
            <a:pPr marL="1108710" lvl="2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r>
              <a:t>Text editor for writing custom scripts in Python.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Runner View:</a:t>
            </a:r>
          </a:p>
          <a:p>
            <a:pPr marL="1108710" lvl="2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r>
              <a:t>Interface for running and debugging experiments.</a:t>
            </a:r>
          </a:p>
          <a:p>
            <a:pPr marL="1108710" lvl="2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endParaRPr/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 b="1"/>
            </a:pPr>
            <a:r>
              <a:t>Key Features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Timeline:</a:t>
            </a:r>
            <a:r>
              <a:rPr b="0"/>
              <a:t> Visual representation of the experiment flow.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Components:</a:t>
            </a:r>
            <a:r>
              <a:rPr b="0"/>
              <a:t> Building blocks of an experiment (e.g., stimuli, responses).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Properties:</a:t>
            </a:r>
            <a:r>
              <a:rPr b="0"/>
              <a:t> Settings and parameters for each component.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timuli 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Stimuli Presentation</a:t>
            </a:r>
          </a:p>
        </p:txBody>
      </p:sp>
      <p:sp>
        <p:nvSpPr>
          <p:cNvPr id="110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reating and Presenting Stimu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Creating and Presenting Stimuli</a:t>
            </a:r>
          </a:p>
        </p:txBody>
      </p:sp>
      <p:sp>
        <p:nvSpPr>
          <p:cNvPr id="113" name="Types of Stimuli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Types of Stimuli:</a:t>
            </a:r>
          </a:p>
          <a:p>
            <a:pPr marL="685800" lvl="1" indent="-228600"/>
            <a:r>
              <a:rPr dirty="0"/>
              <a:t>Text: Display instructions or information.</a:t>
            </a:r>
          </a:p>
          <a:p>
            <a:pPr marL="685800" lvl="1" indent="-228600"/>
            <a:r>
              <a:rPr dirty="0"/>
              <a:t>Images: Show pictures or graphics.</a:t>
            </a:r>
          </a:p>
          <a:p>
            <a:pPr marL="685800" lvl="1" indent="-228600"/>
            <a:r>
              <a:rPr dirty="0"/>
              <a:t>Sounds: Play audio files.</a:t>
            </a:r>
          </a:p>
          <a:p>
            <a:pPr marL="685800" lvl="1" indent="-228600"/>
            <a:r>
              <a:rPr dirty="0"/>
              <a:t>Videos: Present video clips.</a:t>
            </a:r>
          </a:p>
          <a:p>
            <a:r>
              <a:rPr dirty="0"/>
              <a:t>Presentation Methods:</a:t>
            </a:r>
          </a:p>
          <a:p>
            <a:pPr marL="685800" lvl="1" indent="-228600"/>
            <a:r>
              <a:rPr dirty="0"/>
              <a:t>Sequential presentation.</a:t>
            </a:r>
          </a:p>
          <a:p>
            <a:pPr marL="685800" lvl="1" indent="-228600"/>
            <a:r>
              <a:rPr dirty="0"/>
              <a:t>Condition-based presentation.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535" y="1909200"/>
            <a:ext cx="2657846" cy="32103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reating Text Stimu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Creating Text Stimuli</a:t>
            </a:r>
          </a:p>
        </p:txBody>
      </p:sp>
      <p:sp>
        <p:nvSpPr>
          <p:cNvPr id="116" name="Use the TextStim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Use the </a:t>
            </a:r>
            <a:r>
              <a:rPr i="1" dirty="0" err="1"/>
              <a:t>TextStim</a:t>
            </a:r>
            <a:r>
              <a:rPr dirty="0"/>
              <a:t> class.</a:t>
            </a:r>
          </a:p>
          <a:p>
            <a:r>
              <a:rPr dirty="0"/>
              <a:t>Define parameters like text content, position, and color.</a:t>
            </a:r>
          </a:p>
          <a:p>
            <a:r>
              <a:rPr dirty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531" y="3481094"/>
            <a:ext cx="3178518" cy="2428913"/>
          </a:xfrm>
          <a:prstGeom prst="rect">
            <a:avLst/>
          </a:prstGeom>
        </p:spPr>
      </p:pic>
      <p:sp>
        <p:nvSpPr>
          <p:cNvPr id="6" name="Vertical Text Placeholder 4"/>
          <p:cNvSpPr txBox="1">
            <a:spLocks/>
          </p:cNvSpPr>
          <p:nvPr/>
        </p:nvSpPr>
        <p:spPr>
          <a:xfrm>
            <a:off x="1133040" y="3481094"/>
            <a:ext cx="4707322" cy="2339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psychopy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>
                <a:latin typeface="Consolas" panose="020B0609020204030204" pitchFamily="49" charset="0"/>
              </a:rPr>
              <a:t>win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visual.Window</a:t>
            </a:r>
            <a:r>
              <a:rPr lang="en-US" sz="1400" dirty="0"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sz="1400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>
                <a:latin typeface="Consolas" panose="020B0609020204030204" pitchFamily="49" charset="0"/>
              </a:rPr>
              <a:t>text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visual.TextStim</a:t>
            </a:r>
            <a:r>
              <a:rPr lang="en-US" sz="1400" dirty="0">
                <a:latin typeface="Consolas" panose="020B0609020204030204" pitchFamily="49" charset="0"/>
              </a:rPr>
              <a:t>(win,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'white'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 err="1">
                <a:latin typeface="Consolas" panose="020B0609020204030204" pitchFamily="49" charset="0"/>
              </a:rPr>
              <a:t>text.draw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 err="1">
                <a:latin typeface="Consolas" panose="020B0609020204030204" pitchFamily="49" charset="0"/>
              </a:rPr>
              <a:t>win.flip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 err="1">
                <a:latin typeface="Consolas" panose="020B0609020204030204" pitchFamily="49" charset="0"/>
              </a:rPr>
              <a:t>core.wait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eating Image Stimu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Creating Image Stimuli</a:t>
            </a:r>
          </a:p>
        </p:txBody>
      </p:sp>
      <p:sp>
        <p:nvSpPr>
          <p:cNvPr id="120" name="Use the ImageStim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the </a:t>
            </a:r>
            <a:r>
              <a:rPr i="1"/>
              <a:t>ImageStim</a:t>
            </a:r>
            <a:r>
              <a:t> class.</a:t>
            </a:r>
          </a:p>
          <a:p>
            <a:r>
              <a:t>Define parameters like image file, position, and size.</a:t>
            </a:r>
          </a:p>
          <a:p>
            <a:r>
              <a:t>Example:</a:t>
            </a: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133040" y="3481094"/>
            <a:ext cx="4707322" cy="2339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win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visual.Window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image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visual.ImageStim</a:t>
            </a:r>
            <a:r>
              <a:rPr lang="en-US" dirty="0">
                <a:latin typeface="Consolas" panose="020B0609020204030204" pitchFamily="49" charset="0"/>
              </a:rPr>
              <a:t>(win,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'example.jpg'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image.draw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win.flip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core.wait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133" y="3481094"/>
            <a:ext cx="3959328" cy="243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831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Menlo Regular</vt:lpstr>
      <vt:lpstr>Office Theme</vt:lpstr>
      <vt:lpstr>Introduction to PsychoPy</vt:lpstr>
      <vt:lpstr>Introduction</vt:lpstr>
      <vt:lpstr>Overview of PsychoPy and its Capabilities</vt:lpstr>
      <vt:lpstr>Installation and Setup</vt:lpstr>
      <vt:lpstr>Interface Overview</vt:lpstr>
      <vt:lpstr>Stimuli Presentation</vt:lpstr>
      <vt:lpstr>Creating and Presenting Stimuli</vt:lpstr>
      <vt:lpstr>Creating Text Stimuli</vt:lpstr>
      <vt:lpstr>Creating Image Stimuli</vt:lpstr>
      <vt:lpstr>Creating Sound Stimuli</vt:lpstr>
      <vt:lpstr>Creating Video Stimuli</vt:lpstr>
      <vt:lpstr>Timing Controls and Synchronization</vt:lpstr>
      <vt:lpstr>Response Collection</vt:lpstr>
      <vt:lpstr>Response Collection Example</vt:lpstr>
      <vt:lpstr>Data Collection</vt:lpstr>
      <vt:lpstr>Logging Data</vt:lpstr>
      <vt:lpstr>Logging in CSV format</vt:lpstr>
      <vt:lpstr>Synchronization with External Devices</vt:lpstr>
      <vt:lpstr>Builder example</vt:lpstr>
      <vt:lpstr>Scripting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PsychoPy</dc:title>
  <cp:lastModifiedBy>Guersoy, Cagatay</cp:lastModifiedBy>
  <cp:revision>13</cp:revision>
  <dcterms:modified xsi:type="dcterms:W3CDTF">2024-05-26T11:19:26Z</dcterms:modified>
</cp:coreProperties>
</file>