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mo-regular.fntdata"/><Relationship Id="rId21" Type="http://schemas.openxmlformats.org/officeDocument/2006/relationships/slide" Target="slides/slide15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rim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f436540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f436540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fff753d57_0_1096:notes"/>
          <p:cNvSpPr/>
          <p:nvPr>
            <p:ph idx="2" type="sldImg"/>
          </p:nvPr>
        </p:nvSpPr>
        <p:spPr>
          <a:xfrm>
            <a:off x="134397" y="685057"/>
            <a:ext cx="65892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g35fff753d57_0_1096:notes"/>
          <p:cNvSpPr txBox="1"/>
          <p:nvPr>
            <p:ph idx="1" type="body"/>
          </p:nvPr>
        </p:nvSpPr>
        <p:spPr>
          <a:xfrm>
            <a:off x="685187" y="4344363"/>
            <a:ext cx="54876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600" lIns="89225" spcFirstLastPara="1" rIns="89225" wrap="square" tIns="44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1" name="Google Shape;331;g35fff753d57_0_1096:notes"/>
          <p:cNvSpPr txBox="1"/>
          <p:nvPr>
            <p:ph idx="12" type="sldNum"/>
          </p:nvPr>
        </p:nvSpPr>
        <p:spPr>
          <a:xfrm>
            <a:off x="3884258" y="8684471"/>
            <a:ext cx="2972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89225" spcFirstLastPara="1" rIns="89225" wrap="square" tIns="44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ff753d57_0_453:notes"/>
          <p:cNvSpPr/>
          <p:nvPr>
            <p:ph idx="2" type="sldImg"/>
          </p:nvPr>
        </p:nvSpPr>
        <p:spPr>
          <a:xfrm>
            <a:off x="134397" y="685057"/>
            <a:ext cx="65892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g35fff753d57_0_453:notes"/>
          <p:cNvSpPr txBox="1"/>
          <p:nvPr>
            <p:ph idx="1" type="body"/>
          </p:nvPr>
        </p:nvSpPr>
        <p:spPr>
          <a:xfrm>
            <a:off x="685187" y="4344363"/>
            <a:ext cx="54876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600" lIns="89225" spcFirstLastPara="1" rIns="89225" wrap="square" tIns="44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5fff753d57_0_453:notes"/>
          <p:cNvSpPr txBox="1"/>
          <p:nvPr>
            <p:ph idx="12" type="sldNum"/>
          </p:nvPr>
        </p:nvSpPr>
        <p:spPr>
          <a:xfrm>
            <a:off x="3884258" y="8684471"/>
            <a:ext cx="2972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89225" spcFirstLastPara="1" rIns="89225" wrap="square" tIns="44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f436540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f436540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f4365407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f4365407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fff753d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fff753d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43654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43654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436540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436540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436540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436540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ff753d57_0_765:notes"/>
          <p:cNvSpPr txBox="1"/>
          <p:nvPr>
            <p:ph idx="12" type="sldNum"/>
          </p:nvPr>
        </p:nvSpPr>
        <p:spPr>
          <a:xfrm>
            <a:off x="3884258" y="8684471"/>
            <a:ext cx="2972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89225" spcFirstLastPara="1" rIns="89225" wrap="square" tIns="44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/>
              <a:t>‹#›</a:t>
            </a:fld>
            <a:endParaRPr sz="1300"/>
          </a:p>
        </p:txBody>
      </p:sp>
      <p:sp>
        <p:nvSpPr>
          <p:cNvPr id="165" name="Google Shape;165;g35fff753d57_0_765:notes"/>
          <p:cNvSpPr/>
          <p:nvPr>
            <p:ph idx="2" type="sldImg"/>
          </p:nvPr>
        </p:nvSpPr>
        <p:spPr>
          <a:xfrm>
            <a:off x="347211" y="797105"/>
            <a:ext cx="6162000" cy="320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5fff753d57_0_765:notes"/>
          <p:cNvSpPr txBox="1"/>
          <p:nvPr>
            <p:ph idx="1" type="body"/>
          </p:nvPr>
        </p:nvSpPr>
        <p:spPr>
          <a:xfrm>
            <a:off x="908984" y="4357128"/>
            <a:ext cx="50400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75" lIns="88175" spcFirstLastPara="1" rIns="88175" wrap="square" tIns="44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fff753d57_0_874:notes"/>
          <p:cNvSpPr/>
          <p:nvPr>
            <p:ph idx="2" type="sldImg"/>
          </p:nvPr>
        </p:nvSpPr>
        <p:spPr>
          <a:xfrm>
            <a:off x="134397" y="685057"/>
            <a:ext cx="65892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g35fff753d57_0_874:notes"/>
          <p:cNvSpPr txBox="1"/>
          <p:nvPr>
            <p:ph idx="1" type="body"/>
          </p:nvPr>
        </p:nvSpPr>
        <p:spPr>
          <a:xfrm>
            <a:off x="685187" y="4344363"/>
            <a:ext cx="54876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600" lIns="89225" spcFirstLastPara="1" rIns="89225" wrap="square" tIns="44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5fff753d57_0_874:notes"/>
          <p:cNvSpPr txBox="1"/>
          <p:nvPr>
            <p:ph idx="12" type="sldNum"/>
          </p:nvPr>
        </p:nvSpPr>
        <p:spPr>
          <a:xfrm>
            <a:off x="3884258" y="8684471"/>
            <a:ext cx="2972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600" lIns="89225" spcFirstLastPara="1" rIns="89225" wrap="square" tIns="44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f436540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f436540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f436540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f436540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f436540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f436540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04800" y="434579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04800" y="434579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04800" y="434579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04800" y="434579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2" name="Google Shape;102;p21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03" name="Google Shape;103;p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7200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04800" y="434579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559000" y="1466879"/>
            <a:ext cx="41601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291800" y="-552422"/>
            <a:ext cx="41601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4800" y="434579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rgbClr val="993366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spm_header" id="56" name="Google Shape;56;p13"/>
          <p:cNvPicPr preferRelativeResize="0"/>
          <p:nvPr/>
        </p:nvPicPr>
        <p:blipFill rotWithShape="1">
          <a:blip r:embed="rId1">
            <a:alphaModFix/>
          </a:blip>
          <a:srcRect b="10420" l="0" r="0" t="55987"/>
          <a:stretch/>
        </p:blipFill>
        <p:spPr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Relationship Id="rId5" Type="http://schemas.openxmlformats.org/officeDocument/2006/relationships/image" Target="../media/image20.jp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11.jpg"/><Relationship Id="rId5" Type="http://schemas.openxmlformats.org/officeDocument/2006/relationships/image" Target="../media/image18.jpg"/><Relationship Id="rId6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il.ion.ucl.ac.uk/spm/course/" TargetMode="External"/><Relationship Id="rId4" Type="http://schemas.openxmlformats.org/officeDocument/2006/relationships/hyperlink" Target="https://andysbrainbook.readthedocs.io/en/latest/SPM/SPM_Overview.html" TargetMode="External"/><Relationship Id="rId5" Type="http://schemas.openxmlformats.org/officeDocument/2006/relationships/hyperlink" Target="https://www.youtube.com/channel/UCh9KmApDY_z_Zom3x9xrEQ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p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24.jpg"/><Relationship Id="rId5" Type="http://schemas.openxmlformats.org/officeDocument/2006/relationships/image" Target="../media/image19.jp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SPM in a nutshell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311700" y="3128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79"/>
              <a:t>All the relevant information about SPM 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-GB" sz="1879"/>
              <a:t>in less than 15 slides</a:t>
            </a:r>
            <a:endParaRPr i="1" sz="1879"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7918" r="10615" t="0"/>
          <a:stretch/>
        </p:blipFill>
        <p:spPr>
          <a:xfrm>
            <a:off x="7435074" y="163603"/>
            <a:ext cx="1576639" cy="193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First-Level Analysis </a:t>
            </a:r>
            <a:r>
              <a:rPr b="1" lang="en-GB" sz="2244"/>
              <a:t>(Subject Level Analysis)</a:t>
            </a:r>
            <a:endParaRPr b="1"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311700" y="848700"/>
            <a:ext cx="42603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487"/>
              <a:t>Design Matrix Specification</a:t>
            </a:r>
            <a:endParaRPr b="1" sz="1487"/>
          </a:p>
          <a:p>
            <a:pPr indent="-32305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88"/>
              <a:buChar char="●"/>
            </a:pPr>
            <a:r>
              <a:rPr lang="en-GB" sz="1487"/>
              <a:t>Experimental conditions and timing</a:t>
            </a:r>
            <a:endParaRPr sz="1487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8"/>
              <a:buChar char="●"/>
            </a:pPr>
            <a:r>
              <a:rPr lang="en-GB" sz="1487"/>
              <a:t>Haemodynamic response function convolution</a:t>
            </a:r>
            <a:endParaRPr sz="1487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8"/>
              <a:buChar char="●"/>
            </a:pPr>
            <a:r>
              <a:rPr lang="en-GB" sz="1487"/>
              <a:t>Motion parameters as nuisance regressors</a:t>
            </a:r>
            <a:endParaRPr sz="1487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8"/>
              <a:buChar char="●"/>
            </a:pPr>
            <a:r>
              <a:rPr lang="en-GB" sz="1487"/>
              <a:t>Temporal derivatives and basis functions</a:t>
            </a:r>
            <a:endParaRPr sz="148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1487"/>
              <a:t>Model Estimation</a:t>
            </a:r>
            <a:endParaRPr b="1" sz="1487"/>
          </a:p>
          <a:p>
            <a:pPr indent="-32305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88"/>
              <a:buChar char="●"/>
            </a:pPr>
            <a:r>
              <a:rPr lang="en-GB" sz="1487"/>
              <a:t>GLM parameter estimation at each voxel</a:t>
            </a:r>
            <a:endParaRPr sz="1487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8"/>
              <a:buChar char="●"/>
            </a:pPr>
            <a:r>
              <a:rPr lang="en-GB" sz="1487"/>
              <a:t>Maximum likelihood or ReML estimation</a:t>
            </a:r>
            <a:endParaRPr sz="1487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8"/>
              <a:buChar char="●"/>
            </a:pPr>
            <a:r>
              <a:rPr lang="en-GB" sz="1487"/>
              <a:t>Temporal autocorrelation modeling</a:t>
            </a:r>
            <a:endParaRPr sz="1487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8"/>
              <a:buChar char="●"/>
            </a:pPr>
            <a:r>
              <a:rPr lang="en-GB" sz="1487"/>
              <a:t>Residual analysis for model validation</a:t>
            </a:r>
            <a:endParaRPr sz="1487"/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4844900" y="2909000"/>
            <a:ext cx="42603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/>
              <a:t>Statistical Inference</a:t>
            </a:r>
            <a:endParaRPr b="1" sz="1450"/>
          </a:p>
          <a:p>
            <a:pPr indent="-320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50"/>
              <a:buChar char="●"/>
            </a:pPr>
            <a:r>
              <a:rPr lang="en-GB" sz="1450"/>
              <a:t>Contrast specification for hypothesis testing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GB" sz="1450"/>
              <a:t>T-statistics and F-statistics computation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GB" sz="1450"/>
              <a:t>Parameter estimate maps (beta images)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-GB" sz="1450"/>
              <a:t>Statistical parametric maps </a:t>
            </a:r>
            <a:endParaRPr sz="1450"/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-GB" sz="1450"/>
              <a:t>(SPM{T}, SPM{F})</a:t>
            </a:r>
            <a:endParaRPr sz="1450"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079" y="82025"/>
            <a:ext cx="2265596" cy="32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899592" y="4171380"/>
            <a:ext cx="3013500" cy="803700"/>
          </a:xfrm>
          <a:prstGeom prst="rect">
            <a:avLst/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212" y="655208"/>
            <a:ext cx="1761135" cy="107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 rotWithShape="1">
          <a:blip r:embed="rId4">
            <a:alphaModFix/>
          </a:blip>
          <a:srcRect b="40922" l="0" r="0" t="0"/>
          <a:stretch/>
        </p:blipFill>
        <p:spPr>
          <a:xfrm>
            <a:off x="5724128" y="1889691"/>
            <a:ext cx="3158338" cy="174298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 txBox="1"/>
          <p:nvPr/>
        </p:nvSpPr>
        <p:spPr>
          <a:xfrm>
            <a:off x="6104410" y="4879199"/>
            <a:ext cx="286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Boynton et al, NeuroImage, 2012.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4815389" y="1140591"/>
            <a:ext cx="9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/>
          </a:p>
        </p:txBody>
      </p:sp>
      <p:sp>
        <p:nvSpPr>
          <p:cNvPr id="338" name="Google Shape;338;p36"/>
          <p:cNvSpPr txBox="1"/>
          <p:nvPr/>
        </p:nvSpPr>
        <p:spPr>
          <a:xfrm>
            <a:off x="4732032" y="4272939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Additivity</a:t>
            </a:r>
            <a:endParaRPr/>
          </a:p>
        </p:txBody>
      </p:sp>
      <p:sp>
        <p:nvSpPr>
          <p:cNvPr id="339" name="Google Shape;339;p36"/>
          <p:cNvSpPr txBox="1"/>
          <p:nvPr/>
        </p:nvSpPr>
        <p:spPr>
          <a:xfrm>
            <a:off x="4667912" y="2438041"/>
            <a:ext cx="123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invariance</a:t>
            </a: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215900" y="384507"/>
            <a:ext cx="8585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Problem 1: BOLD response</a:t>
            </a:r>
            <a:endParaRPr b="1"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341" name="Google Shape;341;p36"/>
          <p:cNvGrpSpPr/>
          <p:nvPr/>
        </p:nvGrpSpPr>
        <p:grpSpPr>
          <a:xfrm>
            <a:off x="1070620" y="1194597"/>
            <a:ext cx="2963333" cy="1706374"/>
            <a:chOff x="4233" y="1014"/>
            <a:chExt cx="2100" cy="1433"/>
          </a:xfrm>
        </p:grpSpPr>
        <p:sp>
          <p:nvSpPr>
            <p:cNvPr id="342" name="Google Shape;342;p36"/>
            <p:cNvSpPr/>
            <p:nvPr/>
          </p:nvSpPr>
          <p:spPr>
            <a:xfrm>
              <a:off x="4233" y="1615"/>
              <a:ext cx="21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rf" id="343" name="Google Shape;343;p36"/>
            <p:cNvPicPr preferRelativeResize="0"/>
            <p:nvPr/>
          </p:nvPicPr>
          <p:blipFill rotWithShape="1">
            <a:blip r:embed="rId5">
              <a:alphaModFix/>
            </a:blip>
            <a:srcRect b="1476" l="2217" r="9443" t="4449"/>
            <a:stretch/>
          </p:blipFill>
          <p:spPr>
            <a:xfrm>
              <a:off x="4289" y="1014"/>
              <a:ext cx="1795" cy="143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4" name="Google Shape;344;p36"/>
            <p:cNvCxnSpPr/>
            <p:nvPr/>
          </p:nvCxnSpPr>
          <p:spPr>
            <a:xfrm>
              <a:off x="4505" y="2090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5" name="Google Shape;345;p36"/>
          <p:cNvSpPr txBox="1"/>
          <p:nvPr/>
        </p:nvSpPr>
        <p:spPr>
          <a:xfrm>
            <a:off x="287524" y="870561"/>
            <a:ext cx="43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Hemodynamic response function (HRF):</a:t>
            </a:r>
            <a:endParaRPr/>
          </a:p>
        </p:txBody>
      </p:sp>
      <p:pic>
        <p:nvPicPr>
          <p:cNvPr id="346" name="Google Shape;346;p36"/>
          <p:cNvPicPr preferRelativeResize="0"/>
          <p:nvPr/>
        </p:nvPicPr>
        <p:blipFill rotWithShape="1">
          <a:blip r:embed="rId4">
            <a:alphaModFix/>
          </a:blip>
          <a:srcRect b="0" l="0" r="0" t="59230"/>
          <a:stretch/>
        </p:blipFill>
        <p:spPr>
          <a:xfrm>
            <a:off x="5770146" y="3664201"/>
            <a:ext cx="3158338" cy="120280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/>
        </p:nvSpPr>
        <p:spPr>
          <a:xfrm>
            <a:off x="323528" y="3003798"/>
            <a:ext cx="36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time-invariant (LTI) system:</a:t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1786179" y="3381840"/>
            <a:ext cx="1080000" cy="432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36"/>
          <p:cNvCxnSpPr>
            <a:endCxn id="348" idx="1"/>
          </p:cNvCxnSpPr>
          <p:nvPr/>
        </p:nvCxnSpPr>
        <p:spPr>
          <a:xfrm>
            <a:off x="1131879" y="3597840"/>
            <a:ext cx="6543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0" name="Google Shape;350;p36"/>
          <p:cNvCxnSpPr/>
          <p:nvPr/>
        </p:nvCxnSpPr>
        <p:spPr>
          <a:xfrm>
            <a:off x="2875611" y="3612098"/>
            <a:ext cx="710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1" name="Google Shape;351;p36"/>
          <p:cNvSpPr txBox="1"/>
          <p:nvPr/>
        </p:nvSpPr>
        <p:spPr>
          <a:xfrm>
            <a:off x="665854" y="3450080"/>
            <a:ext cx="53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u(t)</a:t>
            </a: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3537029" y="3450080"/>
            <a:ext cx="53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x(t)</a:t>
            </a:r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1991809" y="3455880"/>
            <a:ext cx="6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hrf(t)</a:t>
            </a:r>
            <a:endParaRPr/>
          </a:p>
        </p:txBody>
      </p:sp>
      <p:sp>
        <p:nvSpPr>
          <p:cNvPr id="354" name="Google Shape;354;p36"/>
          <p:cNvSpPr txBox="1"/>
          <p:nvPr/>
        </p:nvSpPr>
        <p:spPr>
          <a:xfrm>
            <a:off x="908829" y="4171379"/>
            <a:ext cx="22707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13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1392945" y="4441409"/>
            <a:ext cx="2481000" cy="533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4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6" name="Google Shape;356;p36"/>
          <p:cNvSpPr txBox="1"/>
          <p:nvPr/>
        </p:nvSpPr>
        <p:spPr>
          <a:xfrm>
            <a:off x="440636" y="3867894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 operator:</a:t>
            </a:r>
            <a:endParaRPr/>
          </a:p>
        </p:txBody>
      </p:sp>
      <p:sp>
        <p:nvSpPr>
          <p:cNvPr id="357" name="Google Shape;357;p36"/>
          <p:cNvSpPr txBox="1"/>
          <p:nvPr/>
        </p:nvSpPr>
        <p:spPr>
          <a:xfrm>
            <a:off x="5663375" y="0"/>
            <a:ext cx="153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Source: SPM official course material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/>
          <p:nvPr/>
        </p:nvSpPr>
        <p:spPr>
          <a:xfrm>
            <a:off x="3779838" y="2914650"/>
            <a:ext cx="185700" cy="27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215900" y="352425"/>
            <a:ext cx="85851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Convolution model of the BOLD response</a:t>
            </a:r>
            <a:endParaRPr b="1"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01625" y="946750"/>
            <a:ext cx="3346500" cy="1204800"/>
          </a:xfrm>
          <a:prstGeom prst="rect">
            <a:avLst/>
          </a:prstGeom>
          <a:solidFill>
            <a:srgbClr val="B2B2B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Convolve stimulus function with a canonical hemodynamic response function (HRF):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x1improved_img" id="366" name="Google Shape;366;p37"/>
          <p:cNvPicPr preferRelativeResize="0"/>
          <p:nvPr/>
        </p:nvPicPr>
        <p:blipFill rotWithShape="1">
          <a:blip r:embed="rId3">
            <a:alphaModFix/>
          </a:blip>
          <a:srcRect b="11114" l="15254" r="14996" t="6675"/>
          <a:stretch/>
        </p:blipFill>
        <p:spPr>
          <a:xfrm>
            <a:off x="2259013" y="2287191"/>
            <a:ext cx="390525" cy="2155033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x1_img" id="367" name="Google Shape;367;p37"/>
          <p:cNvPicPr preferRelativeResize="0"/>
          <p:nvPr/>
        </p:nvPicPr>
        <p:blipFill rotWithShape="1">
          <a:blip r:embed="rId4">
            <a:alphaModFix/>
          </a:blip>
          <a:srcRect b="11114" l="20830" r="21658" t="7637"/>
          <a:stretch/>
        </p:blipFill>
        <p:spPr>
          <a:xfrm>
            <a:off x="839788" y="2287191"/>
            <a:ext cx="390525" cy="215503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368" name="Google Shape;368;p37"/>
          <p:cNvCxnSpPr/>
          <p:nvPr/>
        </p:nvCxnSpPr>
        <p:spPr>
          <a:xfrm>
            <a:off x="1285875" y="3399235"/>
            <a:ext cx="8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newestimates" id="369" name="Google Shape;369;p37"/>
          <p:cNvPicPr preferRelativeResize="0"/>
          <p:nvPr/>
        </p:nvPicPr>
        <p:blipFill rotWithShape="1">
          <a:blip r:embed="rId5">
            <a:alphaModFix/>
          </a:blip>
          <a:srcRect b="1848" l="3608" r="9434" t="4816"/>
          <a:stretch/>
        </p:blipFill>
        <p:spPr>
          <a:xfrm>
            <a:off x="3897313" y="1390650"/>
            <a:ext cx="4825999" cy="32766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7"/>
          <p:cNvSpPr txBox="1"/>
          <p:nvPr/>
        </p:nvSpPr>
        <p:spPr>
          <a:xfrm>
            <a:off x="1285875" y="2937535"/>
            <a:ext cx="104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⊗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HRF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71" name="Google Shape;37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7888" y="1590675"/>
            <a:ext cx="2909887" cy="90130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/>
        </p:nvSpPr>
        <p:spPr>
          <a:xfrm>
            <a:off x="5663375" y="0"/>
            <a:ext cx="153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Source: SPM official course material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Second-Level Analysis </a:t>
            </a:r>
            <a:r>
              <a:rPr b="1" lang="en-GB" sz="2244"/>
              <a:t>(Group Level Analysis)</a:t>
            </a:r>
            <a:endParaRPr b="1"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311700" y="848700"/>
            <a:ext cx="47205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-GB" sz="1950"/>
              <a:t>Fixed vs. Random Effects:</a:t>
            </a:r>
            <a:endParaRPr b="1" sz="1950"/>
          </a:p>
          <a:p>
            <a:pPr indent="-31527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50"/>
              <a:t>Fixed Effects: </a:t>
            </a:r>
            <a:r>
              <a:rPr lang="en-GB" sz="1950"/>
              <a:t>Within-subject consistency</a:t>
            </a:r>
            <a:endParaRPr sz="1950"/>
          </a:p>
          <a:p>
            <a:pPr indent="-3152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50"/>
              <a:t>Random Effects: </a:t>
            </a:r>
            <a:r>
              <a:rPr lang="en-GB" sz="1950"/>
              <a:t>Population-level inference</a:t>
            </a:r>
            <a:endParaRPr sz="1950"/>
          </a:p>
          <a:p>
            <a:pPr indent="-3152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50"/>
              <a:t>Mixed Effects: </a:t>
            </a:r>
            <a:r>
              <a:rPr lang="en-GB" sz="1950"/>
              <a:t>Hierarchical modeling</a:t>
            </a:r>
            <a:endParaRPr sz="19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t/>
            </a:r>
            <a:endParaRPr b="1" sz="195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-GB" sz="1950"/>
              <a:t>Analysis Types:</a:t>
            </a:r>
            <a:endParaRPr b="1" sz="1950"/>
          </a:p>
          <a:p>
            <a:pPr indent="-31527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50"/>
              <a:t>One-sample t-tests: </a:t>
            </a:r>
            <a:r>
              <a:rPr lang="en-GB" sz="1950"/>
              <a:t>Activation vs. baseline</a:t>
            </a:r>
            <a:endParaRPr sz="1950"/>
          </a:p>
          <a:p>
            <a:pPr indent="-3152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50"/>
              <a:t>Two-sample t-tests: </a:t>
            </a:r>
            <a:r>
              <a:rPr lang="en-GB" sz="1950"/>
              <a:t>Between-group comparisons</a:t>
            </a:r>
            <a:endParaRPr sz="1950"/>
          </a:p>
          <a:p>
            <a:pPr indent="-3152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50"/>
              <a:t>Paired t-tests: </a:t>
            </a:r>
            <a:r>
              <a:rPr lang="en-GB" sz="1950"/>
              <a:t>Within-subject contrasts</a:t>
            </a:r>
            <a:endParaRPr sz="1950"/>
          </a:p>
          <a:p>
            <a:pPr indent="-3152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50"/>
              <a:t>ANOVA: </a:t>
            </a:r>
            <a:r>
              <a:rPr lang="en-GB" sz="1950"/>
              <a:t>Multiple factors and interactions</a:t>
            </a:r>
            <a:endParaRPr sz="1950"/>
          </a:p>
          <a:p>
            <a:pPr indent="-3152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1950"/>
              <a:t>Regression: </a:t>
            </a:r>
            <a:r>
              <a:rPr lang="en-GB" sz="1950"/>
              <a:t>Continuous covariates and correlations</a:t>
            </a:r>
            <a:endParaRPr sz="1950"/>
          </a:p>
        </p:txBody>
      </p:sp>
      <p:sp>
        <p:nvSpPr>
          <p:cNvPr id="379" name="Google Shape;379;p38"/>
          <p:cNvSpPr txBox="1"/>
          <p:nvPr/>
        </p:nvSpPr>
        <p:spPr>
          <a:xfrm>
            <a:off x="7769175" y="4584625"/>
            <a:ext cx="13485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</a:rPr>
              <a:t>Image source: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</a:rPr>
              <a:t>https://emotion.utu.fi/wp-content/uploads/2023/09/TUE_6_SS_2ND.pdf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380" name="Google Shape;3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675" y="1327777"/>
            <a:ext cx="4571999" cy="2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Best Practices &amp; Common Pitfalls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 txBox="1"/>
          <p:nvPr>
            <p:ph idx="1" type="body"/>
          </p:nvPr>
        </p:nvSpPr>
        <p:spPr>
          <a:xfrm>
            <a:off x="311700" y="848700"/>
            <a:ext cx="42603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/>
              <a:t>Best Practices:</a:t>
            </a:r>
            <a:endParaRPr b="1" sz="1950"/>
          </a:p>
          <a:p>
            <a:pPr indent="-32456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950"/>
              <a:t>Always inspect data quality before preprocessing</a:t>
            </a:r>
            <a:endParaRPr sz="1950"/>
          </a:p>
          <a:p>
            <a:pPr indent="-324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50"/>
              <a:t>Use appropriate smoothing kernels for your data</a:t>
            </a:r>
            <a:endParaRPr sz="1950"/>
          </a:p>
          <a:p>
            <a:pPr indent="-324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50"/>
              <a:t>Validate coregistration and normalization accuracy</a:t>
            </a:r>
            <a:endParaRPr sz="1950"/>
          </a:p>
          <a:p>
            <a:pPr indent="-324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50"/>
              <a:t>Check design matrix for proper specification</a:t>
            </a:r>
            <a:endParaRPr sz="1950"/>
          </a:p>
          <a:p>
            <a:pPr indent="-324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50"/>
              <a:t>Apply appropriate multiple comparisons correction</a:t>
            </a:r>
            <a:endParaRPr sz="1950"/>
          </a:p>
          <a:p>
            <a:pPr indent="-324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50"/>
              <a:t>Document analysis parameters for reproducibility</a:t>
            </a:r>
            <a:endParaRPr sz="1950"/>
          </a:p>
        </p:txBody>
      </p:sp>
      <p:sp>
        <p:nvSpPr>
          <p:cNvPr id="387" name="Google Shape;387;p39"/>
          <p:cNvSpPr txBox="1"/>
          <p:nvPr>
            <p:ph idx="1" type="body"/>
          </p:nvPr>
        </p:nvSpPr>
        <p:spPr>
          <a:xfrm>
            <a:off x="4778400" y="848700"/>
            <a:ext cx="42603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1503"/>
              <a:t>C</a:t>
            </a:r>
            <a:r>
              <a:rPr b="1" lang="en-GB" sz="1503"/>
              <a:t>ommon Pitfalls to Avoid:</a:t>
            </a:r>
            <a:endParaRPr b="1" sz="1503"/>
          </a:p>
          <a:p>
            <a:pPr indent="-32408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4"/>
              <a:buChar char="●"/>
            </a:pPr>
            <a:r>
              <a:rPr lang="en-GB" sz="1503"/>
              <a:t>Ignoring motion artifacts in data</a:t>
            </a:r>
            <a:endParaRPr sz="1503"/>
          </a:p>
          <a:p>
            <a:pPr indent="-3240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4"/>
              <a:buChar char="●"/>
            </a:pPr>
            <a:r>
              <a:rPr lang="en-GB" sz="1503"/>
              <a:t>Over-smoothing high-resolution data</a:t>
            </a:r>
            <a:endParaRPr sz="1503"/>
          </a:p>
          <a:p>
            <a:pPr indent="-3240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4"/>
              <a:buChar char="●"/>
            </a:pPr>
            <a:r>
              <a:rPr lang="en-GB" sz="1503"/>
              <a:t>Inappropriate statistical thresholds</a:t>
            </a:r>
            <a:endParaRPr sz="1503"/>
          </a:p>
          <a:p>
            <a:pPr indent="-3240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4"/>
              <a:buChar char="●"/>
            </a:pPr>
            <a:r>
              <a:rPr lang="en-GB" sz="1503"/>
              <a:t>Circular analysis (double-dipping)</a:t>
            </a:r>
            <a:endParaRPr sz="1503"/>
          </a:p>
          <a:p>
            <a:pPr indent="-3240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4"/>
              <a:buChar char="●"/>
            </a:pPr>
            <a:r>
              <a:rPr lang="en-GB" sz="1503"/>
              <a:t>Inadequate sample sizes for group studies</a:t>
            </a:r>
            <a:endParaRPr sz="1503"/>
          </a:p>
          <a:p>
            <a:pPr indent="-32408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4"/>
              <a:buChar char="●"/>
            </a:pPr>
            <a:r>
              <a:rPr lang="en-GB" sz="1503"/>
              <a:t>Misinterpreting correlation vs. causation</a:t>
            </a:r>
            <a:endParaRPr sz="1503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Useful Links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 txBox="1"/>
          <p:nvPr>
            <p:ph idx="1" type="body"/>
          </p:nvPr>
        </p:nvSpPr>
        <p:spPr>
          <a:xfrm>
            <a:off x="311700" y="848700"/>
            <a:ext cx="74085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24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50"/>
              <a:t>Official SPM courses</a:t>
            </a:r>
            <a:endParaRPr sz="1950"/>
          </a:p>
          <a:p>
            <a:pPr indent="-3245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950"/>
              <a:t>SPM team is regularly offering on-site and online courses</a:t>
            </a:r>
            <a:endParaRPr sz="1950"/>
          </a:p>
          <a:p>
            <a:pPr indent="-3245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950"/>
              <a:t>Also </a:t>
            </a:r>
            <a:r>
              <a:rPr lang="en-GB" sz="1950"/>
              <a:t>releasing</a:t>
            </a:r>
            <a:r>
              <a:rPr lang="en-GB" sz="1950"/>
              <a:t> the documents almost always!</a:t>
            </a:r>
            <a:endParaRPr sz="1950"/>
          </a:p>
          <a:p>
            <a:pPr indent="-3245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950"/>
              <a:t>Link: </a:t>
            </a:r>
            <a:r>
              <a:rPr lang="en-GB" sz="1950" u="sng">
                <a:solidFill>
                  <a:schemeClr val="hlink"/>
                </a:solidFill>
                <a:hlinkClick r:id="rId3"/>
              </a:rPr>
              <a:t>https://www.fil.ion.ucl.ac.uk/spm/course/</a:t>
            </a:r>
            <a:r>
              <a:rPr lang="en-GB" sz="1950"/>
              <a:t> </a:t>
            </a:r>
            <a:endParaRPr sz="1950"/>
          </a:p>
          <a:p>
            <a:pPr indent="-324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50"/>
              <a:t>Andrew Jahn - Andy’s Brain Book</a:t>
            </a:r>
            <a:endParaRPr sz="1950"/>
          </a:p>
          <a:p>
            <a:pPr indent="-3245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950"/>
              <a:t>Andy has been constructing neuroimaging tutorials; in SPM, FSL, well you name it!</a:t>
            </a:r>
            <a:endParaRPr sz="1950"/>
          </a:p>
          <a:p>
            <a:pPr indent="-3245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950"/>
              <a:t>Webpage: </a:t>
            </a:r>
            <a:r>
              <a:rPr lang="en-GB" sz="1950" u="sng">
                <a:solidFill>
                  <a:schemeClr val="hlink"/>
                </a:solidFill>
                <a:hlinkClick r:id="rId4"/>
              </a:rPr>
              <a:t>https://andysbrainbook.readthedocs.io/en/latest/SPM/SPM_Overview.html</a:t>
            </a:r>
            <a:r>
              <a:rPr lang="en-GB" sz="1950"/>
              <a:t> </a:t>
            </a:r>
            <a:endParaRPr sz="1950"/>
          </a:p>
          <a:p>
            <a:pPr indent="-3245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950"/>
              <a:t>Youtube: </a:t>
            </a:r>
            <a:r>
              <a:rPr lang="en-GB" sz="1950" u="sng">
                <a:solidFill>
                  <a:schemeClr val="hlink"/>
                </a:solidFill>
                <a:hlinkClick r:id="rId5"/>
              </a:rPr>
              <a:t>https://www.youtube.com/channel/UCh9KmApDY_z_Zom3x9xrEQw</a:t>
            </a:r>
            <a:r>
              <a:rPr lang="en-GB" sz="1950"/>
              <a:t> </a:t>
            </a:r>
            <a:endParaRPr sz="195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Birth of SPM (1991)</a:t>
            </a:r>
            <a:endParaRPr b="1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865325"/>
            <a:ext cx="85206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Historical Context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Developed by Karl Friston at MRC Cyclotron Unit, London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Originally for PET; Addressed ROI limitations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whole-brain statistical analysis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Revolutionary Concepts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Statistical parametric mapping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Voxel-wise testing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Subtraction images &amp; t-maps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"Glass brains"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Foundation for modern analysis.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638" y="117225"/>
            <a:ext cx="18954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200" y="2679300"/>
            <a:ext cx="3253924" cy="21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SPM Evolution Timeline</a:t>
            </a:r>
            <a:endParaRPr b="1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865325"/>
            <a:ext cx="85206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Open source software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Developed on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https://github.com/spm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Past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SPM91 </a:t>
            </a:r>
            <a:r>
              <a:rPr lang="en-GB"/>
              <a:t>(SPMclassic): Original PET analysis, 33,500 lines of MATLAB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SPM94: </a:t>
            </a:r>
            <a:r>
              <a:rPr lang="en-GB"/>
              <a:t>Complete rewrite, 5,700 lines, unified GLM framework, GUI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SPM95/96: </a:t>
            </a:r>
            <a:r>
              <a:rPr lang="en-GB"/>
              <a:t>fMRI support, motion correction, improved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SPM99: </a:t>
            </a:r>
            <a:r>
              <a:rPr lang="en-GB"/>
              <a:t>Enhanced statistical inference, Random Field Theory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SPM2 (2003): </a:t>
            </a:r>
            <a:r>
              <a:rPr lang="en-GB"/>
              <a:t>Improved normalization, VBM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SPM5 (2005): </a:t>
            </a:r>
            <a:r>
              <a:rPr lang="en-GB"/>
              <a:t>Unified segmentation, improved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SPM8 (2009): </a:t>
            </a:r>
            <a:r>
              <a:rPr lang="en-GB"/>
              <a:t>DARTEL registration, enhanced statistical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SPM12 (2014): </a:t>
            </a:r>
            <a:r>
              <a:rPr lang="en-GB"/>
              <a:t>Modern interface, improved algorithms, 10-year stability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SPM25 (2025): </a:t>
            </a:r>
            <a:r>
              <a:rPr lang="en-GB"/>
              <a:t>GitHub development, Python support, new toolboxes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523" y="177200"/>
            <a:ext cx="1102503" cy="110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ißes Haus zeigt, wie Open Source geht" id="155" name="Google Shape;1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1975" y="259988"/>
            <a:ext cx="968150" cy="93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Core SPM Principles &amp; Theory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865325"/>
            <a:ext cx="85206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434"/>
              <a:buFont typeface="Arial"/>
              <a:buNone/>
            </a:pPr>
            <a:r>
              <a:rPr b="1" lang="en-GB" sz="1915"/>
              <a:t>Statistical Framework:</a:t>
            </a:r>
            <a:endParaRPr b="1" sz="1915"/>
          </a:p>
          <a:p>
            <a:pPr indent="-3228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General Linear Model (GLM) at each voxel</a:t>
            </a:r>
            <a:endParaRPr sz="1915"/>
          </a:p>
          <a:p>
            <a:pPr indent="-3228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Parametric statistical testing</a:t>
            </a:r>
            <a:endParaRPr sz="1915"/>
          </a:p>
          <a:p>
            <a:pPr indent="-3228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Multiple comparisons correction</a:t>
            </a:r>
            <a:endParaRPr sz="1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434"/>
              <a:buFont typeface="Arial"/>
              <a:buNone/>
            </a:pPr>
            <a:r>
              <a:rPr b="1" lang="en-GB" sz="1915"/>
              <a:t>Spatial Processing</a:t>
            </a:r>
            <a:endParaRPr b="1" sz="1915"/>
          </a:p>
          <a:p>
            <a:pPr indent="-3228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Image registration and normalization</a:t>
            </a:r>
            <a:endParaRPr sz="1915"/>
          </a:p>
          <a:p>
            <a:pPr indent="-3228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Spatial smoothing for signal enhancement</a:t>
            </a:r>
            <a:endParaRPr sz="1915"/>
          </a:p>
          <a:p>
            <a:pPr indent="-3228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Template-based standardization</a:t>
            </a:r>
            <a:endParaRPr sz="1915"/>
          </a:p>
          <a:p>
            <a:pPr indent="-3228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Motion correction and artifact removal</a:t>
            </a:r>
            <a:endParaRPr sz="1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434"/>
              <a:buFont typeface="Arial"/>
              <a:buNone/>
            </a:pPr>
            <a:r>
              <a:rPr b="1" lang="en-GB" sz="1915"/>
              <a:t>Generative Modeling</a:t>
            </a:r>
            <a:endParaRPr b="1" sz="1915"/>
          </a:p>
          <a:p>
            <a:pPr indent="-3228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Model-based statistical inference</a:t>
            </a:r>
            <a:endParaRPr sz="1915"/>
          </a:p>
          <a:p>
            <a:pPr indent="-3228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Haemodynamic response function modeling</a:t>
            </a:r>
            <a:endParaRPr sz="1915"/>
          </a:p>
          <a:p>
            <a:pPr indent="-3228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Convolution with experimental design</a:t>
            </a:r>
            <a:endParaRPr sz="1915"/>
          </a:p>
          <a:p>
            <a:pPr indent="-3228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Bayesian statistical approaches</a:t>
            </a:r>
            <a:endParaRPr sz="191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34460" t="8416"/>
          <a:stretch/>
        </p:blipFill>
        <p:spPr>
          <a:xfrm>
            <a:off x="6174875" y="712925"/>
            <a:ext cx="2479574" cy="1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30"/>
          <p:cNvCxnSpPr/>
          <p:nvPr/>
        </p:nvCxnSpPr>
        <p:spPr>
          <a:xfrm>
            <a:off x="5024438" y="3983831"/>
            <a:ext cx="1603500" cy="0"/>
          </a:xfrm>
          <a:prstGeom prst="straightConnector1">
            <a:avLst/>
          </a:prstGeom>
          <a:noFill/>
          <a:ln cap="flat" cmpd="sng" w="76200">
            <a:solidFill>
              <a:srgbClr val="99CC00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107763">
              <a:schemeClr val="lt2"/>
            </a:outerShdw>
          </a:effectLst>
        </p:spPr>
      </p:cxnSp>
      <p:sp>
        <p:nvSpPr>
          <p:cNvPr id="169" name="Google Shape;169;p30"/>
          <p:cNvSpPr txBox="1"/>
          <p:nvPr/>
        </p:nvSpPr>
        <p:spPr>
          <a:xfrm>
            <a:off x="4754563" y="4030266"/>
            <a:ext cx="201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BOLD signal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>
            <a:off x="4695825" y="1177528"/>
            <a:ext cx="0" cy="2583600"/>
          </a:xfrm>
          <a:prstGeom prst="straightConnector1">
            <a:avLst/>
          </a:prstGeom>
          <a:noFill/>
          <a:ln cap="flat" cmpd="sng" w="76200">
            <a:solidFill>
              <a:srgbClr val="99CC00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107763">
              <a:schemeClr val="lt2"/>
            </a:outerShdw>
          </a:effectLst>
        </p:spPr>
      </p:cxnSp>
      <p:sp>
        <p:nvSpPr>
          <p:cNvPr id="171" name="Google Shape;171;p30"/>
          <p:cNvSpPr txBox="1"/>
          <p:nvPr/>
        </p:nvSpPr>
        <p:spPr>
          <a:xfrm rot="5400000">
            <a:off x="4363739" y="2135672"/>
            <a:ext cx="76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136627" y="4419118"/>
            <a:ext cx="1935300" cy="636000"/>
          </a:xfrm>
          <a:prstGeom prst="rect">
            <a:avLst/>
          </a:prstGeom>
          <a:solidFill>
            <a:srgbClr val="FFF3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voxel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152400" y="452438"/>
            <a:ext cx="8574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Voxel-wise time series analysis</a:t>
            </a:r>
            <a:endParaRPr/>
          </a:p>
        </p:txBody>
      </p:sp>
      <p:cxnSp>
        <p:nvCxnSpPr>
          <p:cNvPr id="174" name="Google Shape;174;p30"/>
          <p:cNvCxnSpPr>
            <a:endCxn id="175" idx="0"/>
          </p:cNvCxnSpPr>
          <p:nvPr/>
        </p:nvCxnSpPr>
        <p:spPr>
          <a:xfrm>
            <a:off x="5827800" y="1185797"/>
            <a:ext cx="1982700" cy="46500"/>
          </a:xfrm>
          <a:prstGeom prst="curvedConnector3">
            <a:avLst>
              <a:gd fmla="val -4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107763">
              <a:schemeClr val="lt2"/>
            </a:outerShdw>
          </a:effectLst>
        </p:spPr>
      </p:cxnSp>
      <p:grpSp>
        <p:nvGrpSpPr>
          <p:cNvPr id="176" name="Google Shape;176;p30"/>
          <p:cNvGrpSpPr/>
          <p:nvPr/>
        </p:nvGrpSpPr>
        <p:grpSpPr>
          <a:xfrm>
            <a:off x="6858000" y="1232297"/>
            <a:ext cx="1905000" cy="1982390"/>
            <a:chOff x="4537" y="937"/>
            <a:chExt cx="1200" cy="1665"/>
          </a:xfrm>
        </p:grpSpPr>
        <p:sp>
          <p:nvSpPr>
            <p:cNvPr id="175" name="Google Shape;175;p30"/>
            <p:cNvSpPr/>
            <p:nvPr/>
          </p:nvSpPr>
          <p:spPr>
            <a:xfrm>
              <a:off x="4537" y="937"/>
              <a:ext cx="1200" cy="600"/>
            </a:xfrm>
            <a:prstGeom prst="rect">
              <a:avLst/>
            </a:prstGeom>
            <a:solidFill>
              <a:srgbClr val="FFF3FF"/>
            </a:solidFill>
            <a:ln cap="flat" cmpd="sng" w="25400">
              <a:solidFill>
                <a:srgbClr val="9900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>
                  <a:alpha val="498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sz="18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specification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4537" y="1471"/>
              <a:ext cx="1200" cy="600"/>
            </a:xfrm>
            <a:prstGeom prst="rect">
              <a:avLst/>
            </a:prstGeom>
            <a:solidFill>
              <a:srgbClr val="FFF3FF"/>
            </a:solidFill>
            <a:ln cap="flat" cmpd="sng" w="25400">
              <a:solidFill>
                <a:srgbClr val="9900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>
                  <a:alpha val="498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Parameter</a:t>
              </a:r>
              <a:endParaRPr sz="18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estimation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4537" y="2005"/>
              <a:ext cx="1200" cy="300"/>
            </a:xfrm>
            <a:prstGeom prst="rect">
              <a:avLst/>
            </a:prstGeom>
            <a:solidFill>
              <a:srgbClr val="FFF3FF"/>
            </a:solidFill>
            <a:ln cap="flat" cmpd="sng" w="25400">
              <a:solidFill>
                <a:srgbClr val="9900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>
                  <a:alpha val="498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Hypothesis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4537" y="2302"/>
              <a:ext cx="1200" cy="300"/>
            </a:xfrm>
            <a:prstGeom prst="rect">
              <a:avLst/>
            </a:prstGeom>
            <a:solidFill>
              <a:srgbClr val="FFF3FF"/>
            </a:solidFill>
            <a:ln cap="flat" cmpd="sng" w="25400">
              <a:solidFill>
                <a:srgbClr val="9900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>
                  <a:alpha val="498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Statistic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0" name="Google Shape;180;p30"/>
          <p:cNvCxnSpPr>
            <a:stCxn id="179" idx="2"/>
          </p:cNvCxnSpPr>
          <p:nvPr/>
        </p:nvCxnSpPr>
        <p:spPr>
          <a:xfrm>
            <a:off x="7810500" y="3214688"/>
            <a:ext cx="0" cy="286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107763">
              <a:schemeClr val="lt2"/>
            </a:outerShdw>
          </a:effectLst>
        </p:spPr>
      </p:cxnSp>
      <p:pic>
        <p:nvPicPr>
          <p:cNvPr descr="data" id="181" name="Google Shape;181;p30"/>
          <p:cNvPicPr preferRelativeResize="0"/>
          <p:nvPr/>
        </p:nvPicPr>
        <p:blipFill rotWithShape="1">
          <a:blip r:embed="rId3">
            <a:alphaModFix/>
          </a:blip>
          <a:srcRect b="14816" l="13043" r="13883" t="6666"/>
          <a:stretch/>
        </p:blipFill>
        <p:spPr>
          <a:xfrm>
            <a:off x="5157788" y="1176338"/>
            <a:ext cx="1336675" cy="2649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oothed_functional" id="182" name="Google Shape;18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540" y="9245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83" name="Google Shape;183;p30"/>
          <p:cNvGrpSpPr/>
          <p:nvPr/>
        </p:nvGrpSpPr>
        <p:grpSpPr>
          <a:xfrm>
            <a:off x="431540" y="924661"/>
            <a:ext cx="1152600" cy="1026225"/>
            <a:chOff x="791580" y="1445743"/>
            <a:chExt cx="1152600" cy="1368300"/>
          </a:xfrm>
        </p:grpSpPr>
        <p:cxnSp>
          <p:nvCxnSpPr>
            <p:cNvPr id="184" name="Google Shape;184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186" name="Google Shape;1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0388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87" name="Google Shape;187;p30"/>
          <p:cNvGrpSpPr/>
          <p:nvPr/>
        </p:nvGrpSpPr>
        <p:grpSpPr>
          <a:xfrm>
            <a:off x="539552" y="1038961"/>
            <a:ext cx="1152600" cy="1026225"/>
            <a:chOff x="791580" y="1445743"/>
            <a:chExt cx="1152600" cy="1368300"/>
          </a:xfrm>
        </p:grpSpPr>
        <p:cxnSp>
          <p:nvCxnSpPr>
            <p:cNvPr id="188" name="Google Shape;188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190" name="Google Shape;19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564" y="11531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91" name="Google Shape;191;p30"/>
          <p:cNvGrpSpPr/>
          <p:nvPr/>
        </p:nvGrpSpPr>
        <p:grpSpPr>
          <a:xfrm>
            <a:off x="647564" y="1153262"/>
            <a:ext cx="1152600" cy="1026225"/>
            <a:chOff x="791580" y="1445743"/>
            <a:chExt cx="1152600" cy="1368300"/>
          </a:xfrm>
        </p:grpSpPr>
        <p:cxnSp>
          <p:nvCxnSpPr>
            <p:cNvPr id="192" name="Google Shape;192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194" name="Google Shape;1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2674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95" name="Google Shape;195;p30"/>
          <p:cNvGrpSpPr/>
          <p:nvPr/>
        </p:nvGrpSpPr>
        <p:grpSpPr>
          <a:xfrm>
            <a:off x="755576" y="1267562"/>
            <a:ext cx="1152600" cy="1026225"/>
            <a:chOff x="791580" y="1445743"/>
            <a:chExt cx="1152600" cy="1368300"/>
          </a:xfrm>
        </p:grpSpPr>
        <p:cxnSp>
          <p:nvCxnSpPr>
            <p:cNvPr id="196" name="Google Shape;196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198" name="Google Shape;19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588" y="13817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99" name="Google Shape;199;p30"/>
          <p:cNvGrpSpPr/>
          <p:nvPr/>
        </p:nvGrpSpPr>
        <p:grpSpPr>
          <a:xfrm>
            <a:off x="863588" y="1381862"/>
            <a:ext cx="1152600" cy="1026225"/>
            <a:chOff x="791580" y="1445743"/>
            <a:chExt cx="1152600" cy="1368300"/>
          </a:xfrm>
        </p:grpSpPr>
        <p:cxnSp>
          <p:nvCxnSpPr>
            <p:cNvPr id="200" name="Google Shape;200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14960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03" name="Google Shape;203;p30"/>
          <p:cNvGrpSpPr/>
          <p:nvPr/>
        </p:nvGrpSpPr>
        <p:grpSpPr>
          <a:xfrm>
            <a:off x="971600" y="1496161"/>
            <a:ext cx="1152600" cy="1026225"/>
            <a:chOff x="791580" y="1445743"/>
            <a:chExt cx="1152600" cy="1368300"/>
          </a:xfrm>
        </p:grpSpPr>
        <p:cxnSp>
          <p:nvCxnSpPr>
            <p:cNvPr id="204" name="Google Shape;204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612" y="16103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07" name="Google Shape;207;p30"/>
          <p:cNvGrpSpPr/>
          <p:nvPr/>
        </p:nvGrpSpPr>
        <p:grpSpPr>
          <a:xfrm>
            <a:off x="1079612" y="1610461"/>
            <a:ext cx="1152600" cy="1026225"/>
            <a:chOff x="791580" y="1445743"/>
            <a:chExt cx="1152600" cy="1368300"/>
          </a:xfrm>
        </p:grpSpPr>
        <p:cxnSp>
          <p:nvCxnSpPr>
            <p:cNvPr id="208" name="Google Shape;208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10" name="Google Shape;2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17246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11" name="Google Shape;211;p30"/>
          <p:cNvGrpSpPr/>
          <p:nvPr/>
        </p:nvGrpSpPr>
        <p:grpSpPr>
          <a:xfrm>
            <a:off x="1187624" y="1724761"/>
            <a:ext cx="1152600" cy="1026225"/>
            <a:chOff x="791580" y="1445743"/>
            <a:chExt cx="1152600" cy="1368300"/>
          </a:xfrm>
        </p:grpSpPr>
        <p:cxnSp>
          <p:nvCxnSpPr>
            <p:cNvPr id="212" name="Google Shape;212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636" y="18389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15" name="Google Shape;215;p30"/>
          <p:cNvGrpSpPr/>
          <p:nvPr/>
        </p:nvGrpSpPr>
        <p:grpSpPr>
          <a:xfrm>
            <a:off x="1295636" y="1839061"/>
            <a:ext cx="1152600" cy="1026225"/>
            <a:chOff x="791580" y="1445743"/>
            <a:chExt cx="1152600" cy="1368300"/>
          </a:xfrm>
        </p:grpSpPr>
        <p:cxnSp>
          <p:nvCxnSpPr>
            <p:cNvPr id="216" name="Google Shape;216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18" name="Google Shape;21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19532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19" name="Google Shape;219;p30"/>
          <p:cNvGrpSpPr/>
          <p:nvPr/>
        </p:nvGrpSpPr>
        <p:grpSpPr>
          <a:xfrm>
            <a:off x="1403648" y="1953362"/>
            <a:ext cx="1152600" cy="1026225"/>
            <a:chOff x="791580" y="1445743"/>
            <a:chExt cx="1152600" cy="1368300"/>
          </a:xfrm>
        </p:grpSpPr>
        <p:cxnSp>
          <p:nvCxnSpPr>
            <p:cNvPr id="220" name="Google Shape;220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22" name="Google Shape;2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1660" y="20675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23" name="Google Shape;223;p30"/>
          <p:cNvGrpSpPr/>
          <p:nvPr/>
        </p:nvGrpSpPr>
        <p:grpSpPr>
          <a:xfrm>
            <a:off x="1511660" y="2067662"/>
            <a:ext cx="1152600" cy="1026225"/>
            <a:chOff x="791580" y="1445743"/>
            <a:chExt cx="1152600" cy="1368300"/>
          </a:xfrm>
        </p:grpSpPr>
        <p:cxnSp>
          <p:nvCxnSpPr>
            <p:cNvPr id="224" name="Google Shape;224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26" name="Google Shape;2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72" y="21818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27" name="Google Shape;227;p30"/>
          <p:cNvGrpSpPr/>
          <p:nvPr/>
        </p:nvGrpSpPr>
        <p:grpSpPr>
          <a:xfrm>
            <a:off x="1619672" y="2181962"/>
            <a:ext cx="1152600" cy="1026225"/>
            <a:chOff x="791580" y="1445743"/>
            <a:chExt cx="1152600" cy="1368300"/>
          </a:xfrm>
        </p:grpSpPr>
        <p:cxnSp>
          <p:nvCxnSpPr>
            <p:cNvPr id="228" name="Google Shape;228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30" name="Google Shape;23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684" y="22961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31" name="Google Shape;231;p30"/>
          <p:cNvGrpSpPr/>
          <p:nvPr/>
        </p:nvGrpSpPr>
        <p:grpSpPr>
          <a:xfrm>
            <a:off x="1727684" y="2296261"/>
            <a:ext cx="1152600" cy="1026225"/>
            <a:chOff x="791580" y="1445743"/>
            <a:chExt cx="1152600" cy="1368300"/>
          </a:xfrm>
        </p:grpSpPr>
        <p:cxnSp>
          <p:nvCxnSpPr>
            <p:cNvPr id="232" name="Google Shape;232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34" name="Google Shape;23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696" y="24104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35" name="Google Shape;235;p30"/>
          <p:cNvGrpSpPr/>
          <p:nvPr/>
        </p:nvGrpSpPr>
        <p:grpSpPr>
          <a:xfrm>
            <a:off x="1835696" y="2410561"/>
            <a:ext cx="1152600" cy="1026225"/>
            <a:chOff x="791580" y="1445743"/>
            <a:chExt cx="1152600" cy="1368300"/>
          </a:xfrm>
        </p:grpSpPr>
        <p:cxnSp>
          <p:nvCxnSpPr>
            <p:cNvPr id="236" name="Google Shape;236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708" y="25247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39" name="Google Shape;239;p30"/>
          <p:cNvGrpSpPr/>
          <p:nvPr/>
        </p:nvGrpSpPr>
        <p:grpSpPr>
          <a:xfrm>
            <a:off x="1943708" y="2524861"/>
            <a:ext cx="1152600" cy="1026225"/>
            <a:chOff x="791580" y="1445743"/>
            <a:chExt cx="1152600" cy="1368300"/>
          </a:xfrm>
        </p:grpSpPr>
        <p:cxnSp>
          <p:nvCxnSpPr>
            <p:cNvPr id="240" name="Google Shape;240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42" name="Google Shape;2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720" y="26390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43" name="Google Shape;243;p30"/>
          <p:cNvGrpSpPr/>
          <p:nvPr/>
        </p:nvGrpSpPr>
        <p:grpSpPr>
          <a:xfrm>
            <a:off x="2051720" y="2639161"/>
            <a:ext cx="1152600" cy="1026225"/>
            <a:chOff x="791580" y="1445743"/>
            <a:chExt cx="1152600" cy="1368300"/>
          </a:xfrm>
        </p:grpSpPr>
        <p:cxnSp>
          <p:nvCxnSpPr>
            <p:cNvPr id="244" name="Google Shape;244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46" name="Google Shape;2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9732" y="27533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47" name="Google Shape;247;p30"/>
          <p:cNvGrpSpPr/>
          <p:nvPr/>
        </p:nvGrpSpPr>
        <p:grpSpPr>
          <a:xfrm>
            <a:off x="2159732" y="2753461"/>
            <a:ext cx="1152600" cy="1026225"/>
            <a:chOff x="791580" y="1445743"/>
            <a:chExt cx="1152600" cy="1368300"/>
          </a:xfrm>
        </p:grpSpPr>
        <p:cxnSp>
          <p:nvCxnSpPr>
            <p:cNvPr id="248" name="Google Shape;248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50" name="Google Shape;2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4" y="28676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51" name="Google Shape;251;p30"/>
          <p:cNvGrpSpPr/>
          <p:nvPr/>
        </p:nvGrpSpPr>
        <p:grpSpPr>
          <a:xfrm>
            <a:off x="2267744" y="2867761"/>
            <a:ext cx="1152600" cy="1026225"/>
            <a:chOff x="791580" y="1445743"/>
            <a:chExt cx="1152600" cy="1368300"/>
          </a:xfrm>
        </p:grpSpPr>
        <p:cxnSp>
          <p:nvCxnSpPr>
            <p:cNvPr id="252" name="Google Shape;252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54" name="Google Shape;25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756" y="29819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55" name="Google Shape;255;p30"/>
          <p:cNvGrpSpPr/>
          <p:nvPr/>
        </p:nvGrpSpPr>
        <p:grpSpPr>
          <a:xfrm>
            <a:off x="2375756" y="2982061"/>
            <a:ext cx="1152600" cy="1026225"/>
            <a:chOff x="791580" y="1445743"/>
            <a:chExt cx="1152600" cy="1368300"/>
          </a:xfrm>
        </p:grpSpPr>
        <p:cxnSp>
          <p:nvCxnSpPr>
            <p:cNvPr id="256" name="Google Shape;256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58" name="Google Shape;25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768" y="30962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59" name="Google Shape;259;p30"/>
          <p:cNvGrpSpPr/>
          <p:nvPr/>
        </p:nvGrpSpPr>
        <p:grpSpPr>
          <a:xfrm>
            <a:off x="2483768" y="3096361"/>
            <a:ext cx="1152600" cy="1026225"/>
            <a:chOff x="791580" y="1445743"/>
            <a:chExt cx="1152600" cy="1368300"/>
          </a:xfrm>
        </p:grpSpPr>
        <p:cxnSp>
          <p:nvCxnSpPr>
            <p:cNvPr id="260" name="Google Shape;260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smoothed_functional" id="262" name="Google Shape;26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6168" y="3210568"/>
            <a:ext cx="864394" cy="10263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63" name="Google Shape;263;p30"/>
          <p:cNvGrpSpPr/>
          <p:nvPr/>
        </p:nvGrpSpPr>
        <p:grpSpPr>
          <a:xfrm>
            <a:off x="2636168" y="3210661"/>
            <a:ext cx="1152600" cy="1026225"/>
            <a:chOff x="791580" y="1445743"/>
            <a:chExt cx="1152600" cy="1368300"/>
          </a:xfrm>
        </p:grpSpPr>
        <p:cxnSp>
          <p:nvCxnSpPr>
            <p:cNvPr id="264" name="Google Shape;264;p30"/>
            <p:cNvCxnSpPr/>
            <p:nvPr/>
          </p:nvCxnSpPr>
          <p:spPr>
            <a:xfrm rot="10800000">
              <a:off x="1734555" y="1445743"/>
              <a:ext cx="0" cy="13683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30"/>
            <p:cNvCxnSpPr/>
            <p:nvPr/>
          </p:nvCxnSpPr>
          <p:spPr>
            <a:xfrm>
              <a:off x="791580" y="2200473"/>
              <a:ext cx="11526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6" name="Google Shape;266;p30"/>
          <p:cNvCxnSpPr/>
          <p:nvPr/>
        </p:nvCxnSpPr>
        <p:spPr>
          <a:xfrm>
            <a:off x="323528" y="2328929"/>
            <a:ext cx="2088300" cy="2130600"/>
          </a:xfrm>
          <a:prstGeom prst="straightConnector1">
            <a:avLst/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30"/>
          <p:cNvSpPr txBox="1"/>
          <p:nvPr/>
        </p:nvSpPr>
        <p:spPr>
          <a:xfrm rot="2654484">
            <a:off x="666960" y="3331659"/>
            <a:ext cx="977378" cy="479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grpSp>
        <p:nvGrpSpPr>
          <p:cNvPr id="268" name="Google Shape;268;p30"/>
          <p:cNvGrpSpPr/>
          <p:nvPr/>
        </p:nvGrpSpPr>
        <p:grpSpPr>
          <a:xfrm>
            <a:off x="7237413" y="3515916"/>
            <a:ext cx="1143000" cy="1570509"/>
            <a:chOff x="7237413" y="4687888"/>
            <a:chExt cx="1143000" cy="2094012"/>
          </a:xfrm>
        </p:grpSpPr>
        <p:sp>
          <p:nvSpPr>
            <p:cNvPr id="269" name="Google Shape;269;p30"/>
            <p:cNvSpPr/>
            <p:nvPr/>
          </p:nvSpPr>
          <p:spPr>
            <a:xfrm>
              <a:off x="7351713" y="6299200"/>
              <a:ext cx="982800" cy="482700"/>
            </a:xfrm>
            <a:prstGeom prst="rect">
              <a:avLst/>
            </a:prstGeom>
            <a:solidFill>
              <a:srgbClr val="FFF3F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SPM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map" id="270" name="Google Shape;270;p30"/>
            <p:cNvPicPr preferRelativeResize="0"/>
            <p:nvPr/>
          </p:nvPicPr>
          <p:blipFill rotWithShape="1">
            <a:blip r:embed="rId5">
              <a:alphaModFix/>
            </a:blip>
            <a:srcRect b="42381" l="13857" r="54488" t="28153"/>
            <a:stretch/>
          </p:blipFill>
          <p:spPr>
            <a:xfrm>
              <a:off x="7237413" y="4687888"/>
              <a:ext cx="1143000" cy="153511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1" name="Google Shape;271;p30"/>
            <p:cNvCxnSpPr/>
            <p:nvPr/>
          </p:nvCxnSpPr>
          <p:spPr>
            <a:xfrm rot="10800000">
              <a:off x="8264525" y="4689488"/>
              <a:ext cx="0" cy="153510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30"/>
            <p:cNvCxnSpPr/>
            <p:nvPr/>
          </p:nvCxnSpPr>
          <p:spPr>
            <a:xfrm>
              <a:off x="7237413" y="5529263"/>
              <a:ext cx="1143000" cy="0"/>
            </a:xfrm>
            <a:prstGeom prst="straightConnector1">
              <a:avLst/>
            </a:prstGeom>
            <a:noFill/>
            <a:ln cap="flat" cmpd="sng" w="19050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30"/>
          <p:cNvSpPr txBox="1"/>
          <p:nvPr/>
        </p:nvSpPr>
        <p:spPr>
          <a:xfrm>
            <a:off x="5663375" y="0"/>
            <a:ext cx="153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Source: SPM official course material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4197350" y="2311004"/>
            <a:ext cx="658800" cy="2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31"/>
          <p:cNvCxnSpPr/>
          <p:nvPr/>
        </p:nvCxnSpPr>
        <p:spPr>
          <a:xfrm>
            <a:off x="1914525" y="3921919"/>
            <a:ext cx="1425600" cy="0"/>
          </a:xfrm>
          <a:prstGeom prst="straightConnector1">
            <a:avLst/>
          </a:prstGeom>
          <a:noFill/>
          <a:ln cap="flat" cmpd="sng" w="76200">
            <a:solidFill>
              <a:srgbClr val="5F5F5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1"/>
          <p:cNvSpPr txBox="1"/>
          <p:nvPr/>
        </p:nvSpPr>
        <p:spPr>
          <a:xfrm>
            <a:off x="1714500" y="3955256"/>
            <a:ext cx="19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BOLD signal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82" name="Google Shape;282;p31"/>
          <p:cNvCxnSpPr/>
          <p:nvPr/>
        </p:nvCxnSpPr>
        <p:spPr>
          <a:xfrm>
            <a:off x="1581150" y="1115616"/>
            <a:ext cx="0" cy="2583600"/>
          </a:xfrm>
          <a:prstGeom prst="straightConnector1">
            <a:avLst/>
          </a:prstGeom>
          <a:noFill/>
          <a:ln cap="flat" cmpd="sng" w="76200">
            <a:solidFill>
              <a:srgbClr val="5F5F5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1"/>
          <p:cNvSpPr txBox="1"/>
          <p:nvPr/>
        </p:nvSpPr>
        <p:spPr>
          <a:xfrm rot="5400000">
            <a:off x="1284500" y="2135429"/>
            <a:ext cx="65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Time</a:t>
            </a:r>
            <a:endParaRPr sz="2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data" id="284" name="Google Shape;284;p31"/>
          <p:cNvPicPr preferRelativeResize="0"/>
          <p:nvPr/>
        </p:nvPicPr>
        <p:blipFill rotWithShape="1">
          <a:blip r:embed="rId3">
            <a:alphaModFix/>
          </a:blip>
          <a:srcRect b="14816" l="13043" r="13883" t="6666"/>
          <a:stretch/>
        </p:blipFill>
        <p:spPr>
          <a:xfrm>
            <a:off x="2033588" y="1114425"/>
            <a:ext cx="1187450" cy="264914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constant" id="285" name="Google Shape;285;p31"/>
          <p:cNvPicPr preferRelativeResize="0"/>
          <p:nvPr/>
        </p:nvPicPr>
        <p:blipFill rotWithShape="1">
          <a:blip r:embed="rId4">
            <a:alphaModFix/>
          </a:blip>
          <a:srcRect b="12218" l="47223" r="43338" t="5558"/>
          <a:stretch/>
        </p:blipFill>
        <p:spPr>
          <a:xfrm>
            <a:off x="5667375" y="1114425"/>
            <a:ext cx="587373" cy="264914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6" name="Google Shape;286;p31"/>
          <p:cNvSpPr txBox="1"/>
          <p:nvPr/>
        </p:nvSpPr>
        <p:spPr>
          <a:xfrm>
            <a:off x="3308350" y="2187179"/>
            <a:ext cx="48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=</a:t>
            </a:r>
            <a:endParaRPr sz="4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3568700" y="2251472"/>
            <a:ext cx="66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β</a:t>
            </a:r>
            <a:r>
              <a:rPr baseline="-25000"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baseline="-25000"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5145088" y="2251472"/>
            <a:ext cx="56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β</a:t>
            </a:r>
            <a:r>
              <a:rPr baseline="-25000"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baseline="-25000"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827588" y="2187179"/>
            <a:ext cx="48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+</a:t>
            </a:r>
            <a:endParaRPr sz="4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6224588" y="2220516"/>
            <a:ext cx="48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+</a:t>
            </a:r>
            <a:endParaRPr sz="4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1" name="Google Shape;291;p31"/>
          <p:cNvSpPr/>
          <p:nvPr/>
        </p:nvSpPr>
        <p:spPr>
          <a:xfrm rot="-5400000">
            <a:off x="5645388" y="2145806"/>
            <a:ext cx="2649000" cy="588900"/>
          </a:xfrm>
          <a:prstGeom prst="rect">
            <a:avLst/>
          </a:prstGeom>
          <a:solidFill>
            <a:srgbClr val="B2B2B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error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4179888" y="3782616"/>
            <a:ext cx="54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baseline="-25000"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baseline="-25000"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5753100" y="3782616"/>
            <a:ext cx="54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baseline="-25000"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baseline="-25000"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6794500" y="3773091"/>
            <a:ext cx="41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endParaRPr baseline="-25000"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descr="boxcar" id="295" name="Google Shape;295;p31"/>
          <p:cNvPicPr preferRelativeResize="0"/>
          <p:nvPr/>
        </p:nvPicPr>
        <p:blipFill rotWithShape="1">
          <a:blip r:embed="rId5">
            <a:alphaModFix/>
          </a:blip>
          <a:srcRect b="14720" l="11034" r="8358" t="6390"/>
          <a:stretch/>
        </p:blipFill>
        <p:spPr>
          <a:xfrm>
            <a:off x="4210050" y="1114425"/>
            <a:ext cx="608013" cy="264676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6" name="Google Shape;296;p31"/>
          <p:cNvSpPr/>
          <p:nvPr/>
        </p:nvSpPr>
        <p:spPr>
          <a:xfrm>
            <a:off x="207963" y="403622"/>
            <a:ext cx="8729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Single voxel regression model</a:t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600" y="4419600"/>
            <a:ext cx="2525318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18900000" dist="107763">
              <a:srgbClr val="808080">
                <a:alpha val="49800"/>
              </a:srgbClr>
            </a:outerShdw>
          </a:effectLst>
        </p:spPr>
      </p:pic>
      <p:sp>
        <p:nvSpPr>
          <p:cNvPr id="298" name="Google Shape;298;p31"/>
          <p:cNvSpPr txBox="1"/>
          <p:nvPr/>
        </p:nvSpPr>
        <p:spPr>
          <a:xfrm>
            <a:off x="7009250" y="4569600"/>
            <a:ext cx="1038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Regressors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(or predictors)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99" name="Google Shape;299;p31"/>
          <p:cNvCxnSpPr>
            <a:endCxn id="298" idx="1"/>
          </p:cNvCxnSpPr>
          <p:nvPr/>
        </p:nvCxnSpPr>
        <p:spPr>
          <a:xfrm>
            <a:off x="4721150" y="4075050"/>
            <a:ext cx="2288100" cy="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1"/>
          <p:cNvCxnSpPr>
            <a:endCxn id="298" idx="1"/>
          </p:cNvCxnSpPr>
          <p:nvPr/>
        </p:nvCxnSpPr>
        <p:spPr>
          <a:xfrm>
            <a:off x="6294350" y="4075050"/>
            <a:ext cx="714900" cy="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1"/>
          <p:cNvSpPr txBox="1"/>
          <p:nvPr/>
        </p:nvSpPr>
        <p:spPr>
          <a:xfrm>
            <a:off x="5663375" y="0"/>
            <a:ext cx="153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Source: SPM official course material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Makes SPM Unique?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311700" y="848700"/>
            <a:ext cx="85206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434"/>
              <a:buFont typeface="Arial"/>
              <a:buNone/>
            </a:pPr>
            <a:r>
              <a:rPr b="1" lang="en-GB" sz="1915"/>
              <a:t>SPM Philosophy</a:t>
            </a:r>
            <a:endParaRPr b="1" sz="1915"/>
          </a:p>
          <a:p>
            <a:pPr indent="-34109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Mass-univariate approach (test at every voxel)</a:t>
            </a:r>
            <a:endParaRPr sz="1915"/>
          </a:p>
          <a:p>
            <a:pPr indent="-3410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Parametric statistical methods</a:t>
            </a:r>
            <a:endParaRPr sz="1915"/>
          </a:p>
          <a:p>
            <a:pPr indent="-3410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Model-based inference</a:t>
            </a:r>
            <a:endParaRPr sz="1915"/>
          </a:p>
          <a:p>
            <a:pPr indent="-3410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Topological inference using Random Field Theory</a:t>
            </a:r>
            <a:endParaRPr sz="1915"/>
          </a:p>
          <a:p>
            <a:pPr indent="-3410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Open science and collaborative development</a:t>
            </a:r>
            <a:endParaRPr sz="1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434"/>
              <a:buFont typeface="Arial"/>
              <a:buNone/>
            </a:pPr>
            <a:r>
              <a:t/>
            </a:r>
            <a:endParaRPr b="1" sz="1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434"/>
              <a:buFont typeface="Arial"/>
              <a:buNone/>
            </a:pPr>
            <a:r>
              <a:rPr b="1" lang="en-GB" sz="1915"/>
              <a:t>Key Advantages</a:t>
            </a:r>
            <a:endParaRPr b="1" sz="1915"/>
          </a:p>
          <a:p>
            <a:pPr indent="-34109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Comprehensive statistical framework</a:t>
            </a:r>
            <a:endParaRPr sz="1915"/>
          </a:p>
          <a:p>
            <a:pPr indent="-3410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Rigorous multiple comparisons correction</a:t>
            </a:r>
            <a:endParaRPr sz="1915"/>
          </a:p>
          <a:p>
            <a:pPr indent="-3410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Flexible experimental design support</a:t>
            </a:r>
            <a:endParaRPr sz="1915"/>
          </a:p>
          <a:p>
            <a:pPr indent="-3410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Extensive validation and theoretical foundation</a:t>
            </a:r>
            <a:endParaRPr sz="1915"/>
          </a:p>
          <a:p>
            <a:pPr indent="-3410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915"/>
              <a:t>Large user community and extensive documentation</a:t>
            </a:r>
            <a:endParaRPr sz="191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SPM Software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311700" y="848700"/>
            <a:ext cx="85206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50"/>
              <a:t>Core Components</a:t>
            </a:r>
            <a:endParaRPr b="1" sz="1750"/>
          </a:p>
          <a:p>
            <a:pPr indent="-33972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-GB" sz="1750"/>
              <a:t>Spatial Processing: Realignment, normalization, smoothing</a:t>
            </a:r>
            <a:endParaRPr sz="1750"/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/>
              <a:t>Statistical Modeling: GLM specification and estimation</a:t>
            </a:r>
            <a:endParaRPr sz="1750"/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/>
              <a:t>Results &amp; Inference: Statistical maps and visualization</a:t>
            </a:r>
            <a:endParaRPr sz="1750"/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/>
              <a:t>Specialized Toolboxes: VBM, DCM, connectivity analysis</a:t>
            </a:r>
            <a:endParaRPr sz="175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50"/>
              <a:t>User Interface</a:t>
            </a:r>
            <a:endParaRPr b="1" sz="1750"/>
          </a:p>
          <a:p>
            <a:pPr indent="-33972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50"/>
              <a:buChar char="●"/>
            </a:pPr>
            <a:r>
              <a:rPr lang="en-GB" sz="1750"/>
              <a:t>Graphical User Interface (GUI) for interactive analysis</a:t>
            </a:r>
            <a:endParaRPr sz="1750"/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/>
              <a:t>Batch processing for automated workflows</a:t>
            </a:r>
            <a:endParaRPr sz="1750"/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/>
              <a:t>Command-line scripting for advanced users</a:t>
            </a:r>
            <a:endParaRPr sz="1750"/>
          </a:p>
          <a:p>
            <a:pPr indent="-3397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-GB" sz="1750"/>
              <a:t>Integration with MATLAB ecosystem</a:t>
            </a:r>
            <a:endParaRPr sz="1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Preprocessing Pipeline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311700" y="848700"/>
            <a:ext cx="85206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50"/>
              <a:t>Data Import &amp; Quality Check - </a:t>
            </a:r>
            <a:r>
              <a:rPr lang="en-GB" sz="1950"/>
              <a:t>DICOM conversion, visual inspection</a:t>
            </a:r>
            <a:endParaRPr sz="19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50"/>
              <a:t>Realignment - </a:t>
            </a:r>
            <a:r>
              <a:rPr lang="en-GB" sz="1950"/>
              <a:t>Motion correction using rigid-body registration</a:t>
            </a:r>
            <a:endParaRPr sz="19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50"/>
              <a:t>Slice Timing Correction - </a:t>
            </a:r>
            <a:r>
              <a:rPr lang="en-GB" sz="1950"/>
              <a:t>Account for acquisition timing differences</a:t>
            </a:r>
            <a:endParaRPr sz="19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50"/>
              <a:t>Coregistration - </a:t>
            </a:r>
            <a:r>
              <a:rPr lang="en-GB" sz="1950"/>
              <a:t>Align functional and structural images</a:t>
            </a:r>
            <a:endParaRPr sz="19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50"/>
              <a:t>Segmentation - </a:t>
            </a:r>
            <a:r>
              <a:rPr lang="en-GB" sz="1950"/>
              <a:t>Tissue classification (GM, WM, CSF)</a:t>
            </a:r>
            <a:endParaRPr sz="19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50"/>
              <a:t>Normalization - </a:t>
            </a:r>
            <a:r>
              <a:rPr lang="en-GB" sz="1950"/>
              <a:t>Transform to standard MNI space</a:t>
            </a:r>
            <a:endParaRPr sz="195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950"/>
              <a:t>Smoothing - </a:t>
            </a:r>
            <a:r>
              <a:rPr lang="en-GB" sz="1950"/>
              <a:t>Spatial filtering (typically 6-8mm FWHM)</a:t>
            </a:r>
            <a:endParaRPr sz="1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