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64" r:id="rId4"/>
    <p:sldId id="260" r:id="rId5"/>
    <p:sldId id="261" r:id="rId6"/>
    <p:sldId id="267" r:id="rId7"/>
    <p:sldId id="263" r:id="rId8"/>
    <p:sldId id="265" r:id="rId9"/>
    <p:sldId id="266" r:id="rId10"/>
    <p:sldId id="270" r:id="rId11"/>
    <p:sldId id="268" r:id="rId12"/>
    <p:sldId id="269" r:id="rId13"/>
    <p:sldId id="271" r:id="rId14"/>
    <p:sldId id="259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/>
    <p:restoredTop sz="94754"/>
  </p:normalViewPr>
  <p:slideViewPr>
    <p:cSldViewPr snapToGrid="0" snapToObjects="1" showGuides="1">
      <p:cViewPr varScale="1">
        <p:scale>
          <a:sx n="80" d="100"/>
          <a:sy n="80" d="100"/>
        </p:scale>
        <p:origin x="20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D09E5-22C9-4244-B922-D48ED42122D5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2EBA4637-D39F-3441-BF02-D4AE24C91F9A}">
      <dgm:prSet phldrT="[Text]"/>
      <dgm:spPr/>
      <dgm:t>
        <a:bodyPr/>
        <a:lstStyle/>
        <a:p>
          <a:r>
            <a:rPr lang="en-US" dirty="0" err="1"/>
            <a:t>Reaktif</a:t>
          </a:r>
          <a:r>
            <a:rPr lang="en-US" dirty="0"/>
            <a:t> </a:t>
          </a:r>
          <a:r>
            <a:rPr lang="en-US" dirty="0" err="1"/>
            <a:t>makineler</a:t>
          </a:r>
          <a:endParaRPr lang="en-US" dirty="0"/>
        </a:p>
      </dgm:t>
    </dgm:pt>
    <dgm:pt modelId="{DFFF2E5F-DAD6-4B40-AD9E-A85736C7E91B}" type="parTrans" cxnId="{EB4D3EAE-DBAC-B348-8F83-771D8EB9EA93}">
      <dgm:prSet/>
      <dgm:spPr/>
      <dgm:t>
        <a:bodyPr/>
        <a:lstStyle/>
        <a:p>
          <a:endParaRPr lang="en-US"/>
        </a:p>
      </dgm:t>
    </dgm:pt>
    <dgm:pt modelId="{09398E6F-EDB1-254E-AEC4-A982A09553E5}" type="sibTrans" cxnId="{EB4D3EAE-DBAC-B348-8F83-771D8EB9EA93}">
      <dgm:prSet/>
      <dgm:spPr/>
      <dgm:t>
        <a:bodyPr/>
        <a:lstStyle/>
        <a:p>
          <a:endParaRPr lang="en-US"/>
        </a:p>
      </dgm:t>
    </dgm:pt>
    <dgm:pt modelId="{CEFF7B35-A019-9B45-A314-207552498F15}">
      <dgm:prSet phldrT="[Text]"/>
      <dgm:spPr/>
      <dgm:t>
        <a:bodyPr/>
        <a:lstStyle/>
        <a:p>
          <a:r>
            <a:rPr lang="en-US" dirty="0" err="1"/>
            <a:t>Kısıtlı</a:t>
          </a:r>
          <a:r>
            <a:rPr lang="en-US" dirty="0"/>
            <a:t> </a:t>
          </a:r>
          <a:r>
            <a:rPr lang="en-US" dirty="0" err="1"/>
            <a:t>hafızaya</a:t>
          </a:r>
          <a:r>
            <a:rPr lang="en-US" dirty="0"/>
            <a:t> </a:t>
          </a:r>
          <a:r>
            <a:rPr lang="en-US" dirty="0" err="1"/>
            <a:t>sahip</a:t>
          </a:r>
          <a:r>
            <a:rPr lang="en-US" dirty="0"/>
            <a:t> </a:t>
          </a:r>
          <a:r>
            <a:rPr lang="en-US" dirty="0" err="1"/>
            <a:t>olan</a:t>
          </a:r>
          <a:r>
            <a:rPr lang="en-US" dirty="0"/>
            <a:t> </a:t>
          </a:r>
          <a:r>
            <a:rPr lang="en-US" dirty="0" err="1"/>
            <a:t>makineler</a:t>
          </a:r>
          <a:endParaRPr lang="en-US" dirty="0"/>
        </a:p>
      </dgm:t>
    </dgm:pt>
    <dgm:pt modelId="{3DDAE0F1-3549-A44D-ABC0-A3DBB6B18C71}" type="parTrans" cxnId="{8899BB55-DCD2-7A4E-9E35-3D02BB8DC58D}">
      <dgm:prSet/>
      <dgm:spPr/>
      <dgm:t>
        <a:bodyPr/>
        <a:lstStyle/>
        <a:p>
          <a:endParaRPr lang="en-US"/>
        </a:p>
      </dgm:t>
    </dgm:pt>
    <dgm:pt modelId="{2CDC6A93-35B8-A740-B383-30AD3516F986}" type="sibTrans" cxnId="{8899BB55-DCD2-7A4E-9E35-3D02BB8DC58D}">
      <dgm:prSet/>
      <dgm:spPr/>
      <dgm:t>
        <a:bodyPr/>
        <a:lstStyle/>
        <a:p>
          <a:endParaRPr lang="en-US"/>
        </a:p>
      </dgm:t>
    </dgm:pt>
    <dgm:pt modelId="{6C523529-3440-FB4C-A4B4-ADEFB03E2758}">
      <dgm:prSet phldrT="[Text]"/>
      <dgm:spPr/>
      <dgm:t>
        <a:bodyPr/>
        <a:lstStyle/>
        <a:p>
          <a:r>
            <a:rPr lang="en-US" dirty="0" err="1"/>
            <a:t>Bilinç</a:t>
          </a:r>
          <a:r>
            <a:rPr lang="en-US" dirty="0"/>
            <a:t> </a:t>
          </a:r>
          <a:r>
            <a:rPr lang="en-US" dirty="0" err="1"/>
            <a:t>sahibi</a:t>
          </a:r>
          <a:r>
            <a:rPr lang="en-US" dirty="0"/>
            <a:t> </a:t>
          </a:r>
          <a:r>
            <a:rPr lang="en-US" dirty="0" err="1"/>
            <a:t>makineler</a:t>
          </a:r>
          <a:endParaRPr lang="en-US" dirty="0"/>
        </a:p>
      </dgm:t>
    </dgm:pt>
    <dgm:pt modelId="{9289CF64-9ED9-ED43-9A10-57FCECECAD91}" type="parTrans" cxnId="{9CD0AB61-7452-194B-9E0E-E81853CB9F5B}">
      <dgm:prSet/>
      <dgm:spPr/>
      <dgm:t>
        <a:bodyPr/>
        <a:lstStyle/>
        <a:p>
          <a:endParaRPr lang="en-US"/>
        </a:p>
      </dgm:t>
    </dgm:pt>
    <dgm:pt modelId="{D87C3C5B-3A9D-9F4D-B11D-28F8506C3628}" type="sibTrans" cxnId="{9CD0AB61-7452-194B-9E0E-E81853CB9F5B}">
      <dgm:prSet/>
      <dgm:spPr/>
      <dgm:t>
        <a:bodyPr/>
        <a:lstStyle/>
        <a:p>
          <a:endParaRPr lang="en-US"/>
        </a:p>
      </dgm:t>
    </dgm:pt>
    <dgm:pt modelId="{3DE100E2-1723-8A47-8311-D166AC1B3AD3}">
      <dgm:prSet/>
      <dgm:spPr/>
      <dgm:t>
        <a:bodyPr/>
        <a:lstStyle/>
        <a:p>
          <a:r>
            <a:rPr lang="en-US" dirty="0" err="1"/>
            <a:t>Zihin</a:t>
          </a:r>
          <a:r>
            <a:rPr lang="en-US" dirty="0"/>
            <a:t> </a:t>
          </a:r>
          <a:r>
            <a:rPr lang="en-US" dirty="0" err="1"/>
            <a:t>teorisi</a:t>
          </a:r>
          <a:endParaRPr lang="en-US" dirty="0"/>
        </a:p>
      </dgm:t>
    </dgm:pt>
    <dgm:pt modelId="{BEBFA4EC-F2A3-5A48-9796-E7C119B51061}" type="parTrans" cxnId="{B06C8352-B418-2840-A80A-D1B2E54B4D24}">
      <dgm:prSet/>
      <dgm:spPr/>
      <dgm:t>
        <a:bodyPr/>
        <a:lstStyle/>
        <a:p>
          <a:endParaRPr lang="en-US"/>
        </a:p>
      </dgm:t>
    </dgm:pt>
    <dgm:pt modelId="{AB2FB0C0-C82E-444A-81A1-011C4149E17B}" type="sibTrans" cxnId="{B06C8352-B418-2840-A80A-D1B2E54B4D24}">
      <dgm:prSet/>
      <dgm:spPr/>
      <dgm:t>
        <a:bodyPr/>
        <a:lstStyle/>
        <a:p>
          <a:endParaRPr lang="en-US"/>
        </a:p>
      </dgm:t>
    </dgm:pt>
    <dgm:pt modelId="{73718574-0EB7-F94E-ADD3-3F9D46606624}" type="pres">
      <dgm:prSet presAssocID="{670D09E5-22C9-4244-B922-D48ED42122D5}" presName="arrowDiagram" presStyleCnt="0">
        <dgm:presLayoutVars>
          <dgm:chMax val="5"/>
          <dgm:dir/>
          <dgm:resizeHandles val="exact"/>
        </dgm:presLayoutVars>
      </dgm:prSet>
      <dgm:spPr/>
    </dgm:pt>
    <dgm:pt modelId="{5DFB4340-A03F-384B-93D5-A56E6E53EF93}" type="pres">
      <dgm:prSet presAssocID="{670D09E5-22C9-4244-B922-D48ED42122D5}" presName="arrow" presStyleLbl="bgShp" presStyleIdx="0" presStyleCnt="1" custLinFactNeighborX="0" custLinFactNeighborY="0"/>
      <dgm:spPr>
        <a:solidFill>
          <a:schemeClr val="tx1">
            <a:lumMod val="50000"/>
            <a:lumOff val="50000"/>
            <a:alpha val="56000"/>
          </a:schemeClr>
        </a:solidFill>
      </dgm:spPr>
    </dgm:pt>
    <dgm:pt modelId="{221B4BD3-6017-9949-9C44-230E433FE659}" type="pres">
      <dgm:prSet presAssocID="{670D09E5-22C9-4244-B922-D48ED42122D5}" presName="arrowDiagram4" presStyleCnt="0"/>
      <dgm:spPr/>
    </dgm:pt>
    <dgm:pt modelId="{3F743645-4D68-4F49-924E-F989C86D1A5A}" type="pres">
      <dgm:prSet presAssocID="{2EBA4637-D39F-3441-BF02-D4AE24C91F9A}" presName="bullet4a" presStyleLbl="node1" presStyleIdx="0" presStyleCnt="4"/>
      <dgm:spPr>
        <a:solidFill>
          <a:schemeClr val="tx1"/>
        </a:solidFill>
      </dgm:spPr>
    </dgm:pt>
    <dgm:pt modelId="{2F1FC6AD-62EF-C54B-BE69-3D1EA34D9793}" type="pres">
      <dgm:prSet presAssocID="{2EBA4637-D39F-3441-BF02-D4AE24C91F9A}" presName="textBox4a" presStyleLbl="revTx" presStyleIdx="0" presStyleCnt="4" custLinFactNeighborX="2227">
        <dgm:presLayoutVars>
          <dgm:bulletEnabled val="1"/>
        </dgm:presLayoutVars>
      </dgm:prSet>
      <dgm:spPr/>
    </dgm:pt>
    <dgm:pt modelId="{E19FCB46-432E-1043-A900-6FBFCFAB661F}" type="pres">
      <dgm:prSet presAssocID="{CEFF7B35-A019-9B45-A314-207552498F15}" presName="bullet4b" presStyleLbl="node1" presStyleIdx="1" presStyleCnt="4"/>
      <dgm:spPr>
        <a:solidFill>
          <a:schemeClr val="tx1"/>
        </a:solidFill>
      </dgm:spPr>
    </dgm:pt>
    <dgm:pt modelId="{AE419660-AE79-704D-933A-4D950A7FD627}" type="pres">
      <dgm:prSet presAssocID="{CEFF7B35-A019-9B45-A314-207552498F15}" presName="textBox4b" presStyleLbl="revTx" presStyleIdx="1" presStyleCnt="4" custScaleY="70749" custLinFactNeighborX="-2" custLinFactNeighborY="-10664">
        <dgm:presLayoutVars>
          <dgm:bulletEnabled val="1"/>
        </dgm:presLayoutVars>
      </dgm:prSet>
      <dgm:spPr/>
    </dgm:pt>
    <dgm:pt modelId="{0FB44DEB-D5F9-BF4A-B80A-A60487D9C9B3}" type="pres">
      <dgm:prSet presAssocID="{3DE100E2-1723-8A47-8311-D166AC1B3AD3}" presName="bullet4c" presStyleLbl="node1" presStyleIdx="2" presStyleCnt="4"/>
      <dgm:spPr>
        <a:solidFill>
          <a:schemeClr val="tx1"/>
        </a:solidFill>
      </dgm:spPr>
    </dgm:pt>
    <dgm:pt modelId="{1DC88CC9-1383-7A46-AB07-B085E5EE7E91}" type="pres">
      <dgm:prSet presAssocID="{3DE100E2-1723-8A47-8311-D166AC1B3AD3}" presName="textBox4c" presStyleLbl="revTx" presStyleIdx="2" presStyleCnt="4" custScaleY="69633" custLinFactNeighborX="3292" custLinFactNeighborY="-12179">
        <dgm:presLayoutVars>
          <dgm:bulletEnabled val="1"/>
        </dgm:presLayoutVars>
      </dgm:prSet>
      <dgm:spPr/>
    </dgm:pt>
    <dgm:pt modelId="{39B1E3AC-4DAF-054C-8BB2-5560E2EEB265}" type="pres">
      <dgm:prSet presAssocID="{6C523529-3440-FB4C-A4B4-ADEFB03E2758}" presName="bullet4d" presStyleLbl="node1" presStyleIdx="3" presStyleCnt="4"/>
      <dgm:spPr>
        <a:solidFill>
          <a:schemeClr val="tx1"/>
        </a:solidFill>
      </dgm:spPr>
    </dgm:pt>
    <dgm:pt modelId="{1A33D96C-90F8-2D42-ABB2-015AE47BE666}" type="pres">
      <dgm:prSet presAssocID="{6C523529-3440-FB4C-A4B4-ADEFB03E2758}" presName="textBox4d" presStyleLbl="revTx" presStyleIdx="3" presStyleCnt="4" custScaleY="76157" custLinFactNeighborX="-222" custLinFactNeighborY="-8042">
        <dgm:presLayoutVars>
          <dgm:bulletEnabled val="1"/>
        </dgm:presLayoutVars>
      </dgm:prSet>
      <dgm:spPr/>
    </dgm:pt>
  </dgm:ptLst>
  <dgm:cxnLst>
    <dgm:cxn modelId="{B06C8352-B418-2840-A80A-D1B2E54B4D24}" srcId="{670D09E5-22C9-4244-B922-D48ED42122D5}" destId="{3DE100E2-1723-8A47-8311-D166AC1B3AD3}" srcOrd="2" destOrd="0" parTransId="{BEBFA4EC-F2A3-5A48-9796-E7C119B51061}" sibTransId="{AB2FB0C0-C82E-444A-81A1-011C4149E17B}"/>
    <dgm:cxn modelId="{8899BB55-DCD2-7A4E-9E35-3D02BB8DC58D}" srcId="{670D09E5-22C9-4244-B922-D48ED42122D5}" destId="{CEFF7B35-A019-9B45-A314-207552498F15}" srcOrd="1" destOrd="0" parTransId="{3DDAE0F1-3549-A44D-ABC0-A3DBB6B18C71}" sibTransId="{2CDC6A93-35B8-A740-B383-30AD3516F986}"/>
    <dgm:cxn modelId="{0D76CF5C-AF7F-0C4F-B353-5655B3F6672F}" type="presOf" srcId="{CEFF7B35-A019-9B45-A314-207552498F15}" destId="{AE419660-AE79-704D-933A-4D950A7FD627}" srcOrd="0" destOrd="0" presId="urn:microsoft.com/office/officeart/2005/8/layout/arrow2"/>
    <dgm:cxn modelId="{9CD0AB61-7452-194B-9E0E-E81853CB9F5B}" srcId="{670D09E5-22C9-4244-B922-D48ED42122D5}" destId="{6C523529-3440-FB4C-A4B4-ADEFB03E2758}" srcOrd="3" destOrd="0" parTransId="{9289CF64-9ED9-ED43-9A10-57FCECECAD91}" sibTransId="{D87C3C5B-3A9D-9F4D-B11D-28F8506C3628}"/>
    <dgm:cxn modelId="{83F840A5-4A84-844C-B5E3-2EEC40E5CE28}" type="presOf" srcId="{670D09E5-22C9-4244-B922-D48ED42122D5}" destId="{73718574-0EB7-F94E-ADD3-3F9D46606624}" srcOrd="0" destOrd="0" presId="urn:microsoft.com/office/officeart/2005/8/layout/arrow2"/>
    <dgm:cxn modelId="{EB4D3EAE-DBAC-B348-8F83-771D8EB9EA93}" srcId="{670D09E5-22C9-4244-B922-D48ED42122D5}" destId="{2EBA4637-D39F-3441-BF02-D4AE24C91F9A}" srcOrd="0" destOrd="0" parTransId="{DFFF2E5F-DAD6-4B40-AD9E-A85736C7E91B}" sibTransId="{09398E6F-EDB1-254E-AEC4-A982A09553E5}"/>
    <dgm:cxn modelId="{ED6CC7DD-4A3A-6A4B-8DD3-25584F99E64F}" type="presOf" srcId="{3DE100E2-1723-8A47-8311-D166AC1B3AD3}" destId="{1DC88CC9-1383-7A46-AB07-B085E5EE7E91}" srcOrd="0" destOrd="0" presId="urn:microsoft.com/office/officeart/2005/8/layout/arrow2"/>
    <dgm:cxn modelId="{E5E2DAF1-BC8F-D54E-BF72-025423833681}" type="presOf" srcId="{6C523529-3440-FB4C-A4B4-ADEFB03E2758}" destId="{1A33D96C-90F8-2D42-ABB2-015AE47BE666}" srcOrd="0" destOrd="0" presId="urn:microsoft.com/office/officeart/2005/8/layout/arrow2"/>
    <dgm:cxn modelId="{2E6353FD-62EF-774C-AC06-72BFDFBA9B29}" type="presOf" srcId="{2EBA4637-D39F-3441-BF02-D4AE24C91F9A}" destId="{2F1FC6AD-62EF-C54B-BE69-3D1EA34D9793}" srcOrd="0" destOrd="0" presId="urn:microsoft.com/office/officeart/2005/8/layout/arrow2"/>
    <dgm:cxn modelId="{F47DDC23-95AA-7540-8BC8-5E8FA264E0BD}" type="presParOf" srcId="{73718574-0EB7-F94E-ADD3-3F9D46606624}" destId="{5DFB4340-A03F-384B-93D5-A56E6E53EF93}" srcOrd="0" destOrd="0" presId="urn:microsoft.com/office/officeart/2005/8/layout/arrow2"/>
    <dgm:cxn modelId="{A7762C98-EAB4-334B-B26D-317522B466E1}" type="presParOf" srcId="{73718574-0EB7-F94E-ADD3-3F9D46606624}" destId="{221B4BD3-6017-9949-9C44-230E433FE659}" srcOrd="1" destOrd="0" presId="urn:microsoft.com/office/officeart/2005/8/layout/arrow2"/>
    <dgm:cxn modelId="{442216BF-FC37-7A46-A2DB-995388CDA7EC}" type="presParOf" srcId="{221B4BD3-6017-9949-9C44-230E433FE659}" destId="{3F743645-4D68-4F49-924E-F989C86D1A5A}" srcOrd="0" destOrd="0" presId="urn:microsoft.com/office/officeart/2005/8/layout/arrow2"/>
    <dgm:cxn modelId="{24D6FB07-8D9A-C94D-A722-87BACA041280}" type="presParOf" srcId="{221B4BD3-6017-9949-9C44-230E433FE659}" destId="{2F1FC6AD-62EF-C54B-BE69-3D1EA34D9793}" srcOrd="1" destOrd="0" presId="urn:microsoft.com/office/officeart/2005/8/layout/arrow2"/>
    <dgm:cxn modelId="{2520FD50-C4CE-3F4B-B01B-809974805C43}" type="presParOf" srcId="{221B4BD3-6017-9949-9C44-230E433FE659}" destId="{E19FCB46-432E-1043-A900-6FBFCFAB661F}" srcOrd="2" destOrd="0" presId="urn:microsoft.com/office/officeart/2005/8/layout/arrow2"/>
    <dgm:cxn modelId="{DF1BA744-98D6-C346-AA8A-D0F6C65E46AC}" type="presParOf" srcId="{221B4BD3-6017-9949-9C44-230E433FE659}" destId="{AE419660-AE79-704D-933A-4D950A7FD627}" srcOrd="3" destOrd="0" presId="urn:microsoft.com/office/officeart/2005/8/layout/arrow2"/>
    <dgm:cxn modelId="{BF3D87B5-D58C-C648-869C-A5ACE86EE301}" type="presParOf" srcId="{221B4BD3-6017-9949-9C44-230E433FE659}" destId="{0FB44DEB-D5F9-BF4A-B80A-A60487D9C9B3}" srcOrd="4" destOrd="0" presId="urn:microsoft.com/office/officeart/2005/8/layout/arrow2"/>
    <dgm:cxn modelId="{127D5630-F818-9644-B770-D61D572F2B09}" type="presParOf" srcId="{221B4BD3-6017-9949-9C44-230E433FE659}" destId="{1DC88CC9-1383-7A46-AB07-B085E5EE7E91}" srcOrd="5" destOrd="0" presId="urn:microsoft.com/office/officeart/2005/8/layout/arrow2"/>
    <dgm:cxn modelId="{1844C55F-BBDB-884A-BA57-B601DDFCAA27}" type="presParOf" srcId="{221B4BD3-6017-9949-9C44-230E433FE659}" destId="{39B1E3AC-4DAF-054C-8BB2-5560E2EEB265}" srcOrd="6" destOrd="0" presId="urn:microsoft.com/office/officeart/2005/8/layout/arrow2"/>
    <dgm:cxn modelId="{F160A685-18DD-B041-9E86-943007D2B122}" type="presParOf" srcId="{221B4BD3-6017-9949-9C44-230E433FE659}" destId="{1A33D96C-90F8-2D42-ABB2-015AE47BE666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B4340-A03F-384B-93D5-A56E6E53EF93}">
      <dsp:nvSpPr>
        <dsp:cNvPr id="0" name=""/>
        <dsp:cNvSpPr/>
      </dsp:nvSpPr>
      <dsp:spPr>
        <a:xfrm>
          <a:off x="1776729" y="0"/>
          <a:ext cx="696214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tx1">
            <a:lumMod val="50000"/>
            <a:lumOff val="50000"/>
            <a:alpha val="56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43645-4D68-4F49-924E-F989C86D1A5A}">
      <dsp:nvSpPr>
        <dsp:cNvPr id="0" name=""/>
        <dsp:cNvSpPr/>
      </dsp:nvSpPr>
      <dsp:spPr>
        <a:xfrm>
          <a:off x="2462500" y="3235654"/>
          <a:ext cx="160129" cy="160129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FC6AD-62EF-C54B-BE69-3D1EA34D9793}">
      <dsp:nvSpPr>
        <dsp:cNvPr id="0" name=""/>
        <dsp:cNvSpPr/>
      </dsp:nvSpPr>
      <dsp:spPr>
        <a:xfrm>
          <a:off x="2569078" y="3315719"/>
          <a:ext cx="1190526" cy="1035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9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Reaktif</a:t>
          </a:r>
          <a:r>
            <a:rPr lang="en-US" sz="1900" kern="1200" dirty="0"/>
            <a:t> </a:t>
          </a:r>
          <a:r>
            <a:rPr lang="en-US" sz="1900" kern="1200" dirty="0" err="1"/>
            <a:t>makineler</a:t>
          </a:r>
          <a:endParaRPr lang="en-US" sz="1900" kern="1200" dirty="0"/>
        </a:p>
      </dsp:txBody>
      <dsp:txXfrm>
        <a:off x="2569078" y="3315719"/>
        <a:ext cx="1190526" cy="1035618"/>
      </dsp:txXfrm>
    </dsp:sp>
    <dsp:sp modelId="{E19FCB46-432E-1043-A900-6FBFCFAB661F}">
      <dsp:nvSpPr>
        <dsp:cNvPr id="0" name=""/>
        <dsp:cNvSpPr/>
      </dsp:nvSpPr>
      <dsp:spPr>
        <a:xfrm>
          <a:off x="3593848" y="2223533"/>
          <a:ext cx="278485" cy="278485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19660-AE79-704D-933A-4D950A7FD627}">
      <dsp:nvSpPr>
        <dsp:cNvPr id="0" name=""/>
        <dsp:cNvSpPr/>
      </dsp:nvSpPr>
      <dsp:spPr>
        <a:xfrm>
          <a:off x="3733061" y="2441553"/>
          <a:ext cx="1462049" cy="1406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64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Kısıtlı</a:t>
          </a:r>
          <a:r>
            <a:rPr lang="en-US" sz="1900" kern="1200" dirty="0"/>
            <a:t> </a:t>
          </a:r>
          <a:r>
            <a:rPr lang="en-US" sz="1900" kern="1200" dirty="0" err="1"/>
            <a:t>hafızaya</a:t>
          </a:r>
          <a:r>
            <a:rPr lang="en-US" sz="1900" kern="1200" dirty="0"/>
            <a:t> </a:t>
          </a:r>
          <a:r>
            <a:rPr lang="en-US" sz="1900" kern="1200" dirty="0" err="1"/>
            <a:t>sahip</a:t>
          </a:r>
          <a:r>
            <a:rPr lang="en-US" sz="1900" kern="1200" dirty="0"/>
            <a:t> </a:t>
          </a:r>
          <a:r>
            <a:rPr lang="en-US" sz="1900" kern="1200" dirty="0" err="1"/>
            <a:t>olan</a:t>
          </a:r>
          <a:r>
            <a:rPr lang="en-US" sz="1900" kern="1200" dirty="0"/>
            <a:t> </a:t>
          </a:r>
          <a:r>
            <a:rPr lang="en-US" sz="1900" kern="1200" dirty="0" err="1"/>
            <a:t>makineler</a:t>
          </a:r>
          <a:endParaRPr lang="en-US" sz="1900" kern="1200" dirty="0"/>
        </a:p>
      </dsp:txBody>
      <dsp:txXfrm>
        <a:off x="3733061" y="2441553"/>
        <a:ext cx="1462049" cy="1406887"/>
      </dsp:txXfrm>
    </dsp:sp>
    <dsp:sp modelId="{0FB44DEB-D5F9-BF4A-B80A-A60487D9C9B3}">
      <dsp:nvSpPr>
        <dsp:cNvPr id="0" name=""/>
        <dsp:cNvSpPr/>
      </dsp:nvSpPr>
      <dsp:spPr>
        <a:xfrm>
          <a:off x="5038492" y="1477714"/>
          <a:ext cx="368993" cy="368993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88CC9-1383-7A46-AB07-B085E5EE7E91}">
      <dsp:nvSpPr>
        <dsp:cNvPr id="0" name=""/>
        <dsp:cNvSpPr/>
      </dsp:nvSpPr>
      <dsp:spPr>
        <a:xfrm>
          <a:off x="5271119" y="1743005"/>
          <a:ext cx="1462049" cy="187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522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Zihin</a:t>
          </a:r>
          <a:r>
            <a:rPr lang="en-US" sz="1900" kern="1200" dirty="0"/>
            <a:t> </a:t>
          </a:r>
          <a:r>
            <a:rPr lang="en-US" sz="1900" kern="1200" dirty="0" err="1"/>
            <a:t>teorisi</a:t>
          </a:r>
          <a:endParaRPr lang="en-US" sz="1900" kern="1200" dirty="0"/>
        </a:p>
      </dsp:txBody>
      <dsp:txXfrm>
        <a:off x="5271119" y="1743005"/>
        <a:ext cx="1462049" cy="1872519"/>
      </dsp:txXfrm>
    </dsp:sp>
    <dsp:sp modelId="{39B1E3AC-4DAF-054C-8BB2-5560E2EEB265}">
      <dsp:nvSpPr>
        <dsp:cNvPr id="0" name=""/>
        <dsp:cNvSpPr/>
      </dsp:nvSpPr>
      <dsp:spPr>
        <a:xfrm>
          <a:off x="6611936" y="984272"/>
          <a:ext cx="494311" cy="494311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D96C-90F8-2D42-ABB2-015AE47BE666}">
      <dsp:nvSpPr>
        <dsp:cNvPr id="0" name=""/>
        <dsp:cNvSpPr/>
      </dsp:nvSpPr>
      <dsp:spPr>
        <a:xfrm>
          <a:off x="6855846" y="1352465"/>
          <a:ext cx="1462049" cy="2376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926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Bilinç</a:t>
          </a:r>
          <a:r>
            <a:rPr lang="en-US" sz="1900" kern="1200" dirty="0"/>
            <a:t> </a:t>
          </a:r>
          <a:r>
            <a:rPr lang="en-US" sz="1900" kern="1200" dirty="0" err="1"/>
            <a:t>sahibi</a:t>
          </a:r>
          <a:r>
            <a:rPr lang="en-US" sz="1900" kern="1200" dirty="0"/>
            <a:t> </a:t>
          </a:r>
          <a:r>
            <a:rPr lang="en-US" sz="1900" kern="1200" dirty="0" err="1"/>
            <a:t>makineler</a:t>
          </a:r>
          <a:endParaRPr lang="en-US" sz="1900" kern="1200" dirty="0"/>
        </a:p>
      </dsp:txBody>
      <dsp:txXfrm>
        <a:off x="6855846" y="1352465"/>
        <a:ext cx="1462049" cy="237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7C8A7-3E53-7845-BDA2-6D0FE177D5E7}" type="datetimeFigureOut">
              <a:rPr lang="en-GB" smtClean="0"/>
              <a:t>24/02/2021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07C89-EBC1-5A49-860A-6F369C04D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19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07C89-EBC1-5A49-860A-6F369C04D3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42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07C89-EBC1-5A49-860A-6F369C04D3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07C89-EBC1-5A49-860A-6F369C04D3F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46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7CCA-7151-544C-AAF5-A46F927AA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CC8F4-D637-1C47-9260-C1625C27A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74CF1-5A0E-D645-8D29-D749FB8F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ED6C-8DC4-054A-9567-1434213DB162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B2C9-9431-A34D-AEA7-D19B7B50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0874-5414-FF4E-9483-917A549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1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EF30-B73F-C642-94E7-0A730155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CD168-FDB6-F348-9E5E-BCBC27D68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5448-E5C5-4740-860F-8954131A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DC7E-BFB6-B141-9B35-25BEC0182F36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FE85-69D8-F941-A35D-7647EA58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F70AC-2ADE-D843-AC27-5A86E944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5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80DCD-9D5B-2B45-9C19-8DC99E06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9C65-0468-DB40-8F36-028F72763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AE5F-5808-1045-9581-1AA2E967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6729-99D4-E74C-83FA-E62BDCBB36AA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7674E-974E-9E41-ADE2-2724339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54A9-3AE8-E641-B5A9-30FC5358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0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2DC7-7266-6D48-B08E-B481681E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4F58-69C6-C746-96CF-1BD1189E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6BB85-950A-F34F-A67F-6C5562AA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E63E2-A59F-AA41-A5AC-81CB16DE76E8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2D5D-F9F1-F746-933C-1CB7CC19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3FA8-F8D0-014F-A215-31800C9A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16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FDD1-9879-1A4B-A4F4-5C5566CB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3C9F-7CCA-0C4E-A09B-D3C2ACD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26BD-B631-3743-8928-EB3ECAE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994EF-5D5E-884D-A2F1-E9FAAE6AA1A0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2235-C2A3-D746-B47C-99EF119E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5F0F-ADDC-D94D-8169-C009AA20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2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EB0C-4773-4A49-BDCA-649E7190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F126-60DA-EA44-8EDB-6A7E049A7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C571-06DF-2540-826A-6BC8C960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533F2-A27C-D946-944E-7A253A2A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CA5A-4A25-EC45-9076-DF50AECD2EE6}" type="datetime1">
              <a:rPr lang="tr-TR" smtClean="0"/>
              <a:t>24.02.2021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54DC-AA57-E847-8174-BD3332C3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257E-9AC5-064D-A3F7-1BA8C1D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1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DE2F-3E8E-1C47-B6FA-F19D827B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F743-CC3C-EB48-BF7A-B13AFBED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CBFAA-2CC7-3642-83E7-DFAE8D0C6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1898E-0881-064E-BC53-055C883C7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F2A7C-AF39-C945-8785-AF1631034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D5ACA-6B15-3148-B63E-5E89B577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050A-CECF-7B4E-B289-9D0C7E247B55}" type="datetime1">
              <a:rPr lang="tr-TR" smtClean="0"/>
              <a:t>24.02.2021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231F0-E442-894F-9826-3BBAF647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EE347-73FE-8E48-9C75-3FEA3F24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BF22-A703-C743-AA6D-AC6C81E9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0EEA3-A051-9846-99AC-91384CAF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1E2-5830-D247-BD11-972E61641001}" type="datetime1">
              <a:rPr lang="tr-TR" smtClean="0"/>
              <a:t>24.02.2021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B7E7B-5DC2-2A49-9B5A-0A964A14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95206-E24B-434A-ACB8-8D735633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71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FE533-121F-2F4C-92E8-F8586B1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030E1-492E-F44D-A947-BE5E19AACF3E}" type="datetime1">
              <a:rPr lang="tr-TR" smtClean="0"/>
              <a:t>24.02.2021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DE8CD-5CAA-024F-A6E6-49C88418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DA192-2552-FC4D-8C84-F8234A6F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B480-7E9B-204D-938F-9F08AF14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776C-42B8-344D-8F0D-570DB6CB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D9E9C-2FB8-9D42-B075-7548C11EA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DF8F1-904A-BF48-84A1-133AA712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A9BE-F7C5-174E-A982-148FE109BBE5}" type="datetime1">
              <a:rPr lang="tr-TR" smtClean="0"/>
              <a:t>24.02.2021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49C1A-EE68-7E40-9CA2-B1979629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CF00D-1D96-C54A-9B2E-3F05AF3F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F5FE-0076-9D4F-BCD0-7560D745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D42D54-A57A-1447-A144-D62F896E2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9B60-55BA-2843-AC05-A68595079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A142-C6E7-9D4F-A287-76026686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118-E020-7548-B803-61D69527AD54}" type="datetime1">
              <a:rPr lang="tr-TR" smtClean="0"/>
              <a:t>24.02.2021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2A62B-8892-DC4D-9B99-891FFAEE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57CC-1B0A-534F-A5AC-9D7401D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32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65CDF-80C8-B441-A606-B0E2ACD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BFE9-D508-9D4D-9926-DAFDAFF5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FF2A-5B4A-6248-8B15-7E9853B76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B0FBD-721A-8745-8B7A-2FDC504C80FC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8907-BB58-D047-881D-B5207180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A3E0A-C639-CF45-8866-E9F5EDC1B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D304A-8437-294B-9D0D-A4F0B7F890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ymonline.com/word/decide" TargetMode="External"/><Relationship Id="rId2" Type="http://schemas.openxmlformats.org/officeDocument/2006/relationships/hyperlink" Target="https://www.etimolojiturkce.com/kelime/kar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84/R1/6571058.v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visualcapitalist.com/every-single-cognitive-bia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B909-D926-4944-90A3-B0AA5929C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Niçin Karar Veririz?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94795-F689-EF40-8600-64B9A69E6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i="1" dirty="0"/>
              <a:t>Veya karar ağacının hangi dalını seçeceğimizi nereden biliyoruz?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72D9-CA60-DD4C-A598-6EBD10B9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F69A-5CB6-1947-83C9-A0908692A4F1}" type="datetime1">
              <a:rPr lang="tr-TR" smtClean="0"/>
              <a:t>24.02.2021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81F5D-D636-D845-B1F0-11D8A136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1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3DB24-30C5-8947-82BA-1E4F5CAFDF89}"/>
              </a:ext>
            </a:extLst>
          </p:cNvPr>
          <p:cNvSpPr txBox="1"/>
          <p:nvPr/>
        </p:nvSpPr>
        <p:spPr>
          <a:xfrm>
            <a:off x="1524000" y="5622409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Çağatay</a:t>
            </a:r>
            <a:r>
              <a:rPr lang="en-GB" dirty="0"/>
              <a:t> </a:t>
            </a:r>
            <a:r>
              <a:rPr lang="en-GB" dirty="0" err="1"/>
              <a:t>Gürsoy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11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93906" cy="4530725"/>
          </a:xfrm>
        </p:spPr>
        <p:txBody>
          <a:bodyPr>
            <a:normAutofit/>
          </a:bodyPr>
          <a:lstStyle/>
          <a:p>
            <a:r>
              <a:rPr lang="tr-TR" dirty="0"/>
              <a:t>Yararcı bakış açısı: 5 &gt; 1</a:t>
            </a:r>
          </a:p>
          <a:p>
            <a:endParaRPr lang="tr-TR" dirty="0"/>
          </a:p>
          <a:p>
            <a:r>
              <a:rPr lang="tr-TR" dirty="0"/>
              <a:t>Ahlakçı bakış açısı: Sorumluluk!</a:t>
            </a:r>
          </a:p>
          <a:p>
            <a:endParaRPr lang="tr-TR" dirty="0"/>
          </a:p>
          <a:p>
            <a:r>
              <a:rPr lang="tr-TR" dirty="0"/>
              <a:t>Varyant: Şişman adam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DB18-C298-2547-A936-4ADC3E68EBCE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10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Tren</a:t>
            </a:r>
            <a:r>
              <a:rPr lang="en-US" b="1" i="1" dirty="0"/>
              <a:t>/</a:t>
            </a:r>
            <a:r>
              <a:rPr lang="en-US" b="1" i="1" dirty="0" err="1"/>
              <a:t>Vagon</a:t>
            </a:r>
            <a:r>
              <a:rPr lang="en-US" b="1" i="1" dirty="0"/>
              <a:t> </a:t>
            </a:r>
            <a:r>
              <a:rPr lang="en-US" b="1" i="1" dirty="0" err="1"/>
              <a:t>ikilemi</a:t>
            </a:r>
            <a:endParaRPr lang="en-US" b="1" i="1" dirty="0"/>
          </a:p>
        </p:txBody>
      </p:sp>
      <p:pic>
        <p:nvPicPr>
          <p:cNvPr id="9218" name="Picture 2" descr="Analysing the Trolley Problem - ALGERIAN BLACK PEARL">
            <a:extLst>
              <a:ext uri="{FF2B5EF4-FFF2-40B4-BE49-F238E27FC236}">
                <a16:creationId xmlns:a16="http://schemas.microsoft.com/office/drawing/2014/main" id="{F8E8945F-B965-0644-A543-7DF766ED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53" y="2183296"/>
            <a:ext cx="45839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0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53543" cy="4530725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323D-515C-FB43-846A-FC66FF1FDF90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11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Karar</a:t>
            </a:r>
            <a:r>
              <a:rPr lang="en-US" b="1" i="1" dirty="0"/>
              <a:t> </a:t>
            </a:r>
            <a:r>
              <a:rPr lang="en-US" b="1" i="1" dirty="0" err="1"/>
              <a:t>verme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özgür</a:t>
            </a:r>
            <a:r>
              <a:rPr lang="en-US" b="1" i="1" dirty="0"/>
              <a:t> </a:t>
            </a:r>
            <a:r>
              <a:rPr lang="en-US" b="1" i="1" dirty="0" err="1"/>
              <a:t>irade</a:t>
            </a:r>
            <a:endParaRPr lang="en-US" b="1" i="1" dirty="0"/>
          </a:p>
        </p:txBody>
      </p:sp>
      <p:pic>
        <p:nvPicPr>
          <p:cNvPr id="6146" name="Picture 2" descr="On free will: Daniel Dennett and Gregg Caruso go head to head – Science of  Singularity">
            <a:extLst>
              <a:ext uri="{FF2B5EF4-FFF2-40B4-BE49-F238E27FC236}">
                <a16:creationId xmlns:a16="http://schemas.microsoft.com/office/drawing/2014/main" id="{D59AD741-FF86-EE46-B7CF-973929B86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434" y="1690688"/>
            <a:ext cx="4081131" cy="43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2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53543" cy="4530725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07B1-7EEA-F343-9982-4DBC0411E52D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12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Karar</a:t>
            </a:r>
            <a:r>
              <a:rPr lang="en-US" b="1" i="1" dirty="0"/>
              <a:t> </a:t>
            </a:r>
            <a:r>
              <a:rPr lang="en-US" b="1" i="1" dirty="0" err="1"/>
              <a:t>verme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bilinç</a:t>
            </a:r>
            <a:endParaRPr lang="en-US" b="1" i="1" dirty="0"/>
          </a:p>
        </p:txBody>
      </p:sp>
      <p:pic>
        <p:nvPicPr>
          <p:cNvPr id="7170" name="Picture 2" descr="Is consciousness just an illusion? - BBC News">
            <a:extLst>
              <a:ext uri="{FF2B5EF4-FFF2-40B4-BE49-F238E27FC236}">
                <a16:creationId xmlns:a16="http://schemas.microsoft.com/office/drawing/2014/main" id="{45A370DA-06F6-AD40-BF5E-FCA9686A6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113" y="2001078"/>
            <a:ext cx="6749774" cy="379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9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2FE0F26-19B8-344C-A163-727C33D11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4631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CEF1-116E-B443-9933-1E0B4B89B9AA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13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Karar</a:t>
            </a:r>
            <a:r>
              <a:rPr lang="en-US" b="1" i="1" dirty="0"/>
              <a:t> </a:t>
            </a:r>
            <a:r>
              <a:rPr lang="en-US" b="1" i="1" dirty="0" err="1"/>
              <a:t>verme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Yapay</a:t>
            </a:r>
            <a:r>
              <a:rPr lang="en-US" b="1" i="1" dirty="0"/>
              <a:t> </a:t>
            </a:r>
            <a:r>
              <a:rPr lang="en-US" b="1" i="1" dirty="0" err="1"/>
              <a:t>zeka</a:t>
            </a:r>
            <a:endParaRPr lang="en-US" b="1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1FA8C6-DC58-1143-A608-7AF9B5F5D32A}"/>
              </a:ext>
            </a:extLst>
          </p:cNvPr>
          <p:cNvCxnSpPr/>
          <p:nvPr/>
        </p:nvCxnSpPr>
        <p:spPr>
          <a:xfrm>
            <a:off x="4320209" y="2663687"/>
            <a:ext cx="2332382" cy="22926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69F4E1-8149-9640-88E2-BB5AC7041B2B}"/>
              </a:ext>
            </a:extLst>
          </p:cNvPr>
          <p:cNvSpPr txBox="1"/>
          <p:nvPr/>
        </p:nvSpPr>
        <p:spPr>
          <a:xfrm>
            <a:off x="2643323" y="381662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Geçmiş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D09D9-032D-A24A-81FA-21D02774605B}"/>
              </a:ext>
            </a:extLst>
          </p:cNvPr>
          <p:cNvSpPr txBox="1"/>
          <p:nvPr/>
        </p:nvSpPr>
        <p:spPr>
          <a:xfrm>
            <a:off x="6652591" y="193168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Gelecek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23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E16C-8FEF-AB43-9BC7-E7C0ED09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Kaynakça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2B8A-3A8B-2347-BC37-AC517E95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2"/>
              </a:rPr>
              <a:t>https://www.etimolojiturkce.com/kelime/karar</a:t>
            </a:r>
            <a:r>
              <a:rPr lang="en-US" dirty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hlinkClick r:id="rId3"/>
              </a:rPr>
              <a:t>https://www.etymonline.com/word/decide</a:t>
            </a:r>
            <a:endParaRPr lang="en-US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Gonzalez, C. (2014). </a:t>
            </a:r>
            <a:r>
              <a:rPr lang="en-US" i="1" dirty="0"/>
              <a:t>Decision Making: A Cognitive Science Perspective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https://doi.org/10.1184/R1/6571058.v1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319C5-6407-544A-A0E2-B45E192D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8AEF-60D4-754A-8603-32CBDECCE140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061FA-3188-364F-B5C8-8E5970E3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F084-DAF7-3640-ABF0-B272F9C6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1" dirty="0"/>
              <a:t>De/</a:t>
            </a:r>
            <a:r>
              <a:rPr lang="tr-TR" b="1" i="1" dirty="0" err="1"/>
              <a:t>caedere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1EF9-1775-1D40-AA6A-0AB9265A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358" cy="4351338"/>
          </a:xfrm>
        </p:spPr>
        <p:txBody>
          <a:bodyPr/>
          <a:lstStyle/>
          <a:p>
            <a:r>
              <a:rPr lang="en-US"/>
              <a:t>Arapça: "krr" -&gt; Türkçe: "karar" -&gt; Tercih [1]</a:t>
            </a:r>
          </a:p>
          <a:p>
            <a:r>
              <a:rPr lang="en-US"/>
              <a:t>Latince: "de" + "caedere" = "decidere" -&gt; İngilizce: "decision" [2]</a:t>
            </a:r>
          </a:p>
          <a:p>
            <a:r>
              <a:rPr lang="en-US"/>
              <a:t>"de":"çıkarmak" + "caedere": "kesmek" -&gt; Tercihlerden birini kesip seçmek! 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728D-C766-6A49-A690-1735272C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544E-3E53-CF4E-A275-7F5872AB6D19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33720-4E81-424B-9B56-0074C1E7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2E393-3548-C44C-9916-36D0B159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53" y="1014834"/>
            <a:ext cx="4029047" cy="482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2004" cy="4351338"/>
          </a:xfrm>
        </p:spPr>
        <p:txBody>
          <a:bodyPr/>
          <a:lstStyle/>
          <a:p>
            <a:r>
              <a:rPr lang="tr-TR" dirty="0"/>
              <a:t>İsrailli psikolog/iktisatçı</a:t>
            </a:r>
          </a:p>
          <a:p>
            <a:endParaRPr lang="tr-TR" dirty="0"/>
          </a:p>
          <a:p>
            <a:r>
              <a:rPr lang="tr-TR" dirty="0"/>
              <a:t>İnsan hatalarının sezgisel ve </a:t>
            </a:r>
            <a:r>
              <a:rPr lang="tr-TR" dirty="0" err="1"/>
              <a:t>öngörüsel</a:t>
            </a:r>
            <a:r>
              <a:rPr lang="tr-TR" dirty="0"/>
              <a:t> sebepleri</a:t>
            </a:r>
          </a:p>
          <a:p>
            <a:endParaRPr lang="tr-TR" dirty="0"/>
          </a:p>
          <a:p>
            <a:r>
              <a:rPr lang="tr-TR" dirty="0"/>
              <a:t>2002 Nobel İktisat ödülü sahibi</a:t>
            </a:r>
          </a:p>
          <a:p>
            <a:pPr lvl="1"/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000E-DEB4-5D4D-8F4C-DBA832D34E8E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3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Daniel Kahneman</a:t>
            </a:r>
            <a:endParaRPr lang="en-GB" dirty="0"/>
          </a:p>
        </p:txBody>
      </p:sp>
      <p:pic>
        <p:nvPicPr>
          <p:cNvPr id="1026" name="Picture 2" descr="Daniel Kahneman Keynote Speaker Fee | Aurum Bureau">
            <a:extLst>
              <a:ext uri="{FF2B5EF4-FFF2-40B4-BE49-F238E27FC236}">
                <a16:creationId xmlns:a16="http://schemas.microsoft.com/office/drawing/2014/main" id="{A2F7262D-1784-BB4A-A885-05E267DD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114" y="1324914"/>
            <a:ext cx="4208172" cy="42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04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979276" cy="4530725"/>
          </a:xfrm>
        </p:spPr>
        <p:txBody>
          <a:bodyPr/>
          <a:lstStyle/>
          <a:p>
            <a:r>
              <a:rPr lang="tr-TR" dirty="0"/>
              <a:t>İktisat: "İnsanlar daima rasyoneldir!"</a:t>
            </a:r>
          </a:p>
          <a:p>
            <a:pPr lvl="1"/>
            <a:r>
              <a:rPr lang="tr-TR" dirty="0"/>
              <a:t>Her koşulda daima azami fayda</a:t>
            </a:r>
          </a:p>
          <a:p>
            <a:pPr lvl="1"/>
            <a:endParaRPr lang="tr-TR" dirty="0"/>
          </a:p>
          <a:p>
            <a:r>
              <a:rPr lang="tr-TR" dirty="0"/>
              <a:t>Psikoloji: "İnsanlar daima rasyonel değildir!"</a:t>
            </a:r>
          </a:p>
          <a:p>
            <a:pPr lvl="1"/>
            <a:r>
              <a:rPr lang="tr-TR" dirty="0"/>
              <a:t>Var olan koşula göre faydayı ölçme</a:t>
            </a:r>
          </a:p>
          <a:p>
            <a:pPr lvl="1"/>
            <a:endParaRPr lang="tr-TR" dirty="0"/>
          </a:p>
          <a:p>
            <a:r>
              <a:rPr lang="tr-TR" dirty="0"/>
              <a:t>Yapay zeka: "İnsan rasyonelliğini tamamen ortadan kaldıralım!"</a:t>
            </a:r>
          </a:p>
          <a:p>
            <a:pPr lvl="1"/>
            <a:r>
              <a:rPr lang="tr-TR" dirty="0"/>
              <a:t>Eldeki geçmiş veriye göre faydayı ölçme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ED464-4405-6B47-9466-A12C4344917A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i="1" dirty="0"/>
              <a:t>Karar verme yaklaşımları</a:t>
            </a:r>
            <a:endParaRPr lang="tr-TR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CE3CDF-593A-D847-9C68-55A7C1D7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680" y="1541043"/>
            <a:ext cx="4193252" cy="37759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0871C9-8011-F646-823B-2642A9638769}"/>
              </a:ext>
            </a:extLst>
          </p:cNvPr>
          <p:cNvSpPr/>
          <p:nvPr/>
        </p:nvSpPr>
        <p:spPr>
          <a:xfrm>
            <a:off x="8573763" y="531695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(Gonzalez, 2014)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2004" cy="4351338"/>
          </a:xfrm>
        </p:spPr>
        <p:txBody>
          <a:bodyPr>
            <a:normAutofit/>
          </a:bodyPr>
          <a:lstStyle/>
          <a:p>
            <a:r>
              <a:rPr lang="tr-TR" dirty="0"/>
              <a:t>Öznel beklenen fayda </a:t>
            </a:r>
            <a:r>
              <a:rPr lang="tr-TR" sz="2000" dirty="0"/>
              <a:t>(</a:t>
            </a:r>
            <a:r>
              <a:rPr lang="tr-TR" sz="2000" dirty="0" err="1"/>
              <a:t>Subjective</a:t>
            </a:r>
            <a:r>
              <a:rPr lang="tr-TR" sz="2000" dirty="0"/>
              <a:t> </a:t>
            </a:r>
            <a:r>
              <a:rPr lang="tr-TR" sz="2000" dirty="0" err="1"/>
              <a:t>Expected</a:t>
            </a:r>
            <a:r>
              <a:rPr lang="tr-TR" sz="2000" dirty="0"/>
              <a:t> </a:t>
            </a:r>
            <a:r>
              <a:rPr lang="tr-TR" sz="2000" dirty="0" err="1"/>
              <a:t>Utility</a:t>
            </a:r>
            <a:r>
              <a:rPr lang="tr-TR" sz="2000" dirty="0"/>
              <a:t>)</a:t>
            </a:r>
            <a:endParaRPr lang="tr-TR" dirty="0"/>
          </a:p>
          <a:p>
            <a:pPr lvl="1"/>
            <a:r>
              <a:rPr lang="tr-TR" dirty="0"/>
              <a:t>En yararlı karar = muhtemel kararların gerçekleşme olasılıkları + her kararın öznel yararı</a:t>
            </a:r>
          </a:p>
          <a:p>
            <a:pPr lvl="1"/>
            <a:endParaRPr lang="tr-TR" dirty="0"/>
          </a:p>
          <a:p>
            <a:r>
              <a:rPr lang="tr-TR" dirty="0"/>
              <a:t>Karar vermede nedensellik </a:t>
            </a:r>
            <a:r>
              <a:rPr lang="tr-TR" sz="2000" dirty="0"/>
              <a:t>(</a:t>
            </a:r>
            <a:r>
              <a:rPr lang="tr-TR" sz="2000" dirty="0" err="1"/>
              <a:t>Causal</a:t>
            </a:r>
            <a:r>
              <a:rPr lang="tr-TR" sz="2000" dirty="0"/>
              <a:t> </a:t>
            </a:r>
            <a:r>
              <a:rPr lang="tr-TR" sz="2000" dirty="0" err="1"/>
              <a:t>decision</a:t>
            </a:r>
            <a:r>
              <a:rPr lang="tr-TR" sz="2000" dirty="0"/>
              <a:t> </a:t>
            </a:r>
            <a:r>
              <a:rPr lang="tr-TR" sz="2000" dirty="0" err="1"/>
              <a:t>theory</a:t>
            </a:r>
            <a:r>
              <a:rPr lang="tr-TR" sz="2000" dirty="0"/>
              <a:t>)</a:t>
            </a:r>
          </a:p>
          <a:p>
            <a:pPr lvl="1"/>
            <a:r>
              <a:rPr lang="tr-TR" dirty="0"/>
              <a:t>Karar verici nedenselliği kullanarak en rasyonel kararı verir</a:t>
            </a:r>
            <a:endParaRPr lang="tr-TR" sz="1600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DB7B-2AC3-F04A-BE63-199F41B5220B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5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Karar</a:t>
            </a:r>
            <a:r>
              <a:rPr lang="en-US" b="1" i="1" dirty="0"/>
              <a:t> </a:t>
            </a:r>
            <a:r>
              <a:rPr lang="en-US" b="1" i="1" dirty="0" err="1"/>
              <a:t>verme</a:t>
            </a:r>
            <a:r>
              <a:rPr lang="en-US" b="1" i="1" dirty="0"/>
              <a:t> </a:t>
            </a:r>
            <a:r>
              <a:rPr lang="en-US" b="1" i="1" dirty="0" err="1"/>
              <a:t>yaklaşımları</a:t>
            </a:r>
            <a:endParaRPr lang="en-GB" dirty="0"/>
          </a:p>
        </p:txBody>
      </p:sp>
      <p:pic>
        <p:nvPicPr>
          <p:cNvPr id="11266" name="Picture 2" descr="Automating AI for Clinical Decision-Making - HealthManagement.org">
            <a:extLst>
              <a:ext uri="{FF2B5EF4-FFF2-40B4-BE49-F238E27FC236}">
                <a16:creationId xmlns:a16="http://schemas.microsoft.com/office/drawing/2014/main" id="{74AECEFF-5598-6F46-88B0-57405077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316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1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864053" cy="4530725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Oyuncu, Kahin, Kutu A, Kutu B</a:t>
            </a:r>
          </a:p>
          <a:p>
            <a:r>
              <a:rPr lang="tr-TR" dirty="0"/>
              <a:t>Oyuncu ya Kutu B'yi alabilir ya da A ve B'yi</a:t>
            </a:r>
          </a:p>
          <a:p>
            <a:r>
              <a:rPr lang="tr-TR" dirty="0"/>
              <a:t>Kutu A: şeffaf ve içerisinde her zaman 1.000$ var</a:t>
            </a:r>
          </a:p>
          <a:p>
            <a:r>
              <a:rPr lang="tr-TR" dirty="0"/>
              <a:t>Kutu B: </a:t>
            </a:r>
            <a:r>
              <a:rPr lang="tr-TR" dirty="0" err="1"/>
              <a:t>opak</a:t>
            </a:r>
            <a:r>
              <a:rPr lang="tr-TR" dirty="0"/>
              <a:t> ve içerisinde olan Kahin tarafından önceden belirlenmiş</a:t>
            </a:r>
          </a:p>
          <a:p>
            <a:pPr lvl="1"/>
            <a:r>
              <a:rPr lang="tr-TR" dirty="0"/>
              <a:t>Eğer Kahin oyuncunun her iki kutuyu da alacağını öngördüyse, Kutu B boştur</a:t>
            </a:r>
          </a:p>
          <a:p>
            <a:pPr lvl="1"/>
            <a:r>
              <a:rPr lang="tr-TR" dirty="0"/>
              <a:t>Eğer Kahin oyuncunun Kutu B'yi seçeceğini düşünüyorsa, Kutu B'de 1.000.000$ vardır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8DDC-C403-3A44-BC01-B59534B2B301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6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Newcomb </a:t>
            </a:r>
            <a:r>
              <a:rPr lang="en-US" b="1" i="1" dirty="0" err="1"/>
              <a:t>paradoksu</a:t>
            </a:r>
            <a:endParaRPr lang="en-US" b="1" i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34B4D9B-A20F-AD44-9569-BFFAABCA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53676"/>
              </p:ext>
            </p:extLst>
          </p:nvPr>
        </p:nvGraphicFramePr>
        <p:xfrm>
          <a:off x="7006107" y="1783812"/>
          <a:ext cx="4943790" cy="3290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7930">
                  <a:extLst>
                    <a:ext uri="{9D8B030D-6E8A-4147-A177-3AD203B41FA5}">
                      <a16:colId xmlns:a16="http://schemas.microsoft.com/office/drawing/2014/main" val="1133027654"/>
                    </a:ext>
                  </a:extLst>
                </a:gridCol>
                <a:gridCol w="1647930">
                  <a:extLst>
                    <a:ext uri="{9D8B030D-6E8A-4147-A177-3AD203B41FA5}">
                      <a16:colId xmlns:a16="http://schemas.microsoft.com/office/drawing/2014/main" val="384072204"/>
                    </a:ext>
                  </a:extLst>
                </a:gridCol>
                <a:gridCol w="1647930">
                  <a:extLst>
                    <a:ext uri="{9D8B030D-6E8A-4147-A177-3AD203B41FA5}">
                      <a16:colId xmlns:a16="http://schemas.microsoft.com/office/drawing/2014/main" val="2127242170"/>
                    </a:ext>
                  </a:extLst>
                </a:gridCol>
              </a:tblGrid>
              <a:tr h="65807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Tahmini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seçim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Gerçek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seçim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Kazanılan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ödül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49683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1.000.000$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903589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A+B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1.001.000$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887883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A+B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861231"/>
                  </a:ext>
                </a:extLst>
              </a:tr>
              <a:tr h="6580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A+B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A+B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1.000$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92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5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353543" cy="4530725"/>
          </a:xfrm>
        </p:spPr>
        <p:txBody>
          <a:bodyPr>
            <a:normAutofit lnSpcReduction="10000"/>
          </a:bodyPr>
          <a:lstStyle/>
          <a:p>
            <a:r>
              <a:rPr lang="tr-TR" dirty="0"/>
              <a:t>İktisat</a:t>
            </a:r>
          </a:p>
          <a:p>
            <a:pPr lvl="1"/>
            <a:r>
              <a:rPr lang="tr-TR" dirty="0"/>
              <a:t>"Karar verici rasyonel seçeneğin dışına çıkarsa"</a:t>
            </a:r>
          </a:p>
          <a:p>
            <a:pPr lvl="1"/>
            <a:r>
              <a:rPr lang="tr-TR" dirty="0"/>
              <a:t>Dünkü karar verici ile bugünkü ya aynı kararı vermezse?</a:t>
            </a:r>
          </a:p>
          <a:p>
            <a:pPr lvl="1"/>
            <a:endParaRPr lang="tr-TR" dirty="0"/>
          </a:p>
          <a:p>
            <a:r>
              <a:rPr lang="tr-TR" dirty="0"/>
              <a:t>Psikoloji</a:t>
            </a:r>
          </a:p>
          <a:p>
            <a:pPr lvl="1"/>
            <a:r>
              <a:rPr lang="tr-TR" dirty="0"/>
              <a:t>"Rasyonel ya da değil, nasıl hızlı karar alırım"</a:t>
            </a:r>
          </a:p>
          <a:p>
            <a:pPr lvl="1"/>
            <a:r>
              <a:rPr lang="tr-TR" dirty="0"/>
              <a:t>Aldığım kararın gerçek sebebi ne?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Yapay zeka</a:t>
            </a:r>
          </a:p>
          <a:p>
            <a:pPr lvl="1"/>
            <a:r>
              <a:rPr lang="tr-TR" dirty="0"/>
              <a:t>"Maliyet fonksiyonumu nasıl en aza indiririm"</a:t>
            </a:r>
          </a:p>
          <a:p>
            <a:pPr lvl="1"/>
            <a:r>
              <a:rPr lang="tr-TR" dirty="0"/>
              <a:t>En az kaynakla en yararlı sonucu elde etme</a:t>
            </a:r>
          </a:p>
          <a:p>
            <a:pPr lvl="1"/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DB4F-0E64-CE42-A91A-1FB8A8B4470C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7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Önyargılar</a:t>
            </a:r>
            <a:r>
              <a:rPr lang="en-US" b="1" i="1" dirty="0"/>
              <a:t> </a:t>
            </a:r>
            <a:r>
              <a:rPr lang="en-US" b="1" i="1" dirty="0" err="1"/>
              <a:t>ve</a:t>
            </a:r>
            <a:r>
              <a:rPr lang="en-US" b="1" i="1" dirty="0"/>
              <a:t> </a:t>
            </a:r>
            <a:r>
              <a:rPr lang="en-US" b="1" i="1" dirty="0" err="1"/>
              <a:t>sezgisel</a:t>
            </a:r>
            <a:r>
              <a:rPr lang="en-US" b="1" i="1" dirty="0"/>
              <a:t> </a:t>
            </a:r>
            <a:r>
              <a:rPr lang="en-US" b="1" i="1" dirty="0" err="1"/>
              <a:t>kısayollar</a:t>
            </a:r>
            <a:r>
              <a:rPr lang="en-US" b="1" i="1" dirty="0"/>
              <a:t> </a:t>
            </a:r>
            <a:r>
              <a:rPr lang="en-US" b="1" i="1" dirty="0" err="1"/>
              <a:t>karar</a:t>
            </a:r>
            <a:r>
              <a:rPr lang="en-US" b="1" i="1" dirty="0"/>
              <a:t> </a:t>
            </a:r>
            <a:r>
              <a:rPr lang="en-US" b="1" i="1" dirty="0" err="1"/>
              <a:t>vermeyi</a:t>
            </a:r>
            <a:r>
              <a:rPr lang="en-US" b="1" i="1" dirty="0"/>
              <a:t> </a:t>
            </a:r>
            <a:r>
              <a:rPr lang="en-US" b="1" i="1" dirty="0" err="1"/>
              <a:t>nasıl</a:t>
            </a:r>
            <a:r>
              <a:rPr lang="en-US" b="1" i="1" dirty="0"/>
              <a:t> </a:t>
            </a:r>
            <a:r>
              <a:rPr lang="en-US" b="1" i="1" dirty="0" err="1"/>
              <a:t>etkiler</a:t>
            </a:r>
            <a:r>
              <a:rPr lang="en-US" b="1" i="1" dirty="0"/>
              <a:t>?</a:t>
            </a:r>
          </a:p>
        </p:txBody>
      </p:sp>
      <p:pic>
        <p:nvPicPr>
          <p:cNvPr id="3074" name="Picture 2" descr="AI isn't biased. We are!. There is a persistent myth that bias is… | by  turalt | Medium">
            <a:extLst>
              <a:ext uri="{FF2B5EF4-FFF2-40B4-BE49-F238E27FC236}">
                <a16:creationId xmlns:a16="http://schemas.microsoft.com/office/drawing/2014/main" id="{6721D04D-5B43-A640-9AA5-5C53A699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58" y="3037114"/>
            <a:ext cx="4139542" cy="27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92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5D3-C488-D74F-85EE-4171F1DD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488872" cy="4530725"/>
          </a:xfrm>
        </p:spPr>
        <p:txBody>
          <a:bodyPr>
            <a:normAutofit/>
          </a:bodyPr>
          <a:lstStyle/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pPr lvl="1"/>
            <a:r>
              <a:rPr lang="tr-TR" sz="1800" dirty="0"/>
              <a:t>Link: </a:t>
            </a:r>
            <a:r>
              <a:rPr lang="tr-TR" sz="1800" dirty="0">
                <a:hlinkClick r:id="rId2"/>
              </a:rPr>
              <a:t>https://www.visualcapitalist.com/every-single-cognitive-bias/</a:t>
            </a:r>
            <a:endParaRPr lang="tr-TR" sz="1800" dirty="0"/>
          </a:p>
          <a:p>
            <a:pPr lvl="1"/>
            <a:endParaRPr lang="tr-TR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7F5C-6B37-DC46-BE4E-EA575EFF7100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8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88871" cy="1325563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Bilişsel</a:t>
            </a:r>
            <a:r>
              <a:rPr lang="en-US" b="1" i="1" dirty="0"/>
              <a:t> </a:t>
            </a:r>
            <a:r>
              <a:rPr lang="en-US" b="1" i="1" dirty="0" err="1"/>
              <a:t>Önyargılar</a:t>
            </a:r>
            <a:endParaRPr lang="en-GB" dirty="0"/>
          </a:p>
        </p:txBody>
      </p:sp>
      <p:pic>
        <p:nvPicPr>
          <p:cNvPr id="2050" name="Picture 2" descr="Every Single Cognitive Bias in One Infographic">
            <a:extLst>
              <a:ext uri="{FF2B5EF4-FFF2-40B4-BE49-F238E27FC236}">
                <a16:creationId xmlns:a16="http://schemas.microsoft.com/office/drawing/2014/main" id="{60BE9164-33C5-B046-8B1F-3E94D20A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861" y="328630"/>
            <a:ext cx="8216139" cy="61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0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DDC5-D2E3-6449-8269-5DD7E0A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78EF-BE67-CB48-B417-CBE7E1B87059}" type="datetime1">
              <a:rPr lang="tr-TR" smtClean="0"/>
              <a:t>24.02.2021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55B50-D6BE-4D4D-AF44-2DC25E33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D304A-8437-294B-9D0D-A4F0B7F890DC}" type="slidenum">
              <a:rPr lang="en-GB" smtClean="0"/>
              <a:t>9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7F0C8-FE56-DF49-B24D-CB3C398C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Dinamik</a:t>
            </a:r>
            <a:r>
              <a:rPr lang="en-US" b="1" i="1" dirty="0"/>
              <a:t> </a:t>
            </a:r>
            <a:r>
              <a:rPr lang="en-US" b="1" i="1" dirty="0" err="1"/>
              <a:t>karar</a:t>
            </a:r>
            <a:r>
              <a:rPr lang="en-US" b="1" i="1" dirty="0"/>
              <a:t> </a:t>
            </a:r>
            <a:r>
              <a:rPr lang="en-US" b="1" i="1" dirty="0" err="1"/>
              <a:t>verme</a:t>
            </a:r>
            <a:r>
              <a:rPr lang="en-US" b="1" i="1" dirty="0"/>
              <a:t> </a:t>
            </a:r>
            <a:r>
              <a:rPr lang="en-US" b="1" i="1" dirty="0" err="1"/>
              <a:t>mekanizması</a:t>
            </a:r>
            <a:endParaRPr lang="en-US" b="1" i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4C44C0-D579-2049-8EA8-954B7469763D}"/>
              </a:ext>
            </a:extLst>
          </p:cNvPr>
          <p:cNvSpPr/>
          <p:nvPr/>
        </p:nvSpPr>
        <p:spPr>
          <a:xfrm>
            <a:off x="4179197" y="3213636"/>
            <a:ext cx="2086377" cy="15197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Durum </a:t>
            </a:r>
            <a:r>
              <a:rPr lang="en-GB" dirty="0" err="1"/>
              <a:t>hakkındaki</a:t>
            </a:r>
            <a:r>
              <a:rPr lang="en-GB" dirty="0"/>
              <a:t> </a:t>
            </a:r>
            <a:r>
              <a:rPr lang="en-GB" dirty="0" err="1"/>
              <a:t>eldeki</a:t>
            </a:r>
            <a:r>
              <a:rPr lang="en-GB" dirty="0"/>
              <a:t> </a:t>
            </a:r>
            <a:r>
              <a:rPr lang="en-GB" dirty="0" err="1"/>
              <a:t>bilgi</a:t>
            </a: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E2668C4-92A2-E444-8AD9-8E9BADE71826}"/>
              </a:ext>
            </a:extLst>
          </p:cNvPr>
          <p:cNvSpPr/>
          <p:nvPr/>
        </p:nvSpPr>
        <p:spPr>
          <a:xfrm>
            <a:off x="8196335" y="1943122"/>
            <a:ext cx="2086377" cy="15197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Verilen</a:t>
            </a:r>
            <a:r>
              <a:rPr lang="en-GB" dirty="0"/>
              <a:t> </a:t>
            </a:r>
            <a:r>
              <a:rPr lang="en-GB" dirty="0" err="1"/>
              <a:t>karar</a:t>
            </a:r>
            <a:endParaRPr lang="en-GB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E7ED950-F1E8-6C47-8F0D-22A69A8DC704}"/>
              </a:ext>
            </a:extLst>
          </p:cNvPr>
          <p:cNvSpPr/>
          <p:nvPr/>
        </p:nvSpPr>
        <p:spPr>
          <a:xfrm>
            <a:off x="8196334" y="4584208"/>
            <a:ext cx="2086377" cy="151970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Karara</a:t>
            </a:r>
            <a:r>
              <a:rPr lang="en-GB" dirty="0"/>
              <a:t> </a:t>
            </a:r>
            <a:r>
              <a:rPr lang="en-GB" dirty="0" err="1"/>
              <a:t>bağlı</a:t>
            </a:r>
            <a:r>
              <a:rPr lang="en-GB" dirty="0"/>
              <a:t> </a:t>
            </a:r>
            <a:r>
              <a:rPr lang="en-GB" dirty="0" err="1"/>
              <a:t>sonuç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793FDC-C805-264F-9A96-41E0CCF07013}"/>
              </a:ext>
            </a:extLst>
          </p:cNvPr>
          <p:cNvCxnSpPr>
            <a:cxnSpLocks/>
          </p:cNvCxnSpPr>
          <p:nvPr/>
        </p:nvCxnSpPr>
        <p:spPr>
          <a:xfrm flipV="1">
            <a:off x="6239816" y="2702976"/>
            <a:ext cx="1943639" cy="621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371DB8-6488-A447-9661-329BCC525E6E}"/>
              </a:ext>
            </a:extLst>
          </p:cNvPr>
          <p:cNvCxnSpPr>
            <a:cxnSpLocks/>
          </p:cNvCxnSpPr>
          <p:nvPr/>
        </p:nvCxnSpPr>
        <p:spPr>
          <a:xfrm flipH="1" flipV="1">
            <a:off x="6252697" y="4611620"/>
            <a:ext cx="1930758" cy="7324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023489-2920-FB40-BCAD-C057CA5A39D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239522" y="3462829"/>
            <a:ext cx="1" cy="1121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BDE5EE-2BFC-4044-8B78-2E34D419B35F}"/>
              </a:ext>
            </a:extLst>
          </p:cNvPr>
          <p:cNvCxnSpPr>
            <a:cxnSpLocks/>
          </p:cNvCxnSpPr>
          <p:nvPr/>
        </p:nvCxnSpPr>
        <p:spPr>
          <a:xfrm flipV="1">
            <a:off x="2222679" y="4023518"/>
            <a:ext cx="1943639" cy="6214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EE0E6-76BA-804A-AF07-552DF608B96D}"/>
              </a:ext>
            </a:extLst>
          </p:cNvPr>
          <p:cNvCxnSpPr>
            <a:cxnSpLocks/>
          </p:cNvCxnSpPr>
          <p:nvPr/>
        </p:nvCxnSpPr>
        <p:spPr>
          <a:xfrm>
            <a:off x="2209800" y="3324381"/>
            <a:ext cx="1943639" cy="6155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01D0CC-9492-ED4B-8801-0FB0033FC8E5}"/>
              </a:ext>
            </a:extLst>
          </p:cNvPr>
          <p:cNvSpPr txBox="1"/>
          <p:nvPr/>
        </p:nvSpPr>
        <p:spPr>
          <a:xfrm>
            <a:off x="1022214" y="3093497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Hedefler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DDFF27-0B8A-C446-B50E-9CB5222CA07F}"/>
              </a:ext>
            </a:extLst>
          </p:cNvPr>
          <p:cNvSpPr txBox="1"/>
          <p:nvPr/>
        </p:nvSpPr>
        <p:spPr>
          <a:xfrm>
            <a:off x="914813" y="447533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Dış</a:t>
            </a:r>
            <a:r>
              <a:rPr lang="en-GB" dirty="0"/>
              <a:t> </a:t>
            </a:r>
            <a:r>
              <a:rPr lang="en-GB" dirty="0" err="1"/>
              <a:t>olaylar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338713-4910-464D-A54A-37A999DF8EC1}"/>
              </a:ext>
            </a:extLst>
          </p:cNvPr>
          <p:cNvSpPr txBox="1"/>
          <p:nvPr/>
        </p:nvSpPr>
        <p:spPr>
          <a:xfrm>
            <a:off x="6997373" y="3663023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Geribildirim</a:t>
            </a:r>
            <a:r>
              <a:rPr lang="en-GB" dirty="0"/>
              <a:t> </a:t>
            </a:r>
          </a:p>
          <a:p>
            <a:pPr algn="ctr"/>
            <a:r>
              <a:rPr lang="en-GB" dirty="0" err="1"/>
              <a:t>döngüsü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232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505</Words>
  <Application>Microsoft Macintosh PowerPoint</Application>
  <PresentationFormat>Widescreen</PresentationFormat>
  <Paragraphs>134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Georgia</vt:lpstr>
      <vt:lpstr>Office Theme</vt:lpstr>
      <vt:lpstr>Niçin Karar Veririz?</vt:lpstr>
      <vt:lpstr>De/caedere</vt:lpstr>
      <vt:lpstr>Daniel Kahneman</vt:lpstr>
      <vt:lpstr>Karar verme yaklaşımları</vt:lpstr>
      <vt:lpstr>Karar verme yaklaşımları</vt:lpstr>
      <vt:lpstr>Newcomb paradoksu</vt:lpstr>
      <vt:lpstr>Önyargılar ve sezgisel kısayollar karar vermeyi nasıl etkiler?</vt:lpstr>
      <vt:lpstr>Bilişsel Önyargılar</vt:lpstr>
      <vt:lpstr>Dinamik karar verme mekanizması</vt:lpstr>
      <vt:lpstr>Tren/Vagon ikilemi</vt:lpstr>
      <vt:lpstr>Karar verme ve özgür irade</vt:lpstr>
      <vt:lpstr>Karar verme ve bilinç</vt:lpstr>
      <vt:lpstr>Karar verme ve Yapay zeka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Niçin Karar Veririz?</dc:title>
  <dc:creator>Cagatay Gursoy</dc:creator>
  <cp:lastModifiedBy>Cagatay Gursoy</cp:lastModifiedBy>
  <cp:revision>83</cp:revision>
  <dcterms:created xsi:type="dcterms:W3CDTF">2021-02-17T20:05:15Z</dcterms:created>
  <dcterms:modified xsi:type="dcterms:W3CDTF">2021-02-24T20:48:25Z</dcterms:modified>
</cp:coreProperties>
</file>