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9" r:id="rId5"/>
    <p:sldId id="685" r:id="rId6"/>
    <p:sldId id="689" r:id="rId7"/>
    <p:sldId id="697" r:id="rId8"/>
    <p:sldId id="352" r:id="rId9"/>
    <p:sldId id="693" r:id="rId10"/>
    <p:sldId id="694" r:id="rId11"/>
    <p:sldId id="695" r:id="rId12"/>
    <p:sldId id="696" r:id="rId13"/>
    <p:sldId id="698" r:id="rId14"/>
    <p:sldId id="304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i brandts" initials="sb" lastIdx="15" clrIdx="0">
    <p:extLst>
      <p:ext uri="{19B8F6BF-5375-455C-9EA6-DF929625EA0E}">
        <p15:presenceInfo xmlns:p15="http://schemas.microsoft.com/office/powerpoint/2012/main" userId="206e818ac80e8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A6D6"/>
    <a:srgbClr val="01B8C9"/>
    <a:srgbClr val="0076C2"/>
    <a:srgbClr val="6CC24A"/>
    <a:srgbClr val="00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/>
    <p:restoredTop sz="85455"/>
  </p:normalViewPr>
  <p:slideViewPr>
    <p:cSldViewPr snapToGrid="0" snapToObjects="1">
      <p:cViewPr varScale="1">
        <p:scale>
          <a:sx n="78" d="100"/>
          <a:sy n="78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morning! </a:t>
            </a:r>
          </a:p>
          <a:p>
            <a:r>
              <a:rPr lang="en-GB" dirty="0"/>
              <a:t>I am going to present DP</a:t>
            </a:r>
          </a:p>
          <a:p>
            <a:r>
              <a:rPr lang="en-GB" dirty="0"/>
              <a:t>About Integrated Communications Network using surface waves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During the presentation I will go through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I selected my thickness and permittivity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Than I am going to present Antenna in reception, where the formulation for received power is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Dipole orientation for max Rx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Change in the received power with azimuthal angle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14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Silicon has been selected for substrate and its relative permittivity is er=12.</a:t>
            </a:r>
          </a:p>
          <a:p>
            <a:r>
              <a:rPr lang="nl-NL" dirty="0"/>
              <a:t>TM0 mode is desired:</a:t>
            </a:r>
          </a:p>
          <a:p>
            <a:r>
              <a:rPr lang="nl-NL" dirty="0"/>
              <a:t> More power is launched into the TM0 mode compared to TE1</a:t>
            </a:r>
          </a:p>
          <a:p>
            <a:r>
              <a:rPr lang="nl-NL" dirty="0"/>
              <a:t>It starts to propagate much before TE1 so in the absence of TE1</a:t>
            </a:r>
          </a:p>
          <a:p>
            <a:r>
              <a:rPr lang="nl-NL" dirty="0"/>
              <a:t>TE mode starts to propagate after 0.25lambda_d therefore the thickness is selected to be 2.2mm</a:t>
            </a:r>
          </a:p>
        </p:txBody>
      </p:sp>
    </p:spTree>
    <p:extLst>
      <p:ext uri="{BB962C8B-B14F-4D97-AF65-F5344CB8AC3E}">
        <p14:creationId xmlns:p14="http://schemas.microsoft.com/office/powerpoint/2010/main" val="226999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the figure it could also be seen that surface wave power is much larger than radiated power</a:t>
            </a:r>
          </a:p>
        </p:txBody>
      </p:sp>
    </p:spTree>
    <p:extLst>
      <p:ext uri="{BB962C8B-B14F-4D97-AF65-F5344CB8AC3E}">
        <p14:creationId xmlns:p14="http://schemas.microsoft.com/office/powerpoint/2010/main" val="2393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Equivalent circuit for the antenna under reception </a:t>
            </a:r>
          </a:p>
          <a:p>
            <a:r>
              <a:rPr lang="en-GB" dirty="0"/>
              <a:t>Given Top right corner</a:t>
            </a:r>
          </a:p>
          <a:p>
            <a:r>
              <a:rPr lang="en-GB" dirty="0"/>
              <a:t>It is assumed that antenna is perfectly matched to the transmission line so that RA =RL</a:t>
            </a:r>
          </a:p>
          <a:p>
            <a:r>
              <a:rPr lang="en-GB" dirty="0"/>
              <a:t>The received power is given by </a:t>
            </a:r>
            <a:r>
              <a:rPr lang="en-GB" dirty="0" err="1"/>
              <a:t>Voc</a:t>
            </a:r>
            <a:r>
              <a:rPr lang="en-GB" dirty="0"/>
              <a:t> </a:t>
            </a:r>
            <a:r>
              <a:rPr lang="en-GB" dirty="0" err="1"/>
              <a:t>squred</a:t>
            </a:r>
            <a:r>
              <a:rPr lang="en-GB" dirty="0"/>
              <a:t> over 8Ra</a:t>
            </a:r>
          </a:p>
          <a:p>
            <a:r>
              <a:rPr lang="en-GB" dirty="0"/>
              <a:t>Where </a:t>
            </a:r>
            <a:r>
              <a:rPr lang="en-GB" dirty="0" err="1"/>
              <a:t>Voc</a:t>
            </a:r>
            <a:r>
              <a:rPr lang="en-GB" dirty="0"/>
              <a:t> is given by the dot product between electric length of the antenna and incident e-field in rho direction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7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Efield</a:t>
            </a:r>
            <a:r>
              <a:rPr lang="en-GB" dirty="0"/>
              <a:t> incident on the antenna is given by the equation on top where the electric length of the dipole is given by the lower equation</a:t>
            </a:r>
          </a:p>
          <a:p>
            <a:r>
              <a:rPr lang="en-GB" dirty="0"/>
              <a:t>Note: Remove vector notation since you stated that it is in rho direction in the subscript and there is no vector in the equation.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11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shown on the figure the TM0 mode has two </a:t>
            </a:r>
            <a:r>
              <a:rPr lang="en-GB" dirty="0" err="1"/>
              <a:t>electricfield</a:t>
            </a:r>
            <a:r>
              <a:rPr lang="en-GB" dirty="0"/>
              <a:t> components </a:t>
            </a:r>
            <a:r>
              <a:rPr lang="en-GB" dirty="0" err="1"/>
              <a:t>Erho</a:t>
            </a:r>
            <a:r>
              <a:rPr lang="en-GB" dirty="0"/>
              <a:t> and Ez. To </a:t>
            </a:r>
            <a:r>
              <a:rPr lang="en-GB" dirty="0" err="1"/>
              <a:t>recceivive</a:t>
            </a:r>
            <a:r>
              <a:rPr lang="en-GB" dirty="0"/>
              <a:t> max power the receiving antenna has to be In the rho direction. To receive the field in z direction vertical dipole needs to be embedded inside the dielectric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surface wave propagation constant is purely real inside the dielectric therefore attenuation constant is zero</a:t>
            </a:r>
          </a:p>
          <a:p>
            <a:r>
              <a:rPr lang="en-GB" dirty="0" err="1"/>
              <a:t>Reductoion</a:t>
            </a:r>
            <a:r>
              <a:rPr lang="en-GB" dirty="0"/>
              <a:t> in power is due to cylindrical spreading of the surface waves.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39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6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Instructie"/>
          <p:cNvGrpSpPr/>
          <p:nvPr/>
        </p:nvGrpSpPr>
        <p:grpSpPr>
          <a:xfrm>
            <a:off x="-7462" y="7107104"/>
            <a:ext cx="3391307" cy="1765091"/>
            <a:chOff x="0" y="0"/>
            <a:chExt cx="3391306" cy="1765089"/>
          </a:xfrm>
        </p:grpSpPr>
        <p:sp>
          <p:nvSpPr>
            <p:cNvPr id="84" name="Rechthoek 15"/>
            <p:cNvSpPr/>
            <p:nvPr/>
          </p:nvSpPr>
          <p:spPr>
            <a:xfrm>
              <a:off x="0" y="0"/>
              <a:ext cx="3391307" cy="1679907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03" name="Instructie"/>
            <p:cNvGrpSpPr/>
            <p:nvPr/>
          </p:nvGrpSpPr>
          <p:grpSpPr>
            <a:xfrm>
              <a:off x="98270" y="12607"/>
              <a:ext cx="3194766" cy="1752483"/>
              <a:chOff x="0" y="0"/>
              <a:chExt cx="3194765" cy="1752482"/>
            </a:xfrm>
          </p:grpSpPr>
          <p:grpSp>
            <p:nvGrpSpPr>
              <p:cNvPr id="87" name="Rechthoek 17"/>
              <p:cNvGrpSpPr/>
              <p:nvPr/>
            </p:nvGrpSpPr>
            <p:grpSpPr>
              <a:xfrm>
                <a:off x="0" y="0"/>
                <a:ext cx="3194766" cy="431900"/>
                <a:chOff x="0" y="0"/>
                <a:chExt cx="3194764" cy="431899"/>
              </a:xfrm>
            </p:grpSpPr>
            <p:sp>
              <p:nvSpPr>
                <p:cNvPr id="85" name="Rectangle"/>
                <p:cNvSpPr/>
                <p:nvPr/>
              </p:nvSpPr>
              <p:spPr>
                <a:xfrm>
                  <a:off x="0" y="89949"/>
                  <a:ext cx="3194765" cy="252002"/>
                </a:xfrm>
                <a:prstGeom prst="rect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Voettekst wijzigen"/>
                <p:cNvSpPr txBox="1"/>
                <p:nvPr/>
              </p:nvSpPr>
              <p:spPr>
                <a:xfrm>
                  <a:off x="0" y="0"/>
                  <a:ext cx="3194765" cy="431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07999" tIns="107999" rIns="107999" bIns="107999" numCol="1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600"/>
                    </a:spcBef>
                    <a:defRPr sz="1400" b="1" cap="all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Voettekst wijzigen</a:t>
                  </a:r>
                </a:p>
              </p:txBody>
            </p:sp>
          </p:grpSp>
          <p:grpSp>
            <p:nvGrpSpPr>
              <p:cNvPr id="90" name="Ovaal 18"/>
              <p:cNvGrpSpPr/>
              <p:nvPr/>
            </p:nvGrpSpPr>
            <p:grpSpPr>
              <a:xfrm>
                <a:off x="0" y="485877"/>
                <a:ext cx="260915" cy="269241"/>
                <a:chOff x="0" y="0"/>
                <a:chExt cx="260914" cy="269240"/>
              </a:xfrm>
            </p:grpSpPr>
            <p:sp>
              <p:nvSpPr>
                <p:cNvPr id="88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1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91" name="Rechthoek 19"/>
              <p:cNvSpPr txBox="1"/>
              <p:nvPr/>
            </p:nvSpPr>
            <p:spPr>
              <a:xfrm>
                <a:off x="365682" y="490655"/>
                <a:ext cx="194673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Ga naar de tab </a:t>
                </a:r>
                <a:r>
                  <a:rPr b="1"/>
                  <a:t>‘Invoegen’ </a:t>
                </a:r>
                <a:r>
                  <a:t>en klik op </a:t>
                </a:r>
                <a:r>
                  <a:rPr b="1"/>
                  <a:t>‘Kop- en voettekst’</a:t>
                </a:r>
                <a:r>
                  <a:t>.</a:t>
                </a:r>
              </a:p>
            </p:txBody>
          </p:sp>
          <p:grpSp>
            <p:nvGrpSpPr>
              <p:cNvPr id="94" name="Ovaal 20"/>
              <p:cNvGrpSpPr/>
              <p:nvPr/>
            </p:nvGrpSpPr>
            <p:grpSpPr>
              <a:xfrm>
                <a:off x="0" y="922202"/>
                <a:ext cx="260915" cy="269241"/>
                <a:chOff x="0" y="0"/>
                <a:chExt cx="260914" cy="269240"/>
              </a:xfrm>
            </p:grpSpPr>
            <p:sp>
              <p:nvSpPr>
                <p:cNvPr id="92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2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95" name="Rechthoek 21"/>
              <p:cNvSpPr txBox="1"/>
              <p:nvPr/>
            </p:nvSpPr>
            <p:spPr>
              <a:xfrm>
                <a:off x="365680" y="926982"/>
                <a:ext cx="2254193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Typ de gewenste voettekst in, in het aangegeven tekstkader. Klik vervolgens op </a:t>
                </a:r>
                <a:r>
                  <a:rPr b="1"/>
                  <a:t>‘Overal toepassen’ </a:t>
                </a:r>
                <a:r>
                  <a:t>om de gegevens op  elke slide toe te passen.</a:t>
                </a:r>
              </a:p>
            </p:txBody>
          </p:sp>
          <p:grpSp>
            <p:nvGrpSpPr>
              <p:cNvPr id="102" name="Groep 22"/>
              <p:cNvGrpSpPr/>
              <p:nvPr/>
            </p:nvGrpSpPr>
            <p:grpSpPr>
              <a:xfrm>
                <a:off x="2513632" y="470171"/>
                <a:ext cx="681134" cy="696748"/>
                <a:chOff x="0" y="0"/>
                <a:chExt cx="681132" cy="696747"/>
              </a:xfrm>
            </p:grpSpPr>
            <p:grpSp>
              <p:nvGrpSpPr>
                <p:cNvPr id="100" name="Groep 23"/>
                <p:cNvGrpSpPr/>
                <p:nvPr/>
              </p:nvGrpSpPr>
              <p:grpSpPr>
                <a:xfrm>
                  <a:off x="197031" y="0"/>
                  <a:ext cx="287071" cy="379108"/>
                  <a:chOff x="0" y="0"/>
                  <a:chExt cx="287070" cy="379106"/>
                </a:xfrm>
              </p:grpSpPr>
              <p:sp>
                <p:nvSpPr>
                  <p:cNvPr id="96" name="Rechthoek met één afgeknipte en afgeronde hoek 47"/>
                  <p:cNvSpPr/>
                  <p:nvPr/>
                </p:nvSpPr>
                <p:spPr>
                  <a:xfrm>
                    <a:off x="0" y="0"/>
                    <a:ext cx="287071" cy="3791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4309" y="0"/>
                        </a:lnTo>
                        <a:lnTo>
                          <a:pt x="21600" y="5521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" name="Rechthoekige driehoek 26"/>
                  <p:cNvSpPr/>
                  <p:nvPr/>
                </p:nvSpPr>
                <p:spPr>
                  <a:xfrm>
                    <a:off x="193422" y="3245"/>
                    <a:ext cx="91910" cy="937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" name="Rechthoek 27"/>
                  <p:cNvSpPr/>
                  <p:nvPr/>
                </p:nvSpPr>
                <p:spPr>
                  <a:xfrm>
                    <a:off x="32888" y="26437"/>
                    <a:ext cx="125594" cy="7056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" name="Rechthoek 28"/>
                  <p:cNvSpPr/>
                  <p:nvPr/>
                </p:nvSpPr>
                <p:spPr>
                  <a:xfrm>
                    <a:off x="26912" y="298017"/>
                    <a:ext cx="233246" cy="61407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1" name="Rechthoek 24"/>
                <p:cNvSpPr txBox="1"/>
                <p:nvPr/>
              </p:nvSpPr>
              <p:spPr>
                <a:xfrm>
                  <a:off x="0" y="417347"/>
                  <a:ext cx="681133" cy="279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900">
                      <a:solidFill>
                        <a:srgbClr val="211F26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Koptekst en voettekst</a:t>
                  </a:r>
                </a:p>
              </p:txBody>
            </p:sp>
          </p:grpSp>
        </p:grpSp>
      </p:grpSp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43" name="Groep 70"/>
          <p:cNvGrpSpPr/>
          <p:nvPr/>
        </p:nvGrpSpPr>
        <p:grpSpPr>
          <a:xfrm>
            <a:off x="-7461" y="-1785441"/>
            <a:ext cx="2591201" cy="1583829"/>
            <a:chOff x="0" y="0"/>
            <a:chExt cx="2591200" cy="1583828"/>
          </a:xfrm>
        </p:grpSpPr>
        <p:sp>
          <p:nvSpPr>
            <p:cNvPr id="131" name="Rechthoek 71"/>
            <p:cNvSpPr/>
            <p:nvPr/>
          </p:nvSpPr>
          <p:spPr>
            <a:xfrm>
              <a:off x="0" y="-1"/>
              <a:ext cx="2591201" cy="1583830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34" name="Rechthoek 72"/>
            <p:cNvGrpSpPr/>
            <p:nvPr/>
          </p:nvGrpSpPr>
          <p:grpSpPr>
            <a:xfrm>
              <a:off x="98270" y="102557"/>
              <a:ext cx="2412001" cy="252001"/>
              <a:chOff x="0" y="0"/>
              <a:chExt cx="2412000" cy="252000"/>
            </a:xfrm>
          </p:grpSpPr>
          <p:sp>
            <p:nvSpPr>
              <p:cNvPr id="132" name="Rectangle"/>
              <p:cNvSpPr/>
              <p:nvPr/>
            </p:nvSpPr>
            <p:spPr>
              <a:xfrm>
                <a:off x="-1" y="-1"/>
                <a:ext cx="2412002" cy="252002"/>
              </a:xfrm>
              <a:prstGeom prst="rect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Kleuren aanpassen (vlam)"/>
              <p:cNvSpPr txBox="1"/>
              <p:nvPr/>
            </p:nvSpPr>
            <p:spPr>
              <a:xfrm>
                <a:off x="107999" y="18050"/>
                <a:ext cx="2304002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600"/>
                  </a:spcBef>
                  <a:defRPr sz="1400" b="1" cap="all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Kleuren aanpassen (vlam)</a:t>
                </a:r>
              </a:p>
            </p:txBody>
          </p:sp>
        </p:grpSp>
        <p:grpSp>
          <p:nvGrpSpPr>
            <p:cNvPr id="137" name="Ovaal 73"/>
            <p:cNvGrpSpPr/>
            <p:nvPr/>
          </p:nvGrpSpPr>
          <p:grpSpPr>
            <a:xfrm>
              <a:off x="98269" y="498484"/>
              <a:ext cx="260915" cy="269241"/>
              <a:chOff x="0" y="0"/>
              <a:chExt cx="260914" cy="269240"/>
            </a:xfrm>
          </p:grpSpPr>
          <p:sp>
            <p:nvSpPr>
              <p:cNvPr id="135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1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38" name="Rechthoek 74"/>
            <p:cNvSpPr txBox="1"/>
            <p:nvPr/>
          </p:nvSpPr>
          <p:spPr>
            <a:xfrm>
              <a:off x="463951" y="503263"/>
              <a:ext cx="2067635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Selecteer de vlam. Klik rechter-muisknop en kies </a:t>
              </a:r>
              <a:r>
                <a:rPr b="1"/>
                <a:t>‘Opvulling’</a:t>
              </a:r>
              <a:r>
                <a:t>. </a:t>
              </a:r>
            </a:p>
          </p:txBody>
        </p:sp>
        <p:grpSp>
          <p:nvGrpSpPr>
            <p:cNvPr id="141" name="Ovaal 75"/>
            <p:cNvGrpSpPr/>
            <p:nvPr/>
          </p:nvGrpSpPr>
          <p:grpSpPr>
            <a:xfrm>
              <a:off x="98269" y="934809"/>
              <a:ext cx="260915" cy="269241"/>
              <a:chOff x="0" y="0"/>
              <a:chExt cx="260914" cy="269240"/>
            </a:xfrm>
          </p:grpSpPr>
          <p:sp>
            <p:nvSpPr>
              <p:cNvPr id="139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2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42" name="Rechthoek 76"/>
            <p:cNvSpPr txBox="1"/>
            <p:nvPr/>
          </p:nvSpPr>
          <p:spPr>
            <a:xfrm>
              <a:off x="463951" y="939589"/>
              <a:ext cx="206763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Kies een van de themakleuren of klik op </a:t>
              </a:r>
              <a:r>
                <a:rPr b="1"/>
                <a:t>‘Pipet’</a:t>
              </a:r>
              <a:r>
                <a:t> en kies een van de kleuren die hiernaast staan. </a:t>
              </a:r>
            </a:p>
          </p:txBody>
        </p:sp>
      </p:grp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4BC95E6-BF1F-D84A-B37A-58DB48FB0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1D01A7-9B51-3F36-558F-510026FC33B5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A90B3B25-5E1F-DC09-CD90-7EA292508AE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60BDFFB1-E77A-5049-B68F-B34DA6777F9C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45A73F2-2B53-8393-F725-F60D294F65B1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C8E42691-DB76-90A3-3992-5B869A7CD6D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EAA5A69A-96C2-D59F-9903-0586FC391306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DF4556A6-0F57-2BA1-44B0-9A8A7B887B2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99ADCF-38DA-48A3-290D-C750EE50069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5EC34D3-87D0-5D67-6C97-8C74E462A131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9CEEA8F-4E50-915E-299F-F660A9ACBDB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6FEF195B-D8FD-95E7-2145-ADD1976310DC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24CCB2AC-9FFD-81E7-A8C1-4D2FE5AD159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36E85718-84F7-90AD-392D-4ADB4B571BB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72CC0AE-9D7B-DDBF-400B-00CDA5BF528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C6517A1-2F5D-8CEC-3B4B-F8E0D9D844A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67AA13-4784-43C4-B8B5-AEDA49D06613}" type="datetime1">
              <a:rPr lang="en-GB" smtClean="0"/>
              <a:t>03/07/2023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6ECA572-9E1B-4E54-0152-A634F0655D6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D5786F-21F1-F7AE-D1F9-3B071426420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0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4800" y="4968196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rPr dirty="0"/>
              <a:t>Naam van de </a:t>
            </a:r>
            <a:r>
              <a:rPr dirty="0" err="1"/>
              <a:t>spreker</a:t>
            </a:r>
            <a:r>
              <a:rPr dirty="0"/>
              <a:t> of datum</a:t>
            </a:r>
          </a:p>
          <a:p>
            <a:pPr lvl="4"/>
            <a:endParaRPr dirty="0"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4800" y="1005329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/>
              <a:t>Plaats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de </a:t>
            </a:r>
            <a:r>
              <a:rPr dirty="0" err="1"/>
              <a:t>titel</a:t>
            </a:r>
            <a:r>
              <a:rPr dirty="0"/>
              <a:t> van de </a:t>
            </a:r>
            <a:r>
              <a:rPr dirty="0" err="1"/>
              <a:t>presentatie</a:t>
            </a:r>
            <a:endParaRPr dirty="0"/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72396F-ACF6-B318-767E-61D5894AA108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D8FD76E-6230-502D-E564-6705BA6950A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7404C5CF-3DB7-A2A6-D353-DFD34C75C10C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5149286-0714-877E-0452-7F84B8E2C6D6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8E62645B-A802-5635-446D-1E929A6A8664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5165FA52-4C37-209B-B55C-1D4979A244C8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A436567-98D4-7EB2-5082-9436DB845B7E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2A579B37-0839-FC74-6532-19F2AD41A143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B176D89A-CF0A-16B1-7446-033395A1B244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EB3279F4-EB46-94F3-E475-54DE7450F7FA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4605C9D4-BDB1-5DBC-1C9D-B26F440DB6CD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7180D8C-A952-6431-5022-44B31456F8D4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5DF912FA-2FC3-C969-CE70-5BD36C9AA22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C6485D1F-0643-6681-B8BC-4FE2DEB7324F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F583894-8079-54FC-E5DA-61CF7739E0E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659D3E7-779A-4C4C-A8FB-0E2062DC4755}" type="datetime1">
              <a:rPr lang="en-GB" smtClean="0"/>
              <a:t>03/07/2023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DA8B4C0-638F-C8C1-F963-8F535468F8F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BB56A9-5137-4912-5946-06BD7E2BC22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03CFB-F973-45CC-0F2A-0AC054FD3C4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3A12E8B-F7E7-7D28-49B8-CB928E50D94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D812EB5-DC9F-2F6D-00FE-DD30C3C23E0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BED58297-0728-FED3-E13B-728C00EC16D0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34763AA-39A0-1450-3BBB-E57699EFABB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692C9131-3D6F-E34C-8BA4-51CDA48722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485D4EC4-E5E1-B2B3-17AB-E6CC92FB036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A85A5A0-E86F-C318-89E0-1628C297E724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1918EC1F-B406-7B5E-568B-666BE37285B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F952930-1528-B1B8-780E-12BCA52094A6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817FDF3-995C-DA45-739E-09D5B330779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E913A320-0E21-5B14-BF5A-AE7A3BBF440D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CBB06A5F-BF82-DD7F-FEA8-86A3791849D3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75E89F7-B9EA-B126-CDE3-A41F75135D9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FEAEAFB-D432-5AD6-AE04-3831B5F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FF2B-D3E4-4362-B453-C62282091FD1}" type="datetime1">
              <a:rPr lang="en-GB" smtClean="0"/>
              <a:t>03/07/2023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9043FCA-5E41-1CDA-2552-C0C1FD8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DF57B9E-933A-2102-E934-6BC56C3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6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5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4476C7-9C52-279B-F6B7-EFCE3A4CFE7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F393D1B-D9D5-80F2-56C6-4A0E9BF8F62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EC07091B-9881-984D-68A7-3B498C886C6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1267AFEC-D345-47FE-9BCA-981EA3A6BE7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0117ED5-84A6-DE91-F589-4AAB73AB6020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CB1D2734-4028-9973-D7CC-610B327826A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E07AB50-1817-FB86-89B3-681883B5CF5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D2D0031-286F-D8F4-2198-5A4A7762CEBA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DD5F7D2D-848B-2DFE-6816-24D5646FE1CD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CDD4123-5967-07E1-278E-FC3A7363250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A9B5C84F-CE8F-B626-11F3-93ED98D92EEF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8DE1A1B-FC2B-1450-D61D-9AEF07EA1D1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0504697-A357-CF86-714D-B274AA77EA1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6CA4BBB-CB44-E7B3-F77F-3FDBF0F0C0E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26B0107-E1B1-5259-F325-B2BB28EE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C409-86AD-4468-854C-48072557E44A}" type="datetime1">
              <a:rPr lang="en-GB" smtClean="0"/>
              <a:t>03/07/2023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F31EA28-9F27-62A5-2130-B787CC9F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5CDE5D-985C-B9FF-E06D-9FB3DC2A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  <a:prstGeom prst="rect">
            <a:avLst/>
          </a:prstGeo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2393E-A066-1C69-40BB-651CE5E46D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E9D4356-CEF6-47B6-9F4F-AF716559806F}" type="datetime1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55A22-9864-F7A4-C6C0-AD9546999F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C6ADC-1719-1275-1D96-33BAAA6446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100A-A6B7-EB48-7383-12D528AF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0AE99-BDFC-6D26-305B-F46A00999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232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5B9CB5-E7BD-D5A0-E3FD-0D9525B7407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7FDBD44-B069-0D91-FAFA-78C5E3FCE7AF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6A4F608-B6F4-FE22-9C33-4B36C64C0B0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40C5C227-F661-836E-AA71-E46DE2E3F0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403A2BFA-5FC2-828E-18E7-CFC6B5D7708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7E786576-DAEA-0C76-BCD7-043ACCBADAD9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4D3B501-92BF-B3BD-9B0E-C546F1D94179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825557-D989-0854-7D2C-02EF611EB6F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067EEF9B-5C73-8346-66AA-681E95EA4BC9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09F3001-1D5B-26A3-4FB3-885791166541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E4E96EA5-0C67-DFB1-AD29-BE89557FA5C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12E1754-6B13-8433-2AC7-C1269E0213C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2AF509A4-EBB9-6EDC-AF1D-C5F920A2CD2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639905E-CF6F-87AB-34D5-EB359CC6E67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BEF382D-A72E-339D-95B6-C3309849A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itle Placeholder 19">
            <a:extLst>
              <a:ext uri="{FF2B5EF4-FFF2-40B4-BE49-F238E27FC236}">
                <a16:creationId xmlns:a16="http://schemas.microsoft.com/office/drawing/2014/main" id="{EAAFFE3D-D59D-035B-A07E-2273F85F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E3F064-3BEF-BFEE-38D4-03609414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0F2C048-8E6E-A007-C140-C093BFD8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2B40-43C4-4841-8318-A551BB5C69B3}" type="datetime1">
              <a:rPr lang="en-GB" smtClean="0"/>
              <a:t>03/07/2023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B1A148E-BB4A-A072-641D-CDD3CCA1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67" r:id="rId4"/>
    <p:sldLayoutId id="2147483674" r:id="rId5"/>
    <p:sldLayoutId id="2147483675" r:id="rId6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1" name="Tijdelijke aanduiding voor afbeelding 38"/>
          <p:cNvGrpSpPr/>
          <p:nvPr/>
        </p:nvGrpSpPr>
        <p:grpSpPr>
          <a:xfrm>
            <a:off x="4852465" y="0"/>
            <a:ext cx="7339534" cy="6858000"/>
            <a:chOff x="0" y="0"/>
            <a:chExt cx="7339532" cy="6858000"/>
          </a:xfrm>
        </p:grpSpPr>
        <p:sp>
          <p:nvSpPr>
            <p:cNvPr id="3149" name="Rectangle"/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50" name="image11.jpeg" descr="image11.jpeg"/>
            <p:cNvPicPr>
              <a:picLocks noChangeAspect="1"/>
            </p:cNvPicPr>
            <p:nvPr/>
          </p:nvPicPr>
          <p:blipFill>
            <a:blip r:embed="rId3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1103" y="4716622"/>
            <a:ext cx="3732903" cy="6486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CY" sz="1800" dirty="0"/>
              <a:t>Çağın Sarı </a:t>
            </a:r>
            <a:r>
              <a:rPr lang="en-GB" sz="1800" dirty="0"/>
              <a:t>(</a:t>
            </a:r>
            <a:r>
              <a:rPr lang="tr-CY" sz="1800" dirty="0"/>
              <a:t>Cag</a:t>
            </a:r>
            <a:r>
              <a:rPr lang="en-GB" sz="1800" dirty="0"/>
              <a:t>in Sari)</a:t>
            </a:r>
            <a:endParaRPr sz="1800"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GB" dirty="0"/>
              <a:t>Integrated Communications Network Using Surface Waves	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291C0-EBB9-FA70-95CB-10C63C5163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7C5E-E2A6-8128-8DB6-DAFD1260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E6A43-FB11-DE75-53EE-6693DB56B377}"/>
              </a:ext>
            </a:extLst>
          </p:cNvPr>
          <p:cNvSpPr txBox="1"/>
          <p:nvPr/>
        </p:nvSpPr>
        <p:spPr>
          <a:xfrm>
            <a:off x="698500" y="1720645"/>
            <a:ext cx="1077507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system will be highly dependent on polarisation.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power in </a:t>
            </a:r>
            <a:r>
              <a:rPr lang="en-GB" sz="2400" dirty="0"/>
              <a:t>of the surface wave in z direction is not received unless a vertical dipole is embedded into the substrate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system can be useful </a:t>
            </a:r>
            <a:r>
              <a:rPr lang="en-GB" sz="2400" dirty="0"/>
              <a:t>for integrated devices since only reduction in power is resulting from cylindrical spreading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Some action is required to prevent space radiated power, to prevent damage to other circuit elements.  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679B7-9138-4E50-A17E-FD18F30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US" dirty="0"/>
              <a:t>hank you for your attention</a:t>
            </a:r>
            <a:endParaRPr lang="nl-NL" dirty="0"/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0" dirty="0"/>
              <a:t>#</a:t>
            </a:r>
            <a:r>
              <a:rPr lang="nl-NL" b="0" dirty="0" err="1"/>
              <a:t>betterTUgether</a:t>
            </a:r>
            <a:endParaRPr lang="nl-NL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A9C79-93B2-A541-3B69-896FC14A53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EAD1-7788-FABA-828F-1F706FF3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1" y="333375"/>
            <a:ext cx="11032306" cy="705704"/>
          </a:xfrm>
        </p:spPr>
        <p:txBody>
          <a:bodyPr>
            <a:normAutofit/>
          </a:bodyPr>
          <a:lstStyle/>
          <a:p>
            <a:r>
              <a:rPr lang="en-GB" sz="3600" dirty="0"/>
              <a:t>Flow of The Presentation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19" name="Vertical Text Placeholder 18">
            <a:extLst>
              <a:ext uri="{FF2B5EF4-FFF2-40B4-BE49-F238E27FC236}">
                <a16:creationId xmlns:a16="http://schemas.microsoft.com/office/drawing/2014/main" id="{60AE976A-F7FB-4937-8D43-09C94C8BE953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943384" y="1382482"/>
            <a:ext cx="9605963" cy="4093036"/>
          </a:xfrm>
          <a:prstGeom prst="rect">
            <a:avLst/>
          </a:prstGeom>
        </p:spPr>
        <p:txBody>
          <a:bodyPr/>
          <a:lstStyle/>
          <a:p>
            <a:r>
              <a:rPr lang="nl-NL" sz="3200" dirty="0"/>
              <a:t>Substrate Height and Dielectric Permittivity Decision</a:t>
            </a:r>
          </a:p>
          <a:p>
            <a:r>
              <a:rPr lang="nl-NL" sz="3200" dirty="0"/>
              <a:t>Antenna in Reception</a:t>
            </a:r>
          </a:p>
          <a:p>
            <a:r>
              <a:rPr lang="en-GB" sz="3200" dirty="0"/>
              <a:t>Receive Antenna Orientation For Maximum Power</a:t>
            </a:r>
          </a:p>
          <a:p>
            <a:r>
              <a:rPr lang="en-GB" sz="3200" dirty="0"/>
              <a:t>Power Received With Increasing Radial Distance</a:t>
            </a:r>
          </a:p>
          <a:p>
            <a:r>
              <a:rPr lang="en-GB" sz="3200" dirty="0"/>
              <a:t>Power Received With Incident Azimuthal Angle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F9052-AF6E-3504-EC25-C8353D5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25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2F9C-5685-7845-8530-A934E7C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64" y="258810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Substrate Height And Permittivity Decision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6812FC2-9085-144E-B6DB-070302244643}"/>
              </a:ext>
            </a:extLst>
          </p:cNvPr>
          <p:cNvSpPr/>
          <p:nvPr/>
        </p:nvSpPr>
        <p:spPr>
          <a:xfrm>
            <a:off x="2664278" y="974957"/>
            <a:ext cx="2626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1842-1864: 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Royal Academy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19DAFC1-AE42-034E-A052-1B313C920379}"/>
              </a:ext>
            </a:extLst>
          </p:cNvPr>
          <p:cNvSpPr/>
          <p:nvPr/>
        </p:nvSpPr>
        <p:spPr>
          <a:xfrm>
            <a:off x="5946539" y="960727"/>
            <a:ext cx="4148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</a:rPr>
              <a:t>1905-1986: </a:t>
            </a:r>
          </a:p>
          <a:p>
            <a:r>
              <a:rPr lang="en-GB" sz="2000">
                <a:solidFill>
                  <a:schemeClr val="bg1"/>
                </a:solidFill>
              </a:rPr>
              <a:t>Delft Institute of 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/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Silicon is selected due to its availability. 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𝜀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𝑟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=12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blipFill>
                <a:blip r:embed="rId3"/>
                <a:stretch>
                  <a:fillRect l="-2812" t="-28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270C5F2-9318-31C0-1EE6-79D3B68AEB33}"/>
              </a:ext>
            </a:extLst>
          </p:cNvPr>
          <p:cNvSpPr txBox="1"/>
          <p:nvPr/>
        </p:nvSpPr>
        <p:spPr>
          <a:xfrm>
            <a:off x="581054" y="2210496"/>
            <a:ext cx="45415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TM0 mode is desired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Higher surface wave radiation power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Starts propagation before TE mode.</a:t>
            </a:r>
          </a:p>
          <a:p>
            <a:pPr lvl="3" indent="0"/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/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TE mode propagation after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h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4</m:t>
                        </m:r>
                      </m:den>
                    </m:f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=2.2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𝑚𝑚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blipFill>
                <a:blip r:embed="rId4"/>
                <a:stretch>
                  <a:fillRect l="-3087" t="-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>
            <a:extLst>
              <a:ext uri="{FF2B5EF4-FFF2-40B4-BE49-F238E27FC236}">
                <a16:creationId xmlns:a16="http://schemas.microsoft.com/office/drawing/2014/main" id="{A5AB09A0-E016-9F93-0127-092DB18ED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3269" y="749211"/>
            <a:ext cx="5824497" cy="5824497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4550E14-8525-57AF-1867-234AC42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9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2F9C-5685-7845-8530-A934E7C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64" y="258810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Substrate Height And Permittivity Decision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6812FC2-9085-144E-B6DB-070302244643}"/>
              </a:ext>
            </a:extLst>
          </p:cNvPr>
          <p:cNvSpPr/>
          <p:nvPr/>
        </p:nvSpPr>
        <p:spPr>
          <a:xfrm>
            <a:off x="2664278" y="974957"/>
            <a:ext cx="2626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1842-1864: 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Royal Academy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19DAFC1-AE42-034E-A052-1B313C920379}"/>
              </a:ext>
            </a:extLst>
          </p:cNvPr>
          <p:cNvSpPr/>
          <p:nvPr/>
        </p:nvSpPr>
        <p:spPr>
          <a:xfrm>
            <a:off x="5946539" y="960727"/>
            <a:ext cx="4148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</a:rPr>
              <a:t>1905-1986: </a:t>
            </a:r>
          </a:p>
          <a:p>
            <a:r>
              <a:rPr lang="en-GB" sz="2000">
                <a:solidFill>
                  <a:schemeClr val="bg1"/>
                </a:solidFill>
              </a:rPr>
              <a:t>Delft Institute of 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/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Silicon is selected due to its availability. 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𝜀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𝑟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=12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blipFill>
                <a:blip r:embed="rId3"/>
                <a:stretch>
                  <a:fillRect l="-2812" t="-28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270C5F2-9318-31C0-1EE6-79D3B68AEB33}"/>
              </a:ext>
            </a:extLst>
          </p:cNvPr>
          <p:cNvSpPr txBox="1"/>
          <p:nvPr/>
        </p:nvSpPr>
        <p:spPr>
          <a:xfrm>
            <a:off x="581054" y="2210496"/>
            <a:ext cx="45415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TM0 mode is desired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Higher surface wave radiation power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Starts propagation before TE mode.</a:t>
            </a:r>
          </a:p>
          <a:p>
            <a:pPr lvl="3" indent="0"/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/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TE mode propagation after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h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4</m:t>
                        </m:r>
                      </m:den>
                    </m:f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=2.2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𝑚𝑚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blipFill>
                <a:blip r:embed="rId4"/>
                <a:stretch>
                  <a:fillRect l="-3087" t="-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5ABE5E94-6A5E-1CA2-1A25-56151D4E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150" y="960727"/>
            <a:ext cx="6715508" cy="51496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3A3A-0850-976D-9BC5-6953FB6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Antenna In Reception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Vertical Text Placeholder 18">
                <a:extLst>
                  <a:ext uri="{FF2B5EF4-FFF2-40B4-BE49-F238E27FC236}">
                    <a16:creationId xmlns:a16="http://schemas.microsoft.com/office/drawing/2014/main" id="{60AE976A-F7FB-4937-8D43-09C94C8BE953}"/>
                  </a:ext>
                </a:extLst>
              </p:cNvPr>
              <p:cNvSpPr>
                <a:spLocks noGrp="1"/>
              </p:cNvSpPr>
              <p:nvPr>
                <p:ph type="body" orient="vert" idx="4294967295"/>
              </p:nvPr>
            </p:nvSpPr>
            <p:spPr>
              <a:xfrm>
                <a:off x="698500" y="1430495"/>
                <a:ext cx="6282403" cy="1076731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nl-NL" sz="2400" dirty="0"/>
                  <a:t>Assuming antenna is matched to the tranmission line: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19" name="Vertical Text Placeholder 18">
                <a:extLst>
                  <a:ext uri="{FF2B5EF4-FFF2-40B4-BE49-F238E27FC236}">
                    <a16:creationId xmlns:a16="http://schemas.microsoft.com/office/drawing/2014/main" id="{60AE976A-F7FB-4937-8D43-09C94C8B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4294967295"/>
              </p:nvPr>
            </p:nvSpPr>
            <p:spPr>
              <a:xfrm>
                <a:off x="698500" y="1430495"/>
                <a:ext cx="6282403" cy="1076731"/>
              </a:xfrm>
              <a:prstGeom prst="rect">
                <a:avLst/>
              </a:prstGeom>
              <a:blipFill>
                <a:blip r:embed="rId3"/>
                <a:stretch>
                  <a:fillRect l="-1262" t="-9659" r="-1456" b="-5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0AF3D78-0297-1149-3EC2-6943A570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426" y="495692"/>
            <a:ext cx="5206043" cy="3080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418D2E-FB73-5E0D-F867-666C6FF18BDD}"/>
                  </a:ext>
                </a:extLst>
              </p:cNvPr>
              <p:cNvSpPr txBox="1"/>
              <p:nvPr/>
            </p:nvSpPr>
            <p:spPr>
              <a:xfrm>
                <a:off x="698500" y="2664542"/>
                <a:ext cx="6075926" cy="1450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Power received by the antenna.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𝑃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𝑅𝑋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𝑅𝑋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𝐴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𝑂𝐶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8</m:t>
                        </m:r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418D2E-FB73-5E0D-F867-666C6FF18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2664542"/>
                <a:ext cx="6075926" cy="1450844"/>
              </a:xfrm>
              <a:prstGeom prst="rect">
                <a:avLst/>
              </a:prstGeom>
              <a:blipFill>
                <a:blip r:embed="rId6"/>
                <a:stretch>
                  <a:fillRect l="-2309" t="-29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8173A-4A13-E19B-8EC0-4FA6ACC4D954}"/>
                  </a:ext>
                </a:extLst>
              </p:cNvPr>
              <p:cNvSpPr txBox="1"/>
              <p:nvPr/>
            </p:nvSpPr>
            <p:spPr>
              <a:xfrm>
                <a:off x="727075" y="4208206"/>
                <a:ext cx="6253828" cy="1423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Open circuit voltage is given by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|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𝑂𝐶</m:t>
                        </m:r>
                      </m:sub>
                    </m:sSub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𝑖𝑛𝑐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acc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h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endParaRPr kumimoji="0" lang="en-GB" sz="2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is electric length of printed dipole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8173A-4A13-E19B-8EC0-4FA6ACC4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5" y="4208206"/>
                <a:ext cx="6253828" cy="1423849"/>
              </a:xfrm>
              <a:prstGeom prst="rect">
                <a:avLst/>
              </a:prstGeom>
              <a:blipFill>
                <a:blip r:embed="rId7"/>
                <a:stretch>
                  <a:fillRect l="-2242" t="-2991" b="-89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4FFC91-76B8-3137-B251-B6682A8F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4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741499"/>
            <a:ext cx="5741629" cy="490401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Antenna In Reception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4CF1E-4FE3-646B-6302-E790E27ADF6F}"/>
              </a:ext>
            </a:extLst>
          </p:cNvPr>
          <p:cNvSpPr txBox="1"/>
          <p:nvPr/>
        </p:nvSpPr>
        <p:spPr>
          <a:xfrm>
            <a:off x="816077" y="1370980"/>
            <a:ext cx="1087447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Electric field inciden</a:t>
            </a:r>
            <a:r>
              <a:rPr lang="en-GB" sz="2400" dirty="0"/>
              <a:t>t on printed dipole 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1B262-EDA6-0EFF-B872-ED036902AF1C}"/>
                  </a:ext>
                </a:extLst>
              </p:cNvPr>
              <p:cNvSpPr txBox="1"/>
              <p:nvPr/>
            </p:nvSpPr>
            <p:spPr>
              <a:xfrm>
                <a:off x="977416" y="1879390"/>
                <a:ext cx="10551799" cy="1127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acc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𝑧</m:t>
                        </m:r>
                      </m:e>
                    </m:d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𝑅𝑒𝑠</m:t>
                    </m:r>
                    <m:d>
                      <m:dPr>
                        <m:begChr m:val="["/>
                        <m:endChr m:val="]"/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𝑇𝑀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 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𝑧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𝜌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𝑠𝑖𝑛𝑐</m:t>
                    </m:r>
                    <m:d>
                      <m:d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𝑒𝑞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𝑒𝑞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𝑠𝑖𝑛</m:t>
                        </m:r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  <m:func>
                          <m:func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GB" sz="2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𝜌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GB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1B262-EDA6-0EFF-B872-ED036902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6" y="1879390"/>
                <a:ext cx="10551799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538F55-3B62-49AC-ACFD-1092B56E91EC}"/>
              </a:ext>
            </a:extLst>
          </p:cNvPr>
          <p:cNvSpPr txBox="1"/>
          <p:nvPr/>
        </p:nvSpPr>
        <p:spPr>
          <a:xfrm>
            <a:off x="816077" y="3126658"/>
            <a:ext cx="411971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Electric length of the dipole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4BAB0-1720-56E3-DC8A-9BC4DCC1367E}"/>
                  </a:ext>
                </a:extLst>
              </p:cNvPr>
              <p:cNvSpPr txBox="1"/>
              <p:nvPr/>
            </p:nvSpPr>
            <p:spPr>
              <a:xfrm>
                <a:off x="1337187" y="3700939"/>
                <a:ext cx="9517626" cy="1929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accPr>
                            <m:e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𝜌</m:t>
                          </m:r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,</m:t>
                          </m:r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𝜙</m:t>
                          </m:r>
                        </m:e>
                      </m:d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4BAB0-1720-56E3-DC8A-9BC4DCC1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3700939"/>
                <a:ext cx="9517626" cy="1929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A1DB6E-C0C1-02B5-0A16-0990F9B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70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33375"/>
            <a:ext cx="9782687" cy="490401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Receive Antenna Orientation For Maximum Power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B7360A1-DC87-0095-F56A-32BBE201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4150" y="823776"/>
            <a:ext cx="8898623" cy="348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DCED69-EA82-D439-BDEE-CDA3BA3BD222}"/>
                  </a:ext>
                </a:extLst>
              </p:cNvPr>
              <p:cNvSpPr txBox="1"/>
              <p:nvPr/>
            </p:nvSpPr>
            <p:spPr>
              <a:xfrm>
                <a:off x="2506713" y="4168537"/>
                <a:ext cx="6639232" cy="215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TM0 has two components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acc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sub>
                    </m:sSub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Dipole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acc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e>
                    </m:acc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is required to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Vertical dipole inside slab is required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2400" dirty="0"/>
                  <a:t>  </a:t>
                </a: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DCED69-EA82-D439-BDEE-CDA3BA3B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13" y="4168537"/>
                <a:ext cx="6639232" cy="2156101"/>
              </a:xfrm>
              <a:prstGeom prst="rect">
                <a:avLst/>
              </a:prstGeom>
              <a:blipFill>
                <a:blip r:embed="rId5"/>
                <a:stretch>
                  <a:fillRect l="-2112" t="-19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89414-8FA6-A9C1-A2DA-BED3ED59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794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657B5-9E39-8A78-B60D-CE1D5DA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1" y="216916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Received With Increasing Radial Distance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AA49CAF-A3E5-08B5-737D-D42A2599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7343" y="785046"/>
            <a:ext cx="5739579" cy="5739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E43CBD-F970-D7EE-5F46-E58280E2FA7E}"/>
                  </a:ext>
                </a:extLst>
              </p:cNvPr>
              <p:cNvSpPr txBox="1"/>
              <p:nvPr/>
            </p:nvSpPr>
            <p:spPr>
              <a:xfrm>
                <a:off x="589935" y="1268361"/>
                <a:ext cx="4925962" cy="33089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Inside dielectric: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𝜌</m:t>
                          </m:r>
                        </m:sub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b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sSubSupPr>
                            <m:e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𝑠𝑤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𝑠𝑤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𝑠𝑤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𝑧𝑑</m:t>
                          </m:r>
                        </m:sub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b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GB" sz="2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cos</m:t>
                      </m:r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⁡(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𝜃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b>
                      </m:sSub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attenuation constant is zero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Reduction in power is due cylindrical spreading te</a:t>
                </a:r>
                <a:r>
                  <a:rPr lang="en-GB" sz="2400" dirty="0"/>
                  <a:t>rm,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rad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E43CBD-F970-D7EE-5F46-E58280E2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1268361"/>
                <a:ext cx="4925962" cy="3308917"/>
              </a:xfrm>
              <a:prstGeom prst="rect">
                <a:avLst/>
              </a:prstGeom>
              <a:blipFill>
                <a:blip r:embed="rId5"/>
                <a:stretch>
                  <a:fillRect l="-2599" t="-1289" b="-29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88B49-81A5-2E42-3AD0-BFAE7AEA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1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657B5-9E39-8A78-B60D-CE1D5DA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1" y="216916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Received With Incident Azimuthal Angle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0976D8-A739-FE78-B8A9-140DBB17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174" y="626201"/>
            <a:ext cx="6014883" cy="6014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8D631-0144-4B09-4C4B-738F54884D2C}"/>
                  </a:ext>
                </a:extLst>
              </p:cNvPr>
              <p:cNvSpPr txBox="1"/>
              <p:nvPr/>
            </p:nvSpPr>
            <p:spPr>
              <a:xfrm>
                <a:off x="530942" y="1140542"/>
                <a:ext cx="453267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Field maximum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decreases with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8D631-0144-4B09-4C4B-738F5488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" y="1140542"/>
                <a:ext cx="4532671" cy="830995"/>
              </a:xfrm>
              <a:prstGeom prst="rect">
                <a:avLst/>
              </a:prstGeom>
              <a:blipFill>
                <a:blip r:embed="rId5"/>
                <a:stretch>
                  <a:fillRect l="-2823" t="-5147" b="-169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7D28-3D1F-6A29-3877-2F4CD34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09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47AAD2-63BB-4AE7-B1D6-8F93FA60F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42CD62-4222-4ECE-ADE1-8FD6EB70088D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8a322-d110-404d-8591-8977e4f7768d"/>
    <ds:schemaRef ds:uri="http://schemas.microsoft.com/office/infopath/2007/PartnerControls"/>
    <ds:schemaRef ds:uri="0fee4eeb-e725-4e09-a2c6-b2e7e1963b2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FC4E75-1BFF-4267-BD26-E353E7D31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743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Roboto Slab Regular Regular</vt:lpstr>
      <vt:lpstr>Wingdings</vt:lpstr>
      <vt:lpstr>TU Delft</vt:lpstr>
      <vt:lpstr>PowerPoint Presentation</vt:lpstr>
      <vt:lpstr>Flow of The Presentation</vt:lpstr>
      <vt:lpstr>Substrate Height And Permittivity Decision</vt:lpstr>
      <vt:lpstr>Substrate Height And Permittivity Decision</vt:lpstr>
      <vt:lpstr>Antenna In Reception</vt:lpstr>
      <vt:lpstr>Antenna In Reception</vt:lpstr>
      <vt:lpstr>Receive Antenna Orientation For Maximum Power</vt:lpstr>
      <vt:lpstr>Power Received With Increasing Radial Distance</vt:lpstr>
      <vt:lpstr>Power Received With Incident Azimuthal Angle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Kester</dc:creator>
  <cp:lastModifiedBy>Cagin Sari</cp:lastModifiedBy>
  <cp:revision>55</cp:revision>
  <dcterms:modified xsi:type="dcterms:W3CDTF">2023-07-05T19:41:04Z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