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Gemeinsam mit dem DigikoS-Team haben wir in den letzten Semestern verschiedene unterstützende Elemente digitaler Lehre erarbeitet und erprobt. Exemplarisch sollen hier die Erfahrungen im Modul “Programmiermethoden” aus dem Sommersemester 2023 dargestellt werden.</a:t>
            </a:r>
          </a:p>
          <a:p>
            <a:pPr lvl="0" indent="0" marL="0">
              <a:buNone/>
            </a:pPr>
          </a:p>
          <a:p>
            <a:pPr lvl="0" indent="0" marL="0">
              <a:buNone/>
            </a:pPr>
            <a:r>
              <a:rPr/>
              <a:t>Das Modul “Programmiermethoden” im zweiten Semester Informatik am Campus Minden beschäftigt sich mit fortgeschrittenen Inhalten zum Thema Programmieren mit Java.</a:t>
            </a:r>
          </a:p>
          <a:p>
            <a:pPr lvl="0" indent="0" marL="0">
              <a:buNone/>
            </a:pPr>
          </a:p>
          <a:p>
            <a:pPr lvl="0" indent="0" marL="0">
              <a:buNone/>
            </a:pPr>
            <a:r>
              <a:rPr/>
              <a:t>Wir setzen im Praktikum auf eine Variante der Gamification: Die Studierenden wenden die theoretischen Inhalte aus der Vorlesung aktiv im Praktikum an und programmieren schrittweise über das Semester hinweg ein Spiel. Die Studierenden arbeiten dabei in kleinen Teams von drei Personen.</a:t>
            </a:r>
          </a:p>
          <a:p>
            <a:pPr lvl="0" indent="0" marL="0">
              <a:buNone/>
            </a:pPr>
          </a:p>
          <a:p>
            <a:pPr lvl="0" indent="0" marL="0">
              <a:buNone/>
            </a:pPr>
            <a:r>
              <a:rPr/>
              <a:t>Spielsituation im Dungeon</a:t>
            </a:r>
          </a:p>
          <a:p>
            <a:pPr lvl="0" indent="0" marL="0">
              <a:buNone/>
            </a:pPr>
          </a:p>
          <a:p>
            <a:pPr lvl="0" indent="0" marL="0">
              <a:buNone/>
            </a:pPr>
            <a:r>
              <a:rPr/>
              <a:t>Spielsituation im Dungeon</a:t>
            </a:r>
          </a:p>
          <a:p>
            <a:pPr lvl="0" indent="0" marL="0">
              <a:buNone/>
            </a:pPr>
          </a:p>
          <a:p>
            <a:pPr lvl="0" indent="0" marL="0">
              <a:buNone/>
            </a:pPr>
            <a:r>
              <a:rPr/>
              <a:t>Hierzu gibt es wöchentliche Übungsaufgaben. Diese werden von den Studierenden teamweise in der Selbststudiumszeit bearbeitet. Die Abgabe erfolgt im ILIAS über ein Übungsobjekt. Im Praktikum stellen die Studierenden ihre Lösungen den Lehrenden vor und erhalten dabei Feedback von den Lehrenden.</a:t>
            </a:r>
          </a:p>
          <a:p>
            <a:pPr lvl="0" indent="0" marL="0">
              <a:buNone/>
            </a:pPr>
          </a:p>
          <a:p>
            <a:pPr lvl="0" indent="0" marL="0">
              <a:buNone/>
            </a:pPr>
            <a:r>
              <a:rPr/>
              <a:t>Zeitlicher Ablauf der Bearbeitung, Abgabe und Bewertung</a:t>
            </a:r>
          </a:p>
          <a:p>
            <a:pPr lvl="0" indent="0" marL="0">
              <a:buNone/>
            </a:pPr>
          </a:p>
          <a:p>
            <a:pPr lvl="0" indent="0" marL="0">
              <a:buNone/>
            </a:pPr>
            <a:r>
              <a:rPr/>
              <a:t>Zeitlicher Ablauf der Bearbeitung, Abgabe und Bewertung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Einplanen des Peer-Feedbacks im Wochenablauf</a:t>
            </a:r>
          </a:p>
          <a:p>
            <a:pPr lvl="0" indent="0" marL="0">
              <a:buNone/>
            </a:pPr>
          </a:p>
          <a:p>
            <a:pPr lvl="0" indent="0" marL="0">
              <a:buNone/>
            </a:pPr>
            <a:r>
              <a:rPr/>
              <a:t>Einplanen des Peer-Feedbacks im Wochenablauf</a:t>
            </a:r>
          </a:p>
          <a:p>
            <a:pPr lvl="0" indent="0" marL="0">
              <a:buNone/>
            </a:pPr>
          </a:p>
          <a:p>
            <a:pPr lvl="0" indent="0" marL="0">
              <a:buNone/>
            </a:pPr>
            <a:r>
              <a:rPr/>
              <a:t>Organisatorisch findet die Peer-Feedback-Phase nach der Abgabe im ILIAS und vor der Vorstellung im Praktikum statt.</a:t>
            </a:r>
          </a:p>
          <a:p>
            <a:pPr lvl="0" indent="0" marL="0">
              <a:buNone/>
            </a:pPr>
          </a:p>
          <a:p>
            <a:pPr lvl="0" indent="0" marL="0">
              <a:buNone/>
            </a:pPr>
            <a:r>
              <a:rPr/>
              <a:t>Nach Ablauf der Abgabefrist wird vom ILIAS jeder Person mit einer Abgabe automatisch eine konfigurierbare Anzahl anderer Lösungen zum Review zugewiesen, wir haben hier mit zwei bis drei Reviews gearbeitet. Für das Review selbst muss entsprechend weitere Zeit eingeplant werden, im konkreten Fall wurde die Abgabe von Freitag vor dem Praktikum auf Donnerstag vorgezogen und die Peer-Feedback-Phase von Donnerstag bis Freitag vor dem Praktikum aktiviert.</a:t>
            </a:r>
          </a:p>
          <a:p>
            <a:pPr lvl="0" indent="0" marL="0">
              <a:buNone/>
            </a:pPr>
          </a:p>
          <a:p>
            <a:pPr lvl="0" indent="0" marL="0">
              <a:buNone/>
            </a:pPr>
            <a:r>
              <a:rPr/>
              <a:t>Anschließend wurde wie immer das Praktikum am Freitag durchgeführt, wobei hier zusätzlich das gegebene und empfangene Feedback mit diskutiert wurde.</a:t>
            </a:r>
          </a:p>
          <a:p>
            <a:pPr lvl="0" indent="0" marL="0">
              <a:buNone/>
            </a:pPr>
          </a:p>
          <a:p>
            <a:pPr lvl="0" indent="0" marL="0">
              <a:buNone/>
            </a:pPr>
            <a:r>
              <a:rPr/>
              <a:t>Leider ist das Peer-Feedback in der ILIAS-Übung technisch nur für Einzelabgaben aktivierbar, so dass jede Person eines Teams einzeln abgeben muss.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Übungsobjekt im ILIAS lassen sich Kriterienkataloge für das Peer-Feedback einrichten (vgl. Abb. ). Diese vorgegebenen Fragen müssen von den Teilnehmenden im Review beantwortet werden.</a:t>
            </a:r>
          </a:p>
          <a:p>
            <a:pPr lvl="0" indent="0" marL="0">
              <a:buNone/>
            </a:pPr>
          </a:p>
          <a:p>
            <a:pPr lvl="0" indent="0" marL="0">
              <a:buNone/>
            </a:pPr>
            <a:r>
              <a:rPr/>
              <a:t>Einrichten von Kriterienkatalogen für das Peer-Feedback im Einstellungsmenü des Übungsobjekts </a:t>
            </a:r>
          </a:p>
          <a:p>
            <a:pPr lvl="0" indent="0" marL="0">
              <a:buNone/>
            </a:pPr>
          </a:p>
          <a:p>
            <a:pPr lvl="0" indent="0" marL="0">
              <a:buNone/>
            </a:pPr>
            <a:r>
              <a:rPr/>
              <a:t>Einrichten von Kriterienkatalogen für das Peer-Feedback im Einstellungsmenü des Übungsobjekts </a:t>
            </a:r>
          </a:p>
          <a:p>
            <a:pPr lvl="0" indent="0" marL="0">
              <a:buNone/>
            </a:pPr>
          </a:p>
          <a:p>
            <a:pPr lvl="0" indent="0" marL="0">
              <a:buNone/>
            </a:pPr>
            <a:r>
              <a:rPr/>
              <a:t>Es stehen u.a. “ja/nein”-Fragen, 5-Sterne-Bewertung sowie Freitextfragen zur Verfügung (vgl. Abb. ). Ein Kriterienkatalog gilt für alle Übungseinheiten im Übungsobjekt.</a:t>
            </a:r>
          </a:p>
          <a:p>
            <a:pPr lvl="0" indent="0" marL="0">
              <a:buNone/>
            </a:pPr>
          </a:p>
          <a:p>
            <a:pPr lvl="0" indent="0" marL="0">
              <a:buNone/>
            </a:pPr>
            <a:r>
              <a:rPr/>
              <a:t>Zur Auswahl stehende Fragentypen für das Peer-Feedback </a:t>
            </a:r>
          </a:p>
          <a:p>
            <a:pPr lvl="0" indent="0" marL="0">
              <a:buNone/>
            </a:pPr>
          </a:p>
          <a:p>
            <a:pPr lvl="0" indent="0" marL="0">
              <a:buNone/>
            </a:pPr>
            <a:r>
              <a:rPr/>
              <a:t>Zur Auswahl stehende Fragentypen für das Peer-Feedback </a:t>
            </a:r>
          </a:p>
          <a:p>
            <a:pPr lvl="0" indent="0" marL="0">
              <a:buNone/>
            </a:pPr>
          </a:p>
          <a:p>
            <a:pPr lvl="0" indent="0" marL="0">
              <a:buNone/>
            </a:pPr>
            <a:r>
              <a:rPr/>
              <a:t>In den einzelnen Übungseinheiten in einem Übungsobjekt im ILIAS kann/muss das Peer-Feedback je Übungseinheit individuell aktiviert (vgl. Abb. ) und konfiguriert (vgl. Abb. ) werden.</a:t>
            </a:r>
          </a:p>
          <a:p>
            <a:pPr lvl="0" indent="0" marL="0">
              <a:buNone/>
            </a:pPr>
          </a:p>
          <a:p>
            <a:pPr lvl="0" indent="0" marL="0">
              <a:buNone/>
            </a:pPr>
            <a:r>
              <a:rPr/>
              <a:t>Aktivierung des Peer-Feedback pro Übungseinheit im Einstellungsmenü der Übungseinheiten </a:t>
            </a:r>
          </a:p>
          <a:p>
            <a:pPr lvl="0" indent="0" marL="0">
              <a:buNone/>
            </a:pPr>
          </a:p>
          <a:p>
            <a:pPr lvl="0" indent="0" marL="0">
              <a:buNone/>
            </a:pPr>
            <a:r>
              <a:rPr/>
              <a:t>Aktivierung des Peer-Feedback pro Übungseinheit im Einstellungsmenü der Übungseinheiten </a:t>
            </a:r>
          </a:p>
          <a:p>
            <a:pPr lvl="0" indent="0" marL="0">
              <a:buNone/>
            </a:pPr>
          </a:p>
          <a:p>
            <a:pPr lvl="0" indent="0" marL="0">
              <a:buNone/>
            </a:pPr>
            <a:r>
              <a:rPr/>
              <a:t>Konfiguration des Peer-Feedback pro Übungseinheit </a:t>
            </a:r>
          </a:p>
          <a:p>
            <a:pPr lvl="0" indent="0" marL="0">
              <a:buNone/>
            </a:pPr>
          </a:p>
          <a:p>
            <a:pPr lvl="0" indent="0" marL="0">
              <a:buNone/>
            </a:pPr>
            <a:r>
              <a:rPr/>
              <a:t>Konfiguration des Peer-Feedback pro Übungseinheit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Das Peer-Feedback war recht erfolgreich und wurde von den meisten Studierenden gut angenommen.</a:t>
            </a:r>
          </a:p>
          <a:p>
            <a:pPr lvl="0" indent="0" marL="0">
              <a:buNone/>
            </a:pPr>
          </a:p>
          <a:p>
            <a:pPr lvl="0" indent="0" marL="0">
              <a:spcBef>
                <a:spcPts val="3000"/>
              </a:spcBef>
              <a:buNone/>
            </a:pPr>
            <a:r>
              <a:rPr b="1"/>
              <a:t>Was war gut</a:t>
            </a:r>
          </a:p>
          <a:p>
            <a:pPr lvl="0" indent="0" marL="0">
              <a:buNone/>
            </a:pPr>
          </a:p>
          <a:p>
            <a:pPr lvl="0" indent="0" marL="0">
              <a:buNone/>
            </a:pPr>
            <a:r>
              <a:rPr/>
              <a:t>Insbesondere lässt sich positiv vermerken, dass die gesteckten Ziele wie (a) fremde Lösungen (Code) lesen lernen, (b) fremde Konzepte bewerten lernen, und (c) Anregungen für die eigenen Lösungen bekommen über das Peer-Feedback erreicht wurden. Durch die Beschäftigung mit fremden Lösungen können sich die Studierenden auch besser im Klassenkontext einordnen.</a:t>
            </a:r>
          </a:p>
          <a:p>
            <a:pPr lvl="0" indent="0" marL="0">
              <a:buNone/>
            </a:pPr>
          </a:p>
          <a:p>
            <a:pPr lvl="0" indent="0" marL="0">
              <a:spcBef>
                <a:spcPts val="3000"/>
              </a:spcBef>
              <a:buNone/>
            </a:pPr>
            <a:r>
              <a:rPr b="1"/>
              <a:t>Was könnte beim nächsten Mal besser sein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Die Arbeit der Studierenden wurde auf mehrere zweiwöchige Zyklen aufgeteilt (Abb. ).</a:t>
            </a:r>
          </a:p>
          <a:p>
            <a:pPr lvl="0" indent="0" marL="0">
              <a:buNone/>
            </a:pPr>
          </a:p>
          <a:p>
            <a:pPr lvl="0" indent="0" marL="0">
              <a:buNone/>
            </a:pPr>
            <a:r>
              <a:rPr/>
              <a:t>Ablauf eines zweiwöchigen Zyklus </a:t>
            </a:r>
          </a:p>
          <a:p>
            <a:pPr lvl="0" indent="0" marL="0">
              <a:buNone/>
            </a:pPr>
          </a:p>
          <a:p>
            <a:pPr lvl="0" indent="0" marL="0">
              <a:buNone/>
            </a:pPr>
            <a:r>
              <a:rPr/>
              <a:t>Ablauf eines zweiwöchigen Zyklus </a:t>
            </a:r>
          </a:p>
          <a:p>
            <a:pPr lvl="0" indent="0" marL="0">
              <a:buNone/>
            </a:pPr>
          </a:p>
          <a:p>
            <a:pPr lvl="0" indent="0" marL="0">
              <a:buNone/>
            </a:pPr>
            <a:r>
              <a:rPr/>
              <a:t>Dabei wurde jeweils in der ersten Woche eines Zyklus ein Konzept für bestimmte Spielsituationen erstellt und bewertet (Peer-Feedback plus Dozentenfeedback), und in der zweiten Woche erfolgte die Umsetzung inkl. Feedback (erneut Peer-Feedback plus Dozentenfeedback). In jeder Zyklus-Phase wurden unterschiedliche, angepasste Feedback-Kriterienkataloge genutzt. Insgesamt folgten fünf solcher Zyklen aufeinander.</a:t>
            </a:r>
          </a:p>
          <a:p>
            <a:pPr lvl="0" indent="0" marL="0">
              <a:buNone/>
            </a:pPr>
          </a:p>
          <a:p>
            <a:pPr lvl="0" indent="0" marL="0">
              <a:buNone/>
            </a:pPr>
            <a:r>
              <a:rPr/>
              <a:t>Um den Studierenden eine bessere Orientierung zu geben, (a) in welchem Zyklus und (b) in welcher Woche des Zyklus sie sich befinden, wurde im ILIAS-Kursraum die Seite mit der Seitengestaltung in mehrere Blöcke unterteilt: Für jeden Zyklus wurde ein Block mit den nötigen Informationen und Verlinkungen auf andere ILIAS-Objekte (Übungsobjekt, …) eingerichtet. Zur leichteren Wiedererkennung wurden diese Blöcke unterschiedlich eingefärbt (vgl. Abb. ).</a:t>
            </a:r>
          </a:p>
          <a:p>
            <a:pPr lvl="0" indent="0" marL="0">
              <a:buNone/>
            </a:pPr>
          </a:p>
          <a:p>
            <a:pPr lvl="0" indent="0" marL="0">
              <a:buNone/>
            </a:pPr>
            <a:r>
              <a:rPr/>
              <a:t>Ansicht des aktuellen Zyklus im ILIAS aus Sicht der User </a:t>
            </a:r>
          </a:p>
          <a:p>
            <a:pPr lvl="0" indent="0" marL="0">
              <a:buNone/>
            </a:pPr>
          </a:p>
          <a:p>
            <a:pPr lvl="0" indent="0" marL="0">
              <a:buNone/>
            </a:pPr>
            <a:r>
              <a:rPr/>
              <a:t>Ansicht des aktuellen Zyklus im ILIAS aus Sicht der User </a:t>
            </a:r>
          </a:p>
          <a:p>
            <a:pPr lvl="0" indent="0" marL="0">
              <a:buNone/>
            </a:pPr>
          </a:p>
          <a:p>
            <a:pPr lvl="0" indent="0" marL="0">
              <a:buNone/>
            </a:pPr>
            <a:r>
              <a:rPr/>
              <a:t>Alle </a:t>
            </a:r>
            <a:r>
              <a:rPr b="1"/>
              <a:t>Blöcke wurden zeitgesteuert aktiviert und deaktiviert</a:t>
            </a:r>
            <a:r>
              <a:rPr/>
              <a:t>, so dass für die Studierenden immer nur die relevanten Informationen für den aktuellen Zyklus sichtbar waren und keine extra Eingriffe seitens des Dozenten notwendig wurden (die Einstellungen lassen sich als Kurs-Admin über “Seite gestalten” erreichen: Abb. ).</a:t>
            </a:r>
          </a:p>
          <a:p>
            <a:pPr lvl="0" indent="0" marL="0">
              <a:buNone/>
            </a:pPr>
          </a:p>
          <a:p>
            <a:pPr lvl="0" indent="0" marL="0">
              <a:buNone/>
            </a:pPr>
            <a:r>
              <a:rPr/>
              <a:t>Einstellung der zeitgesteuerten Darstellung der Blöcke (Admin-Sicht: “Seite gestalten”) </a:t>
            </a:r>
          </a:p>
          <a:p>
            <a:pPr lvl="0" indent="0" marL="0">
              <a:buNone/>
            </a:pPr>
          </a:p>
          <a:p>
            <a:pPr lvl="0" indent="0" marL="0">
              <a:buNone/>
            </a:pPr>
            <a:r>
              <a:rPr/>
              <a:t>Einstellung der zeitgesteuerten Darstellung der Blöcke (Admin-Sicht: “Seite gestalten”) </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Modul “Künstliche Intelligenz” hatten die Studierenden die Aufgabe, ein Poster zu einem bestimmten Thema zu gestalten und ihre Arbeitsergebnisse dort geeignet zu visualisieren.</a:t>
            </a:r>
          </a:p>
          <a:p>
            <a:pPr lvl="0" indent="0" marL="0">
              <a:buNone/>
            </a:pPr>
          </a:p>
          <a:p>
            <a:pPr lvl="0" indent="0" marL="0">
              <a:buNone/>
            </a:pPr>
            <a:r>
              <a:rPr/>
              <a:t>Wir haben im ILIAS-Kursraum eine Poster-Galerie eingerichtet. Dazu haben wir ein neues Objekt “Inhaltsseite” in den Kurs eingefügt und darin über “Seite gestalten” ein mehrspaltiges “Spaltenlayout” mit vier gleich breiten Spalten eingefügt. Die Poster der Studierenden lagen im PDF-Format vor und wurden für die Einbindung im ILIAS zunächst in das PNG-Format exportiert. Diese Bilder wurden dann in den Spalten als “Bild/Audio/Video”-Objekt eingefügt. In den Einstellung der dadurch entstehenden Medienobjekte muss jeweils einzeln noch “Vollbild anzeigen” aktiviert werden, damit ILIAS eine kleine Lupe für die Vergrößerung zum Vollbild anzeigt (vgl. Abb. ).</a:t>
            </a:r>
          </a:p>
          <a:p>
            <a:pPr lvl="0" indent="0" marL="0">
              <a:buNone/>
            </a:pPr>
          </a:p>
          <a:p>
            <a:pPr lvl="0" indent="0" marL="0">
              <a:buNone/>
            </a:pPr>
            <a:r>
              <a:rPr/>
              <a:t>Einstellungen für jedes Bild (Medienobjekt) </a:t>
            </a:r>
          </a:p>
          <a:p>
            <a:pPr lvl="0" indent="0" marL="0">
              <a:buNone/>
            </a:pPr>
          </a:p>
          <a:p>
            <a:pPr lvl="0" indent="0" marL="0">
              <a:buNone/>
            </a:pPr>
            <a:r>
              <a:rPr/>
              <a:t>Einstellungen für jedes Bild (Medienobjekt) </a:t>
            </a:r>
          </a:p>
          <a:p>
            <a:pPr lvl="0" indent="0" marL="0">
              <a:buNone/>
            </a:pPr>
          </a:p>
          <a:p>
            <a:pPr lvl="0" indent="0" marL="0">
              <a:buNone/>
            </a:pPr>
            <a:r>
              <a:rPr/>
              <a:t>Dadurch entsteht in der Studierendenansicht des Kursraums eine mehrspaltige Poster-Galerie (vgl. Abb. ), in der jedes Poster als kleine Vorschau angezeigt wird und wo man jedes Poster per Klick auf das jeweilige Lupensymbol in der Vollbild-Ansicht in Ruhe betrachten kann.</a:t>
            </a:r>
          </a:p>
          <a:p>
            <a:pPr lvl="0" indent="0" marL="0">
              <a:buNone/>
            </a:pPr>
          </a:p>
          <a:p>
            <a:pPr lvl="0" indent="0" marL="0">
              <a:buNone/>
            </a:pPr>
            <a:r>
              <a:rPr/>
              <a:t>Ausschnitt der Poster-Galerie im Modul “KI” im Winter 2022/23 </a:t>
            </a:r>
          </a:p>
          <a:p>
            <a:pPr lvl="0" indent="0" marL="0">
              <a:buNone/>
            </a:pPr>
          </a:p>
          <a:p>
            <a:pPr lvl="0" indent="0" marL="0">
              <a:buNone/>
            </a:pPr>
            <a:r>
              <a:rPr/>
              <a:t>Ausschnitt der Poster-Galerie im Modul “KI” im Winter 2022/23 </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Die Entwicklung und Umsetzung der Konzepte wurde unterstützt durch das DigikoS-Projekt (“Digitalbaukasten für kompetenzorientiertes Selbststudium”). Dazu gehörten:</a:t>
            </a:r>
          </a:p>
          <a:p>
            <a:pPr lvl="0" indent="0" marL="0">
              <a:buNone/>
            </a:pPr>
          </a:p>
          <a:p>
            <a:pPr lvl="0"/>
            <a:r>
              <a:rPr/>
              <a:t>Einrichtung des Kursraumes in ILIAS</a:t>
            </a:r>
          </a:p>
          <a:p>
            <a:pPr lvl="0" indent="0" marL="0">
              <a:buNone/>
            </a:pPr>
          </a:p>
          <a:p>
            <a:pPr lvl="0"/>
            <a:r>
              <a:rPr/>
              <a:t>Konfiguration des Peer-Feedbacks</a:t>
            </a:r>
          </a:p>
          <a:p>
            <a:pPr lvl="0" indent="0" marL="0">
              <a:buNone/>
            </a:pPr>
          </a:p>
          <a:p>
            <a:pPr lvl="0"/>
            <a:r>
              <a:rPr/>
              <a:t>Konfiguration der Objekte für die Zyklen</a:t>
            </a:r>
          </a:p>
          <a:p>
            <a:pPr lvl="0" indent="0" marL="0">
              <a:buNone/>
            </a:pPr>
          </a:p>
          <a:p>
            <a:pPr lvl="0"/>
            <a:r>
              <a:rPr/>
              <a:t>Umsetzung der Poster-Galerie</a:t>
            </a:r>
          </a:p>
          <a:p>
            <a:pPr lvl="0" indent="0" marL="0">
              <a:buNone/>
            </a:pPr>
          </a:p>
          <a:p>
            <a:pPr lvl="0"/>
            <a:r>
              <a:rPr/>
              <a:t>Hilfe bei der Entwicklung von Umfragen zur Evaluation der eingesetzten Techniken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spcBef>
                <a:spcPts val="3000"/>
              </a:spcBef>
              <a:buNone/>
            </a:pPr>
            <a:r>
              <a:rPr b="1"/>
              <a:t>Konzept</a:t>
            </a:r>
          </a:p>
          <a:p>
            <a:pPr lvl="0" indent="0" marL="0">
              <a:buNone/>
            </a:pPr>
          </a:p>
          <a:p>
            <a:pPr lvl="0" indent="0" marL="0">
              <a:buNone/>
            </a:pPr>
            <a:r>
              <a:rPr/>
              <a:t>Prof. Gips hat aktuell </a:t>
            </a:r>
            <a:r>
              <a:rPr b="1"/>
              <a:t>vier Module als OER</a:t>
            </a:r>
            <a:r>
              <a:rPr/>
              <a:t> überarbeitet und unter der CC BY-SA-4.0 Lizenz bereitgestellt.</a:t>
            </a:r>
          </a:p>
          <a:p>
            <a:pPr lvl="0" indent="0" marL="0">
              <a:buNone/>
            </a:pPr>
          </a:p>
          <a:p>
            <a:pPr lvl="0" indent="0" marL="0">
              <a:buNone/>
            </a:pPr>
            <a:r>
              <a:rPr/>
              <a:t>Die </a:t>
            </a:r>
            <a:r>
              <a:rPr b="1"/>
              <a:t>Entwicklung und Versionierung der Inhalte</a:t>
            </a:r>
            <a:r>
              <a:rPr/>
              <a:t> (als Markdown-Quellen) erfolgt quelloffen auf </a:t>
            </a:r>
            <a:r>
              <a:rPr b="1"/>
              <a:t>GitHub</a:t>
            </a:r>
            <a:r>
              <a:rPr/>
              <a:t>. Über eine </a:t>
            </a:r>
            <a:r>
              <a:rPr b="1"/>
              <a:t>selbstentwickelte Toolchain</a:t>
            </a:r>
            <a:r>
              <a:rPr/>
              <a:t> werden daraus automatisch </a:t>
            </a:r>
            <a:r>
              <a:rPr b="1"/>
              <a:t>Foliensätze (LaTeX/PDF) sowie interaktive Lehrunterlagen (HTML-Lernmodul) exportiert</a:t>
            </a:r>
            <a:r>
              <a:rPr/>
              <a:t>.</a:t>
            </a:r>
          </a:p>
          <a:p>
            <a:pPr lvl="0" indent="0" marL="0">
              <a:buNone/>
            </a:pPr>
          </a:p>
          <a:p>
            <a:pPr lvl="0" indent="0" marL="0">
              <a:buNone/>
            </a:pPr>
            <a:r>
              <a:rPr/>
              <a:t>Die generierten </a:t>
            </a:r>
            <a:r>
              <a:rPr b="1"/>
              <a:t>Lernmodule werden in einen offenen Kursraum</a:t>
            </a:r>
            <a:r>
              <a:rPr/>
              <a:t> integriert.</a:t>
            </a:r>
          </a:p>
          <a:p>
            <a:pPr lvl="0" indent="0" marL="0">
              <a:buNone/>
            </a:pPr>
          </a:p>
          <a:p>
            <a:pPr lvl="0" indent="0" marL="0">
              <a:buNone/>
            </a:pPr>
            <a:r>
              <a:rPr/>
              <a:t>Für die </a:t>
            </a:r>
            <a:r>
              <a:rPr b="1"/>
              <a:t>Durchführung der Module wird zusätzlich ein geschlossener Kursraum</a:t>
            </a:r>
            <a:r>
              <a:rPr/>
              <a:t> angelegt. Hier werden personenbezogenen Daten und Vorgänge wie die Organisation der Studierenden und die Abgaben im Praktikum datenschutzkonform durchgeführt, für die Lehr-/Lern-Materialien gibt es einen Link auf das Lernmodul im offenen Kursraum.</a:t>
            </a:r>
          </a:p>
          <a:p>
            <a:pPr lvl="0" indent="0" marL="0">
              <a:buNone/>
            </a:pPr>
          </a:p>
          <a:p>
            <a:pPr lvl="0" indent="0" marL="0">
              <a:buNone/>
            </a:pPr>
            <a:r>
              <a:rPr/>
              <a:t>Überblick OER-Kurse: Entwicklung quelloffen auf GitHub, Export per CI/CD-Pipeline als PDF und als Lernmodul, Einsatz offener und geschlossener Kursräume (Lernmaterialien vs. personenbezogene Daten etc.) </a:t>
            </a:r>
          </a:p>
          <a:p>
            <a:pPr lvl="0" indent="0" marL="0">
              <a:buNone/>
            </a:pPr>
          </a:p>
          <a:p>
            <a:pPr lvl="0" indent="0" marL="0">
              <a:buNone/>
            </a:pPr>
            <a:r>
              <a:rPr/>
              <a:t>Überblick OER-Kurse: Entwicklung quelloffen auf GitHub, Export per CI/CD-Pipeline als PDF und als Lernmodul, Einsatz offener und geschlossener Kursräume (Lernmaterialien vs. personenbezogene Daten etc.) </a:t>
            </a:r>
          </a:p>
          <a:p>
            <a:pPr lvl="0" indent="0" marL="0">
              <a:buNone/>
            </a:pPr>
          </a:p>
          <a:p>
            <a:pPr lvl="0" indent="0" marL="0">
              <a:buNone/>
            </a:pPr>
            <a:r>
              <a:rPr/>
              <a:t>Dieses Vorgehen ist über mehrere Jahre erfolgreich im Einsatz, es erlaubt eine schnelle Reaktion auf neue Themen oder das Korrigieren von Fehlern. Zusätzlich wird die zeitaufwändige manuelle Einrichtung der ILIAS-Kursräume auf ein Minimum reduziert.</a:t>
            </a:r>
          </a:p>
          <a:p>
            <a:pPr lvl="0" indent="0" marL="0">
              <a:buNone/>
            </a:pPr>
          </a:p>
          <a:p>
            <a:pPr lvl="0" indent="0" marL="0">
              <a:spcBef>
                <a:spcPts val="3000"/>
              </a:spcBef>
              <a:buNone/>
            </a:pPr>
            <a:r>
              <a:rPr b="1"/>
              <a:t>Beispiel Lernmodul Compilerbau</a:t>
            </a:r>
          </a:p>
          <a:p>
            <a:pPr lvl="0" indent="0" marL="0">
              <a:buNone/>
            </a:pPr>
          </a:p>
          <a:p>
            <a:pPr lvl="0" indent="0" marL="0">
              <a:buNone/>
            </a:pPr>
            <a:r>
              <a:rPr/>
              <a:t>Beispiel: Lernmodul zu Compilerbau (Startseite, Session) </a:t>
            </a:r>
          </a:p>
          <a:p>
            <a:pPr lvl="0" indent="0" marL="0">
              <a:buNone/>
            </a:pPr>
          </a:p>
          <a:p>
            <a:pPr lvl="0" indent="0" marL="0">
              <a:buNone/>
            </a:pPr>
            <a:r>
              <a:rPr/>
              <a:t>Beispiel: Lernmodul zu Compilerbau (Startseite, Session) </a:t>
            </a:r>
          </a:p>
          <a:p>
            <a:pPr lvl="0" indent="0" marL="0">
              <a:buNone/>
            </a:pPr>
          </a:p>
          <a:p>
            <a:pPr lvl="0" indent="0" marL="0">
              <a:buNone/>
            </a:pPr>
            <a:r>
              <a:rPr/>
              <a:t>Die Studierenden erreichen im Lernmodul zunächst eine Startseite mit einer kurzen fachlichen Einordnung sowie einem Überblick über die behandelten Inhalte und einer Darstellung des Prüfungsformats. Danach gibt es eine Übersicht über die einzelnen Wochen und die jeweils behandelten Themen sowie Aufgaben.</a:t>
            </a:r>
          </a:p>
          <a:p>
            <a:pPr lvl="0" indent="0" marL="0">
              <a:buNone/>
            </a:pPr>
          </a:p>
          <a:p>
            <a:pPr lvl="0" indent="0" marL="0">
              <a:buNone/>
            </a:pPr>
            <a:r>
              <a:rPr/>
              <a:t>In den einzelnen Sitzungen ist der Aufbau über ein Template gesteuert. Hier finden die Studierenden zu einer Lern-Einheit eine Zusammenfassung, selbst erstellte Lehrvideos und Tutorials sowie Lernziele. Danach folgt die Darstellung des Lehrmaterials, gefolgt von Links zu Selbsttests (im ILIAS) sowie Challenges und Literatur zur Vertiefung. Die Studierenden können bequem per Navigation auf einen Abschnitt springen oder auch zu einem verwandeten Thema. Es gibt interaktive Elemente, zusätzlich sollen in Zukunft die Selbsttest aus dem ILIAS in das Lernmodul hineinverlagert werden, um den Studierenden eine Lernerfahrung ohne Medienbrüche zu ermöglichen.</a:t>
            </a:r>
          </a:p>
          <a:p>
            <a:pPr lvl="0" indent="0" marL="0">
              <a:buNone/>
            </a:pPr>
          </a:p>
          <a:p>
            <a:pPr lvl="0" indent="0" marL="0">
              <a:spcBef>
                <a:spcPts val="3000"/>
              </a:spcBef>
              <a:buNone/>
            </a:pPr>
            <a:r>
              <a:rPr b="1"/>
              <a:t>Aktuell verfügbare OER-Kurse</a:t>
            </a:r>
          </a:p>
          <a:p>
            <a:pPr lvl="0" indent="0" marL="0">
              <a:buNone/>
            </a:pPr>
          </a:p>
          <a:p>
            <a:pPr lvl="0" indent="0" marL="0">
              <a:buNone/>
            </a:pPr>
            <a:r>
              <a:rPr/>
              <a:t>Aktuell sind vier verschiedene Module als OER-Kurse verfügbar (sowohl in Form der Quellen auf GitHub und auch als funktionsfähiges Lernmodul im offenen Bereich im ILIAS):</a:t>
            </a:r>
          </a:p>
          <a:p>
            <a:pPr lvl="0" indent="0" marL="0">
              <a:buNone/>
            </a:pPr>
          </a:p>
          <a:p>
            <a:pPr lvl="0"/>
            <a:r>
              <a:rPr/>
              <a:t>Künstliche Intelligenz: ILIAS, GitHub</a:t>
            </a:r>
          </a:p>
          <a:p>
            <a:pPr lvl="0" indent="0" marL="0">
              <a:buNone/>
            </a:pPr>
          </a:p>
          <a:p>
            <a:pPr lvl="0"/>
            <a:r>
              <a:rPr/>
              <a:t>Programmiermethoden: ILIAS, GitHub</a:t>
            </a:r>
          </a:p>
          <a:p>
            <a:pPr lvl="0" indent="0" marL="0">
              <a:buNone/>
            </a:pPr>
          </a:p>
          <a:p>
            <a:pPr lvl="0"/>
            <a:r>
              <a:rPr/>
              <a:t>Compilerbau: ILIAS, GitHub</a:t>
            </a:r>
          </a:p>
          <a:p>
            <a:pPr lvl="0" indent="0" marL="0">
              <a:buNone/>
            </a:pPr>
          </a:p>
          <a:p>
            <a:pPr lvl="0"/>
            <a:r>
              <a:rPr/>
              <a:t>Concepts of Programming Languages: ILIAS, GitHub</a:t>
            </a:r>
          </a:p>
          <a:p>
            <a:pPr lvl="0" indent="0" marL="0">
              <a:buNone/>
            </a:pPr>
          </a:p>
          <a:p>
            <a:pPr lvl="0" indent="0" marL="0">
              <a:buNone/>
            </a:pPr>
            <a:r>
              <a:rPr/>
              <a:t>Diese Module werden schrittweise weiter ausgebaut und gepflegt. Weitere Module sind aktuell in Überarbeitung.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cagix/dlk23"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www.digikos.de/"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Peer-Feedback, Poster-Sessions und OER in ILIAS-Kursräumen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Finn Amini Kaveh, Carsten Gips (HSBI)</a:t>
            </a:r>
          </a:p>
        </p:txBody>
      </p:sp>
      <p:sp>
        <p:nvSpPr>
          <p:cNvPr id="4" name="Date Placeholder 3"/>
          <p:cNvSpPr>
            <a:spLocks noGrp="1"/>
          </p:cNvSpPr>
          <p:nvPr>
            <p:ph idx="10" sz="half" type="dt"/>
          </p:nvPr>
        </p:nvSpPr>
        <p:spPr/>
        <p:txBody>
          <a:bodyPr/>
          <a:lstStyle/>
          <a:p>
            <a:pPr lvl="0" indent="0" marL="0">
              <a:buNone/>
            </a:pPr>
            <a:r>
              <a:rPr/>
              <a:t>21. November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LICENSE</a:t>
            </a:r>
          </a:p>
        </p:txBody>
      </p:sp>
      <p:pic>
        <p:nvPicPr>
          <p:cNvPr descr="https://licensebuttons.net/l/by-sa/4.0/88x31.png" id="0" name="Picture 1"/>
          <p:cNvPicPr>
            <a:picLocks noGrp="1" noChangeAspect="1"/>
          </p:cNvPicPr>
          <p:nvPr/>
        </p:nvPicPr>
        <p:blipFill>
          <a:blip r:embed="rId2"/>
          <a:stretch>
            <a:fillRect/>
          </a:stretch>
        </p:blipFill>
        <p:spPr bwMode="auto">
          <a:xfrm>
            <a:off x="457200" y="1435100"/>
            <a:ext cx="8229600" cy="2895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Unless otherwise noted, this work is licensed under CC BY-SA 4.0.</a:t>
            </a:r>
          </a:p>
          <a:p>
            <a:pPr lvl="0" indent="0" marL="0">
              <a:buNone/>
            </a:pPr>
            <a:r>
              <a:rPr/>
              <a:t>See </a:t>
            </a:r>
            <a:r>
              <a:rPr>
                <a:hlinkClick r:id="rId2"/>
              </a:rPr>
              <a:t>github.com/cagix/dlk23</a:t>
            </a:r>
            <a:r>
              <a:rPr/>
              <a:t> for sources, slides and handout.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Lernszenario “Programmiermethoden”: Wir entwickeln ein Spiel</a:t>
            </a:r>
          </a:p>
        </p:txBody>
      </p:sp>
      <p:sp>
        <p:nvSpPr>
          <p:cNvPr id="3" name="Content Placeholder 2"/>
          <p:cNvSpPr>
            <a:spLocks noGrp="1"/>
          </p:cNvSpPr>
          <p:nvPr>
            <p:ph idx="1"/>
          </p:nvPr>
        </p:nvSpPr>
        <p:spPr/>
        <p:txBody>
          <a:bodyPr/>
          <a:lstStyle/>
          <a:p>
            <a:pPr lvl="0" indent="0" marL="0">
              <a:buNone/>
            </a:pP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Peer-Feedback zu Übungsaufgaben im ILIAS</a:t>
            </a:r>
          </a:p>
        </p:txBody>
      </p:sp>
      <p:sp>
        <p:nvSpPr>
          <p:cNvPr id="3" name="Content Placeholder 2"/>
          <p:cNvSpPr>
            <a:spLocks noGrp="1"/>
          </p:cNvSpPr>
          <p:nvPr>
            <p:ph idx="1"/>
          </p:nvPr>
        </p:nvSpPr>
        <p:spPr/>
        <p:txBody>
          <a:bodyPr/>
          <a:lstStyle/>
          <a:p>
            <a:pPr lvl="0" indent="0" marL="0">
              <a:buNone/>
            </a:pPr>
            <a:r>
              <a:rPr b="1"/>
              <a:t>Ziele Peer-Feedback</a:t>
            </a:r>
            <a:r>
              <a:rPr/>
              <a:t>: Studierende sollen …</a:t>
            </a:r>
          </a:p>
          <a:p>
            <a:pPr lvl="0"/>
            <a:r>
              <a:rPr/>
              <a:t>Fremde Lösungen (Code) lesen lernen</a:t>
            </a:r>
          </a:p>
          <a:p>
            <a:pPr lvl="0"/>
            <a:r>
              <a:rPr/>
              <a:t>Fremde Konzepte bewerten lernen</a:t>
            </a:r>
          </a:p>
          <a:p>
            <a:pPr lvl="0"/>
            <a:r>
              <a:rPr/>
              <a:t>Anregungen für ihre eigenen Lösungen bekommen (Spieleentwicklung!)</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Peer-Feedback: Kriterienkataloge im Übungsobjekt</a:t>
            </a:r>
          </a:p>
        </p:txBody>
      </p:sp>
      <p:sp>
        <p:nvSpPr>
          <p:cNvPr id="3" name="Content Placeholder 2"/>
          <p:cNvSpPr>
            <a:spLocks noGrp="1"/>
          </p:cNvSpPr>
          <p:nvPr>
            <p:ph idx="1"/>
          </p:nvPr>
        </p:nvSpPr>
        <p:spPr/>
        <p:txBody>
          <a:bodyPr/>
          <a:lstStyle/>
          <a:p>
            <a:pPr lvl="0" indent="0" marL="0">
              <a:buNone/>
            </a:pPr>
          </a:p>
          <a:p>
            <a:pPr lvl="0" indent="0" marL="0">
              <a:buNone/>
            </a:pPr>
            <a:r>
              <a:rPr b="1"/>
              <a:t>Beispiele für verwendete Review-Fragen</a:t>
            </a:r>
            <a:r>
              <a:rPr/>
              <a:t>:</a:t>
            </a:r>
          </a:p>
          <a:p>
            <a:pPr lvl="0"/>
            <a:r>
              <a:rPr/>
              <a:t>Wie gut können Sie die Modellierung nachvollziehen? (5-Sterne-Bewertung)</a:t>
            </a:r>
          </a:p>
          <a:p>
            <a:pPr lvl="0"/>
            <a:r>
              <a:rPr/>
              <a:t>Was gefällt Ihnen an der Modellierung besonders? (Text)</a:t>
            </a:r>
          </a:p>
          <a:p>
            <a:pPr lvl="0"/>
            <a:r>
              <a:rPr/>
              <a:t>Wie könnte die Modellierung verbessert werden? (Text)</a:t>
            </a:r>
          </a:p>
          <a:p>
            <a:pPr lvl="0"/>
            <a:r>
              <a:rPr/>
              <a:t>Beurteilen Sie die Dokumentation des Codes und geben Sie Verbesserungshinweise. (Text)</a:t>
            </a:r>
          </a:p>
          <a:p>
            <a:pPr lvl="0"/>
            <a:r>
              <a:rPr/>
              <a:t>Kein Review – es handelt sich um die Abgabe meines Teams. (Erfüllt Ja/Nein)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Peer-Feedback: Lessons Learned</a:t>
            </a:r>
          </a:p>
        </p:txBody>
      </p:sp>
      <p:sp>
        <p:nvSpPr>
          <p:cNvPr id="3" name="Content Placeholder 2"/>
          <p:cNvSpPr>
            <a:spLocks noGrp="1"/>
          </p:cNvSpPr>
          <p:nvPr>
            <p:ph idx="1"/>
          </p:nvPr>
        </p:nvSpPr>
        <p:spPr/>
        <p:txBody>
          <a:bodyPr/>
          <a:lstStyle/>
          <a:p>
            <a:pPr lvl="0"/>
            <a:r>
              <a:rPr b="1"/>
              <a:t>Fragen</a:t>
            </a:r>
            <a:r>
              <a:rPr/>
              <a:t>: Lieber Freitext statt Checkboxen bzw. 5-Sterne-Bewertung nutzen (Freitext erzwingt eine aktivere Auseinandersetzung)</a:t>
            </a:r>
          </a:p>
          <a:p>
            <a:pPr lvl="0"/>
            <a:r>
              <a:rPr b="1"/>
              <a:t>ILIAS</a:t>
            </a:r>
            <a:r>
              <a:rPr/>
              <a:t>:</a:t>
            </a:r>
          </a:p>
          <a:p>
            <a:pPr lvl="1"/>
            <a:r>
              <a:rPr/>
              <a:t>Peer-Feedback lässt sich nur für Einzelabgaben konfigurieren (problematisch bei Bearbeitung in kleinen Teams)</a:t>
            </a:r>
          </a:p>
          <a:p>
            <a:pPr lvl="1"/>
            <a:r>
              <a:rPr/>
              <a:t>Keine Nachfrist oder individuelle Abgabe möglich (keine Flexibilität möglich, technische Gründe)</a:t>
            </a:r>
          </a:p>
          <a:p>
            <a:pPr lvl="1"/>
            <a:r>
              <a:rPr/>
              <a:t>Kriterienkataloge lassen sich nicht kopieren (sollten zu Beginn der Veranstaltung feststehen)</a:t>
            </a:r>
          </a:p>
          <a:p>
            <a:pPr lvl="0"/>
            <a:r>
              <a:rPr b="1"/>
              <a:t>Organisation</a:t>
            </a:r>
            <a:r>
              <a:rPr/>
              <a:t>:</a:t>
            </a:r>
          </a:p>
          <a:p>
            <a:pPr lvl="1"/>
            <a:r>
              <a:rPr/>
              <a:t>Zusätzliche Bearbeitungszeit für Peer-Feedback notwendig</a:t>
            </a:r>
          </a:p>
          <a:p>
            <a:pPr lvl="1"/>
            <a:r>
              <a:rPr/>
              <a:t>Peer-Review = zusätzliche “Abgabe” (aus Studierenden-Perspektive)</a:t>
            </a:r>
          </a:p>
          <a:p>
            <a:pPr lvl="1"/>
            <a:r>
              <a:rPr/>
              <a:t>Höherer Workload für die Studierenden</a:t>
            </a:r>
          </a:p>
          <a:p>
            <a:pPr lvl="0" indent="0" marL="0">
              <a:buNone/>
            </a:pPr>
            <a:r>
              <a:rPr/>
              <a:t>Danke Finn!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Mehrwöchige Arbeitszyklen: Orientierung im ILIAS</a:t>
            </a:r>
          </a:p>
        </p:txBody>
      </p:sp>
      <p:sp>
        <p:nvSpPr>
          <p:cNvPr id="3" name="Content Placeholder 2"/>
          <p:cNvSpPr>
            <a:spLocks noGrp="1"/>
          </p:cNvSpPr>
          <p:nvPr>
            <p:ph idx="1"/>
          </p:nvPr>
        </p:nvSpPr>
        <p:spPr/>
        <p:txBody>
          <a:bodyPr/>
          <a:lstStyle/>
          <a:p>
            <a:pPr lvl="0" indent="0" marL="0">
              <a:buNone/>
            </a:pP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Poster-Galerie im Modul “Künstliche Intelligenz”</a:t>
            </a:r>
          </a:p>
        </p:txBody>
      </p:sp>
      <p:sp>
        <p:nvSpPr>
          <p:cNvPr id="3" name="Content Placeholder 2"/>
          <p:cNvSpPr>
            <a:spLocks noGrp="1"/>
          </p:cNvSpPr>
          <p:nvPr>
            <p:ph idx="1"/>
          </p:nvPr>
        </p:nvSpPr>
        <p:spPr/>
        <p:txBody>
          <a:bodyPr/>
          <a:lstStyle/>
          <a:p>
            <a:pPr lvl="0" indent="0" marL="0">
              <a:buNone/>
            </a:pP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Unterstützung durch Digi-Scouts von DigikoS</a:t>
            </a:r>
          </a:p>
        </p:txBody>
      </p:sp>
      <p:sp>
        <p:nvSpPr>
          <p:cNvPr id="3" name="Content Placeholder 2"/>
          <p:cNvSpPr>
            <a:spLocks noGrp="1"/>
          </p:cNvSpPr>
          <p:nvPr>
            <p:ph idx="1"/>
          </p:nvPr>
        </p:nvSpPr>
        <p:spPr/>
        <p:txBody>
          <a:bodyPr/>
          <a:lstStyle/>
          <a:p>
            <a:pPr lvl="0" indent="0" marL="0">
              <a:buNone/>
            </a:pPr>
            <a:r>
              <a:rPr/>
              <a:t>Vielen Dank an die Digi-Scouts vom </a:t>
            </a:r>
            <a:r>
              <a:rPr>
                <a:hlinkClick r:id="rId3"/>
              </a:rPr>
              <a:t>DigikoS</a:t>
            </a:r>
            <a:r>
              <a:rPr/>
              <a:t>-Projekt für die Unterstützung bei der technischen Umsetzung im ILIAS!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OER-Kurse</a:t>
            </a:r>
          </a:p>
        </p:txBody>
      </p:sp>
      <p:sp>
        <p:nvSpPr>
          <p:cNvPr id="3" name="Content Placeholder 2"/>
          <p:cNvSpPr>
            <a:spLocks noGrp="1"/>
          </p:cNvSpPr>
          <p:nvPr>
            <p:ph idx="1"/>
          </p:nvPr>
        </p:nvSpPr>
        <p:spPr/>
        <p:txBody>
          <a:bodyPr/>
          <a:lstStyle/>
          <a:p>
            <a:pPr lvl="0" indent="0" marL="0">
              <a:buNone/>
            </a:pPr>
          </a:p>
          <a:p>
            <a:pPr lvl="0" indent="0" marL="0">
              <a:spcBef>
                <a:spcPts val="3000"/>
              </a:spcBef>
              <a:buNone/>
            </a:pPr>
            <a:r>
              <a:rPr b="1"/>
              <a:t>Beispiel Lernmodul Compilerbau</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Peer-Feedback, Poster-Sessions und OER in ILIAS-Kursräumen</dc:title>
  <dc:creator>Finn Amini Kaveh, Carsten Gips (HSBI)</dc:creator>
  <cp:keywords/>
  <dcterms:created xsi:type="dcterms:W3CDTF">2024-04-15T05:25:31Z</dcterms:created>
  <dcterms:modified xsi:type="dcterms:W3CDTF">2024-04-15T05:25:31Z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Das Projekt DigikoS hat im letzten Jahr die beiden Module “Künstliche Intelligenz” (KI) und “Programmiermethoden” (PM) am Campus Minden unterstützt. Beide Veranstaltungen sind durch moderne Lehrkonzepte und eine enge Verschmelzung digitaler und analoger Elemente geprägt und werden im Flipped Classroom durchgeführt; die Veranstaltung KI wird zudem in internationaler Kooperation organisiert. In beiden Projekten sollte die Selbstlernphase gestärkt und das Peer-Learning gefördert werden, in KI war zusätzlich die Aktivierung der Studierenden im Internationalisierungskontext ein wichtiges Ziel.Wir möchten in unserem Beitrag unsere Erfahrungen beim Peer-Feedback zu Übungsaufgaben im ILIAS und bei der Einrichtung einer Poster-Galerie teilen. Darüber hinaus werden wir einen Einblick in die Gestaltung der ILIAS-Kursräume geben, die jeweils aus einem offenen Kursraum für das OER-Lehr-/Lernmaterial sowie einem geschlossenen Kursraum für die Semester-Organisation und Abgaben bestanden. Hierzu wurde eine interessante Lösung entwickelt, um den Studierenden zeitgesteuert die in einer bestimmten Woche relevanten ILIAS-Objekte zu präsentieren.</vt:lpwstr>
  </property>
  <property fmtid="{D5CDD505-2E9C-101B-9397-08002B2CF9AE}" pid="3" name="date">
    <vt:lpwstr>21. November 2023</vt:lpwstr>
  </property>
  <property fmtid="{D5CDD505-2E9C-101B-9397-08002B2CF9AE}" pid="4" name="format">
    <vt:lpwstr>Kurzvortrag</vt:lpwstr>
  </property>
  <property fmtid="{D5CDD505-2E9C-101B-9397-08002B2CF9AE}" pid="5" name="institute">
    <vt:lpwstr>Unless otherwise noted, this work is licensed under CC BY-SA 4.0.</vt:lpwstr>
  </property>
  <property fmtid="{D5CDD505-2E9C-101B-9397-08002B2CF9AE}" pid="6" name="track">
    <vt:lpwstr>Fusion Learning</vt:lpwstr>
  </property>
</Properties>
</file>