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SBI Lausanne 30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BCC"/>
          </a:solidFill>
        </a:fill>
      </a:tcStyle>
    </a:wholeTbl>
    <a:band2H>
      <a:tcTxStyle b="def" i="def"/>
      <a:tcStyle>
        <a:tcBdr/>
        <a:fill>
          <a:solidFill>
            <a:srgbClr val="EB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HSBI Lausanne 300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- 2. Semester: Vorlesung (Flipped Classroom), wöchentliche Übungszettel (mit Punkten), Klausur am Ende</a:t>
            </a:r>
          </a:p>
          <a:p>
            <a:pPr/>
            <a:r>
              <a:t>- Beobachtungen:</a:t>
            </a:r>
          </a:p>
          <a:p>
            <a:pPr/>
            <a:r>
              <a:t>    - Intensive Beschäftigung oft erst kurz vor Klausur ("Bulemielernen")</a:t>
            </a:r>
          </a:p>
          <a:p>
            <a:pPr/>
            <a:r>
              <a:t>    - 6 Module =&gt; 6 Klausuren in 2 Wochen =&gt; Prüfungsstress</a:t>
            </a:r>
          </a:p>
          <a:p>
            <a:pPr/>
            <a:r>
              <a:t>    - Jede Woche Abgabe Übung =&gt; Prüfungsstress (und Fokus auf Punkte statt Inhalte)</a:t>
            </a:r>
          </a:p>
          <a:p>
            <a:pPr/>
            <a:r>
              <a:t>    - Übungsbearbeitung oft verteilt an eine Person =&gt; Lerneffekt?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-"/>
            </a:pPr>
            <a:r>
              <a:t>Typische Veranstaltung im 2. Semester Bachelor</a:t>
            </a:r>
          </a:p>
          <a:p>
            <a:pPr lvl="1" marL="501315" indent="-120315">
              <a:buSzPct val="100000"/>
              <a:buChar char="-"/>
            </a:pPr>
            <a:r>
              <a:t>ca. 60-70 Studierende</a:t>
            </a:r>
          </a:p>
          <a:p>
            <a:pPr lvl="1" marL="501315" indent="-120315">
              <a:buSzPct val="100000"/>
              <a:buChar char="-"/>
            </a:pPr>
            <a:r>
              <a:t>wöchentliche Vorlesung (Flipped Classroom), wöchentliche Übungszettel (mit Punkten)</a:t>
            </a:r>
          </a:p>
          <a:p>
            <a:pPr lvl="1" marL="501315" indent="-120315">
              <a:buSzPct val="100000"/>
              <a:buChar char="-"/>
            </a:pPr>
            <a:r>
              <a:t>Performanzprüfung: </a:t>
            </a:r>
          </a:p>
          <a:p>
            <a:pPr lvl="2" marL="882315" indent="-120315">
              <a:buSzPct val="100000"/>
              <a:buChar char="-"/>
            </a:pPr>
            <a:r>
              <a:t>50% praktische Teilleistung</a:t>
            </a:r>
          </a:p>
          <a:p>
            <a:pPr lvl="2" marL="882315" indent="-120315">
              <a:buSzPct val="100000"/>
              <a:buChar char="-"/>
            </a:pPr>
            <a:r>
              <a:t>50% theoretische Teilleistung 90'-120' Klausur am Ende</a:t>
            </a:r>
          </a:p>
          <a:p>
            <a:pPr marL="120315" indent="-120315">
              <a:buSzPct val="100000"/>
              <a:buChar char="-"/>
            </a:pPr>
          </a:p>
          <a:p>
            <a:pPr marL="120315" indent="-120315">
              <a:buSzPct val="100000"/>
              <a:buChar char="-"/>
            </a:pPr>
            <a:r>
              <a:t>Beobachtungen:</a:t>
            </a:r>
          </a:p>
          <a:p>
            <a:pPr lvl="1" marL="501315" indent="-120315">
              <a:buSzPct val="100000"/>
              <a:buChar char="-"/>
            </a:pPr>
            <a:r>
              <a:t>Flipped Classroom: </a:t>
            </a:r>
          </a:p>
          <a:p>
            <a:pPr lvl="2" marL="882315" indent="-120315">
              <a:buSzPct val="100000"/>
              <a:buChar char="-"/>
            </a:pPr>
            <a:r>
              <a:t>selbst motivierte Studierende bemerken spätestens nach/ab dem ersten 1/3 des Semesters die Arbeitslast - "Lurking" nimmt zu</a:t>
            </a:r>
          </a:p>
          <a:p>
            <a:pPr lvl="1" marL="501315" indent="-120315">
              <a:buSzPct val="100000"/>
              <a:buChar char="-"/>
            </a:pPr>
            <a:r>
              <a:t>Praktikum</a:t>
            </a:r>
          </a:p>
          <a:p>
            <a:pPr lvl="2" marL="882315" indent="-120315">
              <a:buSzPct val="100000"/>
              <a:buChar char="-"/>
            </a:pPr>
            <a:r>
              <a:t>Spektrum: Vorkorrektur+Feedback, Vorkorrektur+Übung, Vorstellung+Verteidigung+Bewertung der Lösung</a:t>
            </a:r>
          </a:p>
          <a:p>
            <a:pPr lvl="2" marL="882315" indent="-120315">
              <a:buSzPct val="100000"/>
              <a:buChar char="-"/>
            </a:pPr>
            <a:r>
              <a:t>Zeit pro Team: 90' Praktikum, 16..20 Personen in 3er Teams (= 6 Teams) =&gt; 15' pro Team für Vorstellung der Lösung, Nachfragen (eigenes Verstehen, Verständnis der Studierenden), Feedback, Bewertung</a:t>
            </a:r>
          </a:p>
          <a:p>
            <a:pPr lvl="2" marL="882315" indent="-120315">
              <a:buSzPct val="100000"/>
              <a:buChar char="-"/>
            </a:pPr>
            <a:r>
              <a:t>Übungsbearbeitung oft verteilt an eine Person =&gt; Lerneffekt?</a:t>
            </a:r>
          </a:p>
          <a:p>
            <a:pPr lvl="1" marL="501315" indent="-120315">
              <a:buSzPct val="100000"/>
              <a:buChar char="-"/>
            </a:pPr>
            <a:r>
              <a:t>Klausur</a:t>
            </a:r>
          </a:p>
          <a:p>
            <a:pPr lvl="2" marL="882315" indent="-120315">
              <a:buSzPct val="100000"/>
              <a:buChar char="-"/>
            </a:pPr>
            <a:r>
              <a:t>Intensive Beschäftigung oft erst kurz vor Klausur ("Bulemielernen")</a:t>
            </a:r>
          </a:p>
          <a:p>
            <a:pPr lvl="2" marL="882315" indent="-120315">
              <a:buSzPct val="100000"/>
              <a:buChar char="-"/>
            </a:pPr>
            <a:r>
              <a:t>6 Module =&gt; 6 Klausuren in 2 Wochen =&gt; Prüfungsstress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-"/>
            </a:pPr>
            <a:r>
              <a:t>Prüfungsform vor langer Zeit in Studiengangsprüfungsordnung aufgenommen</a:t>
            </a:r>
          </a:p>
          <a:p>
            <a:pPr marL="120315" indent="-120315">
              <a:buSzPct val="100000"/>
              <a:buChar char="-"/>
            </a:pPr>
            <a:r>
              <a:t>nicht eine große Klausur am Semesterende, sondern mehrere kleinere Prüfungsstationen</a:t>
            </a:r>
          </a:p>
          <a:p>
            <a:pPr/>
            <a:r>
              <a:t>- kann man sich vorstellen wie Zirkeltraining im Sport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im Laufe der Zeit im Studiengang viele verschiedene Varianten ausprobiert in verschiedenen Modulen</a:t>
            </a:r>
          </a:p>
          <a:p>
            <a:pPr/>
          </a:p>
          <a:p>
            <a:pPr marL="120315" indent="-120315">
              <a:buSzPct val="100000"/>
              <a:buChar char="-"/>
            </a:pPr>
            <a:r>
              <a:t>am Anfang: 4 Mini-E-Tests</a:t>
            </a:r>
          </a:p>
          <a:p>
            <a:pPr lvl="1" marL="501315" indent="-120315">
              <a:buSzPct val="100000"/>
              <a:buChar char="-"/>
            </a:pPr>
            <a:r>
              <a:t>zu viele Termine</a:t>
            </a:r>
          </a:p>
          <a:p>
            <a:pPr lvl="1" marL="501315" indent="-120315">
              <a:buSzPct val="100000"/>
              <a:buChar char="-"/>
            </a:pPr>
            <a:r>
              <a:t>Mindestdauer für sinnvolle Prüfung (Einlesen/Eindenken in die Aufgabenstellung, Lösen des Problems)</a:t>
            </a:r>
          </a:p>
          <a:p>
            <a:pPr marL="120315" indent="-120315">
              <a:buSzPct val="100000"/>
              <a:buChar char="-"/>
            </a:pPr>
            <a:r>
              <a:t>Experiment: 3 aus 4 (Krankheit)</a:t>
            </a:r>
          </a:p>
          <a:p>
            <a:pPr marL="120315" indent="-120315">
              <a:buSzPct val="100000"/>
              <a:buChar char="-"/>
            </a:pPr>
            <a:r>
              <a:t>Termine in freien Blöcken vs. Termine in VL- oder P-Slot</a:t>
            </a:r>
          </a:p>
          <a:p>
            <a:pPr/>
            <a:r>
              <a:t>- verschiedenste Mischungen ausprobiert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in meinen Modulen gute Mischung: 2x E-Assignment (einzeln, 45'), 3x praktische Aufgaben (Team)</a:t>
            </a:r>
          </a:p>
          <a:p>
            <a:pPr marL="120315" indent="-120315">
              <a:buSzPct val="100000"/>
              <a:buChar char="-"/>
            </a:pPr>
            <a:r>
              <a:t>entweder gemeinsam im ersten Teil eines Vorlesungsblocks oder einer Übungsstunde</a:t>
            </a:r>
          </a:p>
          <a:p>
            <a:pPr/>
          </a:p>
          <a:p>
            <a:pPr marL="120315" indent="-120315">
              <a:buSzPct val="100000"/>
              <a:buChar char="-"/>
            </a:pPr>
            <a:r>
              <a:t>in den zwischen den Stationen liegenden Übungen: </a:t>
            </a:r>
            <a:r>
              <a:rPr>
                <a:latin typeface="HSBI Lausanne 600"/>
                <a:ea typeface="HSBI Lausanne 600"/>
                <a:cs typeface="HSBI Lausanne 600"/>
                <a:sym typeface="HSBI Lausanne 600"/>
              </a:rPr>
              <a:t>Testat =&gt; jede Woche Praktikum, jede Woche neues Übungsblatt</a:t>
            </a:r>
            <a:endParaRPr>
              <a:latin typeface="HSBI Lausanne 600"/>
              <a:ea typeface="HSBI Lausanne 600"/>
              <a:cs typeface="HSBI Lausanne 600"/>
              <a:sym typeface="HSBI Lausanne 600"/>
            </a:endParaRPr>
          </a:p>
          <a:p>
            <a:pPr marL="120315" indent="-120315">
              <a:buSzPct val="100000"/>
              <a:buChar char="-"/>
            </a:pPr>
            <a:r>
              <a:rPr>
                <a:latin typeface="HSBI Lausanne 600"/>
                <a:ea typeface="HSBI Lausanne 600"/>
                <a:cs typeface="HSBI Lausanne 600"/>
                <a:sym typeface="HSBI Lausanne 600"/>
              </a:rPr>
              <a:t>Testat: Credit Points, erfolgreiche Bearbeitung</a:t>
            </a:r>
            <a:endParaRPr>
              <a:latin typeface="HSBI Lausanne 600"/>
              <a:ea typeface="HSBI Lausanne 600"/>
              <a:cs typeface="HSBI Lausanne 600"/>
              <a:sym typeface="HSBI Lausanne 600"/>
            </a:endParaRPr>
          </a:p>
          <a:p>
            <a:pPr marL="120315" indent="-120315">
              <a:buSzPct val="100000"/>
              <a:buChar char="-"/>
            </a:pPr>
          </a:p>
          <a:p>
            <a:pPr marL="120315" indent="-120315">
              <a:buSzPct val="100000"/>
              <a:buChar char="-"/>
            </a:pPr>
            <a:r>
              <a:t>zusätzliche Pufferstation oder Überhang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1" name="Shape 3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>
              <a:buSzPct val="100000"/>
              <a:buChar char="-"/>
            </a:pPr>
            <a:r>
              <a:t>Kontinuierlichere Stichproben</a:t>
            </a:r>
          </a:p>
          <a:p>
            <a:pPr marL="120315" indent="-120315">
              <a:buSzPct val="100000"/>
              <a:buChar char="-"/>
            </a:pPr>
            <a:r>
              <a:t>Übungen: Intensive Diskussion unter Studierenden, </a:t>
            </a:r>
            <a:r>
              <a:rPr>
                <a:latin typeface="HSBI Lausanne 600"/>
                <a:ea typeface="HSBI Lausanne 600"/>
                <a:cs typeface="HSBI Lausanne 600"/>
                <a:sym typeface="HSBI Lausanne 600"/>
              </a:rPr>
              <a:t>weg vom Fokus auf die Punkte/Note hin zu Inhalten</a:t>
            </a:r>
            <a:r>
              <a:t>, Fehlerkultur, Verständnisprobleme, mehr Studierende scheinen sich mit dem Übungsstoff tatsächlich auseinanderzusetzen, näher an Berufsleben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Vorlesungsmodell: "Wir gehen ein Buch durch und schauen, wie weit wir kommen" vs. Vorausplanung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20315" indent="-120315">
              <a:buSzPct val="100000"/>
              <a:buChar char="-"/>
            </a:lvl1pPr>
          </a:lstStyle>
          <a:p>
            <a:pPr/>
            <a:r>
              <a:t>max. 2-3 Module mit Parcoursprüfung pro Semester/Jahrgang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Kombination von Lernzielen definieren für jeweilige Notenstufe: </a:t>
            </a:r>
          </a:p>
          <a:p>
            <a:pPr marL="120315" indent="-120315">
              <a:buSzPct val="100000"/>
              <a:buChar char="-"/>
            </a:pPr>
            <a:r>
              <a:t>Lernziele gruppieren: "Studierende können mit Softwareversionierung umgehen"</a:t>
            </a:r>
          </a:p>
          <a:p>
            <a:pPr marL="120315" indent="-120315">
              <a:buSzPct val="100000"/>
              <a:buChar char="-"/>
            </a:pPr>
            <a:r>
              <a:t>Einzelne Lernziele Kompetenzstufen zuordnen: "Studierende kennen Git" (K1), "Studierende können ein Repository klonen" (K2), "Studierende können Änderungen committen" (K2), "Studierenden können ausgewählte Änderungen comitten" (K3),  ...</a:t>
            </a:r>
          </a:p>
          <a:p>
            <a:pPr marL="120315" indent="-120315">
              <a:buSzPct val="100000"/>
              <a:buChar char="-"/>
            </a:pPr>
            <a:r>
              <a:t>Baukasten für Noten definieren: 1.0 = Katalog A: x Lernziele K1, y Lernziele K2, ...</a:t>
            </a:r>
          </a:p>
          <a:p>
            <a:pPr/>
          </a:p>
          <a:p>
            <a:pPr/>
            <a:r>
              <a:t>Stationen sprechen jeweils mehrere Lernziele an &amp; Lernziele tauchen in verschiedenen Stationen auf </a:t>
            </a:r>
          </a:p>
          <a:p>
            <a:pPr/>
            <a:r>
              <a:t>=&gt; Lernziele können mehrfach "absolviert" oder "nachgewiesen" werden</a:t>
            </a:r>
          </a:p>
          <a:p>
            <a:pPr/>
          </a:p>
          <a:p>
            <a:pPr/>
            <a:r>
              <a:t>Feedback auf inhaltlicher Ebene, plus Bewertung "Das war ok" vs. "Das reicht noch nicht"</a:t>
            </a:r>
          </a:p>
          <a:p>
            <a:pPr/>
            <a:r>
              <a:t>=&gt; Studierende können daraus lernen und das Lernziel in einer späteren Station noch einmal angehen</a:t>
            </a:r>
          </a:p>
          <a:p>
            <a:pPr/>
          </a:p>
          <a:p>
            <a:pPr/>
            <a:r>
              <a:t>=&gt; Einüben späterer Berufspraxis</a:t>
            </a:r>
          </a:p>
          <a:p>
            <a:pPr/>
            <a:r>
              <a:t>=&gt; Studierende können gezielt auf eine Note hinarbeiten</a:t>
            </a:r>
          </a:p>
          <a:p>
            <a:pPr/>
            <a:r>
              <a:t>=&gt; Weniger Diskussion um Punktevergabe in Klausur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" y="225425"/>
            <a:ext cx="1978025" cy="42386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/>
          <p:nvPr/>
        </p:nvSpPr>
        <p:spPr>
          <a:xfrm>
            <a:off x="263525" y="908050"/>
            <a:ext cx="11664950" cy="5365750"/>
          </a:xfrm>
          <a:prstGeom prst="rect">
            <a:avLst/>
          </a:prstGeom>
          <a:solidFill>
            <a:srgbClr val="D7D2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" y="225425"/>
            <a:ext cx="1978025" cy="4238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"/>
          <p:cNvSpPr/>
          <p:nvPr/>
        </p:nvSpPr>
        <p:spPr>
          <a:xfrm>
            <a:off x="263525" y="908050"/>
            <a:ext cx="11664950" cy="5365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809" y="14395"/>
                </a:moveTo>
                <a:lnTo>
                  <a:pt x="20724" y="14395"/>
                </a:lnTo>
                <a:lnTo>
                  <a:pt x="20724" y="21600"/>
                </a:lnTo>
                <a:lnTo>
                  <a:pt x="19809" y="21600"/>
                </a:lnTo>
                <a:lnTo>
                  <a:pt x="19809" y="14395"/>
                </a:lnTo>
                <a:close/>
                <a:moveTo>
                  <a:pt x="20724" y="5858"/>
                </a:moveTo>
                <a:lnTo>
                  <a:pt x="21600" y="5858"/>
                </a:lnTo>
                <a:lnTo>
                  <a:pt x="21600" y="14395"/>
                </a:lnTo>
                <a:lnTo>
                  <a:pt x="20724" y="14395"/>
                </a:lnTo>
                <a:lnTo>
                  <a:pt x="20724" y="5858"/>
                </a:lnTo>
                <a:close/>
                <a:moveTo>
                  <a:pt x="0" y="0"/>
                </a:moveTo>
                <a:lnTo>
                  <a:pt x="20724" y="0"/>
                </a:lnTo>
                <a:lnTo>
                  <a:pt x="20724" y="5858"/>
                </a:lnTo>
                <a:lnTo>
                  <a:pt x="19809" y="5858"/>
                </a:lnTo>
                <a:lnTo>
                  <a:pt x="19809" y="14395"/>
                </a:lnTo>
                <a:lnTo>
                  <a:pt x="18918" y="14395"/>
                </a:lnTo>
                <a:lnTo>
                  <a:pt x="18918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7D2C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/>
          <p:nvPr/>
        </p:nvSpPr>
        <p:spPr>
          <a:xfrm>
            <a:off x="11820525" y="4484687"/>
            <a:ext cx="371475" cy="1052513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0" name="Rectangle"/>
          <p:cNvSpPr/>
          <p:nvPr/>
        </p:nvSpPr>
        <p:spPr>
          <a:xfrm>
            <a:off x="11455400" y="5537200"/>
            <a:ext cx="365126" cy="132080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1" name="Rectangle"/>
          <p:cNvSpPr/>
          <p:nvPr/>
        </p:nvSpPr>
        <p:spPr>
          <a:xfrm>
            <a:off x="373062" y="1304925"/>
            <a:ext cx="363538" cy="1058863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2" name="Rectangle"/>
          <p:cNvSpPr/>
          <p:nvPr/>
        </p:nvSpPr>
        <p:spPr>
          <a:xfrm>
            <a:off x="-1" y="2363787"/>
            <a:ext cx="373065" cy="1317627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11820525" y="4484687"/>
            <a:ext cx="371475" cy="1052513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Rectangle"/>
          <p:cNvSpPr/>
          <p:nvPr/>
        </p:nvSpPr>
        <p:spPr>
          <a:xfrm>
            <a:off x="11455400" y="5537200"/>
            <a:ext cx="365126" cy="1320801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ctangle"/>
          <p:cNvSpPr/>
          <p:nvPr/>
        </p:nvSpPr>
        <p:spPr>
          <a:xfrm>
            <a:off x="373062" y="1304925"/>
            <a:ext cx="363538" cy="1058863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Rectangle"/>
          <p:cNvSpPr/>
          <p:nvPr/>
        </p:nvSpPr>
        <p:spPr>
          <a:xfrm>
            <a:off x="-1" y="2363787"/>
            <a:ext cx="373065" cy="1317627"/>
          </a:xfrm>
          <a:prstGeom prst="rect">
            <a:avLst/>
          </a:pr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"/>
          <p:cNvSpPr/>
          <p:nvPr/>
        </p:nvSpPr>
        <p:spPr>
          <a:xfrm>
            <a:off x="263525" y="1304925"/>
            <a:ext cx="10693400" cy="529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37" y="0"/>
                </a:moveTo>
                <a:lnTo>
                  <a:pt x="21600" y="0"/>
                </a:lnTo>
                <a:lnTo>
                  <a:pt x="21600" y="8669"/>
                </a:lnTo>
                <a:lnTo>
                  <a:pt x="20637" y="8669"/>
                </a:lnTo>
                <a:lnTo>
                  <a:pt x="20637" y="0"/>
                </a:lnTo>
                <a:close/>
                <a:moveTo>
                  <a:pt x="0" y="0"/>
                </a:moveTo>
                <a:lnTo>
                  <a:pt x="19651" y="0"/>
                </a:lnTo>
                <a:lnTo>
                  <a:pt x="19651" y="8669"/>
                </a:lnTo>
                <a:lnTo>
                  <a:pt x="20637" y="8669"/>
                </a:lnTo>
                <a:lnTo>
                  <a:pt x="20637" y="21600"/>
                </a:lnTo>
                <a:lnTo>
                  <a:pt x="19638" y="21600"/>
                </a:lnTo>
                <a:lnTo>
                  <a:pt x="19638" y="8669"/>
                </a:lnTo>
                <a:lnTo>
                  <a:pt x="18666" y="8669"/>
                </a:lnTo>
                <a:lnTo>
                  <a:pt x="18666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6EAF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"/>
          <p:cNvSpPr/>
          <p:nvPr/>
        </p:nvSpPr>
        <p:spPr>
          <a:xfrm>
            <a:off x="263525" y="1304925"/>
            <a:ext cx="10693400" cy="529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37" y="0"/>
                </a:moveTo>
                <a:lnTo>
                  <a:pt x="21600" y="0"/>
                </a:lnTo>
                <a:lnTo>
                  <a:pt x="21600" y="8669"/>
                </a:lnTo>
                <a:lnTo>
                  <a:pt x="20637" y="8669"/>
                </a:lnTo>
                <a:lnTo>
                  <a:pt x="20637" y="0"/>
                </a:lnTo>
                <a:close/>
                <a:moveTo>
                  <a:pt x="0" y="0"/>
                </a:moveTo>
                <a:lnTo>
                  <a:pt x="19651" y="0"/>
                </a:lnTo>
                <a:lnTo>
                  <a:pt x="19651" y="8669"/>
                </a:lnTo>
                <a:lnTo>
                  <a:pt x="20637" y="8669"/>
                </a:lnTo>
                <a:lnTo>
                  <a:pt x="20637" y="21600"/>
                </a:lnTo>
                <a:lnTo>
                  <a:pt x="19638" y="21600"/>
                </a:lnTo>
                <a:lnTo>
                  <a:pt x="19638" y="8669"/>
                </a:lnTo>
                <a:lnTo>
                  <a:pt x="18666" y="8669"/>
                </a:lnTo>
                <a:lnTo>
                  <a:pt x="18666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6EAF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"/>
          <p:cNvSpPr/>
          <p:nvPr/>
        </p:nvSpPr>
        <p:spPr>
          <a:xfrm>
            <a:off x="263525" y="1304925"/>
            <a:ext cx="10693400" cy="529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38" y="0"/>
                </a:moveTo>
                <a:lnTo>
                  <a:pt x="21600" y="0"/>
                </a:lnTo>
                <a:lnTo>
                  <a:pt x="21600" y="12974"/>
                </a:lnTo>
                <a:lnTo>
                  <a:pt x="19651" y="12974"/>
                </a:lnTo>
                <a:lnTo>
                  <a:pt x="19651" y="21600"/>
                </a:lnTo>
                <a:lnTo>
                  <a:pt x="18666" y="21600"/>
                </a:lnTo>
                <a:lnTo>
                  <a:pt x="18666" y="12974"/>
                </a:lnTo>
                <a:lnTo>
                  <a:pt x="19638" y="12974"/>
                </a:lnTo>
                <a:lnTo>
                  <a:pt x="19638" y="0"/>
                </a:lnTo>
                <a:close/>
                <a:moveTo>
                  <a:pt x="0" y="0"/>
                </a:moveTo>
                <a:lnTo>
                  <a:pt x="18666" y="0"/>
                </a:lnTo>
                <a:lnTo>
                  <a:pt x="18666" y="12974"/>
                </a:lnTo>
                <a:lnTo>
                  <a:pt x="16695" y="12974"/>
                </a:lnTo>
                <a:lnTo>
                  <a:pt x="16695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BAF8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"/>
          <p:cNvSpPr/>
          <p:nvPr/>
        </p:nvSpPr>
        <p:spPr>
          <a:xfrm>
            <a:off x="263525" y="1304925"/>
            <a:ext cx="10693400" cy="529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28" y="0"/>
                </a:moveTo>
                <a:lnTo>
                  <a:pt x="21600" y="0"/>
                </a:lnTo>
                <a:lnTo>
                  <a:pt x="21600" y="8669"/>
                </a:lnTo>
                <a:lnTo>
                  <a:pt x="20637" y="8669"/>
                </a:lnTo>
                <a:lnTo>
                  <a:pt x="20637" y="21600"/>
                </a:lnTo>
                <a:lnTo>
                  <a:pt x="18666" y="21600"/>
                </a:lnTo>
                <a:lnTo>
                  <a:pt x="18666" y="8669"/>
                </a:lnTo>
                <a:lnTo>
                  <a:pt x="20628" y="8669"/>
                </a:lnTo>
                <a:lnTo>
                  <a:pt x="20628" y="0"/>
                </a:lnTo>
                <a:close/>
                <a:moveTo>
                  <a:pt x="0" y="0"/>
                </a:moveTo>
                <a:lnTo>
                  <a:pt x="18666" y="0"/>
                </a:lnTo>
                <a:lnTo>
                  <a:pt x="18666" y="8668"/>
                </a:lnTo>
                <a:lnTo>
                  <a:pt x="16695" y="8668"/>
                </a:lnTo>
                <a:lnTo>
                  <a:pt x="16695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"/>
          <p:cNvSpPr/>
          <p:nvPr/>
        </p:nvSpPr>
        <p:spPr>
          <a:xfrm>
            <a:off x="263525" y="1304925"/>
            <a:ext cx="10693400" cy="529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6" y="8669"/>
                </a:moveTo>
                <a:lnTo>
                  <a:pt x="19638" y="8669"/>
                </a:lnTo>
                <a:lnTo>
                  <a:pt x="19638" y="21600"/>
                </a:lnTo>
                <a:lnTo>
                  <a:pt x="18666" y="21600"/>
                </a:lnTo>
                <a:lnTo>
                  <a:pt x="18666" y="8669"/>
                </a:lnTo>
                <a:close/>
                <a:moveTo>
                  <a:pt x="19638" y="0"/>
                </a:moveTo>
                <a:lnTo>
                  <a:pt x="21600" y="0"/>
                </a:lnTo>
                <a:lnTo>
                  <a:pt x="21600" y="8669"/>
                </a:lnTo>
                <a:lnTo>
                  <a:pt x="19638" y="8669"/>
                </a:lnTo>
                <a:lnTo>
                  <a:pt x="19638" y="0"/>
                </a:lnTo>
                <a:close/>
                <a:moveTo>
                  <a:pt x="17668" y="0"/>
                </a:moveTo>
                <a:lnTo>
                  <a:pt x="18666" y="0"/>
                </a:lnTo>
                <a:lnTo>
                  <a:pt x="18666" y="8669"/>
                </a:lnTo>
                <a:lnTo>
                  <a:pt x="17668" y="8669"/>
                </a:lnTo>
                <a:lnTo>
                  <a:pt x="17668" y="0"/>
                </a:lnTo>
                <a:close/>
                <a:moveTo>
                  <a:pt x="0" y="0"/>
                </a:moveTo>
                <a:lnTo>
                  <a:pt x="16695" y="0"/>
                </a:lnTo>
                <a:lnTo>
                  <a:pt x="16695" y="8669"/>
                </a:lnTo>
                <a:lnTo>
                  <a:pt x="17659" y="8669"/>
                </a:lnTo>
                <a:lnTo>
                  <a:pt x="1765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"/>
          <p:cNvSpPr/>
          <p:nvPr/>
        </p:nvSpPr>
        <p:spPr>
          <a:xfrm>
            <a:off x="263525" y="1304925"/>
            <a:ext cx="10693400" cy="529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37" y="0"/>
                </a:moveTo>
                <a:lnTo>
                  <a:pt x="21600" y="0"/>
                </a:lnTo>
                <a:lnTo>
                  <a:pt x="21600" y="12974"/>
                </a:lnTo>
                <a:lnTo>
                  <a:pt x="20637" y="12974"/>
                </a:lnTo>
                <a:lnTo>
                  <a:pt x="20637" y="21600"/>
                </a:lnTo>
                <a:lnTo>
                  <a:pt x="19673" y="21600"/>
                </a:lnTo>
                <a:lnTo>
                  <a:pt x="19673" y="12974"/>
                </a:lnTo>
                <a:lnTo>
                  <a:pt x="20637" y="12974"/>
                </a:lnTo>
                <a:lnTo>
                  <a:pt x="20637" y="0"/>
                </a:lnTo>
                <a:close/>
                <a:moveTo>
                  <a:pt x="18666" y="0"/>
                </a:moveTo>
                <a:lnTo>
                  <a:pt x="19673" y="0"/>
                </a:lnTo>
                <a:lnTo>
                  <a:pt x="19673" y="12974"/>
                </a:lnTo>
                <a:lnTo>
                  <a:pt x="18666" y="12974"/>
                </a:lnTo>
                <a:lnTo>
                  <a:pt x="18666" y="0"/>
                </a:lnTo>
                <a:close/>
                <a:moveTo>
                  <a:pt x="0" y="0"/>
                </a:moveTo>
                <a:lnTo>
                  <a:pt x="17659" y="0"/>
                </a:lnTo>
                <a:lnTo>
                  <a:pt x="17659" y="12974"/>
                </a:lnTo>
                <a:lnTo>
                  <a:pt x="18666" y="12974"/>
                </a:lnTo>
                <a:lnTo>
                  <a:pt x="18666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7D2C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9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209550"/>
            <a:ext cx="2478088" cy="82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825" y="204787"/>
            <a:ext cx="1155700" cy="8286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" y="225425"/>
            <a:ext cx="1978025" cy="4238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82662" y="1252537"/>
            <a:ext cx="9974263" cy="44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82662" y="1844675"/>
            <a:ext cx="9974263" cy="44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63525" y="6361112"/>
            <a:ext cx="243815" cy="254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9pPr>
    </p:titleStyle>
    <p:bodyStyle>
      <a:lvl1pPr marL="2286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1pPr>
      <a:lvl2pPr marL="714375" marR="0" indent="-257175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2pPr>
      <a:lvl3pPr marL="11430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3pPr>
      <a:lvl4pPr marL="16002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4pPr>
      <a:lvl5pPr marL="20574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5pPr>
      <a:lvl6pPr marL="25146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6pPr>
      <a:lvl7pPr marL="29718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7pPr>
      <a:lvl8pPr marL="34290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8pPr>
      <a:lvl9pPr marL="3886200" marR="0" indent="-22860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HSBI Lausanne 300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SBI Lausanne 30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cagix/dlk24" TargetMode="External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arcoursprüfungen im Praxistest"/>
          <p:cNvSpPr txBox="1"/>
          <p:nvPr>
            <p:ph type="title" idx="4294967295"/>
          </p:nvPr>
        </p:nvSpPr>
        <p:spPr>
          <a:xfrm>
            <a:off x="731837" y="4452937"/>
            <a:ext cx="9756776" cy="904876"/>
          </a:xfrm>
          <a:prstGeom prst="rect">
            <a:avLst/>
          </a:prstGeom>
        </p:spPr>
        <p:txBody>
          <a:bodyPr/>
          <a:lstStyle/>
          <a:p>
            <a:pPr/>
            <a:r>
              <a:t>Parcoursprüfungen im Praxistest</a:t>
            </a:r>
          </a:p>
        </p:txBody>
      </p:sp>
      <p:sp>
        <p:nvSpPr>
          <p:cNvPr id="292" name="Carsten Gips (HSBI)"/>
          <p:cNvSpPr txBox="1"/>
          <p:nvPr>
            <p:ph type="body" sz="quarter" idx="4294967295"/>
          </p:nvPr>
        </p:nvSpPr>
        <p:spPr>
          <a:xfrm>
            <a:off x="731837" y="5229225"/>
            <a:ext cx="9756776" cy="59531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</a:lstStyle>
          <a:p>
            <a:pPr/>
            <a:r>
              <a:t>Carsten Gips (HSBI)</a:t>
            </a:r>
          </a:p>
        </p:txBody>
      </p:sp>
      <p:pic>
        <p:nvPicPr>
          <p:cNvPr id="293" name="FH.png" descr="FH.png"/>
          <p:cNvPicPr>
            <a:picLocks noChangeAspect="1"/>
          </p:cNvPicPr>
          <p:nvPr/>
        </p:nvPicPr>
        <p:blipFill>
          <a:blip r:embed="rId2">
            <a:extLst/>
          </a:blip>
          <a:srcRect l="10897" t="0" r="5857" b="0"/>
          <a:stretch>
            <a:fillRect/>
          </a:stretch>
        </p:blipFill>
        <p:spPr>
          <a:xfrm>
            <a:off x="263525" y="1306512"/>
            <a:ext cx="3213101" cy="2640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Außenanlage.jpg" descr="Außenanl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9800" y="1306512"/>
            <a:ext cx="3330575" cy="2640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150527-1828-copy20of20neubau.jpg" descr="150527-1828-copy20of20neubau.jpg"/>
          <p:cNvPicPr>
            <a:picLocks noChangeAspect="1"/>
          </p:cNvPicPr>
          <p:nvPr/>
        </p:nvPicPr>
        <p:blipFill>
          <a:blip r:embed="rId4">
            <a:extLst/>
          </a:blip>
          <a:srcRect l="3141" t="0" r="178" b="0"/>
          <a:stretch>
            <a:fillRect/>
          </a:stretch>
        </p:blipFill>
        <p:spPr>
          <a:xfrm>
            <a:off x="6805612" y="1306512"/>
            <a:ext cx="3290889" cy="2640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Ausblick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Ausblick</a:t>
            </a:r>
          </a:p>
        </p:txBody>
      </p:sp>
      <p:sp>
        <p:nvSpPr>
          <p:cNvPr id="354" name="Kombination mit Standards-based Grading…"/>
          <p:cNvSpPr txBox="1"/>
          <p:nvPr>
            <p:ph type="body" idx="4294967295"/>
          </p:nvPr>
        </p:nvSpPr>
        <p:spPr>
          <a:xfrm>
            <a:off x="982662" y="2162175"/>
            <a:ext cx="10585451" cy="4359275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Kombination mit Standards-based Grading </a:t>
            </a:r>
            <a:endParaRPr>
              <a:solidFill>
                <a:srgbClr val="535353"/>
              </a:solidFill>
            </a:endParaRP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  <a:r>
              <a:t>Note über das Erreichen von Lernzielen definiert</a:t>
            </a: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  <a:r>
              <a:t>Jedes Lernziel kann mehrfach nachgewiesen werden</a:t>
            </a: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  <a:r>
              <a:t>Fokus auf inhaltliches Feedback für individuelle Verbesserung</a:t>
            </a:r>
          </a:p>
        </p:txBody>
      </p:sp>
      <p:sp>
        <p:nvSpPr>
          <p:cNvPr id="355" name="D. Clark &amp; R. Talbert: &quot;Grading for Growth&quot;, 2023, Routledge."/>
          <p:cNvSpPr txBox="1"/>
          <p:nvPr/>
        </p:nvSpPr>
        <p:spPr>
          <a:xfrm>
            <a:off x="3016008" y="5031740"/>
            <a:ext cx="615998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D. Clark &amp; R. Talbert: "Grading for Growth", 2023, Routledge.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Licens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License</a:t>
            </a:r>
          </a:p>
        </p:txBody>
      </p:sp>
      <p:sp>
        <p:nvSpPr>
          <p:cNvPr id="360" name="Unless otherwise noted, this work is licensed under CC BY 4.0. All logos are excluded from this licence.…"/>
          <p:cNvSpPr txBox="1"/>
          <p:nvPr/>
        </p:nvSpPr>
        <p:spPr>
          <a:xfrm>
            <a:off x="876926" y="5546858"/>
            <a:ext cx="6039482" cy="81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42900">
              <a:spcBef>
                <a:spcPts val="500"/>
              </a:spcBef>
              <a:buFont typeface="Arial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Unless otherwise noted, this work is licensed under CC BY 4.0. All logos are excluded from this licence.</a:t>
            </a:r>
          </a:p>
          <a:p>
            <a:pPr defTabSz="342900">
              <a:spcBef>
                <a:spcPts val="500"/>
              </a:spcBef>
              <a:buFont typeface="Arial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See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github.com/cagix/dlk24</a:t>
            </a:r>
            <a:r>
              <a:t> for sources, slides and handout.</a:t>
            </a:r>
          </a:p>
        </p:txBody>
      </p:sp>
      <p:pic>
        <p:nvPicPr>
          <p:cNvPr id="36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443" y="4869779"/>
            <a:ext cx="1342778" cy="473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usgangssitua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b="1"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Ausgangssituation</a:t>
            </a:r>
          </a:p>
        </p:txBody>
      </p:sp>
      <p:pic>
        <p:nvPicPr>
          <p:cNvPr id="298" name="kalender.jpeg" descr="kalender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-329366" y="1994926"/>
            <a:ext cx="9127335" cy="611643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Veranstaltung 2. Semester:…"/>
          <p:cNvSpPr txBox="1"/>
          <p:nvPr>
            <p:ph type="body" sz="quarter" idx="4294967295"/>
          </p:nvPr>
        </p:nvSpPr>
        <p:spPr>
          <a:xfrm>
            <a:off x="8858699" y="2817812"/>
            <a:ext cx="3125562" cy="3298841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  <a:r>
              <a:t>Veranstaltung 2. Semester:</a:t>
            </a:r>
          </a:p>
          <a:p>
            <a:pPr lvl="1" marL="639762" indent="-182562">
              <a:lnSpc>
                <a:spcPct val="100000"/>
              </a:lnSpc>
              <a:buBlip>
                <a:blip r:embed="rId4"/>
              </a:buBlip>
              <a:defRPr sz="1600"/>
            </a:pPr>
            <a:r>
              <a:t>VL + P</a:t>
            </a:r>
          </a:p>
          <a:p>
            <a:pPr lvl="1" marL="639762" indent="-182562">
              <a:lnSpc>
                <a:spcPct val="100000"/>
              </a:lnSpc>
              <a:buBlip>
                <a:blip r:embed="rId4"/>
              </a:buBlip>
              <a:defRPr sz="1600"/>
            </a:pPr>
            <a:r>
              <a:t>Klausur</a:t>
            </a:r>
          </a:p>
          <a:p>
            <a:pPr lvl="1" marL="639762" indent="-182562">
              <a:lnSpc>
                <a:spcPct val="100000"/>
              </a:lnSpc>
              <a:buBlip>
                <a:blip r:embed="rId4"/>
              </a:buBlip>
            </a:pPr>
          </a:p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  <a:r>
              <a:t>Übungszettel: Teamwork</a:t>
            </a:r>
          </a:p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</a:p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  <a:r>
              <a:t>6 Module =&gt; </a:t>
            </a:r>
            <a:r>
              <a:rPr>
                <a:solidFill>
                  <a:srgbClr val="FF9300"/>
                </a:solidFill>
                <a:latin typeface="HSBI Lausanne 600"/>
                <a:ea typeface="HSBI Lausanne 600"/>
                <a:cs typeface="HSBI Lausanne 600"/>
                <a:sym typeface="HSBI Lausanne 600"/>
              </a:rPr>
              <a:t>6 Klausuren</a:t>
            </a:r>
            <a:r>
              <a:t> in </a:t>
            </a:r>
            <a:r>
              <a:rPr>
                <a:solidFill>
                  <a:srgbClr val="FF9300"/>
                </a:solidFill>
                <a:latin typeface="HSBI Lausanne 600"/>
                <a:ea typeface="HSBI Lausanne 600"/>
                <a:cs typeface="HSBI Lausanne 600"/>
                <a:sym typeface="HSBI Lausanne 600"/>
              </a:rPr>
              <a:t>zwei Wochen</a:t>
            </a:r>
          </a:p>
        </p:txBody>
      </p:sp>
      <p:sp>
        <p:nvSpPr>
          <p:cNvPr id="300" name="Programmieren 2"/>
          <p:cNvSpPr txBox="1"/>
          <p:nvPr/>
        </p:nvSpPr>
        <p:spPr>
          <a:xfrm>
            <a:off x="3311387" y="2530767"/>
            <a:ext cx="184584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Programmieren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creenshot 2024-11-19 at 14.05.09.png" descr="Screenshot 2024-11-19 at 14.05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746" y="2146207"/>
            <a:ext cx="6007080" cy="437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Ausgangssitua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Ausgangssituation</a:t>
            </a:r>
          </a:p>
        </p:txBody>
      </p:sp>
      <p:sp>
        <p:nvSpPr>
          <p:cNvPr id="306" name="Veranstaltung 2. Semester:…"/>
          <p:cNvSpPr txBox="1"/>
          <p:nvPr>
            <p:ph type="body" sz="quarter" idx="4294967295"/>
          </p:nvPr>
        </p:nvSpPr>
        <p:spPr>
          <a:xfrm>
            <a:off x="8339385" y="2357444"/>
            <a:ext cx="3125562" cy="3298841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  <a:r>
              <a:t>Veranstaltung 2. Semester:</a:t>
            </a:r>
          </a:p>
          <a:p>
            <a:pPr lvl="1" marL="639762" indent="-182562">
              <a:lnSpc>
                <a:spcPct val="100000"/>
              </a:lnSpc>
              <a:buBlip>
                <a:blip r:embed="rId4"/>
              </a:buBlip>
              <a:defRPr sz="1600"/>
            </a:pPr>
            <a:r>
              <a:t>VL + PR</a:t>
            </a:r>
          </a:p>
          <a:p>
            <a:pPr lvl="1" marL="639762" indent="-182562">
              <a:lnSpc>
                <a:spcPct val="100000"/>
              </a:lnSpc>
              <a:buBlip>
                <a:blip r:embed="rId4"/>
              </a:buBlip>
              <a:defRPr sz="1600"/>
            </a:pPr>
            <a:r>
              <a:t>Performanzprüfung:</a:t>
            </a:r>
            <a:br/>
            <a:r>
              <a:t>50% PR + 50% Klausur</a:t>
            </a:r>
          </a:p>
          <a:p>
            <a:pPr lvl="1" marL="639762" indent="-182562">
              <a:lnSpc>
                <a:spcPct val="100000"/>
              </a:lnSpc>
              <a:buBlip>
                <a:blip r:embed="rId4"/>
              </a:buBlip>
            </a:pPr>
          </a:p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  <a:r>
              <a:t>Übungszettel: Teamwork</a:t>
            </a:r>
          </a:p>
          <a:p>
            <a:pPr marL="182562" indent="-182562">
              <a:lnSpc>
                <a:spcPct val="100000"/>
              </a:lnSpc>
              <a:buBlip>
                <a:blip r:embed="rId4"/>
              </a:buBlip>
            </a:pPr>
            <a:r>
              <a:t>15' pro Team für Vorstellung der Lösung, Nachfragen, Feedback, Bewertung</a:t>
            </a:r>
          </a:p>
        </p:txBody>
      </p:sp>
      <p:sp>
        <p:nvSpPr>
          <p:cNvPr id="307" name="6 Module =&gt; 6 Klausuren in zwei Wochen"/>
          <p:cNvSpPr txBox="1"/>
          <p:nvPr/>
        </p:nvSpPr>
        <p:spPr>
          <a:xfrm>
            <a:off x="7496844" y="5730598"/>
            <a:ext cx="4483000" cy="370841"/>
          </a:xfrm>
          <a:prstGeom prst="rect">
            <a:avLst/>
          </a:prstGeom>
          <a:ln w="254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HSBI Lausanne 600"/>
                <a:ea typeface="HSBI Lausanne 600"/>
                <a:cs typeface="HSBI Lausanne 600"/>
                <a:sym typeface="HSBI Lausanne 600"/>
              </a:defRPr>
            </a:pPr>
            <a:r>
              <a:t>6 Module =&gt; </a:t>
            </a:r>
            <a:r>
              <a:rPr>
                <a:solidFill>
                  <a:srgbClr val="FF9300"/>
                </a:solidFill>
              </a:rPr>
              <a:t>6 Klausuren</a:t>
            </a:r>
            <a:r>
              <a:t> in </a:t>
            </a:r>
            <a:r>
              <a:rPr>
                <a:solidFill>
                  <a:srgbClr val="FF9300"/>
                </a:solidFill>
              </a:rPr>
              <a:t>zwei Wochen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1127564" y="6189296"/>
            <a:ext cx="5131484" cy="1404384"/>
            <a:chOff x="0" y="0"/>
            <a:chExt cx="5131483" cy="1404382"/>
          </a:xfrm>
        </p:grpSpPr>
        <p:grpSp>
          <p:nvGrpSpPr>
            <p:cNvPr id="310" name="Group"/>
            <p:cNvGrpSpPr/>
            <p:nvPr/>
          </p:nvGrpSpPr>
          <p:grpSpPr>
            <a:xfrm>
              <a:off x="0" y="0"/>
              <a:ext cx="1270000" cy="1404383"/>
              <a:chOff x="0" y="0"/>
              <a:chExt cx="1270000" cy="1404382"/>
            </a:xfrm>
          </p:grpSpPr>
          <p:sp>
            <p:nvSpPr>
              <p:cNvPr id="308" name="X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HSBI Lausanne 600"/>
                    <a:ea typeface="HSBI Lausanne 600"/>
                    <a:cs typeface="HSBI Lausanne 600"/>
                    <a:sym typeface="HSBI Lausanne 600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309" name="X"/>
              <p:cNvSpPr/>
              <p:nvPr/>
            </p:nvSpPr>
            <p:spPr>
              <a:xfrm>
                <a:off x="0" y="134382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HSBI Lausanne 600"/>
                    <a:ea typeface="HSBI Lausanne 600"/>
                    <a:cs typeface="HSBI Lausanne 600"/>
                    <a:sym typeface="HSBI Lausanne 600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313" name="Group"/>
            <p:cNvGrpSpPr/>
            <p:nvPr/>
          </p:nvGrpSpPr>
          <p:grpSpPr>
            <a:xfrm>
              <a:off x="1787979" y="0"/>
              <a:ext cx="1270001" cy="1404383"/>
              <a:chOff x="0" y="0"/>
              <a:chExt cx="1270000" cy="1404382"/>
            </a:xfrm>
          </p:grpSpPr>
          <p:sp>
            <p:nvSpPr>
              <p:cNvPr id="311" name="X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HSBI Lausanne 600"/>
                    <a:ea typeface="HSBI Lausanne 600"/>
                    <a:cs typeface="HSBI Lausanne 600"/>
                    <a:sym typeface="HSBI Lausanne 600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312" name="X"/>
              <p:cNvSpPr/>
              <p:nvPr/>
            </p:nvSpPr>
            <p:spPr>
              <a:xfrm>
                <a:off x="0" y="134382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HSBI Lausanne 600"/>
                    <a:ea typeface="HSBI Lausanne 600"/>
                    <a:cs typeface="HSBI Lausanne 600"/>
                    <a:sym typeface="HSBI Lausanne 600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316" name="Group"/>
            <p:cNvGrpSpPr/>
            <p:nvPr/>
          </p:nvGrpSpPr>
          <p:grpSpPr>
            <a:xfrm>
              <a:off x="3861483" y="0"/>
              <a:ext cx="1270001" cy="1404383"/>
              <a:chOff x="0" y="0"/>
              <a:chExt cx="1270000" cy="1404382"/>
            </a:xfrm>
          </p:grpSpPr>
          <p:sp>
            <p:nvSpPr>
              <p:cNvPr id="314" name="X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HSBI Lausanne 600"/>
                    <a:ea typeface="HSBI Lausanne 600"/>
                    <a:cs typeface="HSBI Lausanne 600"/>
                    <a:sym typeface="HSBI Lausanne 600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315" name="X"/>
              <p:cNvSpPr/>
              <p:nvPr/>
            </p:nvSpPr>
            <p:spPr>
              <a:xfrm>
                <a:off x="0" y="134382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HSBI Lausanne 600"/>
                    <a:ea typeface="HSBI Lausanne 600"/>
                    <a:cs typeface="HSBI Lausanne 600"/>
                    <a:sym typeface="HSBI Lausanne 600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"/>
      <p:bldP build="whole" bldLvl="1" animBg="1" rev="0" advAuto="0" spid="31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arcoursprüfunge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Parcoursprüfungen</a:t>
            </a:r>
          </a:p>
        </p:txBody>
      </p:sp>
      <p:sp>
        <p:nvSpPr>
          <p:cNvPr id="322" name="&quot;Bei Parcoursprüfungen durchlaufen Studierende [...] eine bestimmte Anzahl an Prüfungsstationen [...].&quot;…"/>
          <p:cNvSpPr txBox="1"/>
          <p:nvPr/>
        </p:nvSpPr>
        <p:spPr>
          <a:xfrm>
            <a:off x="983125" y="3053080"/>
            <a:ext cx="10504139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HSBI Lausanne 400"/>
                <a:ea typeface="HSBI Lausanne 400"/>
                <a:cs typeface="HSBI Lausanne 400"/>
                <a:sym typeface="HSBI Lausanne 400"/>
              </a:defRPr>
            </a:pPr>
            <a:r>
              <a:t>"Bei Parcoursprüfungen durchlaufen Studierende [...] eine bestimmte Anzahl an Prüfungsstationen [...]."</a:t>
            </a:r>
          </a:p>
          <a:p>
            <a:pPr/>
          </a:p>
          <a:p>
            <a:pPr>
              <a:defRPr sz="1100">
                <a:solidFill>
                  <a:srgbClr val="A7A7A7"/>
                </a:solidFill>
              </a:defRPr>
            </a:pPr>
            <a:r>
              <a:t>Quelle: §18 Parcoursprüfungen, „Studiengangsprüfungsordnung (SPO) für den Bachelorstudiengang Informatik an der Hochschule Bielefeld (Version 23)“, Hochschule Bielefeld, Hrsg., 01. September 2023.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etup: Freiheitsgrad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Setup: Freiheitsgrade</a:t>
            </a:r>
          </a:p>
        </p:txBody>
      </p:sp>
      <p:sp>
        <p:nvSpPr>
          <p:cNvPr id="327" name="Anzahl der Stationen…"/>
          <p:cNvSpPr txBox="1"/>
          <p:nvPr>
            <p:ph type="body" idx="4294967295"/>
          </p:nvPr>
        </p:nvSpPr>
        <p:spPr>
          <a:xfrm>
            <a:off x="982662" y="2162175"/>
            <a:ext cx="10585451" cy="4359275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Anzahl der Stationen</a:t>
            </a:r>
          </a:p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Dauer der Stationen</a:t>
            </a:r>
          </a:p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Zeitslot für Stationen</a:t>
            </a:r>
          </a:p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Einzel- vs. Team-Leistung</a:t>
            </a:r>
          </a:p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Design der Stationen:</a:t>
            </a:r>
          </a:p>
          <a:p>
            <a:pPr lvl="1" marL="639762" indent="-182562">
              <a:lnSpc>
                <a:spcPct val="100000"/>
              </a:lnSpc>
              <a:buBlip>
                <a:blip r:embed="rId3"/>
              </a:buBlip>
              <a:defRPr sz="1600"/>
            </a:pPr>
            <a:r>
              <a:t>E-Test</a:t>
            </a:r>
          </a:p>
          <a:p>
            <a:pPr lvl="1" marL="639762" indent="-182562">
              <a:lnSpc>
                <a:spcPct val="100000"/>
              </a:lnSpc>
              <a:buBlip>
                <a:blip r:embed="rId3"/>
              </a:buBlip>
              <a:defRPr sz="1600"/>
            </a:pPr>
            <a:r>
              <a:t>Labor-Aufgaben</a:t>
            </a:r>
          </a:p>
          <a:p>
            <a:pPr lvl="1" marL="639762" indent="-182562">
              <a:lnSpc>
                <a:spcPct val="100000"/>
              </a:lnSpc>
              <a:buBlip>
                <a:blip r:embed="rId3"/>
              </a:buBlip>
              <a:defRPr sz="1600"/>
            </a:pPr>
            <a:r>
              <a:t>Vorträge</a:t>
            </a:r>
          </a:p>
          <a:p>
            <a:pPr lvl="1" marL="639762" indent="-182562">
              <a:lnSpc>
                <a:spcPct val="100000"/>
              </a:lnSpc>
              <a:buBlip>
                <a:blip r:embed="rId3"/>
              </a:buBlip>
              <a:defRPr sz="1600"/>
            </a:pPr>
            <a:r>
              <a:t>Mini-Projekte</a:t>
            </a:r>
          </a:p>
          <a:p>
            <a:pPr lvl="1" marL="639762" indent="-182562">
              <a:lnSpc>
                <a:spcPct val="100000"/>
              </a:lnSpc>
              <a:buBlip>
                <a:blip r:embed="rId3"/>
              </a:buBlip>
              <a:defRPr sz="1600"/>
            </a:pPr>
            <a:r>
              <a:t>...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creenshot 2024-11-19 at 13.46.40.png" descr="Screenshot 2024-11-19 at 13.46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817" y="2532175"/>
            <a:ext cx="6745522" cy="360536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etup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Setup</a:t>
            </a:r>
          </a:p>
        </p:txBody>
      </p:sp>
      <p:sp>
        <p:nvSpPr>
          <p:cNvPr id="333" name="plus Testat für Praktikum"/>
          <p:cNvSpPr txBox="1"/>
          <p:nvPr/>
        </p:nvSpPr>
        <p:spPr>
          <a:xfrm>
            <a:off x="9028552" y="5521581"/>
            <a:ext cx="25878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plus </a:t>
            </a:r>
            <a:r>
              <a:rPr>
                <a:latin typeface="HSBI Lausanne 600"/>
                <a:ea typeface="HSBI Lausanne 600"/>
                <a:cs typeface="HSBI Lausanne 600"/>
                <a:sym typeface="HSBI Lausanne 600"/>
              </a:rPr>
              <a:t>Testat</a:t>
            </a:r>
            <a:r>
              <a:t> für Praktikum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Erfahrungen: Positiv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Erfahrungen: Positiv</a:t>
            </a:r>
          </a:p>
        </p:txBody>
      </p:sp>
      <p:sp>
        <p:nvSpPr>
          <p:cNvPr id="338" name="Studierende beschäftigen sich regelmäßig und zeitnah mit den Inhalten…"/>
          <p:cNvSpPr txBox="1"/>
          <p:nvPr>
            <p:ph type="body" idx="4294967295"/>
          </p:nvPr>
        </p:nvSpPr>
        <p:spPr>
          <a:xfrm>
            <a:off x="982662" y="2162175"/>
            <a:ext cx="10585451" cy="4359275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Studierende beschäftigen sich regelmäßig und zeitnah mit den Inhalten</a:t>
            </a:r>
            <a:br/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Stationen: </a:t>
            </a:r>
            <a:br/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  <a:r>
              <a:t>Intensiveres Abfragen des Stoffs und der Kompetenzen</a:t>
            </a: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  <a:r>
              <a:t>Prüfungen an sich sind kürzer (= angenehmer)</a:t>
            </a:r>
            <a:br/>
          </a:p>
          <a:p>
            <a:pPr lvl="1" marL="6397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  <a:defRPr sz="1600"/>
            </a:pPr>
            <a:r>
              <a:t>Weniger Klausuren im Prüfungszeitraum</a:t>
            </a: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Übungen: Intensive Diskussionen unter den Studierenden, Fehlerkultur</a:t>
            </a:r>
            <a:r>
              <a:t>	 =&gt; näher am Berufsleben</a:t>
            </a:r>
          </a:p>
        </p:txBody>
      </p:sp>
      <p:sp>
        <p:nvSpPr>
          <p:cNvPr id="339" name="... Studierende äußern Wunsch/Bedarf nach dieser Prüfungsform"/>
          <p:cNvSpPr txBox="1"/>
          <p:nvPr/>
        </p:nvSpPr>
        <p:spPr>
          <a:xfrm>
            <a:off x="5191679" y="5566343"/>
            <a:ext cx="661009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 Studierende äußern Wunsch/Bedarf nach dieser Prüfungsform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Erfahrungen: Vorsich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Erfahrungen: Vorsicht</a:t>
            </a:r>
          </a:p>
        </p:txBody>
      </p:sp>
      <p:sp>
        <p:nvSpPr>
          <p:cNvPr id="344" name="Mehr Aufwand für die Lehrenden (Organisation, Vor-/Nachbereitung)…"/>
          <p:cNvSpPr txBox="1"/>
          <p:nvPr>
            <p:ph type="body" idx="4294967295"/>
          </p:nvPr>
        </p:nvSpPr>
        <p:spPr>
          <a:xfrm>
            <a:off x="982662" y="2162175"/>
            <a:ext cx="10585451" cy="4359275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Mehr Aufwand für die Lehrenden (Organisation, Vor-/Nachbereitung)</a:t>
            </a:r>
            <a:br/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Man "verschenkt" Vorlesungs- bzw. Übungstermine</a:t>
            </a:r>
            <a:r>
              <a:t>	</a:t>
            </a: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Abstimmung im Kollegium notwendig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elingensbedingunge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Gelingensbedingungen</a:t>
            </a:r>
          </a:p>
        </p:txBody>
      </p:sp>
      <p:sp>
        <p:nvSpPr>
          <p:cNvPr id="349" name="Abstimmung im Studiengang: Nicht zu viele Module gleichzeitig mit Parcoursprüfung pro Semester…"/>
          <p:cNvSpPr txBox="1"/>
          <p:nvPr>
            <p:ph type="body" idx="4294967295"/>
          </p:nvPr>
        </p:nvSpPr>
        <p:spPr>
          <a:xfrm>
            <a:off x="982662" y="2162175"/>
            <a:ext cx="10585451" cy="4359275"/>
          </a:xfrm>
          <a:prstGeom prst="rect">
            <a:avLst/>
          </a:prstGeom>
        </p:spPr>
        <p:txBody>
          <a:bodyPr/>
          <a:lstStyle/>
          <a:p>
            <a:pPr marL="182562" indent="-182562">
              <a:lnSpc>
                <a:spcPct val="100000"/>
              </a:lnSpc>
              <a:buBlip>
                <a:blip r:embed="rId3"/>
              </a:buBlip>
            </a:pPr>
            <a:r>
              <a:t>Abstimmung im Studiengang: Nicht zu viele Module gleichzeitig mit Parcoursprüfung pro Semester</a:t>
            </a:r>
            <a:br/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Nicht zu viele Prüfungsstationen: 2..3 E-Tests plus max. 4 Übungsstationen</a:t>
            </a: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Dauer Stationen: 45' für E-Test, 60..90' für Live-Coding</a:t>
            </a: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Variation der Formate für die Stationen: E-Tests, Live-Coding, Vorträge, ...</a:t>
            </a: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</a:p>
          <a:p>
            <a:pPr marL="182562" indent="-182562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t>Erscheint vor allem in erster Studienhälfte sinnvoll </a:t>
            </a: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HSBI">
  <a:themeElements>
    <a:clrScheme name="HSB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232D"/>
      </a:accent1>
      <a:accent2>
        <a:srgbClr val="C8A59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HSBI">
      <a:majorFont>
        <a:latin typeface="Helvetica"/>
        <a:ea typeface="Helvetica"/>
        <a:cs typeface="Helvetica"/>
      </a:majorFont>
      <a:minorFont>
        <a:latin typeface="HSBI Lausanne 300"/>
        <a:ea typeface="HSBI Lausanne 300"/>
        <a:cs typeface="HSBI Lausanne 300"/>
      </a:minorFont>
    </a:fontScheme>
    <a:fmtScheme name="HSB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SBI Lausanne 30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SBI Lausanne 30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SBI">
  <a:themeElements>
    <a:clrScheme name="HSB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232D"/>
      </a:accent1>
      <a:accent2>
        <a:srgbClr val="C8A59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HSBI">
      <a:majorFont>
        <a:latin typeface="Helvetica"/>
        <a:ea typeface="Helvetica"/>
        <a:cs typeface="Helvetica"/>
      </a:majorFont>
      <a:minorFont>
        <a:latin typeface="HSBI Lausanne 300"/>
        <a:ea typeface="HSBI Lausanne 300"/>
        <a:cs typeface="HSBI Lausanne 300"/>
      </a:minorFont>
    </a:fontScheme>
    <a:fmtScheme name="HSB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SBI Lausanne 30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SBI Lausanne 30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