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5" r:id="rId18"/>
    <p:sldId id="276" r:id="rId19"/>
    <p:sldId id="277" r:id="rId20"/>
    <p:sldId id="272" r:id="rId21"/>
    <p:sldId id="273" r:id="rId22"/>
    <p:sldId id="278" r:id="rId23"/>
    <p:sldId id="279" r:id="rId24"/>
    <p:sldId id="280" r:id="rId25"/>
    <p:sldId id="281" r:id="rId26"/>
    <p:sldId id="270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8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3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4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1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D751D0-4FFD-6C91-0AA3-441B5A995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1457740"/>
            <a:ext cx="3659246" cy="1130639"/>
          </a:xfrm>
        </p:spPr>
        <p:txBody>
          <a:bodyPr>
            <a:normAutofit fontScale="90000"/>
          </a:bodyPr>
          <a:lstStyle/>
          <a:p>
            <a:r>
              <a:rPr lang="tr-TR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 İşlemciler</a:t>
            </a:r>
            <a:br>
              <a:rPr lang="tr-TR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0C3650-3B4B-963D-AE27-28CDCD828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tr-TR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</a:t>
            </a:r>
            <a:r>
              <a:rPr lang="tr-TR" sz="1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tr-TR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alperen çinko</a:t>
            </a:r>
          </a:p>
          <a:p>
            <a:r>
              <a:rPr lang="tr-TR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Okul numarası:221098038</a:t>
            </a:r>
          </a:p>
          <a:p>
            <a:r>
              <a:rPr lang="tr-TR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</a:t>
            </a:r>
            <a:r>
              <a:rPr lang="tr-TR" sz="1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tr-TR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görkem </a:t>
            </a:r>
            <a:r>
              <a:rPr lang="tr-TR" sz="1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çağkan</a:t>
            </a:r>
            <a:r>
              <a:rPr lang="tr-TR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sevinç</a:t>
            </a:r>
          </a:p>
          <a:p>
            <a:r>
              <a:rPr lang="tr-TR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Okul numarası:221098058</a:t>
            </a:r>
          </a:p>
          <a:p>
            <a:endParaRPr lang="tr-TR" sz="15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6A5B6150-E4DE-23EA-DFAF-52E36239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799" y="640080"/>
            <a:ext cx="5738739" cy="5577840"/>
          </a:xfrm>
          <a:prstGeom prst="rect">
            <a:avLst/>
          </a:prstGeom>
        </p:spPr>
      </p:pic>
      <p:sp>
        <p:nvSpPr>
          <p:cNvPr id="4" name="AutoShape 2" descr="İstanbul Arel Üniversitesi - Vikipedi">
            <a:extLst>
              <a:ext uri="{FF2B5EF4-FFF2-40B4-BE49-F238E27FC236}">
                <a16:creationId xmlns:a16="http://schemas.microsoft.com/office/drawing/2014/main" id="{672AF3AA-CAF9-45D0-6B6F-80B8E3DC0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28C17DB-28C9-8418-1B1D-A933642093E2}"/>
              </a:ext>
            </a:extLst>
          </p:cNvPr>
          <p:cNvSpPr txBox="1"/>
          <p:nvPr/>
        </p:nvSpPr>
        <p:spPr>
          <a:xfrm>
            <a:off x="571876" y="3294317"/>
            <a:ext cx="31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Kaçan Kovalayan Robot</a:t>
            </a:r>
          </a:p>
        </p:txBody>
      </p:sp>
    </p:spTree>
    <p:extLst>
      <p:ext uri="{BB962C8B-B14F-4D97-AF65-F5344CB8AC3E}">
        <p14:creationId xmlns:p14="http://schemas.microsoft.com/office/powerpoint/2010/main" val="2323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24E3B-F444-5FAD-3DB8-4183D5E6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79F224-216D-308A-E03E-959B431B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 Voltajı: 3-12V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Redüksiyon Oranı: 1:48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Hız: 250 Rpm(@6V)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Akım: 95mA (</a:t>
            </a:r>
            <a:r>
              <a:rPr lang="tr-TR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maks</a:t>
            </a:r>
            <a:r>
              <a:rPr lang="tr-TR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160mA)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Ağırlık: 29gr</a:t>
            </a:r>
          </a:p>
          <a:p>
            <a:endParaRPr lang="tr-TR" dirty="0"/>
          </a:p>
        </p:txBody>
      </p:sp>
      <p:pic>
        <p:nvPicPr>
          <p:cNvPr id="5" name="Resim 4" descr="plastik, sarı içeren bir resim&#10;&#10;Açıklama otomatik olarak oluşturuldu">
            <a:extLst>
              <a:ext uri="{FF2B5EF4-FFF2-40B4-BE49-F238E27FC236}">
                <a16:creationId xmlns:a16="http://schemas.microsoft.com/office/drawing/2014/main" id="{31F6E354-205E-7227-459A-573D66C2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55" y="2108200"/>
            <a:ext cx="4658825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3E3CDF-28B9-1CFF-A73E-4FF9C880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tr-T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Motor</a:t>
            </a:r>
          </a:p>
        </p:txBody>
      </p:sp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9E9ECE-F669-457A-DC8B-88301AC6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 gerilimi: 4.8 - 6.0 VDC</a:t>
            </a:r>
          </a:p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 :4.8V: 0.1 sn/60°</a:t>
            </a:r>
          </a:p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Zorlanma Torku :6V: 1.8 kg.cm</a:t>
            </a:r>
          </a:p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Dişli kutusu: Plastik</a:t>
            </a:r>
          </a:p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Dönüş açısı: 0-180°</a:t>
            </a:r>
          </a:p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Kablo Uzunluğu: 15 cm</a:t>
            </a:r>
          </a:p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Boyutlar: 23.1 x 12.2 x 29 mm</a:t>
            </a:r>
          </a:p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Ağırlık: 9 g</a:t>
            </a:r>
          </a:p>
          <a:p>
            <a:pPr>
              <a:lnSpc>
                <a:spcPct val="90000"/>
              </a:lnSpc>
            </a:pPr>
            <a:endParaRPr lang="tr-TR" sz="1300" dirty="0"/>
          </a:p>
        </p:txBody>
      </p:sp>
      <p:pic>
        <p:nvPicPr>
          <p:cNvPr id="5" name="Resim 4" descr="metin, plastik içeren bir resim&#10;&#10;Açıklama otomatik olarak oluşturuldu">
            <a:extLst>
              <a:ext uri="{FF2B5EF4-FFF2-40B4-BE49-F238E27FC236}">
                <a16:creationId xmlns:a16="http://schemas.microsoft.com/office/drawing/2014/main" id="{3340C4F2-AAC6-4824-55D0-BA2C75BA3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8" b="1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094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283E4-1E53-1DEA-5022-0C98F47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HC-SR04 (Ultrasonik Mesafe Sensörü)</a:t>
            </a:r>
          </a:p>
        </p:txBody>
      </p:sp>
      <p:pic>
        <p:nvPicPr>
          <p:cNvPr id="5" name="İçerik Yer Tutucusu 4" descr="elektronik donanım, seslendirme odası, elektronik cihaz, Ses ekipmanı içeren bir resim&#10;&#10;Açıklama otomatik olarak oluşturuldu">
            <a:extLst>
              <a:ext uri="{FF2B5EF4-FFF2-40B4-BE49-F238E27FC236}">
                <a16:creationId xmlns:a16="http://schemas.microsoft.com/office/drawing/2014/main" id="{A088BEA8-A161-30DC-D74E-8DB7AC426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92" y="1988930"/>
            <a:ext cx="3760788" cy="376078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C37F041-C145-2772-884A-9BF0FAAFF9D6}"/>
              </a:ext>
            </a:extLst>
          </p:cNvPr>
          <p:cNvSpPr txBox="1"/>
          <p:nvPr/>
        </p:nvSpPr>
        <p:spPr>
          <a:xfrm>
            <a:off x="1097280" y="2195964"/>
            <a:ext cx="59683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 Voltajı: </a:t>
            </a:r>
            <a:r>
              <a:rPr lang="tr-TR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5V</a:t>
            </a:r>
            <a:endParaRPr lang="tr-TR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Çektiği Akım: </a:t>
            </a:r>
            <a:r>
              <a:rPr lang="tr-TR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tr-TR" sz="25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tr-TR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 Frekansı: </a:t>
            </a:r>
            <a:r>
              <a:rPr lang="tr-TR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 Hz</a:t>
            </a:r>
            <a:endParaRPr lang="tr-TR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Maksimum Görme Menzili: </a:t>
            </a:r>
            <a:r>
              <a:rPr lang="tr-TR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4m</a:t>
            </a:r>
            <a:endParaRPr lang="tr-TR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5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 Görme Menzili: </a:t>
            </a:r>
            <a:r>
              <a:rPr lang="tr-TR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2cm</a:t>
            </a:r>
            <a:endParaRPr lang="tr-TR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Görme Açısı: </a:t>
            </a:r>
            <a:r>
              <a:rPr lang="tr-TR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15°</a:t>
            </a:r>
            <a:endParaRPr lang="tr-TR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Boyutları: </a:t>
            </a:r>
            <a:r>
              <a:rPr lang="tr-TR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45mm x 20mm x 15mm</a:t>
            </a:r>
            <a:endParaRPr lang="tr-TR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E078A4-D52F-C9CB-18E0-70EB8369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MZ80 </a:t>
            </a:r>
            <a:r>
              <a:rPr lang="tr-T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Menzilli Kızılötesi Sensör </a:t>
            </a:r>
            <a:endParaRPr lang="tr-T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7283D1-7B3C-D72F-9C97-6BC3DECC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 fontScale="92500" lnSpcReduction="20000"/>
          </a:bodyPr>
          <a:lstStyle/>
          <a:p>
            <a:pPr algn="l" fontAlgn="base">
              <a:buClrTx/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Besleme voltajı: 5v</a:t>
            </a:r>
          </a:p>
          <a:p>
            <a:pPr algn="l" fontAlgn="base">
              <a:buClrTx/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Akım Tüketimi : &gt; 25mA (</a:t>
            </a:r>
            <a:r>
              <a:rPr lang="tr-TR" sz="2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~ 100mA (</a:t>
            </a:r>
            <a:r>
              <a:rPr lang="tr-TR" sz="2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fontAlgn="base">
              <a:buClrTx/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Boyutlar : 1.7cm (çap) x 4.5cm (uzunluk)</a:t>
            </a:r>
          </a:p>
          <a:p>
            <a:pPr algn="l" fontAlgn="base">
              <a:buClrTx/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Kablo uzunluğu : 45cm </a:t>
            </a:r>
          </a:p>
          <a:p>
            <a:pPr algn="l" fontAlgn="base">
              <a:buClrTx/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Nesne algılaması : saydam ya da mat</a:t>
            </a:r>
          </a:p>
          <a:p>
            <a:pPr algn="l" fontAlgn="base">
              <a:buClrTx/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Ölçüm aralığı : 3cm  - 80cm  </a:t>
            </a:r>
          </a:p>
          <a:p>
            <a:pPr algn="l" fontAlgn="base">
              <a:buClrTx/>
              <a:buFont typeface="Wingdings" panose="05000000000000000000" pitchFamily="2" charset="2"/>
              <a:buChar char="Ø"/>
            </a:pPr>
            <a:r>
              <a:rPr lang="tr-TR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 sıcaklık aralığı : -25 °C ~ 55 °C</a:t>
            </a:r>
          </a:p>
          <a:p>
            <a:pPr>
              <a:buClrTx/>
            </a:pPr>
            <a:endParaRPr lang="en-US" dirty="0"/>
          </a:p>
        </p:txBody>
      </p:sp>
      <p:pic>
        <p:nvPicPr>
          <p:cNvPr id="5" name="İçerik Yer Tutucusu 4" descr="kulaklık, kablo içeren bir resim&#10;&#10;Açıklama otomatik olarak oluşturuldu">
            <a:extLst>
              <a:ext uri="{FF2B5EF4-FFF2-40B4-BE49-F238E27FC236}">
                <a16:creationId xmlns:a16="http://schemas.microsoft.com/office/drawing/2014/main" id="{26CC19BB-35CC-2E8D-D255-30D789544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" r="5" b="310"/>
          <a:stretch/>
        </p:blipFill>
        <p:spPr>
          <a:xfrm>
            <a:off x="7248939" y="2108200"/>
            <a:ext cx="3906741" cy="3600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51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EF5E7-8053-CDF8-72A6-0A11CACC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48452"/>
          </a:xfrm>
        </p:spPr>
        <p:txBody>
          <a:bodyPr>
            <a:normAutofit/>
          </a:bodyPr>
          <a:lstStyle/>
          <a:p>
            <a:r>
              <a:rPr lang="tr-TR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18650 3.7V 1500mAh şarj </a:t>
            </a:r>
            <a:r>
              <a:rPr lang="tr-T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dilebilir </a:t>
            </a:r>
            <a:r>
              <a:rPr lang="tr-T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tr-TR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tr-TR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PİL</a:t>
            </a:r>
            <a:endParaRPr lang="tr-TR" sz="4000" b="1" dirty="0">
              <a:solidFill>
                <a:schemeClr val="tx1"/>
              </a:solidFill>
            </a:endParaRPr>
          </a:p>
        </p:txBody>
      </p:sp>
      <p:pic>
        <p:nvPicPr>
          <p:cNvPr id="5" name="İçerik Yer Tutucusu 4" descr="pil, silindir içeren bir resim&#10;&#10;Açıklama otomatik olarak oluşturuldu">
            <a:extLst>
              <a:ext uri="{FF2B5EF4-FFF2-40B4-BE49-F238E27FC236}">
                <a16:creationId xmlns:a16="http://schemas.microsoft.com/office/drawing/2014/main" id="{68B6BF98-9E6D-B65D-38FE-05384AD0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5" y="2544417"/>
            <a:ext cx="3085106" cy="302149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20AF936-86D6-7C90-40DD-6DEB02FF1436}"/>
              </a:ext>
            </a:extLst>
          </p:cNvPr>
          <p:cNvSpPr txBox="1"/>
          <p:nvPr/>
        </p:nvSpPr>
        <p:spPr>
          <a:xfrm>
            <a:off x="1211198" y="2474892"/>
            <a:ext cx="50888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 : 18650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Kutup Başsız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Nominal Kapasite : 1500mAh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Nominal Gerilim. : 3.7V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402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7F471-7F33-FEB3-FD91-F4AA68A9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Jerry’nin Kodları</a:t>
            </a:r>
          </a:p>
        </p:txBody>
      </p:sp>
      <p:pic>
        <p:nvPicPr>
          <p:cNvPr id="10" name="İçerik Yer Tutucusu 9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389AB9C0-B04D-8A40-DB37-DDFE54534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949"/>
            <a:ext cx="12192000" cy="4927051"/>
          </a:xfrm>
        </p:spPr>
      </p:pic>
    </p:spTree>
    <p:extLst>
      <p:ext uri="{BB962C8B-B14F-4D97-AF65-F5344CB8AC3E}">
        <p14:creationId xmlns:p14="http://schemas.microsoft.com/office/powerpoint/2010/main" val="100506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38935E-357F-EF17-4DF9-F6637522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Jerry’nin Kodları</a:t>
            </a:r>
            <a:endParaRPr lang="tr-TR" dirty="0"/>
          </a:p>
        </p:txBody>
      </p:sp>
      <p:pic>
        <p:nvPicPr>
          <p:cNvPr id="7" name="İçerik Yer Tutucusu 6" descr="metin, ekran görüntüsü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AF2BEDA2-92BB-E118-3B1C-8438339D9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162"/>
            <a:ext cx="12192000" cy="4934837"/>
          </a:xfrm>
        </p:spPr>
      </p:pic>
    </p:spTree>
    <p:extLst>
      <p:ext uri="{BB962C8B-B14F-4D97-AF65-F5344CB8AC3E}">
        <p14:creationId xmlns:p14="http://schemas.microsoft.com/office/powerpoint/2010/main" val="129865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70839-4536-01D6-0D7B-86C0F279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Jerry’nin Kodları</a:t>
            </a:r>
            <a:endParaRPr lang="tr-TR" dirty="0"/>
          </a:p>
        </p:txBody>
      </p:sp>
      <p:pic>
        <p:nvPicPr>
          <p:cNvPr id="5" name="İçerik Yer Tutucusu 4" descr="metin, ekran görüntüsü içeren bir resim">
            <a:extLst>
              <a:ext uri="{FF2B5EF4-FFF2-40B4-BE49-F238E27FC236}">
                <a16:creationId xmlns:a16="http://schemas.microsoft.com/office/drawing/2014/main" id="{C02CCA53-9AF7-2556-6810-283B7A75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565"/>
            <a:ext cx="12192000" cy="4936435"/>
          </a:xfrm>
        </p:spPr>
      </p:pic>
    </p:spTree>
    <p:extLst>
      <p:ext uri="{BB962C8B-B14F-4D97-AF65-F5344CB8AC3E}">
        <p14:creationId xmlns:p14="http://schemas.microsoft.com/office/powerpoint/2010/main" val="386470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18A3E-663C-3158-E327-D0FB9CD2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Jerry’nin Kodları</a:t>
            </a:r>
            <a:endParaRPr lang="tr-TR" dirty="0"/>
          </a:p>
        </p:txBody>
      </p:sp>
      <p:pic>
        <p:nvPicPr>
          <p:cNvPr id="5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A2856B0-F32B-0B0D-5AB9-285E0D4E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817"/>
            <a:ext cx="12192000" cy="4923183"/>
          </a:xfrm>
        </p:spPr>
      </p:pic>
    </p:spTree>
    <p:extLst>
      <p:ext uri="{BB962C8B-B14F-4D97-AF65-F5344CB8AC3E}">
        <p14:creationId xmlns:p14="http://schemas.microsoft.com/office/powerpoint/2010/main" val="320172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B27E64-7168-F4C8-A13E-D06AB4C1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Jerry’nin Kodları</a:t>
            </a:r>
            <a:endParaRPr lang="tr-TR" dirty="0"/>
          </a:p>
        </p:txBody>
      </p:sp>
      <p:pic>
        <p:nvPicPr>
          <p:cNvPr id="5" name="İçerik Yer Tutucusu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0D1DD183-09A8-B586-3D93-9D27799F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636"/>
            <a:ext cx="12192000" cy="4918363"/>
          </a:xfrm>
        </p:spPr>
      </p:pic>
    </p:spTree>
    <p:extLst>
      <p:ext uri="{BB962C8B-B14F-4D97-AF65-F5344CB8AC3E}">
        <p14:creationId xmlns:p14="http://schemas.microsoft.com/office/powerpoint/2010/main" val="274388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AD048E-D87E-B384-74A7-D58D1DA5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Kaçan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Jerry ve Kovalayan Robot </a:t>
            </a:r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!!Straight Connector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9461194-332B-6864-4B1E-29A78F2D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Kaçan robot, namı değer Jerry kendisinin görevi </a:t>
            </a:r>
            <a:r>
              <a:rPr lang="tr-T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Tom’dan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kaçmak. Jerry’yi aslında bir başka kişi kontrol ediyor ve bu sırada </a:t>
            </a:r>
            <a:r>
              <a:rPr lang="tr-T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Tom’da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kovalıyor </a:t>
            </a:r>
            <a:r>
              <a:rPr lang="tr-T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görevi ise kovalamak.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İçerik Yer Tutucusu 12" descr="tekerlek, araba lastiği, taşımak, nakletmek, Araba parçası içeren bir resim&#10;&#10;Açıklama otomatik olarak oluşturuldu">
            <a:extLst>
              <a:ext uri="{FF2B5EF4-FFF2-40B4-BE49-F238E27FC236}">
                <a16:creationId xmlns:a16="http://schemas.microsoft.com/office/drawing/2014/main" id="{FDD4F63C-CF18-73CF-9C6B-167CB393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31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D960F5-4F38-58AF-9469-3816FBF1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Kodları</a:t>
            </a:r>
          </a:p>
        </p:txBody>
      </p:sp>
      <p:pic>
        <p:nvPicPr>
          <p:cNvPr id="6" name="İçerik Yer Tutucusu 5" descr="metin, ekran görüntüsü, yazı tipi, yazılım içeren bir resim">
            <a:extLst>
              <a:ext uri="{FF2B5EF4-FFF2-40B4-BE49-F238E27FC236}">
                <a16:creationId xmlns:a16="http://schemas.microsoft.com/office/drawing/2014/main" id="{90A1F6B4-8A59-497F-CC74-B15D54B4A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817"/>
            <a:ext cx="12192000" cy="4923183"/>
          </a:xfrm>
        </p:spPr>
      </p:pic>
    </p:spTree>
    <p:extLst>
      <p:ext uri="{BB962C8B-B14F-4D97-AF65-F5344CB8AC3E}">
        <p14:creationId xmlns:p14="http://schemas.microsoft.com/office/powerpoint/2010/main" val="170936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A6BAE9-7903-27AB-82A4-C2DBACE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Kodları</a:t>
            </a:r>
            <a:endParaRPr lang="tr-TR" sz="4400" dirty="0"/>
          </a:p>
        </p:txBody>
      </p:sp>
      <p:pic>
        <p:nvPicPr>
          <p:cNvPr id="7" name="İçerik Yer Tutucusu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DD760F9-1FD4-24F9-25C4-F53D06DF7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582"/>
            <a:ext cx="12192000" cy="4921418"/>
          </a:xfrm>
        </p:spPr>
      </p:pic>
    </p:spTree>
    <p:extLst>
      <p:ext uri="{BB962C8B-B14F-4D97-AF65-F5344CB8AC3E}">
        <p14:creationId xmlns:p14="http://schemas.microsoft.com/office/powerpoint/2010/main" val="23676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88E5D-A41D-2A1D-1186-79A68F6D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Kodları</a:t>
            </a:r>
            <a:endParaRPr lang="tr-TR" dirty="0"/>
          </a:p>
        </p:txBody>
      </p:sp>
      <p:pic>
        <p:nvPicPr>
          <p:cNvPr id="7" name="İçerik Yer Tutucusu 6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278CE86-9E40-DF7D-AEA2-275C790E2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636"/>
            <a:ext cx="12192000" cy="4918363"/>
          </a:xfrm>
        </p:spPr>
      </p:pic>
    </p:spTree>
    <p:extLst>
      <p:ext uri="{BB962C8B-B14F-4D97-AF65-F5344CB8AC3E}">
        <p14:creationId xmlns:p14="http://schemas.microsoft.com/office/powerpoint/2010/main" val="191266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6143F-23DA-A5AB-E532-F4066FD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Kodları</a:t>
            </a:r>
            <a:endParaRPr lang="tr-TR" sz="4400" dirty="0"/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9B7DF19-172E-039B-524D-C59E41C26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636"/>
            <a:ext cx="12192000" cy="4918364"/>
          </a:xfrm>
        </p:spPr>
      </p:pic>
    </p:spTree>
    <p:extLst>
      <p:ext uri="{BB962C8B-B14F-4D97-AF65-F5344CB8AC3E}">
        <p14:creationId xmlns:p14="http://schemas.microsoft.com/office/powerpoint/2010/main" val="286308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FDCF8E-2AAE-A20B-A3C6-94A55F7C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Kodları</a:t>
            </a:r>
            <a:endParaRPr lang="tr-TR" sz="4400" dirty="0"/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F0AF463-3700-078B-84B0-3F39B5069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636"/>
            <a:ext cx="12192000" cy="4918363"/>
          </a:xfrm>
        </p:spPr>
      </p:pic>
    </p:spTree>
    <p:extLst>
      <p:ext uri="{BB962C8B-B14F-4D97-AF65-F5344CB8AC3E}">
        <p14:creationId xmlns:p14="http://schemas.microsoft.com/office/powerpoint/2010/main" val="218814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3D6093-1A2D-5CB2-B7FA-0579F47E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Kodları</a:t>
            </a:r>
            <a:endParaRPr lang="tr-TR" sz="4400" dirty="0"/>
          </a:p>
        </p:txBody>
      </p:sp>
      <p:pic>
        <p:nvPicPr>
          <p:cNvPr id="5" name="İçerik Yer Tutucusu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AAA55E2A-5A66-87BE-6D07-9C4899257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782"/>
            <a:ext cx="12192000" cy="4932218"/>
          </a:xfrm>
        </p:spPr>
      </p:pic>
    </p:spTree>
    <p:extLst>
      <p:ext uri="{BB962C8B-B14F-4D97-AF65-F5344CB8AC3E}">
        <p14:creationId xmlns:p14="http://schemas.microsoft.com/office/powerpoint/2010/main" val="174802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6882A8-A6FE-1E75-41D7-3C854FB6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B4E6E2-D6F5-313F-6405-388466A0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6.Sayfa = https://maker.robotistan.com/arduino-uno/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7.Sayfa = https://www.robotistan.com/l298n-voltaj-regulatorlu-cift-motor-surucu-karti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8.Sayfa = https://www.robotus.net/l293d-motor-surucu-karti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9.Sayfa = https://www.robotistan.com/kablolu-hc06-bluetooth-serial-modul-karti-hc06-bluetooth-to-serial-port-m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10.Sayfa = https://www.robotistan.com/6-v-250-rpm-motor-sari-motor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11.Sayfa = https://www.robotistan.com/tower-pro-sg90-rc-mini-servo-motor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12.Sayfa = https://www.robotus.net/hc-sr04-ultrasonik-mesafe-sensoru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13.Sayfa = https://www.robotistan.com/80cm-menzilli-kizilotesi-sensor-mz80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14.Sayfa = https://www.robotistan.com/18650-37-v-1200-mah-li-ion-sarjli-pil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4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604947-7323-1BDA-F732-4E9A815B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2" y="1036828"/>
            <a:ext cx="10058400" cy="1450757"/>
          </a:xfrm>
        </p:spPr>
        <p:txBody>
          <a:bodyPr>
            <a:normAutofit/>
          </a:bodyPr>
          <a:lstStyle/>
          <a:p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Jerry’nin özellikleri:</a:t>
            </a:r>
            <a:br>
              <a:rPr lang="tr-TR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900" dirty="0"/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91663A-6149-594B-4421-AB65DBF7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gelen komutları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uno’nun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içerisinde bulunan yazılıma göre yorumlayıp daha sonrasında motor sürücü kartına aktarıyor.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L298N Arduino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uno’dan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gelen bilgiye göre 4 adet dc motoru kontrol eder.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HC-06 telefon üzerinden verilen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komudu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Arduino’ya aktarır.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motorlar L298n’den  gelen sinyal doğrultusunda hareket eylemini gerçekleştirir.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adet 18650 3.7V 6800mAh şarj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dilebilir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tr-TR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pil ile devrenin gücünü sağlar.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 descr="tekerlek, araba lastiği, taşımak, nakletmek, Araba parçası içeren bir resim&#10;&#10;Açıklama otomatik olarak oluşturuldu">
            <a:extLst>
              <a:ext uri="{FF2B5EF4-FFF2-40B4-BE49-F238E27FC236}">
                <a16:creationId xmlns:a16="http://schemas.microsoft.com/office/drawing/2014/main" id="{029FAFAD-B54D-2547-F3EA-35607E280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3" r="-1" b="-1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82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0DBE97-0370-3BD6-969F-A9820449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Özellikleri</a:t>
            </a: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5E1257-6964-F518-8477-C244D85C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gelen komutları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uno’nun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içerisinde bulunan yazılıma göre yorumlayıp daha sonrasında motor sürücü kartına aktarıyor.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L293D Arduino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uno’dan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gelen bilgiye göre 4 adet dc motoru kontrol eder.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motorlar L298n’den  gelen sinyal doğrultusunda hareket eylemini gerçekleştirir.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İçerik Yer Tutucusu 4" descr="tekerlek, araba lastiği, kara taşıtı, taşıt, araç içeren bir resim&#10;&#10;Açıklama otomatik olarak oluşturuldu">
            <a:extLst>
              <a:ext uri="{FF2B5EF4-FFF2-40B4-BE49-F238E27FC236}">
                <a16:creationId xmlns:a16="http://schemas.microsoft.com/office/drawing/2014/main" id="{4E88368F-49D3-40FF-8A2E-9013E376A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55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0829CC-7043-1238-F9F7-FAF9C561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tr-T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Tom’un</a:t>
            </a:r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Özellikleri</a:t>
            </a:r>
            <a:endParaRPr lang="tr-TR" sz="4400" dirty="0">
              <a:solidFill>
                <a:schemeClr val="tx1"/>
              </a:solidFill>
            </a:endParaRP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482A2C-2701-C286-522A-499ABB0B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HC-SR04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sensörü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çevresindeki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engelleri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cisimler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motor HC-SR04 ile MZ80’nin hareketinden sorumludur.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adet 18650 3.7V 1500mAh şarj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dilebilir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tr-TR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tr-TR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pil ile devrenin gücünü sağlar.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 descr="tekerlek, araba lastiği, kara taşıtı, taşıt, araç içeren bir resim&#10;&#10;Açıklama otomatik olarak oluşturuldu">
            <a:extLst>
              <a:ext uri="{FF2B5EF4-FFF2-40B4-BE49-F238E27FC236}">
                <a16:creationId xmlns:a16="http://schemas.microsoft.com/office/drawing/2014/main" id="{840B28CF-E3F4-C92B-02C8-DC9B7FEA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56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C3FDBF-5827-1356-C872-21792659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tr-T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Jerry’de Kullanılan Malzemeler</a:t>
            </a:r>
          </a:p>
        </p:txBody>
      </p:sp>
      <p:pic>
        <p:nvPicPr>
          <p:cNvPr id="5" name="İçerik Yer Tutucusu 4" descr="devre, elektronik bileşen, elektronik mühendisliği, devre bileşeni içeren bir resim&#10;&#10;Açıklama otomatik olarak oluşturuldu">
            <a:extLst>
              <a:ext uri="{FF2B5EF4-FFF2-40B4-BE49-F238E27FC236}">
                <a16:creationId xmlns:a16="http://schemas.microsoft.com/office/drawing/2014/main" id="{1BC5041F-F8DF-56B5-A3E1-6454AB75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70" y="2337758"/>
            <a:ext cx="4365091" cy="3055877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589A93D-EBC3-F78E-4B36-63A36187F2C5}"/>
              </a:ext>
            </a:extLst>
          </p:cNvPr>
          <p:cNvSpPr txBox="1"/>
          <p:nvPr/>
        </p:nvSpPr>
        <p:spPr>
          <a:xfrm>
            <a:off x="1100156" y="2149019"/>
            <a:ext cx="54676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Mikrodenetleyici: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ATmega328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 Gerilimi: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5V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Giriş Gerilimi (limit):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6-20V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Dijital Giriş/Çıkış Pinleri: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14 (6 tanesi PWM çıkışı)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 Giriş Pinleri: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6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 Giriş/Çıkış için Akım: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40 </a:t>
            </a:r>
            <a:r>
              <a:rPr lang="tr-T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tr-T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3.3V Çıkış için Akım: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50 </a:t>
            </a:r>
            <a:r>
              <a:rPr lang="tr-T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tr-T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Uzunluk: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68.6 mm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Genişlik: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53.4 mm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Ağırlık:</a:t>
            </a: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25 g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Montserrat" panose="020F0502020204030204" pitchFamily="2" charset="-94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627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E83779-45CD-596D-206A-DE8C7923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L298N (MOTOR SÜRÜCÜ KARTI)</a:t>
            </a: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D91960-A230-3147-695E-79040BB0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 fontScale="3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Birbirinden bağımsız olarak iki ayrı motoru kontrol edebilir.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Kanal başına 2A akım verebilmektedir.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 dahili regülatörü vardır.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ENA: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 motor kanalını aktif etme pini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ENB: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Sağ motor kanalını aktif etme pini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IN1: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 motor 1. girişi </a:t>
            </a: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IN2: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 motor 2. girişi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IN2: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 motor 2. girişi </a:t>
            </a: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IN3: 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 motor 1. girişi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sz="6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MotorA</a:t>
            </a: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 motor çıkışı </a:t>
            </a:r>
            <a:r>
              <a:rPr lang="tr-TR" sz="6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MotorB</a:t>
            </a:r>
            <a:r>
              <a:rPr lang="tr-TR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Sağ motor çıkışı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tr-TR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dirty="0"/>
          </a:p>
        </p:txBody>
      </p:sp>
      <p:pic>
        <p:nvPicPr>
          <p:cNvPr id="5" name="İçerik Yer Tutucusu 4" descr="devre, elektronik mühendisliği, elektronik bileşen, devre bileşeni içeren bir resim&#10;&#10;Açıklama otomatik olarak oluşturuldu">
            <a:extLst>
              <a:ext uri="{FF2B5EF4-FFF2-40B4-BE49-F238E27FC236}">
                <a16:creationId xmlns:a16="http://schemas.microsoft.com/office/drawing/2014/main" id="{D06A1F7D-C91B-A9B2-711F-279FA756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6" b="1"/>
          <a:stretch/>
        </p:blipFill>
        <p:spPr>
          <a:xfrm>
            <a:off x="7434470" y="2108200"/>
            <a:ext cx="3721210" cy="3600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96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073B6-AB0C-4120-143D-7438648D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L293D (MOTOR SÜRÜCÜ KARTI)</a:t>
            </a:r>
          </a:p>
        </p:txBody>
      </p:sp>
      <p:pic>
        <p:nvPicPr>
          <p:cNvPr id="5" name="İçerik Yer Tutucusu 4" descr="metin, elektronik mühendisliği, elektronik bileşen, devre içeren bir resim&#10;&#10;Açıklama otomatik olarak oluşturuldu">
            <a:extLst>
              <a:ext uri="{FF2B5EF4-FFF2-40B4-BE49-F238E27FC236}">
                <a16:creationId xmlns:a16="http://schemas.microsoft.com/office/drawing/2014/main" id="{44852447-5E46-2078-033F-BE25C7FFE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84708"/>
            <a:ext cx="5791200" cy="376078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2A56A82-53E2-2105-C710-5AC391E020E5}"/>
              </a:ext>
            </a:extLst>
          </p:cNvPr>
          <p:cNvSpPr txBox="1"/>
          <p:nvPr/>
        </p:nvSpPr>
        <p:spPr>
          <a:xfrm>
            <a:off x="609600" y="2302936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Çift H-köprü entegresi L293D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adet motoru sürekli 600mA, anlık 1.2A ile sürebilme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5V lojik gerilimi, 4.5-36V motor gerilimi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Boyutlar: 43mm*27mm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tr-T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Saklama sıcaklığı:  -25℃ ~ +130℃</a:t>
            </a:r>
          </a:p>
          <a:p>
            <a:endParaRPr lang="tr-T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7DF7C5-D9CD-409B-9AB2-A29026F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HC-06 Bluetooth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575725-8EA6-2D27-76D6-DBD4E85D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485373" cy="3760891"/>
          </a:xfrm>
        </p:spPr>
        <p:txBody>
          <a:bodyPr>
            <a:normAutofit fontScale="85000" lnSpcReduction="10000"/>
          </a:bodyPr>
          <a:lstStyle/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2.4GHz haberleşme frekansı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Hassasiyet: ≤-80 dBm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Çıkış Gücü: ≤+4 dBm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Asenkron Hız: 2.1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/160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KBps</a:t>
            </a:r>
            <a:endParaRPr lang="tr-TR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Senkron Hız: 1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/1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endParaRPr lang="tr-TR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 Gerilimi: 3.6-5V(Önerilen 3.6V)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Akım: 50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tr-TR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Boyutları: 43x16x7mm</a:t>
            </a:r>
          </a:p>
          <a:p>
            <a:endParaRPr lang="tr-TR" dirty="0"/>
          </a:p>
        </p:txBody>
      </p:sp>
      <p:pic>
        <p:nvPicPr>
          <p:cNvPr id="5" name="Resim 4" descr="elektronik donanım, metin, elektronik bileşen, devre bileşeni içeren bir resim&#10;&#10;Açıklama otomatik olarak oluşturuldu">
            <a:extLst>
              <a:ext uri="{FF2B5EF4-FFF2-40B4-BE49-F238E27FC236}">
                <a16:creationId xmlns:a16="http://schemas.microsoft.com/office/drawing/2014/main" id="{A9744E9B-3F1C-9FDB-AB28-58BB9577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08" y="2108201"/>
            <a:ext cx="4801772" cy="39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39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790</Words>
  <Application>Microsoft Office PowerPoint</Application>
  <PresentationFormat>Geniş ekran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4" baseType="lpstr">
      <vt:lpstr>Arial</vt:lpstr>
      <vt:lpstr>Calibri</vt:lpstr>
      <vt:lpstr>Garamond</vt:lpstr>
      <vt:lpstr>inherit</vt:lpstr>
      <vt:lpstr>Montserrat</vt:lpstr>
      <vt:lpstr>Times New Roman</vt:lpstr>
      <vt:lpstr>Wingdings</vt:lpstr>
      <vt:lpstr>RetrospectVTI</vt:lpstr>
      <vt:lpstr>Mikro İşlemciler </vt:lpstr>
      <vt:lpstr>Kaçan Robot Jerry ve Kovalayan Robot Tom</vt:lpstr>
      <vt:lpstr>Jerry’nin özellikleri: </vt:lpstr>
      <vt:lpstr>Tom’un Özellikleri</vt:lpstr>
      <vt:lpstr>Tom’un Özellikleri</vt:lpstr>
      <vt:lpstr>Tom ve Jerry’de Kullanılan Malzemeler</vt:lpstr>
      <vt:lpstr>L298N (MOTOR SÜRÜCÜ KARTI)</vt:lpstr>
      <vt:lpstr>L293D (MOTOR SÜRÜCÜ KARTI)</vt:lpstr>
      <vt:lpstr>HC-06 Bluetooth Modülü</vt:lpstr>
      <vt:lpstr>DC Motor</vt:lpstr>
      <vt:lpstr>Servo Motor</vt:lpstr>
      <vt:lpstr>HC-SR04 (Ultrasonik Mesafe Sensörü)</vt:lpstr>
      <vt:lpstr>MZ80 Menzilli Kızılötesi Sensör </vt:lpstr>
      <vt:lpstr>18650 3.7V 1500mAh şarj edilebilir li-ion PİL</vt:lpstr>
      <vt:lpstr>Jerry’nin Kodları</vt:lpstr>
      <vt:lpstr>Jerry’nin Kodları</vt:lpstr>
      <vt:lpstr>Jerry’nin Kodları</vt:lpstr>
      <vt:lpstr>Jerry’nin Kodları</vt:lpstr>
      <vt:lpstr>Jerry’nin Kodları</vt:lpstr>
      <vt:lpstr>Tom’un Kodları</vt:lpstr>
      <vt:lpstr>Tom’un Kodları</vt:lpstr>
      <vt:lpstr>Tom’un Kodları</vt:lpstr>
      <vt:lpstr>Tom’un Kodları</vt:lpstr>
      <vt:lpstr>Tom’un Kodları</vt:lpstr>
      <vt:lpstr>Tom’un Kodları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 İşlemciler </dc:title>
  <dc:creator>Görkem Çağkan Sevinç</dc:creator>
  <cp:lastModifiedBy>Görkem Çağkan Sevinç</cp:lastModifiedBy>
  <cp:revision>5</cp:revision>
  <dcterms:created xsi:type="dcterms:W3CDTF">2024-01-02T19:39:29Z</dcterms:created>
  <dcterms:modified xsi:type="dcterms:W3CDTF">2024-01-11T16:26:59Z</dcterms:modified>
</cp:coreProperties>
</file>