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9"/>
  </p:notes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Pacifico" panose="020B0604020202020204" charset="0"/>
      <p:regular r:id="rId26"/>
    </p:embeddedFont>
  </p:embeddedFontLst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54" y="84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358c9d0f452_0_1059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1" name="Google Shape;1501;g358c9d0f452_0_1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g358c9d0f452_0_121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6" name="Google Shape;1616;g358c9d0f452_0_1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g358c9d0f452_0_125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1" name="Google Shape;1631;g358c9d0f452_0_1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358c9d0f452_0_127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6" name="Google Shape;1646;g358c9d0f452_0_1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g358c9d0f452_0_128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1" name="Google Shape;1661;g358c9d0f452_0_1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358c9d0f452_0_130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6" name="Google Shape;1676;g358c9d0f452_0_1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358c9d0f452_0_117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2" name="Google Shape;1692;g358c9d0f452_0_1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g358c9d0f452_0_131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0" name="Google Shape;1710;g358c9d0f452_0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g358c9d0f452_0_135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6" name="Google Shape;1726;g358c9d0f452_0_1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358c9d0f452_0_114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7" name="Google Shape;1507;g358c9d0f452_0_1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358c9d0f452_0_116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7" name="Google Shape;1517;g358c9d0f452_0_1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g358c9d0f452_0_100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0" name="Google Shape;1530;g358c9d0f452_0_10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358c9d0f452_0_113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5" name="Google Shape;1545;g358c9d0f452_0_1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358c9d0f452_0_111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2" name="Google Shape;1562;g358c9d0f452_0_1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358c9d0f452_0_120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0" name="Google Shape;1580;g358c9d0f452_0_1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358c9d0f452_0_124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1" name="Google Shape;1591;g358c9d0f452_0_1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358c9d0f452_0_123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3" name="Google Shape;1603;g358c9d0f452_0_1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4562B-5B51-48DA-A1E7-EB57D5CEE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4BC568-B01F-49E3-A1F7-2F238F9AB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B1C2BA-E2D8-455F-9451-B99073047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5D98FD-A312-4D43-956D-6CAFD96A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FCE07A-BAA4-43E0-A409-4D980134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358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0497F-0517-4E1C-BFB7-138E5B81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EDF357-7420-4B40-A8DA-241A4C8F5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30F652-D17C-4FCC-8C17-3E09AE8D0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B35425-6309-4D09-B854-2E4B682E5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3B3DB9-C829-4EDE-B58A-6082C342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5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507DAA-830C-4A6A-B101-C9D17AFCE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A6147C-B6DA-4876-B91F-6C4459CEE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CDEFF3-C2E7-481C-A2B9-A4D40FCD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65E627-C358-4049-8ADD-8B5E836C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F028B3-F055-4E2E-A10B-15106575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4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IMPI" type="title">
  <p:cSld name="IIMPI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24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2D463-35B0-4A26-AA49-C84E77EC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AEAF6A-C9DD-4517-B6F5-9D00149E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0D8E8A-339A-4CEF-A8AC-9A26E461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C1A1DD-FD78-45CD-8D9D-E40331C0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4690D5-3174-469D-817E-EFDF9628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5016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66F73-CE51-4ED0-ACCB-67B5256F9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EA3B42-9E5E-45C5-A54C-1E4A881B6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8242BA-4123-4D14-8558-12F17314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6D8972-62F5-4D1D-B61B-F5647560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F591D4-7197-4AA1-8E16-A383C055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7897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10C26-BF98-4AEB-81C4-8AA6792B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951394-01B1-42D1-AA4A-48FC148DB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D5AE88-35A2-4B39-ABE9-2994FCCF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F89288-75A6-4ED9-B547-136EE9E9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9A67F5-6353-450E-B530-25D71DE8A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E25781-347F-41E6-8791-1165522C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3438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8839E-7F14-4FDE-B8A3-6F70A2586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51B86B-ECA6-4D60-8EFB-F7D0E6A1B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8D9483-431B-4608-BB97-66E7ED479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E1BEB79-9AEB-406E-92A4-1FC179317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1696A1-F7C6-48EA-8CA4-7B7225C6F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DCBAD9-4F35-469A-8935-9B5321037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E908E29-63AB-46AF-BDA6-32EA7D148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1EBB17-FD82-4B4A-B1AB-C8EA22E8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1100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FC0F7-5F27-4D33-A102-DEACEA77B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066DC8D-2446-4AE3-BA48-05A1CE61D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B99BAB-9099-4156-AEE7-94A3B5FBF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BC29ED5-58AF-4F2B-BE3F-5B741F38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24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7E0EB57-B113-4FB4-80AC-C59BEBD1F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333C06B-0A46-47CF-B9F7-8FD04898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386CA5-F6E2-4A5C-9526-758A6FEF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3448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C1B91-61C3-4ECD-A999-D99F6B43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1F52B0-27AD-4F8F-BC1F-CA9E7F19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C2960E-AE90-4BF4-A6A2-72D3D09B6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4E2926-1DA0-4A89-8FF1-54B009B8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70B692-C4DE-4604-98E0-9A66A12C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35B6D8-8DA7-46DA-AA1E-5C1F80977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1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408CB-B258-43AA-9C46-AE02D6C78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7EB6F2F-49B8-478B-81A2-B89560C59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00E0A3-2B6A-4804-BAE9-F3667B37F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7DF88D-1FB0-4438-A2BE-1A5070E28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CE64D1-C27D-4EA1-8853-FDD64AE5E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4C3EFE-EEC2-4173-9F19-18973A8E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6990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B1A750D-9497-424A-BFB6-34B48BB5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2104E1-3E0E-477E-8878-C0BDFD1BF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71A0AD-B550-4669-867A-1562FD71A2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92EB62-FC1E-4D99-91B0-B9A0774BA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90A3E3-FD7F-4F0A-8473-8895C8BC7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6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43"/>
          <p:cNvSpPr/>
          <p:nvPr/>
        </p:nvSpPr>
        <p:spPr>
          <a:xfrm>
            <a:off x="302275" y="2480350"/>
            <a:ext cx="8539500" cy="13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>
                <a:solidFill>
                  <a:srgbClr val="3D85C6"/>
                </a:solidFill>
                <a:highlight>
                  <a:srgbClr val="FFFFFF"/>
                </a:highlight>
              </a:rPr>
              <a:t>Problema  - Oscilador</a:t>
            </a:r>
            <a:endParaRPr sz="3600" b="1">
              <a:solidFill>
                <a:srgbClr val="3D85C6"/>
              </a:solidFill>
              <a:highlight>
                <a:srgbClr val="FFFFFF"/>
              </a:highlight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>
              <a:solidFill>
                <a:srgbClr val="3D85C6"/>
              </a:solidFill>
              <a:highlight>
                <a:srgbClr val="FFFFFF"/>
              </a:highlight>
            </a:endParaRPr>
          </a:p>
        </p:txBody>
      </p:sp>
      <p:sp>
        <p:nvSpPr>
          <p:cNvPr id="1504" name="Google Shape;1504;p43"/>
          <p:cNvSpPr/>
          <p:nvPr/>
        </p:nvSpPr>
        <p:spPr>
          <a:xfrm>
            <a:off x="1780032" y="6242304"/>
            <a:ext cx="5547300" cy="353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52"/>
          <p:cNvSpPr/>
          <p:nvPr/>
        </p:nvSpPr>
        <p:spPr>
          <a:xfrm>
            <a:off x="1780032" y="6242304"/>
            <a:ext cx="5547300" cy="353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9" name="Google Shape;1619;p52"/>
          <p:cNvCxnSpPr/>
          <p:nvPr/>
        </p:nvCxnSpPr>
        <p:spPr>
          <a:xfrm>
            <a:off x="1641050" y="293775"/>
            <a:ext cx="6372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0" name="Google Shape;1620;p52"/>
          <p:cNvSpPr txBox="1"/>
          <p:nvPr/>
        </p:nvSpPr>
        <p:spPr>
          <a:xfrm>
            <a:off x="1560025" y="0"/>
            <a:ext cx="63006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1155CC"/>
                </a:solidFill>
                <a:highlight>
                  <a:schemeClr val="lt1"/>
                </a:highlight>
              </a:rPr>
              <a:t>Problema - Oscilador</a:t>
            </a:r>
            <a:endParaRPr sz="1000" b="1">
              <a:solidFill>
                <a:srgbClr val="1155CC"/>
              </a:solidFill>
              <a:highlight>
                <a:schemeClr val="lt1"/>
              </a:highlight>
            </a:endParaRPr>
          </a:p>
        </p:txBody>
      </p:sp>
      <p:pic>
        <p:nvPicPr>
          <p:cNvPr id="1621" name="Google Shape;162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25" y="1148450"/>
            <a:ext cx="2313449" cy="21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52"/>
          <p:cNvSpPr txBox="1"/>
          <p:nvPr/>
        </p:nvSpPr>
        <p:spPr>
          <a:xfrm>
            <a:off x="3202275" y="1028550"/>
            <a:ext cx="5630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500" b="1">
                <a:solidFill>
                  <a:srgbClr val="595959"/>
                </a:solidFill>
              </a:rPr>
              <a:t>Sistema Masa - Resorte - Amortiguado</a:t>
            </a:r>
            <a:endParaRPr sz="1500" b="1">
              <a:solidFill>
                <a:srgbClr val="595959"/>
              </a:solidFill>
            </a:endParaRPr>
          </a:p>
        </p:txBody>
      </p:sp>
      <p:sp>
        <p:nvSpPr>
          <p:cNvPr id="1623" name="Google Shape;1623;p52"/>
          <p:cNvSpPr txBox="1"/>
          <p:nvPr/>
        </p:nvSpPr>
        <p:spPr>
          <a:xfrm>
            <a:off x="3202275" y="1833000"/>
            <a:ext cx="56301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La solución de esta ecuación diferencial depende del valor de ξ.</a:t>
            </a:r>
            <a:endParaRPr sz="1300">
              <a:solidFill>
                <a:srgbClr val="595959"/>
              </a:solidFill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en-US" sz="1300">
                <a:solidFill>
                  <a:srgbClr val="595959"/>
                </a:solidFill>
              </a:rPr>
              <a:t>si ξ &lt; 1 → Sistema Sub-amortiguado</a:t>
            </a:r>
            <a:endParaRPr sz="1300">
              <a:solidFill>
                <a:srgbClr val="595959"/>
              </a:solidFill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en-US" sz="1300">
                <a:solidFill>
                  <a:srgbClr val="595959"/>
                </a:solidFill>
              </a:rPr>
              <a:t>si ξ = 1 → Sistema críticamente amortiguado</a:t>
            </a:r>
            <a:endParaRPr sz="1300">
              <a:solidFill>
                <a:srgbClr val="595959"/>
              </a:solidFill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en-US" sz="1300">
                <a:solidFill>
                  <a:srgbClr val="595959"/>
                </a:solidFill>
              </a:rPr>
              <a:t>si ξ &gt; 1 → Sistema Sobre-amortiguado</a:t>
            </a:r>
            <a:endParaRPr sz="1300">
              <a:solidFill>
                <a:srgbClr val="595959"/>
              </a:solidFill>
            </a:endParaRPr>
          </a:p>
        </p:txBody>
      </p:sp>
      <p:pic>
        <p:nvPicPr>
          <p:cNvPr id="1624" name="Google Shape;1624;p52" title="CodeCogsEqn (2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0325" y="1648321"/>
            <a:ext cx="2313450" cy="243008"/>
          </a:xfrm>
          <a:prstGeom prst="rect">
            <a:avLst/>
          </a:prstGeom>
          <a:noFill/>
          <a:ln>
            <a:noFill/>
          </a:ln>
        </p:spPr>
      </p:pic>
      <p:sp>
        <p:nvSpPr>
          <p:cNvPr id="1625" name="Google Shape;1625;p52"/>
          <p:cNvSpPr txBox="1"/>
          <p:nvPr/>
        </p:nvSpPr>
        <p:spPr>
          <a:xfrm>
            <a:off x="426325" y="3465525"/>
            <a:ext cx="8538300" cy="11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 err="1">
                <a:solidFill>
                  <a:srgbClr val="595959"/>
                </a:solidFill>
              </a:rPr>
              <a:t>Datos</a:t>
            </a:r>
            <a:r>
              <a:rPr lang="en-US" sz="1300" b="1" dirty="0">
                <a:solidFill>
                  <a:srgbClr val="595959"/>
                </a:solidFill>
              </a:rPr>
              <a:t>:</a:t>
            </a:r>
            <a:r>
              <a:rPr lang="en-US" sz="1300" dirty="0">
                <a:solidFill>
                  <a:srgbClr val="595959"/>
                </a:solidFill>
              </a:rPr>
              <a:t>   </a:t>
            </a:r>
            <a:r>
              <a:rPr lang="en-US" sz="1300" dirty="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l</a:t>
            </a:r>
            <a:r>
              <a:rPr lang="en-US" sz="1300" baseline="-25000" dirty="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0</a:t>
            </a:r>
            <a:r>
              <a:rPr lang="en-US" sz="1300" dirty="0">
                <a:solidFill>
                  <a:srgbClr val="595959"/>
                </a:solidFill>
              </a:rPr>
              <a:t> = 25 cm   |   </a:t>
            </a:r>
            <a:r>
              <a:rPr lang="en-US" sz="1300" dirty="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g</a:t>
            </a:r>
            <a:r>
              <a:rPr lang="en-US" sz="1300" dirty="0">
                <a:solidFill>
                  <a:srgbClr val="595959"/>
                </a:solidFill>
              </a:rPr>
              <a:t> = 9.81 m/s</a:t>
            </a:r>
            <a:r>
              <a:rPr lang="en-US" sz="1300" baseline="30000" dirty="0">
                <a:solidFill>
                  <a:srgbClr val="595959"/>
                </a:solidFill>
              </a:rPr>
              <a:t>2</a:t>
            </a:r>
            <a:r>
              <a:rPr lang="en-US" sz="1300" dirty="0">
                <a:solidFill>
                  <a:srgbClr val="595959"/>
                </a:solidFill>
              </a:rPr>
              <a:t>   |   </a:t>
            </a:r>
            <a:r>
              <a:rPr lang="en-US" sz="1300" dirty="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m</a:t>
            </a:r>
            <a:r>
              <a:rPr lang="en-US" sz="1300" dirty="0">
                <a:solidFill>
                  <a:srgbClr val="595959"/>
                </a:solidFill>
              </a:rPr>
              <a:t> = 1 kg   |   </a:t>
            </a:r>
            <a:r>
              <a:rPr lang="en-US" sz="1300" dirty="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b</a:t>
            </a:r>
            <a:r>
              <a:rPr lang="en-US" sz="1300" dirty="0">
                <a:solidFill>
                  <a:srgbClr val="595959"/>
                </a:solidFill>
              </a:rPr>
              <a:t> = 0.5 kg/s   |  </a:t>
            </a:r>
            <a:r>
              <a:rPr lang="en-US" sz="1300" dirty="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 k</a:t>
            </a:r>
            <a:r>
              <a:rPr lang="en-US" sz="1300" dirty="0">
                <a:solidFill>
                  <a:srgbClr val="595959"/>
                </a:solidFill>
              </a:rPr>
              <a:t> = 2 N/m   |   </a:t>
            </a:r>
            <a:r>
              <a:rPr lang="en-US" sz="1300" dirty="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T</a:t>
            </a:r>
            <a:r>
              <a:rPr lang="en-US" sz="1300" dirty="0">
                <a:solidFill>
                  <a:srgbClr val="595959"/>
                </a:solidFill>
              </a:rPr>
              <a:t> = 20 s</a:t>
            </a:r>
            <a:endParaRPr sz="1300" dirty="0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595959"/>
                </a:solidFill>
              </a:rPr>
              <a:t>→ ξ = 0.18		→ Sistema Sub-</a:t>
            </a:r>
            <a:r>
              <a:rPr lang="en-US" sz="1300" dirty="0" err="1">
                <a:solidFill>
                  <a:srgbClr val="595959"/>
                </a:solidFill>
              </a:rPr>
              <a:t>amortiguado</a:t>
            </a:r>
            <a:r>
              <a:rPr lang="en-US" sz="1300" dirty="0">
                <a:solidFill>
                  <a:srgbClr val="595959"/>
                </a:solidFill>
              </a:rPr>
              <a:t>	→ </a:t>
            </a:r>
            <a:r>
              <a:rPr lang="en-US" sz="1300" dirty="0" err="1">
                <a:solidFill>
                  <a:srgbClr val="595959"/>
                </a:solidFill>
              </a:rPr>
              <a:t>Solución</a:t>
            </a:r>
            <a:r>
              <a:rPr lang="en-US" sz="1300" dirty="0">
                <a:solidFill>
                  <a:srgbClr val="595959"/>
                </a:solidFill>
              </a:rPr>
              <a:t>: </a:t>
            </a:r>
            <a:endParaRPr sz="1300" dirty="0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595959"/>
                </a:solidFill>
              </a:rPr>
              <a:t>→ ω = 1.41 rad/s</a:t>
            </a:r>
            <a:endParaRPr sz="1300" dirty="0">
              <a:solidFill>
                <a:srgbClr val="595959"/>
              </a:solidFill>
            </a:endParaRPr>
          </a:p>
        </p:txBody>
      </p:sp>
      <p:sp>
        <p:nvSpPr>
          <p:cNvPr id="1626" name="Google Shape;1626;p52"/>
          <p:cNvSpPr txBox="1"/>
          <p:nvPr/>
        </p:nvSpPr>
        <p:spPr>
          <a:xfrm>
            <a:off x="501925" y="4711875"/>
            <a:ext cx="2095800" cy="18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595959"/>
                </a:solidFill>
              </a:rPr>
              <a:t>Condiciones iniciales:</a:t>
            </a:r>
            <a:endParaRPr sz="1300" b="1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595959"/>
                </a:solidFill>
              </a:rPr>
              <a:t> </a:t>
            </a:r>
            <a:endParaRPr sz="1300" b="1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595959"/>
              </a:solidFill>
            </a:endParaRPr>
          </a:p>
        </p:txBody>
      </p:sp>
      <p:pic>
        <p:nvPicPr>
          <p:cNvPr id="1627" name="Google Shape;1627;p52" title="CodeCogsEqn (26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6338" y="4388175"/>
            <a:ext cx="31623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8" name="Google Shape;1628;p52" title="CodeCogsEqn (27).png"/>
          <p:cNvPicPr preferRelativeResize="0"/>
          <p:nvPr/>
        </p:nvPicPr>
        <p:blipFill rotWithShape="1">
          <a:blip r:embed="rId6">
            <a:alphaModFix/>
          </a:blip>
          <a:srcRect r="38672" b="62521"/>
          <a:stretch/>
        </p:blipFill>
        <p:spPr>
          <a:xfrm>
            <a:off x="620025" y="5333750"/>
            <a:ext cx="4509300" cy="2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53"/>
          <p:cNvSpPr/>
          <p:nvPr/>
        </p:nvSpPr>
        <p:spPr>
          <a:xfrm>
            <a:off x="1780032" y="6242304"/>
            <a:ext cx="5547300" cy="353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4" name="Google Shape;1634;p53"/>
          <p:cNvCxnSpPr/>
          <p:nvPr/>
        </p:nvCxnSpPr>
        <p:spPr>
          <a:xfrm>
            <a:off x="1641050" y="293775"/>
            <a:ext cx="6372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5" name="Google Shape;1635;p53"/>
          <p:cNvSpPr txBox="1"/>
          <p:nvPr/>
        </p:nvSpPr>
        <p:spPr>
          <a:xfrm>
            <a:off x="1560025" y="0"/>
            <a:ext cx="63006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1155CC"/>
                </a:solidFill>
                <a:highlight>
                  <a:schemeClr val="lt1"/>
                </a:highlight>
              </a:rPr>
              <a:t>Problema - Oscilador</a:t>
            </a:r>
            <a:endParaRPr sz="1000" b="1">
              <a:solidFill>
                <a:srgbClr val="1155CC"/>
              </a:solidFill>
              <a:highlight>
                <a:schemeClr val="lt1"/>
              </a:highlight>
            </a:endParaRPr>
          </a:p>
        </p:txBody>
      </p:sp>
      <p:pic>
        <p:nvPicPr>
          <p:cNvPr id="1636" name="Google Shape;163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25" y="1148450"/>
            <a:ext cx="2313449" cy="21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7" name="Google Shape;1637;p53"/>
          <p:cNvSpPr txBox="1"/>
          <p:nvPr/>
        </p:nvSpPr>
        <p:spPr>
          <a:xfrm>
            <a:off x="3202275" y="1028550"/>
            <a:ext cx="5630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500" b="1">
                <a:solidFill>
                  <a:srgbClr val="595959"/>
                </a:solidFill>
              </a:rPr>
              <a:t>Sistema Masa - Resorte - Amortiguado</a:t>
            </a:r>
            <a:endParaRPr sz="1500" b="1">
              <a:solidFill>
                <a:srgbClr val="595959"/>
              </a:solidFill>
            </a:endParaRPr>
          </a:p>
        </p:txBody>
      </p:sp>
      <p:sp>
        <p:nvSpPr>
          <p:cNvPr id="1638" name="Google Shape;1638;p53"/>
          <p:cNvSpPr txBox="1"/>
          <p:nvPr/>
        </p:nvSpPr>
        <p:spPr>
          <a:xfrm>
            <a:off x="3202275" y="1833000"/>
            <a:ext cx="56301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La solución de esta ecuación diferencial depende del valor de ξ.</a:t>
            </a:r>
            <a:endParaRPr sz="1300">
              <a:solidFill>
                <a:srgbClr val="595959"/>
              </a:solidFill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en-US" sz="1300">
                <a:solidFill>
                  <a:srgbClr val="595959"/>
                </a:solidFill>
              </a:rPr>
              <a:t>si ξ &lt; 1 → Sistema Sub-amortiguado</a:t>
            </a:r>
            <a:endParaRPr sz="1300">
              <a:solidFill>
                <a:srgbClr val="595959"/>
              </a:solidFill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en-US" sz="1300">
                <a:solidFill>
                  <a:srgbClr val="595959"/>
                </a:solidFill>
              </a:rPr>
              <a:t>si ξ = 1 → Sistema críticamente amortiguado</a:t>
            </a:r>
            <a:endParaRPr sz="1300">
              <a:solidFill>
                <a:srgbClr val="595959"/>
              </a:solidFill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en-US" sz="1300">
                <a:solidFill>
                  <a:srgbClr val="595959"/>
                </a:solidFill>
              </a:rPr>
              <a:t>si ξ &gt; 1 → Sistema Sobre-amortiguado</a:t>
            </a:r>
            <a:endParaRPr sz="1300">
              <a:solidFill>
                <a:srgbClr val="595959"/>
              </a:solidFill>
            </a:endParaRPr>
          </a:p>
        </p:txBody>
      </p:sp>
      <p:pic>
        <p:nvPicPr>
          <p:cNvPr id="1639" name="Google Shape;1639;p53" title="CodeCogsEqn (2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3875" y="1662975"/>
            <a:ext cx="2313450" cy="243008"/>
          </a:xfrm>
          <a:prstGeom prst="rect">
            <a:avLst/>
          </a:prstGeom>
          <a:noFill/>
          <a:ln>
            <a:noFill/>
          </a:ln>
        </p:spPr>
      </p:pic>
      <p:sp>
        <p:nvSpPr>
          <p:cNvPr id="1640" name="Google Shape;1640;p53"/>
          <p:cNvSpPr txBox="1"/>
          <p:nvPr/>
        </p:nvSpPr>
        <p:spPr>
          <a:xfrm>
            <a:off x="426325" y="3465525"/>
            <a:ext cx="8538300" cy="11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595959"/>
                </a:solidFill>
              </a:rPr>
              <a:t>Datos:</a:t>
            </a:r>
            <a:r>
              <a:rPr lang="en-US" sz="1300">
                <a:solidFill>
                  <a:srgbClr val="595959"/>
                </a:solidFill>
              </a:rPr>
              <a:t>   </a:t>
            </a:r>
            <a:r>
              <a:rPr lang="en-US" sz="13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l</a:t>
            </a:r>
            <a:r>
              <a:rPr lang="en-US" sz="1300" baseline="-250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0</a:t>
            </a:r>
            <a:r>
              <a:rPr lang="en-US" sz="1300">
                <a:solidFill>
                  <a:srgbClr val="595959"/>
                </a:solidFill>
              </a:rPr>
              <a:t> = 25 cm   |   </a:t>
            </a:r>
            <a:r>
              <a:rPr lang="en-US" sz="13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g</a:t>
            </a:r>
            <a:r>
              <a:rPr lang="en-US" sz="1300">
                <a:solidFill>
                  <a:srgbClr val="595959"/>
                </a:solidFill>
              </a:rPr>
              <a:t> = 9.81 m/s</a:t>
            </a:r>
            <a:r>
              <a:rPr lang="en-US" sz="1300" baseline="30000">
                <a:solidFill>
                  <a:srgbClr val="595959"/>
                </a:solidFill>
              </a:rPr>
              <a:t>2</a:t>
            </a:r>
            <a:r>
              <a:rPr lang="en-US" sz="1300">
                <a:solidFill>
                  <a:srgbClr val="595959"/>
                </a:solidFill>
              </a:rPr>
              <a:t>   |   </a:t>
            </a:r>
            <a:r>
              <a:rPr lang="en-US" sz="13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m</a:t>
            </a:r>
            <a:r>
              <a:rPr lang="en-US" sz="1300">
                <a:solidFill>
                  <a:srgbClr val="595959"/>
                </a:solidFill>
              </a:rPr>
              <a:t> = 1 kg   |   </a:t>
            </a:r>
            <a:r>
              <a:rPr lang="en-US" sz="13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b</a:t>
            </a:r>
            <a:r>
              <a:rPr lang="en-US" sz="1300">
                <a:solidFill>
                  <a:srgbClr val="595959"/>
                </a:solidFill>
              </a:rPr>
              <a:t> = 0.5 kg/s   |  </a:t>
            </a:r>
            <a:r>
              <a:rPr lang="en-US" sz="13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 k</a:t>
            </a:r>
            <a:r>
              <a:rPr lang="en-US" sz="1300">
                <a:solidFill>
                  <a:srgbClr val="595959"/>
                </a:solidFill>
              </a:rPr>
              <a:t> = 2 N/m   |   </a:t>
            </a:r>
            <a:r>
              <a:rPr lang="en-US" sz="13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T</a:t>
            </a:r>
            <a:r>
              <a:rPr lang="en-US" sz="1300">
                <a:solidFill>
                  <a:srgbClr val="595959"/>
                </a:solidFill>
              </a:rPr>
              <a:t> = 20 s</a:t>
            </a:r>
            <a:endParaRPr sz="1300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→ ξ = 0.18		→ Sistema Sub-amortiguado	→ Solución: </a:t>
            </a:r>
            <a:endParaRPr sz="1300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→ ω = 1.41 rad/s</a:t>
            </a:r>
            <a:endParaRPr sz="1300">
              <a:solidFill>
                <a:srgbClr val="595959"/>
              </a:solidFill>
            </a:endParaRPr>
          </a:p>
        </p:txBody>
      </p:sp>
      <p:sp>
        <p:nvSpPr>
          <p:cNvPr id="1641" name="Google Shape;1641;p53"/>
          <p:cNvSpPr txBox="1"/>
          <p:nvPr/>
        </p:nvSpPr>
        <p:spPr>
          <a:xfrm>
            <a:off x="501925" y="4711875"/>
            <a:ext cx="2095800" cy="18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595959"/>
                </a:solidFill>
              </a:rPr>
              <a:t>Condiciones iniciales:</a:t>
            </a:r>
            <a:endParaRPr sz="1300" b="1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595959"/>
                </a:solidFill>
              </a:rPr>
              <a:t> </a:t>
            </a:r>
            <a:endParaRPr sz="1300" b="1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595959"/>
              </a:solidFill>
            </a:endParaRPr>
          </a:p>
        </p:txBody>
      </p:sp>
      <p:pic>
        <p:nvPicPr>
          <p:cNvPr id="1642" name="Google Shape;1642;p53" title="CodeCogsEqn (26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5051" y="4385864"/>
            <a:ext cx="31623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3" name="Google Shape;1643;p53" title="CodeCogsEqn (27).png"/>
          <p:cNvPicPr preferRelativeResize="0"/>
          <p:nvPr/>
        </p:nvPicPr>
        <p:blipFill rotWithShape="1">
          <a:blip r:embed="rId6">
            <a:alphaModFix/>
          </a:blip>
          <a:srcRect r="37370" b="33836"/>
          <a:stretch/>
        </p:blipFill>
        <p:spPr>
          <a:xfrm>
            <a:off x="620025" y="5333750"/>
            <a:ext cx="4605026" cy="5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9" name="Google Shape;1649;p54"/>
          <p:cNvCxnSpPr/>
          <p:nvPr/>
        </p:nvCxnSpPr>
        <p:spPr>
          <a:xfrm>
            <a:off x="1641050" y="293775"/>
            <a:ext cx="6372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0" name="Google Shape;1650;p54"/>
          <p:cNvSpPr txBox="1"/>
          <p:nvPr/>
        </p:nvSpPr>
        <p:spPr>
          <a:xfrm>
            <a:off x="1560025" y="0"/>
            <a:ext cx="63006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1155CC"/>
                </a:solidFill>
                <a:highlight>
                  <a:schemeClr val="lt1"/>
                </a:highlight>
              </a:rPr>
              <a:t>Problema - Oscilador</a:t>
            </a:r>
            <a:endParaRPr sz="1000" b="1">
              <a:solidFill>
                <a:srgbClr val="1155CC"/>
              </a:solidFill>
              <a:highlight>
                <a:schemeClr val="lt1"/>
              </a:highlight>
            </a:endParaRPr>
          </a:p>
        </p:txBody>
      </p:sp>
      <p:pic>
        <p:nvPicPr>
          <p:cNvPr id="1651" name="Google Shape;165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25" y="1148450"/>
            <a:ext cx="2313449" cy="21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2" name="Google Shape;1652;p54"/>
          <p:cNvSpPr txBox="1"/>
          <p:nvPr/>
        </p:nvSpPr>
        <p:spPr>
          <a:xfrm>
            <a:off x="3202275" y="1028550"/>
            <a:ext cx="5630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500" b="1">
                <a:solidFill>
                  <a:srgbClr val="595959"/>
                </a:solidFill>
              </a:rPr>
              <a:t>Sistema Masa - Resorte - Amortiguado</a:t>
            </a:r>
            <a:endParaRPr sz="1500" b="1">
              <a:solidFill>
                <a:srgbClr val="595959"/>
              </a:solidFill>
            </a:endParaRPr>
          </a:p>
        </p:txBody>
      </p:sp>
      <p:sp>
        <p:nvSpPr>
          <p:cNvPr id="1653" name="Google Shape;1653;p54"/>
          <p:cNvSpPr txBox="1"/>
          <p:nvPr/>
        </p:nvSpPr>
        <p:spPr>
          <a:xfrm>
            <a:off x="3202275" y="1833000"/>
            <a:ext cx="56301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La solución de esta ecuación diferencial depende del valor de ξ.</a:t>
            </a:r>
            <a:endParaRPr sz="1300">
              <a:solidFill>
                <a:srgbClr val="595959"/>
              </a:solidFill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en-US" sz="1300">
                <a:solidFill>
                  <a:srgbClr val="595959"/>
                </a:solidFill>
              </a:rPr>
              <a:t>si ξ &lt; 1 → Sistema Sub-amortiguado</a:t>
            </a:r>
            <a:endParaRPr sz="1300">
              <a:solidFill>
                <a:srgbClr val="595959"/>
              </a:solidFill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en-US" sz="1300">
                <a:solidFill>
                  <a:srgbClr val="595959"/>
                </a:solidFill>
              </a:rPr>
              <a:t>si ξ = 1 → Sistema críticamente amortiguado</a:t>
            </a:r>
            <a:endParaRPr sz="1300">
              <a:solidFill>
                <a:srgbClr val="595959"/>
              </a:solidFill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en-US" sz="1300">
                <a:solidFill>
                  <a:srgbClr val="595959"/>
                </a:solidFill>
              </a:rPr>
              <a:t>si ξ &gt; 1 → Sistema Sobre-amortiguado</a:t>
            </a:r>
            <a:endParaRPr sz="1300">
              <a:solidFill>
                <a:srgbClr val="595959"/>
              </a:solidFill>
            </a:endParaRPr>
          </a:p>
        </p:txBody>
      </p:sp>
      <p:pic>
        <p:nvPicPr>
          <p:cNvPr id="1654" name="Google Shape;1654;p54" title="CodeCogsEqn (2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5178" y="1644971"/>
            <a:ext cx="2313450" cy="243008"/>
          </a:xfrm>
          <a:prstGeom prst="rect">
            <a:avLst/>
          </a:prstGeom>
          <a:noFill/>
          <a:ln>
            <a:noFill/>
          </a:ln>
        </p:spPr>
      </p:pic>
      <p:sp>
        <p:nvSpPr>
          <p:cNvPr id="1655" name="Google Shape;1655;p54"/>
          <p:cNvSpPr txBox="1"/>
          <p:nvPr/>
        </p:nvSpPr>
        <p:spPr>
          <a:xfrm>
            <a:off x="426325" y="3465525"/>
            <a:ext cx="8538300" cy="11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595959"/>
                </a:solidFill>
              </a:rPr>
              <a:t>Datos:</a:t>
            </a:r>
            <a:r>
              <a:rPr lang="en-US" sz="1300">
                <a:solidFill>
                  <a:srgbClr val="595959"/>
                </a:solidFill>
              </a:rPr>
              <a:t>   </a:t>
            </a:r>
            <a:r>
              <a:rPr lang="en-US" sz="13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l</a:t>
            </a:r>
            <a:r>
              <a:rPr lang="en-US" sz="1300" baseline="-250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0</a:t>
            </a:r>
            <a:r>
              <a:rPr lang="en-US" sz="1300">
                <a:solidFill>
                  <a:srgbClr val="595959"/>
                </a:solidFill>
              </a:rPr>
              <a:t> = 25 cm   |   </a:t>
            </a:r>
            <a:r>
              <a:rPr lang="en-US" sz="13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g</a:t>
            </a:r>
            <a:r>
              <a:rPr lang="en-US" sz="1300">
                <a:solidFill>
                  <a:srgbClr val="595959"/>
                </a:solidFill>
              </a:rPr>
              <a:t> = 9.81 m/s</a:t>
            </a:r>
            <a:r>
              <a:rPr lang="en-US" sz="1300" baseline="30000">
                <a:solidFill>
                  <a:srgbClr val="595959"/>
                </a:solidFill>
              </a:rPr>
              <a:t>2</a:t>
            </a:r>
            <a:r>
              <a:rPr lang="en-US" sz="1300">
                <a:solidFill>
                  <a:srgbClr val="595959"/>
                </a:solidFill>
              </a:rPr>
              <a:t>   |   </a:t>
            </a:r>
            <a:r>
              <a:rPr lang="en-US" sz="13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m</a:t>
            </a:r>
            <a:r>
              <a:rPr lang="en-US" sz="1300">
                <a:solidFill>
                  <a:srgbClr val="595959"/>
                </a:solidFill>
              </a:rPr>
              <a:t> = 1 kg   |   </a:t>
            </a:r>
            <a:r>
              <a:rPr lang="en-US" sz="13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b</a:t>
            </a:r>
            <a:r>
              <a:rPr lang="en-US" sz="1300">
                <a:solidFill>
                  <a:srgbClr val="595959"/>
                </a:solidFill>
              </a:rPr>
              <a:t> = 0.5 kg/s   |  </a:t>
            </a:r>
            <a:r>
              <a:rPr lang="en-US" sz="13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 k</a:t>
            </a:r>
            <a:r>
              <a:rPr lang="en-US" sz="1300">
                <a:solidFill>
                  <a:srgbClr val="595959"/>
                </a:solidFill>
              </a:rPr>
              <a:t> = 2 N/m   |   </a:t>
            </a:r>
            <a:r>
              <a:rPr lang="en-US" sz="13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T</a:t>
            </a:r>
            <a:r>
              <a:rPr lang="en-US" sz="1300">
                <a:solidFill>
                  <a:srgbClr val="595959"/>
                </a:solidFill>
              </a:rPr>
              <a:t> = 20 s</a:t>
            </a:r>
            <a:endParaRPr sz="1300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→ ξ = 0.18		→ Sistema Sub-amortiguado	→ Solución: </a:t>
            </a:r>
            <a:endParaRPr sz="1300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→ ω = 1.41 rad/s</a:t>
            </a:r>
            <a:endParaRPr sz="1300">
              <a:solidFill>
                <a:srgbClr val="595959"/>
              </a:solidFill>
            </a:endParaRPr>
          </a:p>
        </p:txBody>
      </p:sp>
      <p:sp>
        <p:nvSpPr>
          <p:cNvPr id="1656" name="Google Shape;1656;p54"/>
          <p:cNvSpPr txBox="1"/>
          <p:nvPr/>
        </p:nvSpPr>
        <p:spPr>
          <a:xfrm>
            <a:off x="501925" y="4711875"/>
            <a:ext cx="2095800" cy="18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595959"/>
                </a:solidFill>
              </a:rPr>
              <a:t>Condiciones iniciales:</a:t>
            </a:r>
            <a:endParaRPr sz="1300" b="1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595959"/>
                </a:solidFill>
              </a:rPr>
              <a:t> </a:t>
            </a:r>
            <a:endParaRPr sz="1300" b="1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595959"/>
              </a:solidFill>
            </a:endParaRPr>
          </a:p>
        </p:txBody>
      </p:sp>
      <p:pic>
        <p:nvPicPr>
          <p:cNvPr id="1657" name="Google Shape;1657;p54" title="CodeCogsEqn (26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0206" y="4388175"/>
            <a:ext cx="31623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8" name="Google Shape;1658;p54" title="CodeCogsEqn (27).png"/>
          <p:cNvPicPr preferRelativeResize="0"/>
          <p:nvPr/>
        </p:nvPicPr>
        <p:blipFill rotWithShape="1">
          <a:blip r:embed="rId6">
            <a:alphaModFix/>
          </a:blip>
          <a:srcRect b="32641"/>
          <a:stretch/>
        </p:blipFill>
        <p:spPr>
          <a:xfrm>
            <a:off x="620025" y="5333750"/>
            <a:ext cx="7352624" cy="5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55"/>
          <p:cNvSpPr/>
          <p:nvPr/>
        </p:nvSpPr>
        <p:spPr>
          <a:xfrm>
            <a:off x="1780032" y="6242304"/>
            <a:ext cx="5547300" cy="353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4" name="Google Shape;1664;p55"/>
          <p:cNvCxnSpPr/>
          <p:nvPr/>
        </p:nvCxnSpPr>
        <p:spPr>
          <a:xfrm>
            <a:off x="1641050" y="293775"/>
            <a:ext cx="6372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5" name="Google Shape;1665;p55"/>
          <p:cNvSpPr txBox="1"/>
          <p:nvPr/>
        </p:nvSpPr>
        <p:spPr>
          <a:xfrm>
            <a:off x="1560025" y="0"/>
            <a:ext cx="63006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1155CC"/>
                </a:solidFill>
                <a:highlight>
                  <a:schemeClr val="lt1"/>
                </a:highlight>
              </a:rPr>
              <a:t>Problema - Oscilador</a:t>
            </a:r>
            <a:endParaRPr sz="1000" b="1">
              <a:solidFill>
                <a:srgbClr val="1155CC"/>
              </a:solidFill>
              <a:highlight>
                <a:schemeClr val="lt1"/>
              </a:highlight>
            </a:endParaRPr>
          </a:p>
        </p:txBody>
      </p:sp>
      <p:pic>
        <p:nvPicPr>
          <p:cNvPr id="1666" name="Google Shape;166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25" y="1148450"/>
            <a:ext cx="2313449" cy="21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55"/>
          <p:cNvSpPr txBox="1"/>
          <p:nvPr/>
        </p:nvSpPr>
        <p:spPr>
          <a:xfrm>
            <a:off x="3202275" y="1028550"/>
            <a:ext cx="5630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500" b="1">
                <a:solidFill>
                  <a:srgbClr val="595959"/>
                </a:solidFill>
              </a:rPr>
              <a:t>Sistema Masa - Resorte - Amortiguado</a:t>
            </a:r>
            <a:endParaRPr sz="1500" b="1">
              <a:solidFill>
                <a:srgbClr val="595959"/>
              </a:solidFill>
            </a:endParaRPr>
          </a:p>
        </p:txBody>
      </p:sp>
      <p:sp>
        <p:nvSpPr>
          <p:cNvPr id="1668" name="Google Shape;1668;p55"/>
          <p:cNvSpPr txBox="1"/>
          <p:nvPr/>
        </p:nvSpPr>
        <p:spPr>
          <a:xfrm>
            <a:off x="3202275" y="1833000"/>
            <a:ext cx="56301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La solución de esta ecuación diferencial depende del valor de ξ.</a:t>
            </a:r>
            <a:endParaRPr sz="1300">
              <a:solidFill>
                <a:srgbClr val="595959"/>
              </a:solidFill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en-US" sz="1300">
                <a:solidFill>
                  <a:srgbClr val="595959"/>
                </a:solidFill>
              </a:rPr>
              <a:t>si ξ &lt; 1 → Sistema Sub-amortiguado</a:t>
            </a:r>
            <a:endParaRPr sz="1300">
              <a:solidFill>
                <a:srgbClr val="595959"/>
              </a:solidFill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en-US" sz="1300">
                <a:solidFill>
                  <a:srgbClr val="595959"/>
                </a:solidFill>
              </a:rPr>
              <a:t>si ξ = 1 → Sistema críticamente amortiguado</a:t>
            </a:r>
            <a:endParaRPr sz="1300">
              <a:solidFill>
                <a:srgbClr val="595959"/>
              </a:solidFill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en-US" sz="1300">
                <a:solidFill>
                  <a:srgbClr val="595959"/>
                </a:solidFill>
              </a:rPr>
              <a:t>si ξ &gt; 1 → Sistema Sobre-amortiguado</a:t>
            </a:r>
            <a:endParaRPr sz="1300">
              <a:solidFill>
                <a:srgbClr val="595959"/>
              </a:solidFill>
            </a:endParaRPr>
          </a:p>
        </p:txBody>
      </p:sp>
      <p:pic>
        <p:nvPicPr>
          <p:cNvPr id="1669" name="Google Shape;1669;p55" title="CodeCogsEqn (2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7744" y="1670470"/>
            <a:ext cx="2313450" cy="243008"/>
          </a:xfrm>
          <a:prstGeom prst="rect">
            <a:avLst/>
          </a:prstGeom>
          <a:noFill/>
          <a:ln>
            <a:noFill/>
          </a:ln>
        </p:spPr>
      </p:pic>
      <p:sp>
        <p:nvSpPr>
          <p:cNvPr id="1670" name="Google Shape;1670;p55"/>
          <p:cNvSpPr txBox="1"/>
          <p:nvPr/>
        </p:nvSpPr>
        <p:spPr>
          <a:xfrm>
            <a:off x="426325" y="3465525"/>
            <a:ext cx="8538300" cy="11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595959"/>
                </a:solidFill>
              </a:rPr>
              <a:t>Datos:</a:t>
            </a:r>
            <a:r>
              <a:rPr lang="en-US" sz="1300">
                <a:solidFill>
                  <a:srgbClr val="595959"/>
                </a:solidFill>
              </a:rPr>
              <a:t>   </a:t>
            </a:r>
            <a:r>
              <a:rPr lang="en-US" sz="13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l</a:t>
            </a:r>
            <a:r>
              <a:rPr lang="en-US" sz="1300" baseline="-250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0</a:t>
            </a:r>
            <a:r>
              <a:rPr lang="en-US" sz="1300">
                <a:solidFill>
                  <a:srgbClr val="595959"/>
                </a:solidFill>
              </a:rPr>
              <a:t> = 25 cm   |   </a:t>
            </a:r>
            <a:r>
              <a:rPr lang="en-US" sz="13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g</a:t>
            </a:r>
            <a:r>
              <a:rPr lang="en-US" sz="1300">
                <a:solidFill>
                  <a:srgbClr val="595959"/>
                </a:solidFill>
              </a:rPr>
              <a:t> = 9.81 m/s</a:t>
            </a:r>
            <a:r>
              <a:rPr lang="en-US" sz="1300" baseline="30000">
                <a:solidFill>
                  <a:srgbClr val="595959"/>
                </a:solidFill>
              </a:rPr>
              <a:t>2</a:t>
            </a:r>
            <a:r>
              <a:rPr lang="en-US" sz="1300">
                <a:solidFill>
                  <a:srgbClr val="595959"/>
                </a:solidFill>
              </a:rPr>
              <a:t>   |   </a:t>
            </a:r>
            <a:r>
              <a:rPr lang="en-US" sz="13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m</a:t>
            </a:r>
            <a:r>
              <a:rPr lang="en-US" sz="1300">
                <a:solidFill>
                  <a:srgbClr val="595959"/>
                </a:solidFill>
              </a:rPr>
              <a:t> = 1 kg   |   </a:t>
            </a:r>
            <a:r>
              <a:rPr lang="en-US" sz="13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b</a:t>
            </a:r>
            <a:r>
              <a:rPr lang="en-US" sz="1300">
                <a:solidFill>
                  <a:srgbClr val="595959"/>
                </a:solidFill>
              </a:rPr>
              <a:t> = 0.5 kg/s   |  </a:t>
            </a:r>
            <a:r>
              <a:rPr lang="en-US" sz="13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 k</a:t>
            </a:r>
            <a:r>
              <a:rPr lang="en-US" sz="1300">
                <a:solidFill>
                  <a:srgbClr val="595959"/>
                </a:solidFill>
              </a:rPr>
              <a:t> = 2 N/m   |   </a:t>
            </a:r>
            <a:r>
              <a:rPr lang="en-US" sz="13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T</a:t>
            </a:r>
            <a:r>
              <a:rPr lang="en-US" sz="1300">
                <a:solidFill>
                  <a:srgbClr val="595959"/>
                </a:solidFill>
              </a:rPr>
              <a:t> = 20 s</a:t>
            </a:r>
            <a:endParaRPr sz="1300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→ ξ = 0.18		→ Sistema Sub-amortiguado	→ Solución: </a:t>
            </a:r>
            <a:endParaRPr sz="1300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→ ω = 1.41 rad/s</a:t>
            </a:r>
            <a:endParaRPr sz="1300">
              <a:solidFill>
                <a:srgbClr val="595959"/>
              </a:solidFill>
            </a:endParaRPr>
          </a:p>
        </p:txBody>
      </p:sp>
      <p:sp>
        <p:nvSpPr>
          <p:cNvPr id="1671" name="Google Shape;1671;p55"/>
          <p:cNvSpPr txBox="1"/>
          <p:nvPr/>
        </p:nvSpPr>
        <p:spPr>
          <a:xfrm>
            <a:off x="501925" y="4711875"/>
            <a:ext cx="2095800" cy="18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595959"/>
                </a:solidFill>
              </a:rPr>
              <a:t>Condiciones iniciales:</a:t>
            </a:r>
            <a:endParaRPr sz="1300" b="1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595959"/>
                </a:solidFill>
              </a:rPr>
              <a:t> </a:t>
            </a:r>
            <a:endParaRPr sz="1300" b="1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595959"/>
              </a:solidFill>
            </a:endParaRPr>
          </a:p>
        </p:txBody>
      </p:sp>
      <p:pic>
        <p:nvPicPr>
          <p:cNvPr id="1672" name="Google Shape;1672;p55" title="CodeCogsEqn (26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8917" y="4380727"/>
            <a:ext cx="31623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3" name="Google Shape;1673;p55" title="CodeCogsEqn (27)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025" y="5333750"/>
            <a:ext cx="7352626" cy="7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56"/>
          <p:cNvSpPr/>
          <p:nvPr/>
        </p:nvSpPr>
        <p:spPr>
          <a:xfrm>
            <a:off x="1780032" y="6242304"/>
            <a:ext cx="5547300" cy="353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9" name="Google Shape;1679;p56"/>
          <p:cNvCxnSpPr/>
          <p:nvPr/>
        </p:nvCxnSpPr>
        <p:spPr>
          <a:xfrm>
            <a:off x="1641050" y="293775"/>
            <a:ext cx="6372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0" name="Google Shape;1680;p56"/>
          <p:cNvSpPr txBox="1"/>
          <p:nvPr/>
        </p:nvSpPr>
        <p:spPr>
          <a:xfrm>
            <a:off x="1560025" y="0"/>
            <a:ext cx="63006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1155CC"/>
                </a:solidFill>
                <a:highlight>
                  <a:schemeClr val="lt1"/>
                </a:highlight>
              </a:rPr>
              <a:t>Problema - Oscilador</a:t>
            </a:r>
            <a:endParaRPr sz="1000" b="1">
              <a:solidFill>
                <a:srgbClr val="1155CC"/>
              </a:solidFill>
              <a:highlight>
                <a:schemeClr val="lt1"/>
              </a:highlight>
            </a:endParaRPr>
          </a:p>
        </p:txBody>
      </p:sp>
      <p:pic>
        <p:nvPicPr>
          <p:cNvPr id="1681" name="Google Shape;168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25" y="1148450"/>
            <a:ext cx="2313449" cy="21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2" name="Google Shape;1682;p56"/>
          <p:cNvSpPr txBox="1"/>
          <p:nvPr/>
        </p:nvSpPr>
        <p:spPr>
          <a:xfrm>
            <a:off x="3202275" y="1028550"/>
            <a:ext cx="5630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500" b="1">
                <a:solidFill>
                  <a:srgbClr val="595959"/>
                </a:solidFill>
              </a:rPr>
              <a:t>Sistema Masa - Resorte - Amortiguado</a:t>
            </a:r>
            <a:endParaRPr sz="1500" b="1">
              <a:solidFill>
                <a:srgbClr val="595959"/>
              </a:solidFill>
            </a:endParaRPr>
          </a:p>
        </p:txBody>
      </p:sp>
      <p:sp>
        <p:nvSpPr>
          <p:cNvPr id="1683" name="Google Shape;1683;p56"/>
          <p:cNvSpPr txBox="1"/>
          <p:nvPr/>
        </p:nvSpPr>
        <p:spPr>
          <a:xfrm>
            <a:off x="3202275" y="1833000"/>
            <a:ext cx="56301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La solución de esta ecuación diferencial depende del valor de ξ.</a:t>
            </a:r>
            <a:endParaRPr sz="1300">
              <a:solidFill>
                <a:srgbClr val="595959"/>
              </a:solidFill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en-US" sz="1300">
                <a:solidFill>
                  <a:srgbClr val="595959"/>
                </a:solidFill>
              </a:rPr>
              <a:t>si ξ &lt; 1 → Sistema Sub-amortiguado</a:t>
            </a:r>
            <a:endParaRPr sz="1300">
              <a:solidFill>
                <a:srgbClr val="595959"/>
              </a:solidFill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en-US" sz="1300">
                <a:solidFill>
                  <a:srgbClr val="595959"/>
                </a:solidFill>
              </a:rPr>
              <a:t>si ξ = 1 → Sistema críticamente amortiguado</a:t>
            </a:r>
            <a:endParaRPr sz="1300">
              <a:solidFill>
                <a:srgbClr val="595959"/>
              </a:solidFill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en-US" sz="1300">
                <a:solidFill>
                  <a:srgbClr val="595959"/>
                </a:solidFill>
              </a:rPr>
              <a:t>si ξ &gt; 1 → Sistema Sobre-amortiguado</a:t>
            </a:r>
            <a:endParaRPr sz="1300">
              <a:solidFill>
                <a:srgbClr val="595959"/>
              </a:solidFill>
            </a:endParaRPr>
          </a:p>
        </p:txBody>
      </p:sp>
      <p:pic>
        <p:nvPicPr>
          <p:cNvPr id="1684" name="Google Shape;1684;p56" title="CodeCogsEqn (2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6093" y="1666604"/>
            <a:ext cx="2313450" cy="243008"/>
          </a:xfrm>
          <a:prstGeom prst="rect">
            <a:avLst/>
          </a:prstGeom>
          <a:noFill/>
          <a:ln>
            <a:noFill/>
          </a:ln>
        </p:spPr>
      </p:pic>
      <p:sp>
        <p:nvSpPr>
          <p:cNvPr id="1685" name="Google Shape;1685;p56"/>
          <p:cNvSpPr txBox="1"/>
          <p:nvPr/>
        </p:nvSpPr>
        <p:spPr>
          <a:xfrm>
            <a:off x="426325" y="3465525"/>
            <a:ext cx="8538300" cy="11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595959"/>
                </a:solidFill>
              </a:rPr>
              <a:t>Datos:</a:t>
            </a:r>
            <a:r>
              <a:rPr lang="en-US" sz="1300">
                <a:solidFill>
                  <a:srgbClr val="595959"/>
                </a:solidFill>
              </a:rPr>
              <a:t>   </a:t>
            </a:r>
            <a:r>
              <a:rPr lang="en-US" sz="13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l</a:t>
            </a:r>
            <a:r>
              <a:rPr lang="en-US" sz="1300" baseline="-250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0</a:t>
            </a:r>
            <a:r>
              <a:rPr lang="en-US" sz="1300">
                <a:solidFill>
                  <a:srgbClr val="595959"/>
                </a:solidFill>
              </a:rPr>
              <a:t> = 25 cm   |   </a:t>
            </a:r>
            <a:r>
              <a:rPr lang="en-US" sz="13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g</a:t>
            </a:r>
            <a:r>
              <a:rPr lang="en-US" sz="1300">
                <a:solidFill>
                  <a:srgbClr val="595959"/>
                </a:solidFill>
              </a:rPr>
              <a:t> = 9.81 m/s</a:t>
            </a:r>
            <a:r>
              <a:rPr lang="en-US" sz="1300" baseline="30000">
                <a:solidFill>
                  <a:srgbClr val="595959"/>
                </a:solidFill>
              </a:rPr>
              <a:t>2</a:t>
            </a:r>
            <a:r>
              <a:rPr lang="en-US" sz="1300">
                <a:solidFill>
                  <a:srgbClr val="595959"/>
                </a:solidFill>
              </a:rPr>
              <a:t>   |   </a:t>
            </a:r>
            <a:r>
              <a:rPr lang="en-US" sz="13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m</a:t>
            </a:r>
            <a:r>
              <a:rPr lang="en-US" sz="1300">
                <a:solidFill>
                  <a:srgbClr val="595959"/>
                </a:solidFill>
              </a:rPr>
              <a:t> = 1 kg   |   </a:t>
            </a:r>
            <a:r>
              <a:rPr lang="en-US" sz="13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b</a:t>
            </a:r>
            <a:r>
              <a:rPr lang="en-US" sz="1300">
                <a:solidFill>
                  <a:srgbClr val="595959"/>
                </a:solidFill>
              </a:rPr>
              <a:t> = 0.5 kg/s   |  </a:t>
            </a:r>
            <a:r>
              <a:rPr lang="en-US" sz="13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 k</a:t>
            </a:r>
            <a:r>
              <a:rPr lang="en-US" sz="1300">
                <a:solidFill>
                  <a:srgbClr val="595959"/>
                </a:solidFill>
              </a:rPr>
              <a:t> = 2 N/m   |   </a:t>
            </a:r>
            <a:r>
              <a:rPr lang="en-US" sz="13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T</a:t>
            </a:r>
            <a:r>
              <a:rPr lang="en-US" sz="1300">
                <a:solidFill>
                  <a:srgbClr val="595959"/>
                </a:solidFill>
              </a:rPr>
              <a:t> = 20 s</a:t>
            </a:r>
            <a:endParaRPr sz="1300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→ ξ = 0.18		→ Sistema Sub-amortiguado	→ Solución: </a:t>
            </a:r>
            <a:endParaRPr sz="1300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→ ω = 1.41 rad/s</a:t>
            </a:r>
            <a:endParaRPr sz="1300">
              <a:solidFill>
                <a:srgbClr val="595959"/>
              </a:solidFill>
            </a:endParaRPr>
          </a:p>
        </p:txBody>
      </p:sp>
      <p:sp>
        <p:nvSpPr>
          <p:cNvPr id="1686" name="Google Shape;1686;p56"/>
          <p:cNvSpPr txBox="1"/>
          <p:nvPr/>
        </p:nvSpPr>
        <p:spPr>
          <a:xfrm>
            <a:off x="501925" y="4711875"/>
            <a:ext cx="2095800" cy="18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595959"/>
                </a:solidFill>
              </a:rPr>
              <a:t>Condiciones iniciales:</a:t>
            </a:r>
            <a:endParaRPr sz="1300" b="1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595959"/>
                </a:solidFill>
              </a:rPr>
              <a:t> </a:t>
            </a:r>
            <a:endParaRPr sz="1300" b="1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Se demuestra que:</a:t>
            </a:r>
            <a:endParaRPr sz="1300">
              <a:solidFill>
                <a:srgbClr val="595959"/>
              </a:solidFill>
            </a:endParaRPr>
          </a:p>
        </p:txBody>
      </p:sp>
      <p:pic>
        <p:nvPicPr>
          <p:cNvPr id="1687" name="Google Shape;1687;p56" title="CodeCogsEqn (26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5050" y="3944550"/>
            <a:ext cx="31623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8" name="Google Shape;1688;p56" title="CodeCogsEqn (27)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025" y="5333750"/>
            <a:ext cx="7352626" cy="7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9" name="Google Shape;1689;p56" title="CodeCogsEqn (28)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80075" y="6278757"/>
            <a:ext cx="1916018" cy="2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57"/>
          <p:cNvSpPr/>
          <p:nvPr/>
        </p:nvSpPr>
        <p:spPr>
          <a:xfrm>
            <a:off x="1780032" y="6242304"/>
            <a:ext cx="5547300" cy="353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5" name="Google Shape;1695;p57"/>
          <p:cNvCxnSpPr/>
          <p:nvPr/>
        </p:nvCxnSpPr>
        <p:spPr>
          <a:xfrm>
            <a:off x="1641050" y="293775"/>
            <a:ext cx="6372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6" name="Google Shape;1696;p57"/>
          <p:cNvSpPr txBox="1"/>
          <p:nvPr/>
        </p:nvSpPr>
        <p:spPr>
          <a:xfrm>
            <a:off x="1560025" y="0"/>
            <a:ext cx="63006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1155CC"/>
                </a:solidFill>
                <a:highlight>
                  <a:schemeClr val="lt1"/>
                </a:highlight>
              </a:rPr>
              <a:t>Problema - Oscilador</a:t>
            </a:r>
            <a:endParaRPr sz="1000" b="1">
              <a:solidFill>
                <a:srgbClr val="1155CC"/>
              </a:solidFill>
              <a:highlight>
                <a:schemeClr val="lt1"/>
              </a:highlight>
            </a:endParaRPr>
          </a:p>
        </p:txBody>
      </p:sp>
      <p:pic>
        <p:nvPicPr>
          <p:cNvPr id="1697" name="Google Shape;169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25" y="1148450"/>
            <a:ext cx="2313449" cy="21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8" name="Google Shape;1698;p57"/>
          <p:cNvSpPr txBox="1"/>
          <p:nvPr/>
        </p:nvSpPr>
        <p:spPr>
          <a:xfrm>
            <a:off x="3202275" y="1028550"/>
            <a:ext cx="5630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500" b="1">
                <a:solidFill>
                  <a:srgbClr val="595959"/>
                </a:solidFill>
              </a:rPr>
              <a:t>Sistema Masa - Resorte - Amortiguado</a:t>
            </a:r>
            <a:endParaRPr sz="1500" b="1">
              <a:solidFill>
                <a:srgbClr val="595959"/>
              </a:solidFill>
            </a:endParaRPr>
          </a:p>
        </p:txBody>
      </p:sp>
      <p:sp>
        <p:nvSpPr>
          <p:cNvPr id="1699" name="Google Shape;1699;p57"/>
          <p:cNvSpPr txBox="1"/>
          <p:nvPr/>
        </p:nvSpPr>
        <p:spPr>
          <a:xfrm>
            <a:off x="3202275" y="1833000"/>
            <a:ext cx="56301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La solución de esta ecuación diferencial depende del valor de ξ.</a:t>
            </a:r>
            <a:endParaRPr sz="1300">
              <a:solidFill>
                <a:srgbClr val="595959"/>
              </a:solidFill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en-US" sz="1300">
                <a:solidFill>
                  <a:srgbClr val="595959"/>
                </a:solidFill>
              </a:rPr>
              <a:t>si ξ &lt; 1 → Sistema Sub-amortiguado</a:t>
            </a:r>
            <a:endParaRPr sz="1300">
              <a:solidFill>
                <a:srgbClr val="595959"/>
              </a:solidFill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en-US" sz="1300">
                <a:solidFill>
                  <a:srgbClr val="595959"/>
                </a:solidFill>
              </a:rPr>
              <a:t>si ξ = 1 → Sistema críticamente amortiguado</a:t>
            </a:r>
            <a:endParaRPr sz="1300">
              <a:solidFill>
                <a:srgbClr val="595959"/>
              </a:solidFill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en-US" sz="1300">
                <a:solidFill>
                  <a:srgbClr val="595959"/>
                </a:solidFill>
              </a:rPr>
              <a:t>si ξ &gt; 1 → Sistema Sobre-amortiguado</a:t>
            </a:r>
            <a:endParaRPr sz="1300">
              <a:solidFill>
                <a:srgbClr val="595959"/>
              </a:solidFill>
            </a:endParaRPr>
          </a:p>
        </p:txBody>
      </p:sp>
      <p:pic>
        <p:nvPicPr>
          <p:cNvPr id="1700" name="Google Shape;1700;p57" title="CodeCogsEqn (2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6338" y="1644971"/>
            <a:ext cx="2313450" cy="243008"/>
          </a:xfrm>
          <a:prstGeom prst="rect">
            <a:avLst/>
          </a:prstGeom>
          <a:noFill/>
          <a:ln>
            <a:noFill/>
          </a:ln>
        </p:spPr>
      </p:pic>
      <p:sp>
        <p:nvSpPr>
          <p:cNvPr id="1701" name="Google Shape;1701;p57"/>
          <p:cNvSpPr txBox="1"/>
          <p:nvPr/>
        </p:nvSpPr>
        <p:spPr>
          <a:xfrm>
            <a:off x="426325" y="3465525"/>
            <a:ext cx="8538300" cy="11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595959"/>
                </a:solidFill>
              </a:rPr>
              <a:t>Datos:</a:t>
            </a:r>
            <a:r>
              <a:rPr lang="en-US" sz="1300">
                <a:solidFill>
                  <a:srgbClr val="595959"/>
                </a:solidFill>
              </a:rPr>
              <a:t>   </a:t>
            </a:r>
            <a:r>
              <a:rPr lang="en-US" sz="13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l</a:t>
            </a:r>
            <a:r>
              <a:rPr lang="en-US" sz="1300" baseline="-250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0</a:t>
            </a:r>
            <a:r>
              <a:rPr lang="en-US" sz="1300">
                <a:solidFill>
                  <a:srgbClr val="595959"/>
                </a:solidFill>
              </a:rPr>
              <a:t> = 25 cm   |   </a:t>
            </a:r>
            <a:r>
              <a:rPr lang="en-US" sz="13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g</a:t>
            </a:r>
            <a:r>
              <a:rPr lang="en-US" sz="1300">
                <a:solidFill>
                  <a:srgbClr val="595959"/>
                </a:solidFill>
              </a:rPr>
              <a:t> = 9.81 m/s</a:t>
            </a:r>
            <a:r>
              <a:rPr lang="en-US" sz="1300" baseline="30000">
                <a:solidFill>
                  <a:srgbClr val="595959"/>
                </a:solidFill>
              </a:rPr>
              <a:t>2</a:t>
            </a:r>
            <a:r>
              <a:rPr lang="en-US" sz="1300">
                <a:solidFill>
                  <a:srgbClr val="595959"/>
                </a:solidFill>
              </a:rPr>
              <a:t>   |   </a:t>
            </a:r>
            <a:r>
              <a:rPr lang="en-US" sz="13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m</a:t>
            </a:r>
            <a:r>
              <a:rPr lang="en-US" sz="1300">
                <a:solidFill>
                  <a:srgbClr val="595959"/>
                </a:solidFill>
              </a:rPr>
              <a:t> = 1 kg   |   </a:t>
            </a:r>
            <a:r>
              <a:rPr lang="en-US" sz="13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b</a:t>
            </a:r>
            <a:r>
              <a:rPr lang="en-US" sz="1300">
                <a:solidFill>
                  <a:srgbClr val="595959"/>
                </a:solidFill>
              </a:rPr>
              <a:t> = 0.5 kg/s   |  </a:t>
            </a:r>
            <a:r>
              <a:rPr lang="en-US" sz="13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 k</a:t>
            </a:r>
            <a:r>
              <a:rPr lang="en-US" sz="1300">
                <a:solidFill>
                  <a:srgbClr val="595959"/>
                </a:solidFill>
              </a:rPr>
              <a:t> = 2 N/m   |   </a:t>
            </a:r>
            <a:r>
              <a:rPr lang="en-US" sz="13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T</a:t>
            </a:r>
            <a:r>
              <a:rPr lang="en-US" sz="1300">
                <a:solidFill>
                  <a:srgbClr val="595959"/>
                </a:solidFill>
              </a:rPr>
              <a:t> = 20 s</a:t>
            </a:r>
            <a:endParaRPr sz="1300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→ ξ = 0.18		→ Sistema Sub-amortiguado	→ Solución: </a:t>
            </a:r>
            <a:endParaRPr sz="1300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→ ω = 1.41 rad/s</a:t>
            </a:r>
            <a:endParaRPr sz="1300">
              <a:solidFill>
                <a:srgbClr val="595959"/>
              </a:solidFill>
            </a:endParaRPr>
          </a:p>
        </p:txBody>
      </p:sp>
      <p:sp>
        <p:nvSpPr>
          <p:cNvPr id="1702" name="Google Shape;1702;p57"/>
          <p:cNvSpPr txBox="1"/>
          <p:nvPr/>
        </p:nvSpPr>
        <p:spPr>
          <a:xfrm>
            <a:off x="501925" y="4711875"/>
            <a:ext cx="2095800" cy="18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595959"/>
                </a:solidFill>
              </a:rPr>
              <a:t>Condiciones iniciales:</a:t>
            </a:r>
            <a:endParaRPr sz="1300" b="1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595959"/>
                </a:solidFill>
              </a:rPr>
              <a:t> </a:t>
            </a:r>
            <a:endParaRPr sz="1300" b="1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Se demuestra que:</a:t>
            </a:r>
            <a:endParaRPr sz="1300">
              <a:solidFill>
                <a:srgbClr val="595959"/>
              </a:solidFill>
            </a:endParaRPr>
          </a:p>
        </p:txBody>
      </p:sp>
      <p:pic>
        <p:nvPicPr>
          <p:cNvPr id="1703" name="Google Shape;1703;p57" title="CodeCogsEqn (26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5215" y="4012814"/>
            <a:ext cx="31623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4" name="Google Shape;1704;p57" title="CodeCogsEqn (27)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025" y="5333750"/>
            <a:ext cx="7352626" cy="7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5" name="Google Shape;1705;p57" title="CodeCogsEqn (28)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80075" y="6278757"/>
            <a:ext cx="1916018" cy="2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6" name="Google Shape;1706;p57"/>
          <p:cNvSpPr/>
          <p:nvPr/>
        </p:nvSpPr>
        <p:spPr>
          <a:xfrm>
            <a:off x="5544975" y="5507175"/>
            <a:ext cx="2673300" cy="735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7" name="Google Shape;1707;p57"/>
          <p:cNvCxnSpPr>
            <a:stCxn id="1706" idx="0"/>
          </p:cNvCxnSpPr>
          <p:nvPr/>
        </p:nvCxnSpPr>
        <p:spPr>
          <a:xfrm rot="10800000">
            <a:off x="6881625" y="4354875"/>
            <a:ext cx="0" cy="115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58"/>
          <p:cNvSpPr/>
          <p:nvPr/>
        </p:nvSpPr>
        <p:spPr>
          <a:xfrm>
            <a:off x="1780032" y="6242304"/>
            <a:ext cx="5547300" cy="353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3" name="Google Shape;1713;p58"/>
          <p:cNvCxnSpPr/>
          <p:nvPr/>
        </p:nvCxnSpPr>
        <p:spPr>
          <a:xfrm>
            <a:off x="1641050" y="293775"/>
            <a:ext cx="6372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4" name="Google Shape;1714;p58"/>
          <p:cNvSpPr txBox="1"/>
          <p:nvPr/>
        </p:nvSpPr>
        <p:spPr>
          <a:xfrm>
            <a:off x="1560025" y="0"/>
            <a:ext cx="63006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1155CC"/>
                </a:solidFill>
                <a:highlight>
                  <a:schemeClr val="lt1"/>
                </a:highlight>
              </a:rPr>
              <a:t>Problema - Oscilador</a:t>
            </a:r>
            <a:endParaRPr sz="1000" b="1">
              <a:solidFill>
                <a:srgbClr val="1155CC"/>
              </a:solidFill>
              <a:highlight>
                <a:schemeClr val="lt1"/>
              </a:highlight>
            </a:endParaRPr>
          </a:p>
        </p:txBody>
      </p:sp>
      <p:pic>
        <p:nvPicPr>
          <p:cNvPr id="1715" name="Google Shape;171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25" y="1148450"/>
            <a:ext cx="2313449" cy="21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6" name="Google Shape;1716;p58"/>
          <p:cNvSpPr txBox="1"/>
          <p:nvPr/>
        </p:nvSpPr>
        <p:spPr>
          <a:xfrm>
            <a:off x="3202275" y="1028550"/>
            <a:ext cx="5630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500" b="1">
                <a:solidFill>
                  <a:srgbClr val="595959"/>
                </a:solidFill>
              </a:rPr>
              <a:t>Sistema Masa - Resorte - Amortiguado</a:t>
            </a:r>
            <a:endParaRPr sz="1500" b="1">
              <a:solidFill>
                <a:srgbClr val="595959"/>
              </a:solidFill>
            </a:endParaRPr>
          </a:p>
        </p:txBody>
      </p:sp>
      <p:pic>
        <p:nvPicPr>
          <p:cNvPr id="1717" name="Google Shape;1717;p58" title="CodeCogsEqn (2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7650" y="1603496"/>
            <a:ext cx="2313450" cy="243008"/>
          </a:xfrm>
          <a:prstGeom prst="rect">
            <a:avLst/>
          </a:prstGeom>
          <a:noFill/>
          <a:ln>
            <a:noFill/>
          </a:ln>
        </p:spPr>
      </p:pic>
      <p:sp>
        <p:nvSpPr>
          <p:cNvPr id="1718" name="Google Shape;1718;p58"/>
          <p:cNvSpPr txBox="1"/>
          <p:nvPr/>
        </p:nvSpPr>
        <p:spPr>
          <a:xfrm>
            <a:off x="2649775" y="1897450"/>
            <a:ext cx="63720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 </a:t>
            </a:r>
            <a:r>
              <a:rPr lang="en-US" sz="13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l</a:t>
            </a:r>
            <a:r>
              <a:rPr lang="en-US" sz="1300" baseline="-250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0</a:t>
            </a:r>
            <a:r>
              <a:rPr lang="en-US" sz="1300">
                <a:solidFill>
                  <a:srgbClr val="595959"/>
                </a:solidFill>
              </a:rPr>
              <a:t> = 25 cm   |   </a:t>
            </a:r>
            <a:r>
              <a:rPr lang="en-US" sz="13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g</a:t>
            </a:r>
            <a:r>
              <a:rPr lang="en-US" sz="1300">
                <a:solidFill>
                  <a:srgbClr val="595959"/>
                </a:solidFill>
              </a:rPr>
              <a:t> = 9.81 m/s</a:t>
            </a:r>
            <a:r>
              <a:rPr lang="en-US" sz="1300" baseline="30000">
                <a:solidFill>
                  <a:srgbClr val="595959"/>
                </a:solidFill>
              </a:rPr>
              <a:t>2</a:t>
            </a:r>
            <a:r>
              <a:rPr lang="en-US" sz="1300">
                <a:solidFill>
                  <a:srgbClr val="595959"/>
                </a:solidFill>
              </a:rPr>
              <a:t>   |   </a:t>
            </a:r>
            <a:r>
              <a:rPr lang="en-US" sz="13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m</a:t>
            </a:r>
            <a:r>
              <a:rPr lang="en-US" sz="1300">
                <a:solidFill>
                  <a:srgbClr val="595959"/>
                </a:solidFill>
              </a:rPr>
              <a:t> = 1 kg   |   </a:t>
            </a:r>
            <a:r>
              <a:rPr lang="en-US" sz="13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b</a:t>
            </a:r>
            <a:r>
              <a:rPr lang="en-US" sz="1300">
                <a:solidFill>
                  <a:srgbClr val="595959"/>
                </a:solidFill>
              </a:rPr>
              <a:t> = 0.5 kg/s   |  </a:t>
            </a:r>
            <a:r>
              <a:rPr lang="en-US" sz="13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 k</a:t>
            </a:r>
            <a:r>
              <a:rPr lang="en-US" sz="1300">
                <a:solidFill>
                  <a:srgbClr val="595959"/>
                </a:solidFill>
              </a:rPr>
              <a:t> = 2 N/m   |   </a:t>
            </a:r>
            <a:r>
              <a:rPr lang="en-US" sz="13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T</a:t>
            </a:r>
            <a:r>
              <a:rPr lang="en-US" sz="1300">
                <a:solidFill>
                  <a:srgbClr val="595959"/>
                </a:solidFill>
              </a:rPr>
              <a:t> = 20 s</a:t>
            </a:r>
            <a:endParaRPr sz="1300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→ ξ = 0.18		→ Sistema Sub-amortiguado</a:t>
            </a:r>
            <a:endParaRPr sz="1300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→ ω = 1.41 rad/s</a:t>
            </a:r>
            <a:endParaRPr sz="1300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→ ∅ = -0.17 rad</a:t>
            </a:r>
            <a:endParaRPr sz="1300">
              <a:solidFill>
                <a:srgbClr val="595959"/>
              </a:solidFill>
            </a:endParaRPr>
          </a:p>
        </p:txBody>
      </p:sp>
      <p:sp>
        <p:nvSpPr>
          <p:cNvPr id="1719" name="Google Shape;1719;p58"/>
          <p:cNvSpPr txBox="1"/>
          <p:nvPr/>
        </p:nvSpPr>
        <p:spPr>
          <a:xfrm>
            <a:off x="2608450" y="3268750"/>
            <a:ext cx="1963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595959"/>
                </a:solidFill>
              </a:rPr>
              <a:t>Condiciones iniciales:</a:t>
            </a:r>
            <a:endParaRPr sz="1300" b="1">
              <a:solidFill>
                <a:srgbClr val="595959"/>
              </a:solidFill>
            </a:endParaRPr>
          </a:p>
        </p:txBody>
      </p:sp>
      <p:grpSp>
        <p:nvGrpSpPr>
          <p:cNvPr id="1720" name="Google Shape;1720;p58"/>
          <p:cNvGrpSpPr/>
          <p:nvPr/>
        </p:nvGrpSpPr>
        <p:grpSpPr>
          <a:xfrm>
            <a:off x="2736325" y="3690650"/>
            <a:ext cx="5179525" cy="784200"/>
            <a:chOff x="2736325" y="3690650"/>
            <a:chExt cx="5179525" cy="784200"/>
          </a:xfrm>
        </p:grpSpPr>
        <p:pic>
          <p:nvPicPr>
            <p:cNvPr id="1721" name="Google Shape;1721;p58" title="CodeCogsEqn (27).png"/>
            <p:cNvPicPr preferRelativeResize="0"/>
            <p:nvPr/>
          </p:nvPicPr>
          <p:blipFill rotWithShape="1">
            <a:blip r:embed="rId5">
              <a:alphaModFix/>
            </a:blip>
            <a:srcRect r="82866" b="27860"/>
            <a:stretch/>
          </p:blipFill>
          <p:spPr>
            <a:xfrm>
              <a:off x="2736325" y="3835450"/>
              <a:ext cx="1259774" cy="570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2" name="Google Shape;1722;p58"/>
            <p:cNvSpPr/>
            <p:nvPr/>
          </p:nvSpPr>
          <p:spPr>
            <a:xfrm>
              <a:off x="4326350" y="3690650"/>
              <a:ext cx="3589500" cy="7842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23" name="Google Shape;1723;p58" title="CodeCogsEqn (30).png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063175" y="3801765"/>
              <a:ext cx="3724275" cy="561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59"/>
          <p:cNvSpPr/>
          <p:nvPr/>
        </p:nvSpPr>
        <p:spPr>
          <a:xfrm>
            <a:off x="863783" y="470932"/>
            <a:ext cx="6942300" cy="7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 err="1">
                <a:solidFill>
                  <a:srgbClr val="3D85C6"/>
                </a:solidFill>
                <a:highlight>
                  <a:srgbClr val="FFFFFF"/>
                </a:highlight>
              </a:rPr>
              <a:t>Implementaciones</a:t>
            </a:r>
            <a:endParaRPr sz="3600" b="1" dirty="0">
              <a:solidFill>
                <a:srgbClr val="3D85C6"/>
              </a:solidFill>
              <a:highlight>
                <a:srgbClr val="FFFFFF"/>
              </a:highlight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dirty="0">
              <a:solidFill>
                <a:srgbClr val="3D85C6"/>
              </a:solidFill>
              <a:highlight>
                <a:srgbClr val="FFFFFF"/>
              </a:highlight>
            </a:endParaRPr>
          </a:p>
        </p:txBody>
      </p:sp>
      <p:sp>
        <p:nvSpPr>
          <p:cNvPr id="1729" name="Google Shape;1729;p59"/>
          <p:cNvSpPr txBox="1"/>
          <p:nvPr/>
        </p:nvSpPr>
        <p:spPr>
          <a:xfrm>
            <a:off x="225878" y="1393783"/>
            <a:ext cx="9144000" cy="25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Código que 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calcule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u(t) 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n-US" sz="2200" b="1" u="sng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r>
              <a:rPr lang="en-US" sz="2200" b="1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2.1</a:t>
            </a:r>
            <a:endParaRPr sz="2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NN con puntos 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dominio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prediga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u(t)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200" b="1" u="sng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r>
              <a:rPr lang="en-US" sz="2200" b="1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2.2</a:t>
            </a: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NN con puntos 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tercera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parte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dominio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prediga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u(t)</a:t>
            </a:r>
            <a:endParaRPr sz="22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PINN que 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prediga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u(t)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200" b="1" u="sng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r>
              <a:rPr lang="en-US" sz="2200" b="1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2.3</a:t>
            </a: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—</a:t>
            </a: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PINN que 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prediga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u(t)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sin 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conocer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lang="en-US" sz="2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b”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200" b="1" u="sng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r>
              <a:rPr lang="en-US" sz="2200" b="1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2.4</a:t>
            </a:r>
            <a:endParaRPr sz="2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Mejorar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PINN del punto 5 → </a:t>
            </a:r>
            <a:r>
              <a:rPr lang="en-US" sz="2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1" u="sng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r>
              <a:rPr lang="en-US" sz="2200" b="1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2.5</a:t>
            </a:r>
            <a:endParaRPr sz="2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0" name="Google Shape;1730;p59"/>
          <p:cNvSpPr/>
          <p:nvPr/>
        </p:nvSpPr>
        <p:spPr>
          <a:xfrm>
            <a:off x="1780032" y="6242304"/>
            <a:ext cx="5547300" cy="353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44"/>
          <p:cNvSpPr/>
          <p:nvPr/>
        </p:nvSpPr>
        <p:spPr>
          <a:xfrm>
            <a:off x="1780032" y="6242304"/>
            <a:ext cx="5547300" cy="353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0" name="Google Shape;1510;p44"/>
          <p:cNvCxnSpPr/>
          <p:nvPr/>
        </p:nvCxnSpPr>
        <p:spPr>
          <a:xfrm>
            <a:off x="1641050" y="293775"/>
            <a:ext cx="6372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1" name="Google Shape;1511;p44"/>
          <p:cNvSpPr txBox="1"/>
          <p:nvPr/>
        </p:nvSpPr>
        <p:spPr>
          <a:xfrm>
            <a:off x="1560025" y="0"/>
            <a:ext cx="63006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1155CC"/>
                </a:solidFill>
                <a:highlight>
                  <a:schemeClr val="lt1"/>
                </a:highlight>
              </a:rPr>
              <a:t>Problema - Oscilador</a:t>
            </a:r>
            <a:endParaRPr sz="1000" b="1">
              <a:solidFill>
                <a:srgbClr val="1155CC"/>
              </a:solidFill>
              <a:highlight>
                <a:schemeClr val="lt1"/>
              </a:highlight>
            </a:endParaRPr>
          </a:p>
        </p:txBody>
      </p:sp>
      <p:pic>
        <p:nvPicPr>
          <p:cNvPr id="1512" name="Google Shape;151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125" y="2150850"/>
            <a:ext cx="2313449" cy="21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3" name="Google Shape;1513;p44"/>
          <p:cNvSpPr txBox="1"/>
          <p:nvPr/>
        </p:nvSpPr>
        <p:spPr>
          <a:xfrm>
            <a:off x="3134542" y="1735350"/>
            <a:ext cx="5630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500" b="1" dirty="0">
                <a:solidFill>
                  <a:srgbClr val="595959"/>
                </a:solidFill>
              </a:rPr>
              <a:t>Sistema Masa - </a:t>
            </a:r>
            <a:r>
              <a:rPr lang="en-US" sz="1500" b="1" dirty="0" err="1">
                <a:solidFill>
                  <a:srgbClr val="595959"/>
                </a:solidFill>
              </a:rPr>
              <a:t>Resorte</a:t>
            </a:r>
            <a:r>
              <a:rPr lang="en-US" sz="1500" b="1" dirty="0">
                <a:solidFill>
                  <a:srgbClr val="595959"/>
                </a:solidFill>
              </a:rPr>
              <a:t> - </a:t>
            </a:r>
            <a:r>
              <a:rPr lang="en-US" sz="1500" b="1" dirty="0" err="1">
                <a:solidFill>
                  <a:srgbClr val="595959"/>
                </a:solidFill>
              </a:rPr>
              <a:t>Amortiguado</a:t>
            </a:r>
            <a:endParaRPr sz="1500" b="1" dirty="0">
              <a:solidFill>
                <a:srgbClr val="595959"/>
              </a:solidFill>
            </a:endParaRPr>
          </a:p>
        </p:txBody>
      </p:sp>
      <p:sp>
        <p:nvSpPr>
          <p:cNvPr id="1514" name="Google Shape;1514;p44"/>
          <p:cNvSpPr txBox="1"/>
          <p:nvPr/>
        </p:nvSpPr>
        <p:spPr>
          <a:xfrm>
            <a:off x="3134542" y="2536062"/>
            <a:ext cx="56301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595959"/>
                </a:solidFill>
              </a:rPr>
              <a:t>Se </a:t>
            </a:r>
            <a:r>
              <a:rPr lang="en-US" sz="1300" dirty="0" err="1">
                <a:solidFill>
                  <a:srgbClr val="595959"/>
                </a:solidFill>
              </a:rPr>
              <a:t>tiene</a:t>
            </a:r>
            <a:r>
              <a:rPr lang="en-US" sz="1300" dirty="0">
                <a:solidFill>
                  <a:srgbClr val="595959"/>
                </a:solidFill>
              </a:rPr>
              <a:t> un </a:t>
            </a:r>
            <a:r>
              <a:rPr lang="en-US" sz="1300" dirty="0" err="1">
                <a:solidFill>
                  <a:srgbClr val="595959"/>
                </a:solidFill>
              </a:rPr>
              <a:t>objeto</a:t>
            </a:r>
            <a:r>
              <a:rPr lang="en-US" sz="1300" dirty="0">
                <a:solidFill>
                  <a:srgbClr val="595959"/>
                </a:solidFill>
              </a:rPr>
              <a:t> de masa </a:t>
            </a:r>
            <a:r>
              <a:rPr lang="en-US" sz="1300" b="1" dirty="0">
                <a:solidFill>
                  <a:srgbClr val="595959"/>
                </a:solidFill>
              </a:rPr>
              <a:t>m</a:t>
            </a:r>
            <a:r>
              <a:rPr lang="en-US" sz="1300" dirty="0">
                <a:solidFill>
                  <a:srgbClr val="595959"/>
                </a:solidFill>
              </a:rPr>
              <a:t> que </a:t>
            </a:r>
            <a:r>
              <a:rPr lang="en-US" sz="1300" dirty="0" err="1">
                <a:solidFill>
                  <a:srgbClr val="595959"/>
                </a:solidFill>
              </a:rPr>
              <a:t>está</a:t>
            </a:r>
            <a:r>
              <a:rPr lang="en-US" sz="1300" dirty="0">
                <a:solidFill>
                  <a:srgbClr val="595959"/>
                </a:solidFill>
              </a:rPr>
              <a:t> </a:t>
            </a:r>
            <a:r>
              <a:rPr lang="en-US" sz="1300" dirty="0" err="1">
                <a:solidFill>
                  <a:srgbClr val="595959"/>
                </a:solidFill>
              </a:rPr>
              <a:t>sujeto</a:t>
            </a:r>
            <a:r>
              <a:rPr lang="en-US" sz="1300" dirty="0">
                <a:solidFill>
                  <a:srgbClr val="595959"/>
                </a:solidFill>
              </a:rPr>
              <a:t> a un </a:t>
            </a:r>
            <a:r>
              <a:rPr lang="en-US" sz="1300" dirty="0" err="1">
                <a:solidFill>
                  <a:srgbClr val="595959"/>
                </a:solidFill>
              </a:rPr>
              <a:t>resorte</a:t>
            </a:r>
            <a:r>
              <a:rPr lang="en-US" sz="1300" dirty="0">
                <a:solidFill>
                  <a:srgbClr val="595959"/>
                </a:solidFill>
              </a:rPr>
              <a:t> de </a:t>
            </a:r>
            <a:r>
              <a:rPr lang="en-US" sz="1300" dirty="0" err="1">
                <a:solidFill>
                  <a:srgbClr val="595959"/>
                </a:solidFill>
              </a:rPr>
              <a:t>constante</a:t>
            </a:r>
            <a:r>
              <a:rPr lang="en-US" sz="1300" dirty="0">
                <a:solidFill>
                  <a:srgbClr val="595959"/>
                </a:solidFill>
              </a:rPr>
              <a:t> </a:t>
            </a:r>
            <a:r>
              <a:rPr lang="en-US" sz="1300" b="1" dirty="0">
                <a:solidFill>
                  <a:srgbClr val="595959"/>
                </a:solidFill>
              </a:rPr>
              <a:t>k</a:t>
            </a:r>
            <a:endParaRPr sz="1300" b="1" dirty="0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300" dirty="0">
                <a:solidFill>
                  <a:srgbClr val="595959"/>
                </a:solidFill>
              </a:rPr>
              <a:t>La masa se </a:t>
            </a:r>
            <a:r>
              <a:rPr lang="en-US" sz="1300" dirty="0" err="1">
                <a:solidFill>
                  <a:srgbClr val="595959"/>
                </a:solidFill>
              </a:rPr>
              <a:t>suelta</a:t>
            </a:r>
            <a:r>
              <a:rPr lang="en-US" sz="1300" dirty="0">
                <a:solidFill>
                  <a:srgbClr val="595959"/>
                </a:solidFill>
              </a:rPr>
              <a:t> </a:t>
            </a:r>
            <a:r>
              <a:rPr lang="en-US" sz="1300" dirty="0" err="1">
                <a:solidFill>
                  <a:srgbClr val="595959"/>
                </a:solidFill>
              </a:rPr>
              <a:t>desde</a:t>
            </a:r>
            <a:r>
              <a:rPr lang="en-US" sz="1300" dirty="0">
                <a:solidFill>
                  <a:srgbClr val="595959"/>
                </a:solidFill>
              </a:rPr>
              <a:t> la </a:t>
            </a:r>
            <a:r>
              <a:rPr lang="en-US" sz="1300" dirty="0" err="1">
                <a:solidFill>
                  <a:srgbClr val="595959"/>
                </a:solidFill>
              </a:rPr>
              <a:t>longitud</a:t>
            </a:r>
            <a:r>
              <a:rPr lang="en-US" sz="1300" dirty="0">
                <a:solidFill>
                  <a:srgbClr val="595959"/>
                </a:solidFill>
              </a:rPr>
              <a:t> de </a:t>
            </a:r>
            <a:r>
              <a:rPr lang="en-US" sz="1300" dirty="0" err="1">
                <a:solidFill>
                  <a:srgbClr val="595959"/>
                </a:solidFill>
              </a:rPr>
              <a:t>equilibrio</a:t>
            </a:r>
            <a:r>
              <a:rPr lang="en-US" sz="1300" dirty="0">
                <a:solidFill>
                  <a:srgbClr val="595959"/>
                </a:solidFill>
              </a:rPr>
              <a:t> del </a:t>
            </a:r>
            <a:r>
              <a:rPr lang="en-US" sz="1300" dirty="0" err="1">
                <a:solidFill>
                  <a:srgbClr val="595959"/>
                </a:solidFill>
              </a:rPr>
              <a:t>resorte</a:t>
            </a:r>
            <a:r>
              <a:rPr lang="en-US" sz="1300" dirty="0">
                <a:solidFill>
                  <a:srgbClr val="595959"/>
                </a:solidFill>
              </a:rPr>
              <a:t> </a:t>
            </a:r>
            <a:r>
              <a:rPr lang="en-US" sz="1300" b="1" dirty="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l</a:t>
            </a:r>
            <a:r>
              <a:rPr lang="en-US" sz="1300" b="1" baseline="-25000" dirty="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0</a:t>
            </a:r>
            <a:r>
              <a:rPr lang="en-US" sz="1300" b="1" dirty="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 </a:t>
            </a:r>
            <a:r>
              <a:rPr lang="en-US" sz="1300" dirty="0">
                <a:solidFill>
                  <a:srgbClr val="595959"/>
                </a:solidFill>
              </a:rPr>
              <a:t>y </a:t>
            </a:r>
            <a:r>
              <a:rPr lang="en-US" sz="1300" dirty="0" err="1">
                <a:solidFill>
                  <a:srgbClr val="595959"/>
                </a:solidFill>
              </a:rPr>
              <a:t>el</a:t>
            </a:r>
            <a:r>
              <a:rPr lang="en-US" sz="1300" dirty="0">
                <a:solidFill>
                  <a:srgbClr val="595959"/>
                </a:solidFill>
              </a:rPr>
              <a:t> </a:t>
            </a:r>
            <a:r>
              <a:rPr lang="en-US" sz="1300" dirty="0" err="1">
                <a:solidFill>
                  <a:srgbClr val="595959"/>
                </a:solidFill>
              </a:rPr>
              <a:t>sistema</a:t>
            </a:r>
            <a:r>
              <a:rPr lang="en-US" sz="1300" dirty="0">
                <a:solidFill>
                  <a:srgbClr val="595959"/>
                </a:solidFill>
              </a:rPr>
              <a:t> </a:t>
            </a:r>
            <a:r>
              <a:rPr lang="en-US" sz="1300" dirty="0" err="1">
                <a:solidFill>
                  <a:srgbClr val="595959"/>
                </a:solidFill>
              </a:rPr>
              <a:t>experimenta</a:t>
            </a:r>
            <a:r>
              <a:rPr lang="en-US" sz="1300" dirty="0">
                <a:solidFill>
                  <a:srgbClr val="595959"/>
                </a:solidFill>
              </a:rPr>
              <a:t> una </a:t>
            </a:r>
            <a:r>
              <a:rPr lang="en-US" sz="1300" dirty="0" err="1">
                <a:solidFill>
                  <a:srgbClr val="595959"/>
                </a:solidFill>
              </a:rPr>
              <a:t>fricción</a:t>
            </a:r>
            <a:r>
              <a:rPr lang="en-US" sz="1300" dirty="0">
                <a:solidFill>
                  <a:srgbClr val="595959"/>
                </a:solidFill>
              </a:rPr>
              <a:t> de </a:t>
            </a:r>
            <a:r>
              <a:rPr lang="en-US" sz="1300" dirty="0" err="1">
                <a:solidFill>
                  <a:srgbClr val="595959"/>
                </a:solidFill>
              </a:rPr>
              <a:t>constante</a:t>
            </a:r>
            <a:r>
              <a:rPr lang="en-US" sz="1300" dirty="0">
                <a:solidFill>
                  <a:srgbClr val="595959"/>
                </a:solidFill>
              </a:rPr>
              <a:t> </a:t>
            </a:r>
            <a:r>
              <a:rPr lang="en-US" sz="1300" b="1" dirty="0">
                <a:solidFill>
                  <a:srgbClr val="595959"/>
                </a:solidFill>
              </a:rPr>
              <a:t>b </a:t>
            </a:r>
            <a:r>
              <a:rPr lang="en-US" sz="1300" dirty="0" err="1">
                <a:solidFill>
                  <a:srgbClr val="595959"/>
                </a:solidFill>
              </a:rPr>
              <a:t>proporcional</a:t>
            </a:r>
            <a:r>
              <a:rPr lang="en-US" sz="1300" dirty="0">
                <a:solidFill>
                  <a:srgbClr val="595959"/>
                </a:solidFill>
              </a:rPr>
              <a:t> a la </a:t>
            </a:r>
            <a:r>
              <a:rPr lang="en-US" sz="1300" dirty="0" err="1">
                <a:solidFill>
                  <a:srgbClr val="595959"/>
                </a:solidFill>
              </a:rPr>
              <a:t>velocidad</a:t>
            </a:r>
            <a:r>
              <a:rPr lang="en-US" sz="1300" dirty="0">
                <a:solidFill>
                  <a:srgbClr val="595959"/>
                </a:solidFill>
              </a:rPr>
              <a:t> de la masa.</a:t>
            </a:r>
            <a:endParaRPr sz="13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45"/>
          <p:cNvSpPr/>
          <p:nvPr/>
        </p:nvSpPr>
        <p:spPr>
          <a:xfrm>
            <a:off x="1780032" y="6242304"/>
            <a:ext cx="5547300" cy="353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0" name="Google Shape;1520;p45"/>
          <p:cNvCxnSpPr/>
          <p:nvPr/>
        </p:nvCxnSpPr>
        <p:spPr>
          <a:xfrm>
            <a:off x="1641050" y="293775"/>
            <a:ext cx="6372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1" name="Google Shape;1521;p45"/>
          <p:cNvSpPr txBox="1"/>
          <p:nvPr/>
        </p:nvSpPr>
        <p:spPr>
          <a:xfrm>
            <a:off x="1560025" y="0"/>
            <a:ext cx="63006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1155CC"/>
                </a:solidFill>
                <a:highlight>
                  <a:schemeClr val="lt1"/>
                </a:highlight>
              </a:rPr>
              <a:t>Problema - Oscilador</a:t>
            </a:r>
            <a:endParaRPr sz="1000" b="1">
              <a:solidFill>
                <a:srgbClr val="1155CC"/>
              </a:solidFill>
              <a:highlight>
                <a:schemeClr val="lt1"/>
              </a:highlight>
            </a:endParaRPr>
          </a:p>
        </p:txBody>
      </p:sp>
      <p:pic>
        <p:nvPicPr>
          <p:cNvPr id="1522" name="Google Shape;152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25" y="1148450"/>
            <a:ext cx="2313449" cy="21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3" name="Google Shape;1523;p45"/>
          <p:cNvSpPr txBox="1"/>
          <p:nvPr/>
        </p:nvSpPr>
        <p:spPr>
          <a:xfrm>
            <a:off x="3202275" y="1028550"/>
            <a:ext cx="5630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500" b="1">
                <a:solidFill>
                  <a:srgbClr val="595959"/>
                </a:solidFill>
              </a:rPr>
              <a:t>Sistema Masa - Resorte - Amortiguado</a:t>
            </a:r>
            <a:endParaRPr sz="1500" b="1">
              <a:solidFill>
                <a:srgbClr val="595959"/>
              </a:solidFill>
            </a:endParaRPr>
          </a:p>
        </p:txBody>
      </p:sp>
      <p:sp>
        <p:nvSpPr>
          <p:cNvPr id="1524" name="Google Shape;1524;p45"/>
          <p:cNvSpPr txBox="1"/>
          <p:nvPr/>
        </p:nvSpPr>
        <p:spPr>
          <a:xfrm>
            <a:off x="3263850" y="1444050"/>
            <a:ext cx="56301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Se tiene un objeto de masa </a:t>
            </a:r>
            <a:r>
              <a:rPr lang="en-US" sz="1300" b="1">
                <a:solidFill>
                  <a:srgbClr val="595959"/>
                </a:solidFill>
              </a:rPr>
              <a:t>m</a:t>
            </a:r>
            <a:r>
              <a:rPr lang="en-US" sz="1300">
                <a:solidFill>
                  <a:srgbClr val="595959"/>
                </a:solidFill>
              </a:rPr>
              <a:t> que está sujeto a un resorte de constante </a:t>
            </a:r>
            <a:r>
              <a:rPr lang="en-US" sz="1300" b="1">
                <a:solidFill>
                  <a:srgbClr val="595959"/>
                </a:solidFill>
              </a:rPr>
              <a:t>k</a:t>
            </a:r>
            <a:endParaRPr sz="1300" b="1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La masa se suelta desde la longitud de equilibrio del resorte </a:t>
            </a:r>
            <a:r>
              <a:rPr lang="en-US" sz="1300" b="1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l</a:t>
            </a:r>
            <a:r>
              <a:rPr lang="en-US" sz="1300" b="1" baseline="-250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0</a:t>
            </a:r>
            <a:r>
              <a:rPr lang="en-US" sz="1300" b="1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 </a:t>
            </a:r>
            <a:r>
              <a:rPr lang="en-US" sz="1300">
                <a:solidFill>
                  <a:srgbClr val="595959"/>
                </a:solidFill>
              </a:rPr>
              <a:t>y el sistema experimenta una fricción de constante </a:t>
            </a:r>
            <a:r>
              <a:rPr lang="en-US" sz="1300" b="1">
                <a:solidFill>
                  <a:srgbClr val="595959"/>
                </a:solidFill>
              </a:rPr>
              <a:t>b </a:t>
            </a:r>
            <a:r>
              <a:rPr lang="en-US" sz="1300">
                <a:solidFill>
                  <a:srgbClr val="595959"/>
                </a:solidFill>
              </a:rPr>
              <a:t>proporcional a la velocidad de la masa.</a:t>
            </a:r>
            <a:endParaRPr sz="1300">
              <a:solidFill>
                <a:srgbClr val="595959"/>
              </a:solidFill>
            </a:endParaRPr>
          </a:p>
        </p:txBody>
      </p:sp>
      <p:sp>
        <p:nvSpPr>
          <p:cNvPr id="1525" name="Google Shape;1525;p45"/>
          <p:cNvSpPr txBox="1"/>
          <p:nvPr/>
        </p:nvSpPr>
        <p:spPr>
          <a:xfrm>
            <a:off x="501925" y="3704813"/>
            <a:ext cx="2483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500" b="1">
                <a:solidFill>
                  <a:srgbClr val="595959"/>
                </a:solidFill>
              </a:rPr>
              <a:t>Diagrama de cuerpo libre</a:t>
            </a:r>
            <a:endParaRPr sz="1500" b="1">
              <a:solidFill>
                <a:srgbClr val="595959"/>
              </a:solidFill>
            </a:endParaRPr>
          </a:p>
        </p:txBody>
      </p:sp>
      <p:pic>
        <p:nvPicPr>
          <p:cNvPr id="1526" name="Google Shape;1526;p45" title="CodeCogsEqn (16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1625" y="3792523"/>
            <a:ext cx="2443950" cy="2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7" name="Google Shape;1527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8538" y="4186550"/>
            <a:ext cx="1140225" cy="18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46"/>
          <p:cNvSpPr/>
          <p:nvPr/>
        </p:nvSpPr>
        <p:spPr>
          <a:xfrm>
            <a:off x="1780032" y="6242304"/>
            <a:ext cx="5547300" cy="353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3" name="Google Shape;1533;p46"/>
          <p:cNvCxnSpPr/>
          <p:nvPr/>
        </p:nvCxnSpPr>
        <p:spPr>
          <a:xfrm>
            <a:off x="1641050" y="293775"/>
            <a:ext cx="6372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4" name="Google Shape;1534;p46"/>
          <p:cNvSpPr txBox="1"/>
          <p:nvPr/>
        </p:nvSpPr>
        <p:spPr>
          <a:xfrm>
            <a:off x="1560025" y="0"/>
            <a:ext cx="63006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1155CC"/>
                </a:solidFill>
                <a:highlight>
                  <a:schemeClr val="lt1"/>
                </a:highlight>
              </a:rPr>
              <a:t>Problema - Oscilador</a:t>
            </a:r>
            <a:endParaRPr sz="1000" b="1">
              <a:solidFill>
                <a:srgbClr val="1155CC"/>
              </a:solidFill>
              <a:highlight>
                <a:schemeClr val="lt1"/>
              </a:highlight>
            </a:endParaRPr>
          </a:p>
        </p:txBody>
      </p:sp>
      <p:pic>
        <p:nvPicPr>
          <p:cNvPr id="1535" name="Google Shape;153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25" y="1148450"/>
            <a:ext cx="2313449" cy="21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6" name="Google Shape;1536;p46"/>
          <p:cNvSpPr txBox="1"/>
          <p:nvPr/>
        </p:nvSpPr>
        <p:spPr>
          <a:xfrm>
            <a:off x="3202275" y="1028550"/>
            <a:ext cx="5630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500" b="1">
                <a:solidFill>
                  <a:srgbClr val="595959"/>
                </a:solidFill>
              </a:rPr>
              <a:t>Sistema Masa - Resorte - Amortiguado</a:t>
            </a:r>
            <a:endParaRPr sz="1500" b="1">
              <a:solidFill>
                <a:srgbClr val="595959"/>
              </a:solidFill>
            </a:endParaRPr>
          </a:p>
        </p:txBody>
      </p:sp>
      <p:sp>
        <p:nvSpPr>
          <p:cNvPr id="1537" name="Google Shape;1537;p46"/>
          <p:cNvSpPr txBox="1"/>
          <p:nvPr/>
        </p:nvSpPr>
        <p:spPr>
          <a:xfrm>
            <a:off x="3263850" y="1444050"/>
            <a:ext cx="56301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Se tiene un objeto de masa </a:t>
            </a:r>
            <a:r>
              <a:rPr lang="en-US" sz="1300" b="1">
                <a:solidFill>
                  <a:srgbClr val="595959"/>
                </a:solidFill>
              </a:rPr>
              <a:t>m</a:t>
            </a:r>
            <a:r>
              <a:rPr lang="en-US" sz="1300">
                <a:solidFill>
                  <a:srgbClr val="595959"/>
                </a:solidFill>
              </a:rPr>
              <a:t> que está sujeto a un resorte de constante </a:t>
            </a:r>
            <a:r>
              <a:rPr lang="en-US" sz="1300" b="1">
                <a:solidFill>
                  <a:srgbClr val="595959"/>
                </a:solidFill>
              </a:rPr>
              <a:t>k</a:t>
            </a:r>
            <a:endParaRPr sz="1300" b="1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La masa se suelta desde la longitud de equilibrio del resorte </a:t>
            </a:r>
            <a:r>
              <a:rPr lang="en-US" sz="1300" b="1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l</a:t>
            </a:r>
            <a:r>
              <a:rPr lang="en-US" sz="1300" b="1" baseline="-250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0</a:t>
            </a:r>
            <a:r>
              <a:rPr lang="en-US" sz="1300" b="1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 </a:t>
            </a:r>
            <a:r>
              <a:rPr lang="en-US" sz="1300">
                <a:solidFill>
                  <a:srgbClr val="595959"/>
                </a:solidFill>
              </a:rPr>
              <a:t>y el sistema experimenta una fricción de constante </a:t>
            </a:r>
            <a:r>
              <a:rPr lang="en-US" sz="1300" b="1">
                <a:solidFill>
                  <a:srgbClr val="595959"/>
                </a:solidFill>
              </a:rPr>
              <a:t>b </a:t>
            </a:r>
            <a:r>
              <a:rPr lang="en-US" sz="1300">
                <a:solidFill>
                  <a:srgbClr val="595959"/>
                </a:solidFill>
              </a:rPr>
              <a:t>proporcional a la velocidad de la masa.</a:t>
            </a:r>
            <a:endParaRPr sz="1300">
              <a:solidFill>
                <a:srgbClr val="595959"/>
              </a:solidFill>
            </a:endParaRPr>
          </a:p>
        </p:txBody>
      </p:sp>
      <p:sp>
        <p:nvSpPr>
          <p:cNvPr id="1538" name="Google Shape;1538;p46"/>
          <p:cNvSpPr txBox="1"/>
          <p:nvPr/>
        </p:nvSpPr>
        <p:spPr>
          <a:xfrm>
            <a:off x="501925" y="3704813"/>
            <a:ext cx="2483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500" b="1">
                <a:solidFill>
                  <a:srgbClr val="595959"/>
                </a:solidFill>
              </a:rPr>
              <a:t>Diagrama de cuerpo libre</a:t>
            </a:r>
            <a:endParaRPr sz="1500" b="1">
              <a:solidFill>
                <a:srgbClr val="595959"/>
              </a:solidFill>
            </a:endParaRPr>
          </a:p>
        </p:txBody>
      </p:sp>
      <p:pic>
        <p:nvPicPr>
          <p:cNvPr id="1539" name="Google Shape;1539;p46" title="CodeCogsEqn (16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1625" y="3792523"/>
            <a:ext cx="2443950" cy="2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0" name="Google Shape;1540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8538" y="4186550"/>
            <a:ext cx="1140225" cy="18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1" name="Google Shape;1541;p46" title="CodeCogsEqn (19)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48775" y="4329400"/>
            <a:ext cx="1881300" cy="7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2" name="Google Shape;1542;p46" title="CodeCogsEqn (20)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99610" y="4450162"/>
            <a:ext cx="1969415" cy="4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47"/>
          <p:cNvSpPr/>
          <p:nvPr/>
        </p:nvSpPr>
        <p:spPr>
          <a:xfrm>
            <a:off x="1780032" y="6242304"/>
            <a:ext cx="5547300" cy="353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8" name="Google Shape;1548;p47"/>
          <p:cNvCxnSpPr/>
          <p:nvPr/>
        </p:nvCxnSpPr>
        <p:spPr>
          <a:xfrm>
            <a:off x="1641050" y="293775"/>
            <a:ext cx="6372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9" name="Google Shape;1549;p47"/>
          <p:cNvSpPr txBox="1"/>
          <p:nvPr/>
        </p:nvSpPr>
        <p:spPr>
          <a:xfrm>
            <a:off x="1560025" y="0"/>
            <a:ext cx="63006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1155CC"/>
                </a:solidFill>
                <a:highlight>
                  <a:schemeClr val="lt1"/>
                </a:highlight>
              </a:rPr>
              <a:t>Problema - Oscilador</a:t>
            </a:r>
            <a:endParaRPr sz="1000" b="1">
              <a:solidFill>
                <a:srgbClr val="1155CC"/>
              </a:solidFill>
              <a:highlight>
                <a:schemeClr val="lt1"/>
              </a:highlight>
            </a:endParaRPr>
          </a:p>
        </p:txBody>
      </p:sp>
      <p:pic>
        <p:nvPicPr>
          <p:cNvPr id="1550" name="Google Shape;155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25" y="1148450"/>
            <a:ext cx="2313449" cy="21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47"/>
          <p:cNvSpPr txBox="1"/>
          <p:nvPr/>
        </p:nvSpPr>
        <p:spPr>
          <a:xfrm>
            <a:off x="3202275" y="1028550"/>
            <a:ext cx="5630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500" b="1">
                <a:solidFill>
                  <a:srgbClr val="595959"/>
                </a:solidFill>
              </a:rPr>
              <a:t>Sistema Masa - Resorte - Amortiguado</a:t>
            </a:r>
            <a:endParaRPr sz="1500" b="1">
              <a:solidFill>
                <a:srgbClr val="595959"/>
              </a:solidFill>
            </a:endParaRPr>
          </a:p>
        </p:txBody>
      </p:sp>
      <p:sp>
        <p:nvSpPr>
          <p:cNvPr id="1552" name="Google Shape;1552;p47"/>
          <p:cNvSpPr txBox="1"/>
          <p:nvPr/>
        </p:nvSpPr>
        <p:spPr>
          <a:xfrm>
            <a:off x="3263850" y="1444050"/>
            <a:ext cx="56301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Se tiene un objeto de masa </a:t>
            </a:r>
            <a:r>
              <a:rPr lang="en-US" sz="1300" b="1">
                <a:solidFill>
                  <a:srgbClr val="595959"/>
                </a:solidFill>
              </a:rPr>
              <a:t>m</a:t>
            </a:r>
            <a:r>
              <a:rPr lang="en-US" sz="1300">
                <a:solidFill>
                  <a:srgbClr val="595959"/>
                </a:solidFill>
              </a:rPr>
              <a:t> que está sujeto a un resorte de constante </a:t>
            </a:r>
            <a:r>
              <a:rPr lang="en-US" sz="1300" b="1">
                <a:solidFill>
                  <a:srgbClr val="595959"/>
                </a:solidFill>
              </a:rPr>
              <a:t>k</a:t>
            </a:r>
            <a:endParaRPr sz="1300" b="1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La masa se suelta desde la longitud de equilibrio del resorte </a:t>
            </a:r>
            <a:r>
              <a:rPr lang="en-US" sz="1300" b="1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l</a:t>
            </a:r>
            <a:r>
              <a:rPr lang="en-US" sz="1300" b="1" baseline="-250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0</a:t>
            </a:r>
            <a:r>
              <a:rPr lang="en-US" sz="1300" b="1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 </a:t>
            </a:r>
            <a:r>
              <a:rPr lang="en-US" sz="1300">
                <a:solidFill>
                  <a:srgbClr val="595959"/>
                </a:solidFill>
              </a:rPr>
              <a:t>y el sistema experimenta una fricción de constante </a:t>
            </a:r>
            <a:r>
              <a:rPr lang="en-US" sz="1300" b="1">
                <a:solidFill>
                  <a:srgbClr val="595959"/>
                </a:solidFill>
              </a:rPr>
              <a:t>b </a:t>
            </a:r>
            <a:r>
              <a:rPr lang="en-US" sz="1300">
                <a:solidFill>
                  <a:srgbClr val="595959"/>
                </a:solidFill>
              </a:rPr>
              <a:t>proporcional a la velocidad de la masa.</a:t>
            </a:r>
            <a:endParaRPr sz="1300">
              <a:solidFill>
                <a:srgbClr val="595959"/>
              </a:solidFill>
            </a:endParaRPr>
          </a:p>
        </p:txBody>
      </p:sp>
      <p:sp>
        <p:nvSpPr>
          <p:cNvPr id="1553" name="Google Shape;1553;p47"/>
          <p:cNvSpPr txBox="1"/>
          <p:nvPr/>
        </p:nvSpPr>
        <p:spPr>
          <a:xfrm>
            <a:off x="501925" y="3704813"/>
            <a:ext cx="2483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500" b="1">
                <a:solidFill>
                  <a:srgbClr val="595959"/>
                </a:solidFill>
              </a:rPr>
              <a:t>Diagrama de cuerpo libre</a:t>
            </a:r>
            <a:endParaRPr sz="1500" b="1">
              <a:solidFill>
                <a:srgbClr val="595959"/>
              </a:solidFill>
            </a:endParaRPr>
          </a:p>
        </p:txBody>
      </p:sp>
      <p:pic>
        <p:nvPicPr>
          <p:cNvPr id="1554" name="Google Shape;1554;p47" title="CodeCogsEqn (16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1625" y="3792523"/>
            <a:ext cx="2443950" cy="2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5" name="Google Shape;1555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8538" y="4186550"/>
            <a:ext cx="1140225" cy="18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6" name="Google Shape;1556;p47" title="CodeCogsEqn (19)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48775" y="4329400"/>
            <a:ext cx="1881300" cy="7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7" name="Google Shape;1557;p47" title="CodeCogsEqn (20)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99610" y="4450162"/>
            <a:ext cx="1969415" cy="46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8" name="Google Shape;1558;p47" title="CodeCogsEqn (21)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24868" y="5483650"/>
            <a:ext cx="1140225" cy="46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9" name="Google Shape;1559;p47" title="CodeCogsEqn (23)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99600" y="5522075"/>
            <a:ext cx="2313450" cy="243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48"/>
          <p:cNvSpPr/>
          <p:nvPr/>
        </p:nvSpPr>
        <p:spPr>
          <a:xfrm>
            <a:off x="1780032" y="6242304"/>
            <a:ext cx="5547300" cy="353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5" name="Google Shape;1565;p48"/>
          <p:cNvCxnSpPr/>
          <p:nvPr/>
        </p:nvCxnSpPr>
        <p:spPr>
          <a:xfrm>
            <a:off x="1641050" y="293775"/>
            <a:ext cx="6372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6" name="Google Shape;1566;p48"/>
          <p:cNvSpPr txBox="1"/>
          <p:nvPr/>
        </p:nvSpPr>
        <p:spPr>
          <a:xfrm>
            <a:off x="1560025" y="0"/>
            <a:ext cx="63006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1155CC"/>
                </a:solidFill>
                <a:highlight>
                  <a:schemeClr val="lt1"/>
                </a:highlight>
              </a:rPr>
              <a:t>Problema - Oscilador</a:t>
            </a:r>
            <a:endParaRPr sz="1000" b="1">
              <a:solidFill>
                <a:srgbClr val="1155CC"/>
              </a:solidFill>
              <a:highlight>
                <a:schemeClr val="lt1"/>
              </a:highlight>
            </a:endParaRPr>
          </a:p>
        </p:txBody>
      </p:sp>
      <p:pic>
        <p:nvPicPr>
          <p:cNvPr id="1567" name="Google Shape;156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25" y="1148450"/>
            <a:ext cx="2313449" cy="21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8" name="Google Shape;1568;p48"/>
          <p:cNvSpPr txBox="1"/>
          <p:nvPr/>
        </p:nvSpPr>
        <p:spPr>
          <a:xfrm>
            <a:off x="3202275" y="1028550"/>
            <a:ext cx="5630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500" b="1">
                <a:solidFill>
                  <a:srgbClr val="595959"/>
                </a:solidFill>
              </a:rPr>
              <a:t>Sistema Masa - Resorte - Amortiguado</a:t>
            </a:r>
            <a:endParaRPr sz="1500" b="1">
              <a:solidFill>
                <a:srgbClr val="595959"/>
              </a:solidFill>
            </a:endParaRPr>
          </a:p>
        </p:txBody>
      </p:sp>
      <p:sp>
        <p:nvSpPr>
          <p:cNvPr id="1569" name="Google Shape;1569;p48"/>
          <p:cNvSpPr txBox="1"/>
          <p:nvPr/>
        </p:nvSpPr>
        <p:spPr>
          <a:xfrm>
            <a:off x="3263850" y="1444050"/>
            <a:ext cx="56301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Se tiene un objeto de masa </a:t>
            </a:r>
            <a:r>
              <a:rPr lang="en-US" sz="1300" b="1">
                <a:solidFill>
                  <a:srgbClr val="595959"/>
                </a:solidFill>
              </a:rPr>
              <a:t>m</a:t>
            </a:r>
            <a:r>
              <a:rPr lang="en-US" sz="1300">
                <a:solidFill>
                  <a:srgbClr val="595959"/>
                </a:solidFill>
              </a:rPr>
              <a:t> que está sujeto a un resorte de constante </a:t>
            </a:r>
            <a:r>
              <a:rPr lang="en-US" sz="1300" b="1">
                <a:solidFill>
                  <a:srgbClr val="595959"/>
                </a:solidFill>
              </a:rPr>
              <a:t>k</a:t>
            </a:r>
            <a:endParaRPr sz="1300" b="1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La masa se suelta desde la longitud de equilibrio del resorte </a:t>
            </a:r>
            <a:r>
              <a:rPr lang="en-US" sz="1300" b="1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l</a:t>
            </a:r>
            <a:r>
              <a:rPr lang="en-US" sz="1300" b="1" baseline="-250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0</a:t>
            </a:r>
            <a:r>
              <a:rPr lang="en-US" sz="1300" b="1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 </a:t>
            </a:r>
            <a:r>
              <a:rPr lang="en-US" sz="1300">
                <a:solidFill>
                  <a:srgbClr val="595959"/>
                </a:solidFill>
              </a:rPr>
              <a:t>y el sistema experimenta una fricción de constante </a:t>
            </a:r>
            <a:r>
              <a:rPr lang="en-US" sz="1300" b="1">
                <a:solidFill>
                  <a:srgbClr val="595959"/>
                </a:solidFill>
              </a:rPr>
              <a:t>b </a:t>
            </a:r>
            <a:r>
              <a:rPr lang="en-US" sz="1300">
                <a:solidFill>
                  <a:srgbClr val="595959"/>
                </a:solidFill>
              </a:rPr>
              <a:t>proporcional a la velocidad de la masa.</a:t>
            </a:r>
            <a:endParaRPr sz="1300">
              <a:solidFill>
                <a:srgbClr val="595959"/>
              </a:solidFill>
            </a:endParaRPr>
          </a:p>
        </p:txBody>
      </p:sp>
      <p:sp>
        <p:nvSpPr>
          <p:cNvPr id="1570" name="Google Shape;1570;p48"/>
          <p:cNvSpPr txBox="1"/>
          <p:nvPr/>
        </p:nvSpPr>
        <p:spPr>
          <a:xfrm>
            <a:off x="501925" y="3704813"/>
            <a:ext cx="2483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500" b="1">
                <a:solidFill>
                  <a:srgbClr val="595959"/>
                </a:solidFill>
              </a:rPr>
              <a:t>Diagrama de cuerpo libre</a:t>
            </a:r>
            <a:endParaRPr sz="1500" b="1">
              <a:solidFill>
                <a:srgbClr val="595959"/>
              </a:solidFill>
            </a:endParaRPr>
          </a:p>
        </p:txBody>
      </p:sp>
      <p:pic>
        <p:nvPicPr>
          <p:cNvPr id="1571" name="Google Shape;1571;p48" title="CodeCogsEqn (16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1625" y="3792523"/>
            <a:ext cx="2443950" cy="2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2" name="Google Shape;157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8538" y="4186550"/>
            <a:ext cx="1140225" cy="18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3" name="Google Shape;1573;p48" title="CodeCogsEqn (19)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48775" y="4329400"/>
            <a:ext cx="1881300" cy="7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4" name="Google Shape;1574;p48" title="CodeCogsEqn (20)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99610" y="4450162"/>
            <a:ext cx="1969415" cy="46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5" name="Google Shape;1575;p48" title="CodeCogsEqn (21)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24868" y="5483650"/>
            <a:ext cx="1140225" cy="46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6" name="Google Shape;1576;p48" title="CodeCogsEqn (23)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99600" y="5522075"/>
            <a:ext cx="2313450" cy="243008"/>
          </a:xfrm>
          <a:prstGeom prst="rect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77" name="Google Shape;1577;p48"/>
          <p:cNvSpPr txBox="1"/>
          <p:nvPr/>
        </p:nvSpPr>
        <p:spPr>
          <a:xfrm>
            <a:off x="5568575" y="5857400"/>
            <a:ext cx="2575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990000"/>
                </a:solidFill>
              </a:rPr>
              <a:t>Ec. Dif. 2º orden no homogenea</a:t>
            </a:r>
            <a:endParaRPr sz="28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49"/>
          <p:cNvSpPr/>
          <p:nvPr/>
        </p:nvSpPr>
        <p:spPr>
          <a:xfrm>
            <a:off x="1780032" y="6242304"/>
            <a:ext cx="5547300" cy="353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3" name="Google Shape;1583;p49"/>
          <p:cNvCxnSpPr/>
          <p:nvPr/>
        </p:nvCxnSpPr>
        <p:spPr>
          <a:xfrm>
            <a:off x="1641050" y="293775"/>
            <a:ext cx="6372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4" name="Google Shape;1584;p49"/>
          <p:cNvSpPr txBox="1"/>
          <p:nvPr/>
        </p:nvSpPr>
        <p:spPr>
          <a:xfrm>
            <a:off x="1560025" y="0"/>
            <a:ext cx="63006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1155CC"/>
                </a:solidFill>
                <a:highlight>
                  <a:schemeClr val="lt1"/>
                </a:highlight>
              </a:rPr>
              <a:t>Problema - Oscilador</a:t>
            </a:r>
            <a:endParaRPr sz="1000" b="1">
              <a:solidFill>
                <a:srgbClr val="1155CC"/>
              </a:solidFill>
              <a:highlight>
                <a:schemeClr val="lt1"/>
              </a:highlight>
            </a:endParaRPr>
          </a:p>
        </p:txBody>
      </p:sp>
      <p:pic>
        <p:nvPicPr>
          <p:cNvPr id="1585" name="Google Shape;158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25" y="1148450"/>
            <a:ext cx="2313449" cy="21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6" name="Google Shape;1586;p49"/>
          <p:cNvSpPr txBox="1"/>
          <p:nvPr/>
        </p:nvSpPr>
        <p:spPr>
          <a:xfrm>
            <a:off x="3202275" y="1028550"/>
            <a:ext cx="5630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500" b="1">
                <a:solidFill>
                  <a:srgbClr val="595959"/>
                </a:solidFill>
              </a:rPr>
              <a:t>Sistema Masa - Resorte - Amortiguado</a:t>
            </a:r>
            <a:endParaRPr sz="1500" b="1">
              <a:solidFill>
                <a:srgbClr val="595959"/>
              </a:solidFill>
            </a:endParaRPr>
          </a:p>
        </p:txBody>
      </p:sp>
      <p:sp>
        <p:nvSpPr>
          <p:cNvPr id="1587" name="Google Shape;1587;p49"/>
          <p:cNvSpPr txBox="1"/>
          <p:nvPr/>
        </p:nvSpPr>
        <p:spPr>
          <a:xfrm>
            <a:off x="3202275" y="1833000"/>
            <a:ext cx="56301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La solución de esta ecuación diferencial depende del valor de ξ.</a:t>
            </a:r>
            <a:endParaRPr sz="1300">
              <a:solidFill>
                <a:srgbClr val="595959"/>
              </a:solidFill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en-US" sz="1300">
                <a:solidFill>
                  <a:srgbClr val="595959"/>
                </a:solidFill>
              </a:rPr>
              <a:t>si ξ &lt; 1 → Sistema Sub-amortiguado</a:t>
            </a:r>
            <a:endParaRPr sz="1300">
              <a:solidFill>
                <a:srgbClr val="595959"/>
              </a:solidFill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en-US" sz="1300">
                <a:solidFill>
                  <a:srgbClr val="595959"/>
                </a:solidFill>
              </a:rPr>
              <a:t>si ξ = 1 → Sistema críticamente amortiguado</a:t>
            </a:r>
            <a:endParaRPr sz="1300">
              <a:solidFill>
                <a:srgbClr val="595959"/>
              </a:solidFill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en-US" sz="1300">
                <a:solidFill>
                  <a:srgbClr val="595959"/>
                </a:solidFill>
              </a:rPr>
              <a:t>si ξ &gt; 1 → Sistema Sobre-amortiguado</a:t>
            </a:r>
            <a:endParaRPr sz="1300">
              <a:solidFill>
                <a:srgbClr val="595959"/>
              </a:solidFill>
            </a:endParaRPr>
          </a:p>
        </p:txBody>
      </p:sp>
      <p:pic>
        <p:nvPicPr>
          <p:cNvPr id="1588" name="Google Shape;1588;p49" title="CodeCogsEqn (2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3877" y="1670723"/>
            <a:ext cx="2313450" cy="243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50"/>
          <p:cNvSpPr/>
          <p:nvPr/>
        </p:nvSpPr>
        <p:spPr>
          <a:xfrm>
            <a:off x="1780032" y="6242304"/>
            <a:ext cx="5547300" cy="353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4" name="Google Shape;1594;p50"/>
          <p:cNvCxnSpPr/>
          <p:nvPr/>
        </p:nvCxnSpPr>
        <p:spPr>
          <a:xfrm>
            <a:off x="1641050" y="293775"/>
            <a:ext cx="6372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5" name="Google Shape;1595;p50"/>
          <p:cNvSpPr txBox="1"/>
          <p:nvPr/>
        </p:nvSpPr>
        <p:spPr>
          <a:xfrm>
            <a:off x="1560025" y="0"/>
            <a:ext cx="63006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1155CC"/>
                </a:solidFill>
                <a:highlight>
                  <a:schemeClr val="lt1"/>
                </a:highlight>
              </a:rPr>
              <a:t>Problema - Oscilador</a:t>
            </a:r>
            <a:endParaRPr sz="1000" b="1">
              <a:solidFill>
                <a:srgbClr val="1155CC"/>
              </a:solidFill>
              <a:highlight>
                <a:schemeClr val="lt1"/>
              </a:highlight>
            </a:endParaRPr>
          </a:p>
        </p:txBody>
      </p:sp>
      <p:pic>
        <p:nvPicPr>
          <p:cNvPr id="1596" name="Google Shape;159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25" y="1148450"/>
            <a:ext cx="2313449" cy="21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7" name="Google Shape;1597;p50"/>
          <p:cNvSpPr txBox="1"/>
          <p:nvPr/>
        </p:nvSpPr>
        <p:spPr>
          <a:xfrm>
            <a:off x="3202275" y="1028550"/>
            <a:ext cx="5630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500" b="1">
                <a:solidFill>
                  <a:srgbClr val="595959"/>
                </a:solidFill>
              </a:rPr>
              <a:t>Sistema Masa - Resorte - Amortiguado</a:t>
            </a:r>
            <a:endParaRPr sz="1500" b="1">
              <a:solidFill>
                <a:srgbClr val="595959"/>
              </a:solidFill>
            </a:endParaRPr>
          </a:p>
        </p:txBody>
      </p:sp>
      <p:sp>
        <p:nvSpPr>
          <p:cNvPr id="1598" name="Google Shape;1598;p50"/>
          <p:cNvSpPr txBox="1"/>
          <p:nvPr/>
        </p:nvSpPr>
        <p:spPr>
          <a:xfrm>
            <a:off x="3202275" y="1833000"/>
            <a:ext cx="56301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La solución de esta ecuación diferencial depende del valor de ξ.</a:t>
            </a:r>
            <a:endParaRPr sz="1300">
              <a:solidFill>
                <a:srgbClr val="595959"/>
              </a:solidFill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en-US" sz="1300">
                <a:solidFill>
                  <a:srgbClr val="595959"/>
                </a:solidFill>
              </a:rPr>
              <a:t>si ξ &lt; 1 → Sistema Sub-amortiguado</a:t>
            </a:r>
            <a:endParaRPr sz="1300">
              <a:solidFill>
                <a:srgbClr val="595959"/>
              </a:solidFill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en-US" sz="1300">
                <a:solidFill>
                  <a:srgbClr val="595959"/>
                </a:solidFill>
              </a:rPr>
              <a:t>si ξ = 1 → Sistema críticamente amortiguado</a:t>
            </a:r>
            <a:endParaRPr sz="1300">
              <a:solidFill>
                <a:srgbClr val="595959"/>
              </a:solidFill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en-US" sz="1300">
                <a:solidFill>
                  <a:srgbClr val="595959"/>
                </a:solidFill>
              </a:rPr>
              <a:t>si ξ &gt; 1 → Sistema Sobre-amortiguado</a:t>
            </a:r>
            <a:endParaRPr sz="1300">
              <a:solidFill>
                <a:srgbClr val="595959"/>
              </a:solidFill>
            </a:endParaRPr>
          </a:p>
        </p:txBody>
      </p:sp>
      <p:pic>
        <p:nvPicPr>
          <p:cNvPr id="1599" name="Google Shape;1599;p50" title="CodeCogsEqn (2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7872" y="1666604"/>
            <a:ext cx="2313450" cy="243008"/>
          </a:xfrm>
          <a:prstGeom prst="rect">
            <a:avLst/>
          </a:prstGeom>
          <a:noFill/>
          <a:ln>
            <a:noFill/>
          </a:ln>
        </p:spPr>
      </p:pic>
      <p:sp>
        <p:nvSpPr>
          <p:cNvPr id="1600" name="Google Shape;1600;p50"/>
          <p:cNvSpPr txBox="1"/>
          <p:nvPr/>
        </p:nvSpPr>
        <p:spPr>
          <a:xfrm>
            <a:off x="426325" y="3465525"/>
            <a:ext cx="8538300" cy="11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595959"/>
                </a:solidFill>
              </a:rPr>
              <a:t>Datos:</a:t>
            </a:r>
            <a:r>
              <a:rPr lang="en-US" sz="1300">
                <a:solidFill>
                  <a:srgbClr val="595959"/>
                </a:solidFill>
              </a:rPr>
              <a:t>   </a:t>
            </a:r>
            <a:r>
              <a:rPr lang="en-US" sz="13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l</a:t>
            </a:r>
            <a:r>
              <a:rPr lang="en-US" sz="1300" baseline="-250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0</a:t>
            </a:r>
            <a:r>
              <a:rPr lang="en-US" sz="1300">
                <a:solidFill>
                  <a:srgbClr val="595959"/>
                </a:solidFill>
              </a:rPr>
              <a:t> = 25 cm   |   </a:t>
            </a:r>
            <a:r>
              <a:rPr lang="en-US" sz="13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g</a:t>
            </a:r>
            <a:r>
              <a:rPr lang="en-US" sz="1300">
                <a:solidFill>
                  <a:srgbClr val="595959"/>
                </a:solidFill>
              </a:rPr>
              <a:t> = 9.81 m/s</a:t>
            </a:r>
            <a:r>
              <a:rPr lang="en-US" sz="1300" baseline="30000">
                <a:solidFill>
                  <a:srgbClr val="595959"/>
                </a:solidFill>
              </a:rPr>
              <a:t>2</a:t>
            </a:r>
            <a:r>
              <a:rPr lang="en-US" sz="1300">
                <a:solidFill>
                  <a:srgbClr val="595959"/>
                </a:solidFill>
              </a:rPr>
              <a:t>   |   </a:t>
            </a:r>
            <a:r>
              <a:rPr lang="en-US" sz="13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m</a:t>
            </a:r>
            <a:r>
              <a:rPr lang="en-US" sz="1300">
                <a:solidFill>
                  <a:srgbClr val="595959"/>
                </a:solidFill>
              </a:rPr>
              <a:t> = 1 kg   |   </a:t>
            </a:r>
            <a:r>
              <a:rPr lang="en-US" sz="13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b</a:t>
            </a:r>
            <a:r>
              <a:rPr lang="en-US" sz="1300">
                <a:solidFill>
                  <a:srgbClr val="595959"/>
                </a:solidFill>
              </a:rPr>
              <a:t> = 0.5 kg/s   |  </a:t>
            </a:r>
            <a:r>
              <a:rPr lang="en-US" sz="13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 k</a:t>
            </a:r>
            <a:r>
              <a:rPr lang="en-US" sz="1300">
                <a:solidFill>
                  <a:srgbClr val="595959"/>
                </a:solidFill>
              </a:rPr>
              <a:t> = 2 N/m   |   </a:t>
            </a:r>
            <a:r>
              <a:rPr lang="en-US" sz="13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T</a:t>
            </a:r>
            <a:r>
              <a:rPr lang="en-US" sz="1300">
                <a:solidFill>
                  <a:srgbClr val="595959"/>
                </a:solidFill>
              </a:rPr>
              <a:t> = 20 s</a:t>
            </a:r>
            <a:endParaRPr sz="1300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→ ξ = 0.18		</a:t>
            </a:r>
            <a:endParaRPr sz="1300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→ ω = 1.41 rad/s</a:t>
            </a:r>
            <a:endParaRPr sz="13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51"/>
          <p:cNvSpPr/>
          <p:nvPr/>
        </p:nvSpPr>
        <p:spPr>
          <a:xfrm>
            <a:off x="1780032" y="6242304"/>
            <a:ext cx="5547300" cy="353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6" name="Google Shape;1606;p51"/>
          <p:cNvCxnSpPr/>
          <p:nvPr/>
        </p:nvCxnSpPr>
        <p:spPr>
          <a:xfrm>
            <a:off x="1641050" y="293775"/>
            <a:ext cx="6372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7" name="Google Shape;1607;p51"/>
          <p:cNvSpPr txBox="1"/>
          <p:nvPr/>
        </p:nvSpPr>
        <p:spPr>
          <a:xfrm>
            <a:off x="1560025" y="0"/>
            <a:ext cx="63006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1155CC"/>
                </a:solidFill>
                <a:highlight>
                  <a:schemeClr val="lt1"/>
                </a:highlight>
              </a:rPr>
              <a:t>Problema - Oscilador</a:t>
            </a:r>
            <a:endParaRPr sz="1000" b="1">
              <a:solidFill>
                <a:srgbClr val="1155CC"/>
              </a:solidFill>
              <a:highlight>
                <a:schemeClr val="lt1"/>
              </a:highlight>
            </a:endParaRPr>
          </a:p>
        </p:txBody>
      </p:sp>
      <p:pic>
        <p:nvPicPr>
          <p:cNvPr id="1608" name="Google Shape;160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25" y="1148450"/>
            <a:ext cx="2313449" cy="21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9" name="Google Shape;1609;p51"/>
          <p:cNvSpPr txBox="1"/>
          <p:nvPr/>
        </p:nvSpPr>
        <p:spPr>
          <a:xfrm>
            <a:off x="3202275" y="1028550"/>
            <a:ext cx="5630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500" b="1">
                <a:solidFill>
                  <a:srgbClr val="595959"/>
                </a:solidFill>
              </a:rPr>
              <a:t>Sistema Masa - Resorte - Amortiguado</a:t>
            </a:r>
            <a:endParaRPr sz="1500" b="1">
              <a:solidFill>
                <a:srgbClr val="595959"/>
              </a:solidFill>
            </a:endParaRPr>
          </a:p>
        </p:txBody>
      </p:sp>
      <p:sp>
        <p:nvSpPr>
          <p:cNvPr id="1610" name="Google Shape;1610;p51"/>
          <p:cNvSpPr txBox="1"/>
          <p:nvPr/>
        </p:nvSpPr>
        <p:spPr>
          <a:xfrm>
            <a:off x="3202275" y="1833000"/>
            <a:ext cx="56301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La solución de esta ecuación diferencial depende del valor de ξ.</a:t>
            </a:r>
            <a:endParaRPr sz="1300">
              <a:solidFill>
                <a:srgbClr val="595959"/>
              </a:solidFill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en-US" sz="1300">
                <a:solidFill>
                  <a:srgbClr val="595959"/>
                </a:solidFill>
              </a:rPr>
              <a:t>si ξ &lt; 1 → Sistema Sub-amortiguado</a:t>
            </a:r>
            <a:endParaRPr sz="1300">
              <a:solidFill>
                <a:srgbClr val="595959"/>
              </a:solidFill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en-US" sz="1300">
                <a:solidFill>
                  <a:srgbClr val="595959"/>
                </a:solidFill>
              </a:rPr>
              <a:t>si ξ = 1 → Sistema críticamente amortiguado</a:t>
            </a:r>
            <a:endParaRPr sz="1300">
              <a:solidFill>
                <a:srgbClr val="595959"/>
              </a:solidFill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en-US" sz="1300">
                <a:solidFill>
                  <a:srgbClr val="595959"/>
                </a:solidFill>
              </a:rPr>
              <a:t>si ξ &gt; 1 → Sistema Sobre-amortiguado</a:t>
            </a:r>
            <a:endParaRPr sz="1300">
              <a:solidFill>
                <a:srgbClr val="595959"/>
              </a:solidFill>
            </a:endParaRPr>
          </a:p>
        </p:txBody>
      </p:sp>
      <p:pic>
        <p:nvPicPr>
          <p:cNvPr id="1611" name="Google Shape;1611;p51" title="CodeCogsEqn (2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6733" y="1666604"/>
            <a:ext cx="2313450" cy="243008"/>
          </a:xfrm>
          <a:prstGeom prst="rect">
            <a:avLst/>
          </a:prstGeom>
          <a:noFill/>
          <a:ln>
            <a:noFill/>
          </a:ln>
        </p:spPr>
      </p:pic>
      <p:sp>
        <p:nvSpPr>
          <p:cNvPr id="1612" name="Google Shape;1612;p51"/>
          <p:cNvSpPr txBox="1"/>
          <p:nvPr/>
        </p:nvSpPr>
        <p:spPr>
          <a:xfrm>
            <a:off x="426325" y="3465525"/>
            <a:ext cx="8538300" cy="11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595959"/>
                </a:solidFill>
              </a:rPr>
              <a:t>Datos:</a:t>
            </a:r>
            <a:r>
              <a:rPr lang="en-US" sz="1300">
                <a:solidFill>
                  <a:srgbClr val="595959"/>
                </a:solidFill>
              </a:rPr>
              <a:t>   </a:t>
            </a:r>
            <a:r>
              <a:rPr lang="en-US" sz="13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l</a:t>
            </a:r>
            <a:r>
              <a:rPr lang="en-US" sz="1300" baseline="-250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0</a:t>
            </a:r>
            <a:r>
              <a:rPr lang="en-US" sz="1300">
                <a:solidFill>
                  <a:srgbClr val="595959"/>
                </a:solidFill>
              </a:rPr>
              <a:t> = 25 cm   |   </a:t>
            </a:r>
            <a:r>
              <a:rPr lang="en-US" sz="13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g</a:t>
            </a:r>
            <a:r>
              <a:rPr lang="en-US" sz="1300">
                <a:solidFill>
                  <a:srgbClr val="595959"/>
                </a:solidFill>
              </a:rPr>
              <a:t> = 9.81 m/s</a:t>
            </a:r>
            <a:r>
              <a:rPr lang="en-US" sz="1300" baseline="30000">
                <a:solidFill>
                  <a:srgbClr val="595959"/>
                </a:solidFill>
              </a:rPr>
              <a:t>2</a:t>
            </a:r>
            <a:r>
              <a:rPr lang="en-US" sz="1300">
                <a:solidFill>
                  <a:srgbClr val="595959"/>
                </a:solidFill>
              </a:rPr>
              <a:t>   |   </a:t>
            </a:r>
            <a:r>
              <a:rPr lang="en-US" sz="13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m</a:t>
            </a:r>
            <a:r>
              <a:rPr lang="en-US" sz="1300">
                <a:solidFill>
                  <a:srgbClr val="595959"/>
                </a:solidFill>
              </a:rPr>
              <a:t> = 1 kg   |   </a:t>
            </a:r>
            <a:r>
              <a:rPr lang="en-US" sz="13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b</a:t>
            </a:r>
            <a:r>
              <a:rPr lang="en-US" sz="1300">
                <a:solidFill>
                  <a:srgbClr val="595959"/>
                </a:solidFill>
              </a:rPr>
              <a:t> = 0.5 kg/s   |  </a:t>
            </a:r>
            <a:r>
              <a:rPr lang="en-US" sz="13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 k</a:t>
            </a:r>
            <a:r>
              <a:rPr lang="en-US" sz="1300">
                <a:solidFill>
                  <a:srgbClr val="595959"/>
                </a:solidFill>
              </a:rPr>
              <a:t> = 2 N/m   |   </a:t>
            </a:r>
            <a:r>
              <a:rPr lang="en-US" sz="1300">
                <a:solidFill>
                  <a:srgbClr val="595959"/>
                </a:solidFill>
                <a:latin typeface="Pacifico"/>
                <a:ea typeface="Pacifico"/>
                <a:cs typeface="Pacifico"/>
                <a:sym typeface="Pacifico"/>
              </a:rPr>
              <a:t>T</a:t>
            </a:r>
            <a:r>
              <a:rPr lang="en-US" sz="1300">
                <a:solidFill>
                  <a:srgbClr val="595959"/>
                </a:solidFill>
              </a:rPr>
              <a:t> = 20 s</a:t>
            </a:r>
            <a:endParaRPr sz="1300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→ ξ = 0.18		→ Sistema Sub-amortiguado	→ Solución: </a:t>
            </a:r>
            <a:endParaRPr sz="1300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→ ω = 1.41 rad/s</a:t>
            </a:r>
            <a:endParaRPr sz="1300">
              <a:solidFill>
                <a:srgbClr val="595959"/>
              </a:solidFill>
            </a:endParaRPr>
          </a:p>
        </p:txBody>
      </p:sp>
      <p:pic>
        <p:nvPicPr>
          <p:cNvPr id="1613" name="Google Shape;1613;p51" title="CodeCogsEqn (26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3761" y="4427287"/>
            <a:ext cx="3162300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1317</Words>
  <Application>Microsoft Office PowerPoint</Application>
  <PresentationFormat>Presentación en pantalla (4:3)</PresentationFormat>
  <Paragraphs>147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Pacifico</vt:lpstr>
      <vt:lpstr>Calibri Light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CARLOS ANDRES GOMEZ VASCO</cp:lastModifiedBy>
  <cp:revision>1</cp:revision>
  <dcterms:modified xsi:type="dcterms:W3CDTF">2025-05-26T20:04:35Z</dcterms:modified>
</cp:coreProperties>
</file>