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8c9d0f452_0_105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358c9d0f452_0_1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0b5535ba6_0_28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360b5535ba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8c9d0f452_0_18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358c9d0f45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8c9d0f452_0_135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g358c9d0f452_0_1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8c9d0f452_0_1146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358c9d0f452_0_1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b5535ba6_0_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g360b5535ba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b5535ba6_0_72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60b5535b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0b5535ba6_0_97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360b5535ba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0b5535ba6_0_12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360b5535ba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0b5535ba6_0_3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60b5535b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0b5535ba6_0_238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360b5535ba6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0b5535ba6_0_259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360b5535ba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6DD54-FDED-4438-B083-6CE1BA25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9A1DF-8831-4045-8509-56C1963B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59FC7-24AA-4CD6-8535-B08C2F74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CC1B5-F49C-4137-B8E9-D606C276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740C2-0CD5-401F-92DC-A2E704D6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34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7E4D9-9655-4DC3-BDAE-67AF8D5C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E1FCB5-7768-42A0-A6E1-BE888D78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86ED3-A248-4A89-B61D-AE62B0C87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E79809-5E46-4C1E-ABB3-9D65BAA9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A2C554-7D76-4159-93D1-52A293B3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F5C7CE-9F35-4F4B-8F71-9CC959C31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38E5CF-2A3B-4023-A2F1-B72BC7E8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84F2A-3423-406B-A4AC-00F5886A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20647-40CE-4B15-9FE9-71E61BC8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28CCA-07E9-4528-B101-C9DB0F3B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9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IMPI" type="title">
  <p:cSld name="IIMPI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1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14859-10BC-48B8-8BFB-FB1314E1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1CBFE8-1B5F-4554-A18F-5A75A1AD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842995-0C9B-4FC3-B4D2-8399A4B8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7D31E-45C8-4E8C-8121-20E2DF3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E4D72-4404-406D-85DD-4D185DA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68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4AC31-23C5-474C-B4DF-231DFAB9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26C9FD-8067-48A6-9A2C-F5464D72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DD6CB-2C67-4D2B-8418-423CF212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90627-ABDF-425A-9DE7-DDD71D62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7414D-78C3-43E8-A9DB-2ADC59DB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98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5BA18-5BE7-4BBD-B146-5618D8FD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90294-69E4-4139-A686-8DB992CEC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FD2244-F838-4A84-9244-D8EEC4B61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D405C-64AA-4609-AF8C-E1D976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D0AE1-9126-417B-AECB-14CA7131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8E97C4-E38F-450D-B96A-0080E4D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349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35E16-5138-4357-ABD4-5ED14226D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736F3D-858C-41A9-A035-57D90C9B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5EB81-1757-4208-A891-39C1D7321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585238A-0032-47D0-A6F5-39A2E1EFF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4EA63C-41E7-4AF8-BDCF-F1C81787B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E49179-A483-47EF-B654-A7073DF1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3EB98D-D5C4-4817-9C49-C2B60880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7ED844-8C3A-499E-B685-3F4A0EE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31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63B43-D4A1-4321-B7A5-5746606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BD3C7C-11E2-403F-A399-90AD269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AE3D26-9433-4364-A3D0-B7430437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19DAC7-925C-4B73-BF40-3005B117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0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780BBC-F6E6-41DC-8926-BE2E4A70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51E30D-FCB4-41F1-BA25-57AD5E5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1E6AE6-3A70-4169-A461-608D6B8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78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E2DA3-8A39-4D5E-8B28-35D95BE06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41173-8426-413E-BF02-3DD351D0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31FD6C-1F3F-4E43-895A-6D0BD2851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D10DA3-184D-445E-81EA-D76FDB81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26ED83-D123-4310-B879-5DAA62BE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8BB218-DC14-4BBA-82F6-7C57B310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A53FB-F7FD-4EA0-84FE-C0898F48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2C69C0-F404-43FD-A0FB-B305EC6EC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3CF43E-0AD7-4AB0-B4B9-0E5833D5B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B976A-12A0-4D63-AEFD-6C28B034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8F4290-C9BF-4094-8A97-B2A64583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14A9B0-8C36-44D2-8D6E-F92CB011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6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39752B-1854-4F7A-B6BD-4F9A232B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536B9-8A94-4F32-BB73-75542B27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FD165-61EE-46CC-9988-B72385CBC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9E3A3-2651-47DF-AB68-8857A2F60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508D7-0DA2-4C62-8861-04C09FBAD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302275" y="2480350"/>
            <a:ext cx="8539500" cy="1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3D85C6"/>
                </a:solidFill>
                <a:highlight>
                  <a:srgbClr val="FFFFFF"/>
                </a:highlight>
              </a:rPr>
              <a:t>Problema  - Tracción Lineal Uniaxial</a:t>
            </a:r>
            <a:endParaRPr sz="3600"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3D85C6"/>
                </a:solidFill>
                <a:highlight>
                  <a:srgbClr val="FFFFFF"/>
                </a:highlight>
              </a:rPr>
              <a:t>(Estado plano de tensiones)</a:t>
            </a:r>
            <a:endParaRPr sz="3600" b="1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9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9"/>
          <p:cNvSpPr txBox="1"/>
          <p:nvPr/>
        </p:nvSpPr>
        <p:spPr>
          <a:xfrm>
            <a:off x="539753" y="797771"/>
            <a:ext cx="78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245" name="Google Shape;245;p19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246" name="Google Shape;24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47" name="Google Shape;247;p19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19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19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19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19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19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3" name="Google Shape;253;p19"/>
          <p:cNvSpPr txBox="1"/>
          <p:nvPr/>
        </p:nvSpPr>
        <p:spPr>
          <a:xfrm>
            <a:off x="5365825" y="1444050"/>
            <a:ext cx="37782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 </a:t>
            </a:r>
            <a:endParaRPr sz="1500">
              <a:solidFill>
                <a:srgbClr val="595959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(σ</a:t>
            </a:r>
            <a:r>
              <a:rPr lang="en-US" sz="1500" baseline="-25000">
                <a:solidFill>
                  <a:srgbClr val="595959"/>
                </a:solidFill>
              </a:rPr>
              <a:t>ZZ</a:t>
            </a:r>
            <a:r>
              <a:rPr lang="en-US" sz="1500">
                <a:solidFill>
                  <a:srgbClr val="595959"/>
                </a:solidFill>
              </a:rPr>
              <a:t> =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XZ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=τ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YZ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500">
                <a:solidFill>
                  <a:srgbClr val="595959"/>
                </a:solidFill>
              </a:rPr>
              <a:t>0)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294100" y="3827025"/>
            <a:ext cx="515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Además, la ecuación que domina el problema es el equilibrio, que en términos diferenciales se escribe como:</a:t>
            </a:r>
            <a:endParaRPr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0" y="4964025"/>
            <a:ext cx="1082778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338" y="4589025"/>
            <a:ext cx="30956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19"/>
          <p:cNvCxnSpPr>
            <a:stCxn id="255" idx="3"/>
            <a:endCxn id="256" idx="1"/>
          </p:cNvCxnSpPr>
          <p:nvPr/>
        </p:nvCxnSpPr>
        <p:spPr>
          <a:xfrm>
            <a:off x="1376878" y="5179575"/>
            <a:ext cx="62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8" name="Google Shape;25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475" y="3958675"/>
            <a:ext cx="25336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5963" y="5709655"/>
            <a:ext cx="2533650" cy="114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6460475" y="6076075"/>
            <a:ext cx="249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Loss</a:t>
            </a:r>
            <a:r>
              <a:rPr lang="en-US" sz="1500" baseline="-25000">
                <a:solidFill>
                  <a:srgbClr val="595959"/>
                </a:solidFill>
              </a:rPr>
              <a:t>BC</a:t>
            </a:r>
            <a:r>
              <a:rPr lang="en-US" sz="1500">
                <a:solidFill>
                  <a:srgbClr val="595959"/>
                </a:solidFill>
              </a:rPr>
              <a:t> = MSE(σ</a:t>
            </a:r>
            <a:r>
              <a:rPr lang="en-US" sz="1500" baseline="-25000">
                <a:solidFill>
                  <a:srgbClr val="595959"/>
                </a:solidFill>
              </a:rPr>
              <a:t>XX</a:t>
            </a:r>
            <a:r>
              <a:rPr lang="en-US" sz="1500">
                <a:solidFill>
                  <a:srgbClr val="595959"/>
                </a:solidFill>
              </a:rPr>
              <a:t>.A</a:t>
            </a:r>
            <a:r>
              <a:rPr lang="en-US" sz="1500" baseline="-25000">
                <a:solidFill>
                  <a:srgbClr val="595959"/>
                </a:solidFill>
              </a:rPr>
              <a:t>f</a:t>
            </a:r>
            <a:r>
              <a:rPr lang="en-US" sz="1500">
                <a:solidFill>
                  <a:srgbClr val="595959"/>
                </a:solidFill>
              </a:rPr>
              <a:t>, F) </a:t>
            </a:r>
            <a:endParaRPr/>
          </a:p>
        </p:txBody>
      </p:sp>
      <p:cxnSp>
        <p:nvCxnSpPr>
          <p:cNvPr id="261" name="Google Shape;261;p19"/>
          <p:cNvCxnSpPr>
            <a:stCxn id="256" idx="3"/>
            <a:endCxn id="259" idx="3"/>
          </p:cNvCxnSpPr>
          <p:nvPr/>
        </p:nvCxnSpPr>
        <p:spPr>
          <a:xfrm flipH="1">
            <a:off x="4219763" y="5179575"/>
            <a:ext cx="874200" cy="1104300"/>
          </a:xfrm>
          <a:prstGeom prst="bentConnector3">
            <a:avLst>
              <a:gd name="adj1" fmla="val -2723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9"/>
          <p:cNvCxnSpPr>
            <a:stCxn id="258" idx="1"/>
            <a:endCxn id="260" idx="1"/>
          </p:cNvCxnSpPr>
          <p:nvPr/>
        </p:nvCxnSpPr>
        <p:spPr>
          <a:xfrm>
            <a:off x="6460475" y="4896888"/>
            <a:ext cx="600" cy="13869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l="21666" t="23188" r="22144" b="22581"/>
          <a:stretch/>
        </p:blipFill>
        <p:spPr>
          <a:xfrm>
            <a:off x="229225" y="1807000"/>
            <a:ext cx="4677875" cy="23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2187047" y="2779096"/>
            <a:ext cx="5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</a:t>
            </a:r>
            <a:endParaRPr sz="1400" b="0" i="1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1503933" y="2118414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1503933" y="2835055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2187043" y="2835055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676671" y="3299649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633321" y="2441331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1503933" y="3578244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0"/>
          <p:cNvCxnSpPr>
            <a:endCxn id="274" idx="2"/>
          </p:cNvCxnSpPr>
          <p:nvPr/>
        </p:nvCxnSpPr>
        <p:spPr>
          <a:xfrm rot="10800000" flipH="1">
            <a:off x="399921" y="2580681"/>
            <a:ext cx="233400" cy="393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20"/>
          <p:cNvCxnSpPr>
            <a:endCxn id="273" idx="1"/>
          </p:cNvCxnSpPr>
          <p:nvPr/>
        </p:nvCxnSpPr>
        <p:spPr>
          <a:xfrm>
            <a:off x="399934" y="2974464"/>
            <a:ext cx="320100" cy="366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8" name="Google Shape;278;p20"/>
          <p:cNvCxnSpPr>
            <a:stCxn id="274" idx="7"/>
            <a:endCxn id="270" idx="2"/>
          </p:cNvCxnSpPr>
          <p:nvPr/>
        </p:nvCxnSpPr>
        <p:spPr>
          <a:xfrm rot="10800000" flipH="1">
            <a:off x="886058" y="2257746"/>
            <a:ext cx="618000" cy="224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9" name="Google Shape;279;p20"/>
          <p:cNvCxnSpPr>
            <a:endCxn id="271" idx="1"/>
          </p:cNvCxnSpPr>
          <p:nvPr/>
        </p:nvCxnSpPr>
        <p:spPr>
          <a:xfrm>
            <a:off x="929296" y="2580670"/>
            <a:ext cx="618000" cy="295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0" name="Google Shape;280;p20"/>
          <p:cNvCxnSpPr>
            <a:stCxn id="274" idx="5"/>
            <a:endCxn id="275" idx="1"/>
          </p:cNvCxnSpPr>
          <p:nvPr/>
        </p:nvCxnSpPr>
        <p:spPr>
          <a:xfrm>
            <a:off x="886058" y="2679216"/>
            <a:ext cx="661200" cy="939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1" name="Google Shape;281;p20"/>
          <p:cNvCxnSpPr>
            <a:stCxn id="273" idx="0"/>
            <a:endCxn id="270" idx="3"/>
          </p:cNvCxnSpPr>
          <p:nvPr/>
        </p:nvCxnSpPr>
        <p:spPr>
          <a:xfrm rot="10800000" flipH="1">
            <a:off x="824721" y="2356449"/>
            <a:ext cx="722700" cy="9432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2" name="Google Shape;282;p20"/>
          <p:cNvCxnSpPr>
            <a:stCxn id="273" idx="7"/>
            <a:endCxn id="271" idx="3"/>
          </p:cNvCxnSpPr>
          <p:nvPr/>
        </p:nvCxnSpPr>
        <p:spPr>
          <a:xfrm rot="10800000" flipH="1">
            <a:off x="929408" y="3072864"/>
            <a:ext cx="618000" cy="267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20"/>
          <p:cNvCxnSpPr>
            <a:stCxn id="273" idx="5"/>
            <a:endCxn id="275" idx="2"/>
          </p:cNvCxnSpPr>
          <p:nvPr/>
        </p:nvCxnSpPr>
        <p:spPr>
          <a:xfrm>
            <a:off x="929408" y="3537534"/>
            <a:ext cx="574500" cy="180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20"/>
          <p:cNvCxnSpPr>
            <a:stCxn id="270" idx="6"/>
            <a:endCxn id="272" idx="1"/>
          </p:cNvCxnSpPr>
          <p:nvPr/>
        </p:nvCxnSpPr>
        <p:spPr>
          <a:xfrm>
            <a:off x="1800033" y="2257764"/>
            <a:ext cx="430500" cy="618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20"/>
          <p:cNvCxnSpPr>
            <a:stCxn id="271" idx="6"/>
            <a:endCxn id="272" idx="2"/>
          </p:cNvCxnSpPr>
          <p:nvPr/>
        </p:nvCxnSpPr>
        <p:spPr>
          <a:xfrm>
            <a:off x="1800033" y="2974405"/>
            <a:ext cx="3870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" name="Google Shape;286;p20"/>
          <p:cNvCxnSpPr>
            <a:stCxn id="275" idx="6"/>
            <a:endCxn id="272" idx="3"/>
          </p:cNvCxnSpPr>
          <p:nvPr/>
        </p:nvCxnSpPr>
        <p:spPr>
          <a:xfrm rot="10800000" flipH="1">
            <a:off x="1800033" y="3072894"/>
            <a:ext cx="430500" cy="644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7" name="Google Shape;287;p20"/>
          <p:cNvCxnSpPr>
            <a:stCxn id="272" idx="7"/>
            <a:endCxn id="288" idx="2"/>
          </p:cNvCxnSpPr>
          <p:nvPr/>
        </p:nvCxnSpPr>
        <p:spPr>
          <a:xfrm rot="10800000" flipH="1">
            <a:off x="2439780" y="2080570"/>
            <a:ext cx="514200" cy="795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8" name="Google Shape;288;p20"/>
          <p:cNvSpPr/>
          <p:nvPr/>
        </p:nvSpPr>
        <p:spPr>
          <a:xfrm>
            <a:off x="2954062" y="1789823"/>
            <a:ext cx="618000" cy="581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954150" y="1851963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-US" sz="1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400" b="0" i="1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03687" y="2835055"/>
            <a:ext cx="296100" cy="278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2981362" y="2706610"/>
            <a:ext cx="618000" cy="581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 txBox="1"/>
          <p:nvPr/>
        </p:nvSpPr>
        <p:spPr>
          <a:xfrm>
            <a:off x="2934350" y="2771100"/>
            <a:ext cx="83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-US" sz="13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PDE</a:t>
            </a:r>
            <a:endParaRPr sz="1300" b="0" i="1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20"/>
          <p:cNvCxnSpPr>
            <a:stCxn id="272" idx="6"/>
            <a:endCxn id="292" idx="1"/>
          </p:cNvCxnSpPr>
          <p:nvPr/>
        </p:nvCxnSpPr>
        <p:spPr>
          <a:xfrm rot="10800000" flipH="1">
            <a:off x="2483143" y="2963605"/>
            <a:ext cx="451200" cy="10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4" name="Google Shape;294;p20"/>
          <p:cNvSpPr/>
          <p:nvPr/>
        </p:nvSpPr>
        <p:spPr>
          <a:xfrm>
            <a:off x="2981362" y="3544810"/>
            <a:ext cx="618000" cy="5817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934350" y="3609300"/>
            <a:ext cx="83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-US" sz="13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endParaRPr sz="1300" b="0" i="1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20"/>
          <p:cNvCxnSpPr>
            <a:endCxn id="295" idx="1"/>
          </p:cNvCxnSpPr>
          <p:nvPr/>
        </p:nvCxnSpPr>
        <p:spPr>
          <a:xfrm>
            <a:off x="2424350" y="3091650"/>
            <a:ext cx="510000" cy="71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7" name="Google Shape;297;p20"/>
          <p:cNvSpPr/>
          <p:nvPr/>
        </p:nvSpPr>
        <p:spPr>
          <a:xfrm>
            <a:off x="4070863" y="2600291"/>
            <a:ext cx="838500" cy="809100"/>
          </a:xfrm>
          <a:prstGeom prst="ellipse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149625" y="27984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en-US" sz="1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</a:t>
            </a:r>
            <a:endParaRPr sz="1400" b="0" i="1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0"/>
          <p:cNvCxnSpPr>
            <a:endCxn id="297" idx="1"/>
          </p:cNvCxnSpPr>
          <p:nvPr/>
        </p:nvCxnSpPr>
        <p:spPr>
          <a:xfrm>
            <a:off x="3551658" y="2163181"/>
            <a:ext cx="642000" cy="555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0" name="Google Shape;300;p20"/>
          <p:cNvCxnSpPr>
            <a:endCxn id="298" idx="1"/>
          </p:cNvCxnSpPr>
          <p:nvPr/>
        </p:nvCxnSpPr>
        <p:spPr>
          <a:xfrm rot="10800000" flipH="1">
            <a:off x="3580225" y="2998525"/>
            <a:ext cx="569400" cy="5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1" name="Google Shape;301;p20"/>
          <p:cNvCxnSpPr>
            <a:endCxn id="297" idx="3"/>
          </p:cNvCxnSpPr>
          <p:nvPr/>
        </p:nvCxnSpPr>
        <p:spPr>
          <a:xfrm rot="10800000" flipH="1">
            <a:off x="3589758" y="3290901"/>
            <a:ext cx="603900" cy="572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02" name="Google Shape;302;p20"/>
          <p:cNvGrpSpPr/>
          <p:nvPr/>
        </p:nvGrpSpPr>
        <p:grpSpPr>
          <a:xfrm>
            <a:off x="6550875" y="4398981"/>
            <a:ext cx="1912991" cy="400200"/>
            <a:chOff x="5817825" y="2492556"/>
            <a:chExt cx="1912991" cy="400200"/>
          </a:xfrm>
        </p:grpSpPr>
        <p:sp>
          <p:nvSpPr>
            <p:cNvPr id="303" name="Google Shape;303;p20"/>
            <p:cNvSpPr txBox="1"/>
            <p:nvPr/>
          </p:nvSpPr>
          <p:spPr>
            <a:xfrm>
              <a:off x="6733100" y="2492556"/>
              <a:ext cx="4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</a:t>
              </a:r>
              <a:endParaRPr sz="1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4" name="Google Shape;30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17825" y="2554075"/>
              <a:ext cx="1912991" cy="313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" name="Google Shape;305;p20"/>
          <p:cNvSpPr txBox="1"/>
          <p:nvPr/>
        </p:nvSpPr>
        <p:spPr>
          <a:xfrm>
            <a:off x="4952025" y="1149475"/>
            <a:ext cx="41919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595959"/>
                </a:solidFill>
              </a:rPr>
              <a:t>El </a:t>
            </a:r>
            <a:r>
              <a:rPr lang="en-US" sz="1300" dirty="0" err="1">
                <a:solidFill>
                  <a:srgbClr val="595959"/>
                </a:solidFill>
              </a:rPr>
              <a:t>problema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resulta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en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determinar</a:t>
            </a:r>
            <a:r>
              <a:rPr lang="en-US" sz="1300" dirty="0">
                <a:solidFill>
                  <a:srgbClr val="595959"/>
                </a:solidFill>
              </a:rPr>
              <a:t> los </a:t>
            </a:r>
            <a:r>
              <a:rPr lang="en-US" sz="1300" b="1" i="1" dirty="0">
                <a:solidFill>
                  <a:srgbClr val="595959"/>
                </a:solidFill>
              </a:rPr>
              <a:t>W </a:t>
            </a:r>
            <a:r>
              <a:rPr lang="en-US" sz="1300" dirty="0">
                <a:solidFill>
                  <a:srgbClr val="595959"/>
                </a:solidFill>
              </a:rPr>
              <a:t>y </a:t>
            </a:r>
            <a:r>
              <a:rPr lang="en-US" sz="1300" b="1" i="1" dirty="0">
                <a:solidFill>
                  <a:srgbClr val="595959"/>
                </a:solidFill>
              </a:rPr>
              <a:t>b</a:t>
            </a:r>
            <a:r>
              <a:rPr lang="en-US" sz="1300" dirty="0">
                <a:solidFill>
                  <a:srgbClr val="595959"/>
                </a:solidFill>
              </a:rPr>
              <a:t> que </a:t>
            </a:r>
            <a:r>
              <a:rPr lang="en-US" sz="1300" dirty="0" err="1">
                <a:solidFill>
                  <a:srgbClr val="595959"/>
                </a:solidFill>
              </a:rPr>
              <a:t>minimizan</a:t>
            </a:r>
            <a:r>
              <a:rPr lang="en-US" sz="1300" dirty="0">
                <a:solidFill>
                  <a:srgbClr val="595959"/>
                </a:solidFill>
              </a:rPr>
              <a:t> la </a:t>
            </a:r>
            <a:r>
              <a:rPr lang="en-US" sz="1300" b="1" i="1" dirty="0" err="1">
                <a:solidFill>
                  <a:srgbClr val="595959"/>
                </a:solidFill>
              </a:rPr>
              <a:t>Loss</a:t>
            </a:r>
            <a:r>
              <a:rPr lang="en-US" sz="1300" b="1" i="1" baseline="-25000" dirty="0" err="1">
                <a:solidFill>
                  <a:srgbClr val="595959"/>
                </a:solidFill>
              </a:rPr>
              <a:t>Tot</a:t>
            </a:r>
            <a:r>
              <a:rPr lang="en-US" sz="1300" dirty="0">
                <a:solidFill>
                  <a:srgbClr val="595959"/>
                </a:solidFill>
              </a:rPr>
              <a:t> que se </a:t>
            </a:r>
            <a:r>
              <a:rPr lang="en-US" sz="1300" dirty="0" err="1">
                <a:solidFill>
                  <a:srgbClr val="595959"/>
                </a:solidFill>
              </a:rPr>
              <a:t>calcula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como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sigue</a:t>
            </a:r>
            <a:r>
              <a:rPr lang="en-US" sz="1300" dirty="0">
                <a:solidFill>
                  <a:srgbClr val="595959"/>
                </a:solidFill>
              </a:rPr>
              <a:t>: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595959"/>
                </a:solidFill>
              </a:rPr>
              <a:t>Donde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cada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b="1" i="1" dirty="0">
                <a:solidFill>
                  <a:srgbClr val="595959"/>
                </a:solidFill>
              </a:rPr>
              <a:t>Loss</a:t>
            </a:r>
            <a:r>
              <a:rPr lang="en-US" sz="1300" dirty="0">
                <a:solidFill>
                  <a:srgbClr val="595959"/>
                </a:solidFill>
              </a:rPr>
              <a:t> se </a:t>
            </a:r>
            <a:r>
              <a:rPr lang="en-US" sz="1300" dirty="0" err="1">
                <a:solidFill>
                  <a:srgbClr val="595959"/>
                </a:solidFill>
              </a:rPr>
              <a:t>evalúa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en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el</a:t>
            </a:r>
            <a:r>
              <a:rPr lang="en-US" sz="1300" dirty="0">
                <a:solidFill>
                  <a:srgbClr val="595959"/>
                </a:solidFill>
              </a:rPr>
              <a:t> conjunto de puntos </a:t>
            </a:r>
            <a:r>
              <a:rPr lang="en-US" sz="1300" b="1" i="1" dirty="0">
                <a:solidFill>
                  <a:srgbClr val="595959"/>
                </a:solidFill>
              </a:rPr>
              <a:t>X</a:t>
            </a:r>
            <a:r>
              <a:rPr lang="en-US" sz="1300" b="1" i="1" baseline="-25000" dirty="0">
                <a:solidFill>
                  <a:srgbClr val="595959"/>
                </a:solidFill>
              </a:rPr>
              <a:t>i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correspondiente</a:t>
            </a:r>
            <a:r>
              <a:rPr lang="en-US" sz="1300" dirty="0">
                <a:solidFill>
                  <a:srgbClr val="595959"/>
                </a:solidFill>
              </a:rPr>
              <a:t> y los </a:t>
            </a:r>
            <a:r>
              <a:rPr lang="en-US" sz="1300" b="1" i="1" dirty="0">
                <a:solidFill>
                  <a:srgbClr val="595959"/>
                </a:solidFill>
              </a:rPr>
              <a:t>α</a:t>
            </a:r>
            <a:r>
              <a:rPr lang="en-US" sz="1300" b="1" i="1" baseline="-25000" dirty="0" err="1">
                <a:solidFill>
                  <a:srgbClr val="595959"/>
                </a:solidFill>
              </a:rPr>
              <a:t>i</a:t>
            </a:r>
            <a:r>
              <a:rPr lang="en-US" sz="1300" i="1" baseline="-25000" dirty="0">
                <a:solidFill>
                  <a:srgbClr val="595959"/>
                </a:solidFill>
              </a:rPr>
              <a:t> </a:t>
            </a:r>
            <a:r>
              <a:rPr lang="en-US" sz="1300" dirty="0">
                <a:solidFill>
                  <a:srgbClr val="595959"/>
                </a:solidFill>
              </a:rPr>
              <a:t>son pesos que </a:t>
            </a:r>
            <a:r>
              <a:rPr lang="en-US" sz="1300" dirty="0" err="1">
                <a:solidFill>
                  <a:srgbClr val="595959"/>
                </a:solidFill>
              </a:rPr>
              <a:t>ponderan</a:t>
            </a:r>
            <a:r>
              <a:rPr lang="en-US" sz="1300" dirty="0">
                <a:solidFill>
                  <a:srgbClr val="595959"/>
                </a:solidFill>
              </a:rPr>
              <a:t> la </a:t>
            </a:r>
            <a:r>
              <a:rPr lang="en-US" sz="1300" dirty="0" err="1">
                <a:solidFill>
                  <a:srgbClr val="595959"/>
                </a:solidFill>
              </a:rPr>
              <a:t>importancia</a:t>
            </a:r>
            <a:r>
              <a:rPr lang="en-US" sz="1300" dirty="0">
                <a:solidFill>
                  <a:srgbClr val="595959"/>
                </a:solidFill>
              </a:rPr>
              <a:t> de </a:t>
            </a:r>
            <a:r>
              <a:rPr lang="en-US" sz="1300" dirty="0" err="1">
                <a:solidFill>
                  <a:srgbClr val="595959"/>
                </a:solidFill>
              </a:rPr>
              <a:t>cada</a:t>
            </a:r>
            <a:r>
              <a:rPr lang="en-US" sz="1300" dirty="0">
                <a:solidFill>
                  <a:srgbClr val="595959"/>
                </a:solidFill>
              </a:rPr>
              <a:t> loss </a:t>
            </a:r>
            <a:r>
              <a:rPr lang="en-US" sz="1300" dirty="0" err="1">
                <a:solidFill>
                  <a:srgbClr val="595959"/>
                </a:solidFill>
              </a:rPr>
              <a:t>en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el</a:t>
            </a:r>
            <a:r>
              <a:rPr lang="en-US" sz="1300" dirty="0">
                <a:solidFill>
                  <a:srgbClr val="595959"/>
                </a:solidFill>
              </a:rPr>
              <a:t> </a:t>
            </a:r>
            <a:r>
              <a:rPr lang="en-US" sz="1300" dirty="0" err="1">
                <a:solidFill>
                  <a:srgbClr val="595959"/>
                </a:solidFill>
              </a:rPr>
              <a:t>problema</a:t>
            </a:r>
            <a:r>
              <a:rPr lang="en-US" sz="1300" dirty="0">
                <a:solidFill>
                  <a:srgbClr val="595959"/>
                </a:solidFill>
              </a:rPr>
              <a:t>.</a:t>
            </a: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solidFill>
                  <a:srgbClr val="595959"/>
                </a:solidFill>
              </a:rPr>
              <a:t>Matemáticamente</a:t>
            </a:r>
            <a:r>
              <a:rPr lang="en-US" sz="1300" dirty="0">
                <a:solidFill>
                  <a:srgbClr val="595959"/>
                </a:solidFill>
              </a:rPr>
              <a:t>:</a:t>
            </a:r>
            <a:endParaRPr sz="1300" dirty="0">
              <a:solidFill>
                <a:srgbClr val="595959"/>
              </a:solidFill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5">
            <a:alphaModFix/>
          </a:blip>
          <a:srcRect t="-10" r="67745" b="10"/>
          <a:stretch/>
        </p:blipFill>
        <p:spPr>
          <a:xfrm>
            <a:off x="5360625" y="1904450"/>
            <a:ext cx="18932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0"/>
          <p:cNvPicPr preferRelativeResize="0"/>
          <p:nvPr/>
        </p:nvPicPr>
        <p:blipFill rotWithShape="1">
          <a:blip r:embed="rId5">
            <a:alphaModFix/>
          </a:blip>
          <a:srcRect l="32304" t="-10" r="44223" b="10"/>
          <a:stretch/>
        </p:blipFill>
        <p:spPr>
          <a:xfrm>
            <a:off x="6405800" y="2187000"/>
            <a:ext cx="1377675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0"/>
          <p:cNvPicPr preferRelativeResize="0"/>
          <p:nvPr/>
        </p:nvPicPr>
        <p:blipFill rotWithShape="1">
          <a:blip r:embed="rId5">
            <a:alphaModFix/>
          </a:blip>
          <a:srcRect l="55863" r="25498"/>
          <a:stretch/>
        </p:blipFill>
        <p:spPr>
          <a:xfrm>
            <a:off x="6575550" y="2500550"/>
            <a:ext cx="109395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0"/>
          <p:cNvPicPr preferRelativeResize="0"/>
          <p:nvPr/>
        </p:nvPicPr>
        <p:blipFill rotWithShape="1">
          <a:blip r:embed="rId5">
            <a:alphaModFix/>
          </a:blip>
          <a:srcRect l="97160" t="49207"/>
          <a:stretch/>
        </p:blipFill>
        <p:spPr>
          <a:xfrm>
            <a:off x="7838100" y="2589112"/>
            <a:ext cx="166675" cy="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0"/>
          <p:cNvPicPr preferRelativeResize="0"/>
          <p:nvPr/>
        </p:nvPicPr>
        <p:blipFill rotWithShape="1">
          <a:blip r:embed="rId5">
            <a:alphaModFix/>
          </a:blip>
          <a:srcRect l="97160" t="49207"/>
          <a:stretch/>
        </p:blipFill>
        <p:spPr>
          <a:xfrm>
            <a:off x="7804250" y="2275562"/>
            <a:ext cx="166675" cy="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 rotWithShape="1">
          <a:blip r:embed="rId5">
            <a:alphaModFix/>
          </a:blip>
          <a:srcRect l="97160" t="49207"/>
          <a:stretch/>
        </p:blipFill>
        <p:spPr>
          <a:xfrm>
            <a:off x="7272925" y="1993012"/>
            <a:ext cx="166675" cy="9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20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20"/>
          <p:cNvSpPr txBox="1"/>
          <p:nvPr/>
        </p:nvSpPr>
        <p:spPr>
          <a:xfrm>
            <a:off x="1560025" y="0"/>
            <a:ext cx="6300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1155CC"/>
                </a:solidFill>
                <a:highlight>
                  <a:schemeClr val="lt1"/>
                </a:highlight>
              </a:rPr>
              <a:t>Physics-Informed Neural Network</a:t>
            </a:r>
            <a:endParaRPr sz="1000" b="1">
              <a:solidFill>
                <a:srgbClr val="1155CC"/>
              </a:solidFill>
              <a:highlight>
                <a:schemeClr val="lt1"/>
              </a:highlight>
            </a:endParaRPr>
          </a:p>
        </p:txBody>
      </p:sp>
      <p:grpSp>
        <p:nvGrpSpPr>
          <p:cNvPr id="314" name="Google Shape;314;p20"/>
          <p:cNvGrpSpPr/>
          <p:nvPr/>
        </p:nvGrpSpPr>
        <p:grpSpPr>
          <a:xfrm>
            <a:off x="6612720" y="4876362"/>
            <a:ext cx="1832974" cy="523711"/>
            <a:chOff x="7088813" y="5599948"/>
            <a:chExt cx="1832974" cy="523711"/>
          </a:xfrm>
        </p:grpSpPr>
        <p:sp>
          <p:nvSpPr>
            <p:cNvPr id="315" name="Google Shape;315;p20"/>
            <p:cNvSpPr txBox="1"/>
            <p:nvPr/>
          </p:nvSpPr>
          <p:spPr>
            <a:xfrm>
              <a:off x="8440587" y="5599948"/>
              <a:ext cx="4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</a:t>
              </a:r>
              <a:endParaRPr sz="1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" name="Google Shape;316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088813" y="5775259"/>
              <a:ext cx="1463280" cy="34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0"/>
            <p:cNvSpPr/>
            <p:nvPr/>
          </p:nvSpPr>
          <p:spPr>
            <a:xfrm>
              <a:off x="7715313" y="5810667"/>
              <a:ext cx="147000" cy="12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0"/>
          <p:cNvGrpSpPr/>
          <p:nvPr/>
        </p:nvGrpSpPr>
        <p:grpSpPr>
          <a:xfrm>
            <a:off x="6661407" y="5294884"/>
            <a:ext cx="1723533" cy="530606"/>
            <a:chOff x="7137500" y="6018469"/>
            <a:chExt cx="1723533" cy="530606"/>
          </a:xfrm>
        </p:grpSpPr>
        <p:sp>
          <p:nvSpPr>
            <p:cNvPr id="319" name="Google Shape;319;p20"/>
            <p:cNvSpPr txBox="1"/>
            <p:nvPr/>
          </p:nvSpPr>
          <p:spPr>
            <a:xfrm>
              <a:off x="8379833" y="6018469"/>
              <a:ext cx="481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1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</a:t>
              </a:r>
              <a:endParaRPr sz="1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" name="Google Shape;320;p20"/>
            <p:cNvPicPr preferRelativeResize="0"/>
            <p:nvPr/>
          </p:nvPicPr>
          <p:blipFill rotWithShape="1">
            <a:blip r:embed="rId7">
              <a:alphaModFix/>
            </a:blip>
            <a:srcRect t="-2704" r="-341" b="-5920"/>
            <a:stretch/>
          </p:blipFill>
          <p:spPr>
            <a:xfrm>
              <a:off x="7137500" y="6176775"/>
              <a:ext cx="1365890" cy="37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0"/>
            <p:cNvSpPr/>
            <p:nvPr/>
          </p:nvSpPr>
          <p:spPr>
            <a:xfrm>
              <a:off x="7675463" y="6214625"/>
              <a:ext cx="147000" cy="129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20"/>
          <p:cNvSpPr txBox="1"/>
          <p:nvPr/>
        </p:nvSpPr>
        <p:spPr>
          <a:xfrm>
            <a:off x="6572877" y="5780145"/>
            <a:ext cx="15759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rgbClr val="CC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Otros parámetros</a:t>
            </a:r>
            <a:endParaRPr sz="1200" i="1">
              <a:solidFill>
                <a:srgbClr val="CC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7059225" y="4531575"/>
            <a:ext cx="4512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i="1">
                <a:solidFill>
                  <a:srgbClr val="CC0000"/>
                </a:solidFill>
              </a:rPr>
              <a:t>, E</a:t>
            </a:r>
            <a:endParaRPr sz="1100" i="1">
              <a:solidFill>
                <a:srgbClr val="CC0000"/>
              </a:solidFill>
            </a:endParaRPr>
          </a:p>
        </p:txBody>
      </p:sp>
      <p:cxnSp>
        <p:nvCxnSpPr>
          <p:cNvPr id="324" name="Google Shape;324;p20"/>
          <p:cNvCxnSpPr>
            <a:stCxn id="322" idx="1"/>
            <a:endCxn id="323" idx="2"/>
          </p:cNvCxnSpPr>
          <p:nvPr/>
        </p:nvCxnSpPr>
        <p:spPr>
          <a:xfrm rot="10800000" flipH="1">
            <a:off x="6572877" y="4799295"/>
            <a:ext cx="711900" cy="1120200"/>
          </a:xfrm>
          <a:prstGeom prst="bentConnector4">
            <a:avLst>
              <a:gd name="adj1" fmla="val -33449"/>
              <a:gd name="adj2" fmla="val 83188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920228" y="727250"/>
            <a:ext cx="69423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3D85C6"/>
                </a:solidFill>
                <a:highlight>
                  <a:srgbClr val="FFFFFF"/>
                </a:highlight>
              </a:rPr>
              <a:t>Implementemos</a:t>
            </a:r>
            <a:endParaRPr sz="3600" b="1" dirty="0">
              <a:solidFill>
                <a:srgbClr val="3D85C6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dirty="0">
              <a:solidFill>
                <a:srgbClr val="3D85C6"/>
              </a:solidFill>
              <a:highlight>
                <a:srgbClr val="FFFFFF"/>
              </a:highlight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169433" y="2144250"/>
            <a:ext cx="9144000" cy="25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→ </a:t>
            </a:r>
            <a:r>
              <a:rPr lang="en-US" sz="22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Ejemplo 4.1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Sintonizar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épocas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ADAM, con LBFGS, con AMBOS!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Sintonizar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pesos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¿pesos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adaptativos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1"/>
          <p:cNvSpPr txBox="1"/>
          <p:nvPr/>
        </p:nvSpPr>
        <p:spPr>
          <a:xfrm>
            <a:off x="400950" y="1012950"/>
            <a:ext cx="563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>
                <a:solidFill>
                  <a:srgbClr val="595959"/>
                </a:solidFill>
              </a:rPr>
              <a:t>Tracción Lineal Uniaxial</a:t>
            </a:r>
            <a:endParaRPr sz="1600" b="1">
              <a:solidFill>
                <a:srgbClr val="595959"/>
              </a:solidFill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400950" y="1444050"/>
            <a:ext cx="83421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tiene una pieza de dimensiones: 30x10x1 mm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Con Módulo de Young E = 10 MPa y coeficiente de Poisson nu = 0.3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Traccionada con una fuerza de 1 N</a:t>
            </a:r>
            <a:endParaRPr sz="1500">
              <a:solidFill>
                <a:srgbClr val="595959"/>
              </a:solidFill>
            </a:endParaRPr>
          </a:p>
        </p:txBody>
      </p:sp>
      <p:grpSp>
        <p:nvGrpSpPr>
          <p:cNvPr id="79" name="Google Shape;79;p11"/>
          <p:cNvGrpSpPr/>
          <p:nvPr/>
        </p:nvGrpSpPr>
        <p:grpSpPr>
          <a:xfrm>
            <a:off x="1295400" y="2932825"/>
            <a:ext cx="6563400" cy="2981325"/>
            <a:chOff x="1295400" y="2932825"/>
            <a:chExt cx="6563400" cy="2981325"/>
          </a:xfrm>
        </p:grpSpPr>
        <p:pic>
          <p:nvPicPr>
            <p:cNvPr id="80" name="Google Shape;8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81" name="Google Shape;81;p11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" name="Google Shape;82;p11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83;p11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5" name="Google Shape;85;p11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" name="Google Shape;86;p11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2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2"/>
          <p:cNvSpPr txBox="1"/>
          <p:nvPr/>
        </p:nvSpPr>
        <p:spPr>
          <a:xfrm>
            <a:off x="400947" y="575593"/>
            <a:ext cx="563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95" name="Google Shape;95;p12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96" name="Google Shape;96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97" name="Google Shape;97;p12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8" name="Google Shape;98;p12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p12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12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Google Shape;101;p12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102;p12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03" name="Google Shape;10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47" y="4521888"/>
            <a:ext cx="4937278" cy="172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/>
        </p:nvSpPr>
        <p:spPr>
          <a:xfrm>
            <a:off x="5365825" y="1444050"/>
            <a:ext cx="36648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generalizada: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13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 txBox="1"/>
          <p:nvPr/>
        </p:nvSpPr>
        <p:spPr>
          <a:xfrm>
            <a:off x="400947" y="752554"/>
            <a:ext cx="563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113" name="Google Shape;113;p13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114" name="Google Shape;114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15" name="Google Shape;115;p13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116;p13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13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13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13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13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21" name="Google Shape;12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47" y="4521888"/>
            <a:ext cx="4937278" cy="172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5602975" y="4189026"/>
            <a:ext cx="208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Donde: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5">
            <a:alphaModFix/>
          </a:blip>
          <a:srcRect t="15754"/>
          <a:stretch/>
        </p:blipFill>
        <p:spPr>
          <a:xfrm>
            <a:off x="5659950" y="4622798"/>
            <a:ext cx="2851175" cy="5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9950" y="5294300"/>
            <a:ext cx="1028025" cy="1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1950" y="5294300"/>
            <a:ext cx="17621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5365825" y="1444050"/>
            <a:ext cx="36648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generalizada: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4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14"/>
          <p:cNvSpPr txBox="1"/>
          <p:nvPr/>
        </p:nvSpPr>
        <p:spPr>
          <a:xfrm>
            <a:off x="400947" y="697011"/>
            <a:ext cx="657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136" name="Google Shape;13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37" name="Google Shape;137;p14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138;p14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4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140;p14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141;p14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4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47" y="4521888"/>
            <a:ext cx="4937278" cy="172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5602975" y="4189026"/>
            <a:ext cx="208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Donde: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5">
            <a:alphaModFix/>
          </a:blip>
          <a:srcRect t="15754"/>
          <a:stretch/>
        </p:blipFill>
        <p:spPr>
          <a:xfrm>
            <a:off x="5659950" y="4622798"/>
            <a:ext cx="2851175" cy="5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9950" y="5294300"/>
            <a:ext cx="1028025" cy="1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1950" y="5294300"/>
            <a:ext cx="17621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 txBox="1"/>
          <p:nvPr/>
        </p:nvSpPr>
        <p:spPr>
          <a:xfrm>
            <a:off x="539750" y="4158475"/>
            <a:ext cx="4474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 b="1">
                <a:solidFill>
                  <a:srgbClr val="980000"/>
                </a:solidFill>
              </a:rPr>
              <a:t>ESTADO PLANO DE TENSIONES:</a:t>
            </a:r>
            <a:endParaRPr sz="1500" b="1">
              <a:solidFill>
                <a:srgbClr val="980000"/>
              </a:solidFill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 flipH="1">
            <a:off x="528325" y="5223800"/>
            <a:ext cx="462900" cy="179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/>
          <p:nvPr/>
        </p:nvCxnSpPr>
        <p:spPr>
          <a:xfrm flipH="1">
            <a:off x="528325" y="5452400"/>
            <a:ext cx="462900" cy="179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4"/>
          <p:cNvCxnSpPr/>
          <p:nvPr/>
        </p:nvCxnSpPr>
        <p:spPr>
          <a:xfrm flipH="1">
            <a:off x="528325" y="5681000"/>
            <a:ext cx="462900" cy="1794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4"/>
          <p:cNvSpPr txBox="1"/>
          <p:nvPr/>
        </p:nvSpPr>
        <p:spPr>
          <a:xfrm>
            <a:off x="5365825" y="1444050"/>
            <a:ext cx="3664800" cy="2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simplificada: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15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5"/>
          <p:cNvSpPr txBox="1"/>
          <p:nvPr/>
        </p:nvSpPr>
        <p:spPr>
          <a:xfrm>
            <a:off x="378373" y="707481"/>
            <a:ext cx="78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161" name="Google Shape;161;p15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162" name="Google Shape;16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63" name="Google Shape;163;p15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5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5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5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5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5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69" name="Google Shape;1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46" y="5044350"/>
            <a:ext cx="3473379" cy="93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450" y="4571388"/>
            <a:ext cx="25336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5"/>
          <p:cNvCxnSpPr>
            <a:stCxn id="169" idx="3"/>
            <a:endCxn id="170" idx="1"/>
          </p:cNvCxnSpPr>
          <p:nvPr/>
        </p:nvCxnSpPr>
        <p:spPr>
          <a:xfrm>
            <a:off x="4098425" y="5509617"/>
            <a:ext cx="74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5"/>
          <p:cNvSpPr txBox="1"/>
          <p:nvPr/>
        </p:nvSpPr>
        <p:spPr>
          <a:xfrm>
            <a:off x="5365825" y="1444050"/>
            <a:ext cx="37782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 </a:t>
            </a:r>
            <a:endParaRPr sz="1500">
              <a:solidFill>
                <a:srgbClr val="595959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(σ</a:t>
            </a:r>
            <a:r>
              <a:rPr lang="en-US" sz="1500" baseline="-25000">
                <a:solidFill>
                  <a:srgbClr val="595959"/>
                </a:solidFill>
              </a:rPr>
              <a:t>ZZ</a:t>
            </a:r>
            <a:r>
              <a:rPr lang="en-US" sz="1500">
                <a:solidFill>
                  <a:srgbClr val="595959"/>
                </a:solidFill>
              </a:rPr>
              <a:t> =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XZ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=τ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YZ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500">
                <a:solidFill>
                  <a:srgbClr val="595959"/>
                </a:solidFill>
              </a:rPr>
              <a:t>0)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simplificada: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6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6"/>
          <p:cNvSpPr txBox="1"/>
          <p:nvPr/>
        </p:nvSpPr>
        <p:spPr>
          <a:xfrm>
            <a:off x="400950" y="831638"/>
            <a:ext cx="78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181" name="Google Shape;181;p16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182" name="Google Shape;18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83" name="Google Shape;183;p16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8" name="Google Shape;188;p16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9" name="Google Shape;189;p16"/>
          <p:cNvSpPr txBox="1"/>
          <p:nvPr/>
        </p:nvSpPr>
        <p:spPr>
          <a:xfrm>
            <a:off x="5365825" y="1444050"/>
            <a:ext cx="37782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 </a:t>
            </a:r>
            <a:endParaRPr sz="1500">
              <a:solidFill>
                <a:srgbClr val="595959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(σ</a:t>
            </a:r>
            <a:r>
              <a:rPr lang="en-US" sz="1500" baseline="-25000">
                <a:solidFill>
                  <a:srgbClr val="595959"/>
                </a:solidFill>
              </a:rPr>
              <a:t>ZZ</a:t>
            </a:r>
            <a:r>
              <a:rPr lang="en-US" sz="1500">
                <a:solidFill>
                  <a:srgbClr val="595959"/>
                </a:solidFill>
              </a:rPr>
              <a:t> =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XZ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=τ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YZ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500">
                <a:solidFill>
                  <a:srgbClr val="595959"/>
                </a:solidFill>
              </a:rPr>
              <a:t>0)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475" y="3958675"/>
            <a:ext cx="25336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7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7"/>
          <p:cNvSpPr txBox="1"/>
          <p:nvPr/>
        </p:nvSpPr>
        <p:spPr>
          <a:xfrm>
            <a:off x="446106" y="673854"/>
            <a:ext cx="78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200" name="Google Shape;2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01" name="Google Shape;201;p17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7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Google Shape;204;p17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Google Shape;205;p17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6" name="Google Shape;206;p17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7" name="Google Shape;207;p17"/>
          <p:cNvSpPr txBox="1"/>
          <p:nvPr/>
        </p:nvSpPr>
        <p:spPr>
          <a:xfrm>
            <a:off x="5365825" y="1444050"/>
            <a:ext cx="37782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 </a:t>
            </a:r>
            <a:endParaRPr sz="1500">
              <a:solidFill>
                <a:srgbClr val="595959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(σ</a:t>
            </a:r>
            <a:r>
              <a:rPr lang="en-US" sz="1500" baseline="-25000">
                <a:solidFill>
                  <a:srgbClr val="595959"/>
                </a:solidFill>
              </a:rPr>
              <a:t>ZZ</a:t>
            </a:r>
            <a:r>
              <a:rPr lang="en-US" sz="1500">
                <a:solidFill>
                  <a:srgbClr val="595959"/>
                </a:solidFill>
              </a:rPr>
              <a:t> =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XZ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=τ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YZ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500">
                <a:solidFill>
                  <a:srgbClr val="595959"/>
                </a:solidFill>
              </a:rPr>
              <a:t>0)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294100" y="3827025"/>
            <a:ext cx="515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Además, la ecuación que domina el problema es el equilibrio, que en términos diferenciales se escribe como: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0" y="4964025"/>
            <a:ext cx="1082778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338" y="4589025"/>
            <a:ext cx="30956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7"/>
          <p:cNvCxnSpPr>
            <a:stCxn id="209" idx="3"/>
            <a:endCxn id="210" idx="1"/>
          </p:cNvCxnSpPr>
          <p:nvPr/>
        </p:nvCxnSpPr>
        <p:spPr>
          <a:xfrm>
            <a:off x="1376878" y="5179575"/>
            <a:ext cx="62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2" name="Google Shape;2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475" y="3958675"/>
            <a:ext cx="25336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>
            <a:off x="1780032" y="6242304"/>
            <a:ext cx="5547300" cy="353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8"/>
          <p:cNvCxnSpPr/>
          <p:nvPr/>
        </p:nvCxnSpPr>
        <p:spPr>
          <a:xfrm>
            <a:off x="1641050" y="293775"/>
            <a:ext cx="6372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8"/>
          <p:cNvSpPr txBox="1"/>
          <p:nvPr/>
        </p:nvSpPr>
        <p:spPr>
          <a:xfrm>
            <a:off x="423528" y="786722"/>
            <a:ext cx="7836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b="1" dirty="0" err="1">
                <a:solidFill>
                  <a:srgbClr val="595959"/>
                </a:solidFill>
              </a:rPr>
              <a:t>Tracción</a:t>
            </a:r>
            <a:r>
              <a:rPr lang="en-US" sz="1600" b="1" dirty="0">
                <a:solidFill>
                  <a:srgbClr val="595959"/>
                </a:solidFill>
              </a:rPr>
              <a:t> Lineal Uniaxial</a:t>
            </a:r>
            <a:endParaRPr sz="1600" b="1" dirty="0">
              <a:solidFill>
                <a:srgbClr val="595959"/>
              </a:solidFill>
            </a:endParaRPr>
          </a:p>
        </p:txBody>
      </p:sp>
      <p:grpSp>
        <p:nvGrpSpPr>
          <p:cNvPr id="221" name="Google Shape;221;p18"/>
          <p:cNvGrpSpPr/>
          <p:nvPr/>
        </p:nvGrpSpPr>
        <p:grpSpPr>
          <a:xfrm>
            <a:off x="539753" y="1525367"/>
            <a:ext cx="4826068" cy="2092592"/>
            <a:chOff x="1295400" y="2932825"/>
            <a:chExt cx="6563400" cy="2981325"/>
          </a:xfrm>
        </p:grpSpPr>
        <p:pic>
          <p:nvPicPr>
            <p:cNvPr id="222" name="Google Shape;22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932825"/>
              <a:ext cx="6162675" cy="2981325"/>
            </a:xfrm>
            <a:prstGeom prst="rect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23" name="Google Shape;223;p18"/>
            <p:cNvCxnSpPr/>
            <p:nvPr/>
          </p:nvCxnSpPr>
          <p:spPr>
            <a:xfrm>
              <a:off x="6781800" y="35322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8"/>
            <p:cNvCxnSpPr/>
            <p:nvPr/>
          </p:nvCxnSpPr>
          <p:spPr>
            <a:xfrm>
              <a:off x="6781800" y="38229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5" name="Google Shape;225;p18"/>
            <p:cNvCxnSpPr/>
            <p:nvPr/>
          </p:nvCxnSpPr>
          <p:spPr>
            <a:xfrm>
              <a:off x="6781800" y="411352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18"/>
            <p:cNvCxnSpPr/>
            <p:nvPr/>
          </p:nvCxnSpPr>
          <p:spPr>
            <a:xfrm>
              <a:off x="6781800" y="440415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7" name="Google Shape;227;p18"/>
            <p:cNvCxnSpPr/>
            <p:nvPr/>
          </p:nvCxnSpPr>
          <p:spPr>
            <a:xfrm>
              <a:off x="6781800" y="4703875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8" name="Google Shape;228;p18"/>
            <p:cNvCxnSpPr/>
            <p:nvPr/>
          </p:nvCxnSpPr>
          <p:spPr>
            <a:xfrm>
              <a:off x="6781800" y="4994500"/>
              <a:ext cx="1077000" cy="47100"/>
            </a:xfrm>
            <a:prstGeom prst="straightConnector1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9" name="Google Shape;229;p18"/>
          <p:cNvSpPr txBox="1"/>
          <p:nvPr/>
        </p:nvSpPr>
        <p:spPr>
          <a:xfrm>
            <a:off x="5365825" y="1444050"/>
            <a:ext cx="37782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sabe que para un material: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 isótropo elástico lineal</a:t>
            </a:r>
            <a:endParaRPr sz="1500">
              <a:solidFill>
                <a:srgbClr val="595959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-US" sz="1500">
                <a:solidFill>
                  <a:srgbClr val="595959"/>
                </a:solidFill>
              </a:rPr>
              <a:t>Estado plano de tensiones </a:t>
            </a:r>
            <a:endParaRPr sz="1500">
              <a:solidFill>
                <a:srgbClr val="595959"/>
              </a:solidFill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(σ</a:t>
            </a:r>
            <a:r>
              <a:rPr lang="en-US" sz="1500" baseline="-25000">
                <a:solidFill>
                  <a:srgbClr val="595959"/>
                </a:solidFill>
              </a:rPr>
              <a:t>ZZ</a:t>
            </a:r>
            <a:r>
              <a:rPr lang="en-US" sz="1500">
                <a:solidFill>
                  <a:srgbClr val="595959"/>
                </a:solidFill>
              </a:rPr>
              <a:t> =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XZ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=τ</a:t>
            </a:r>
            <a:r>
              <a:rPr lang="en-US" sz="1800" baseline="-25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YZ </a:t>
            </a:r>
            <a:r>
              <a:rPr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500">
                <a:solidFill>
                  <a:srgbClr val="595959"/>
                </a:solidFill>
              </a:rPr>
              <a:t>0)</a:t>
            </a:r>
            <a:endParaRPr sz="1500">
              <a:solidFill>
                <a:srgbClr val="595959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Se cumple la Ley de hooke generalizada pero simplificada.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294100" y="3827025"/>
            <a:ext cx="515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500">
                <a:solidFill>
                  <a:srgbClr val="595959"/>
                </a:solidFill>
              </a:rPr>
              <a:t>Además, la ecuación que domina el problema es el equilibrio, que en términos diferenciales se escribe como:</a:t>
            </a:r>
            <a:endParaRPr/>
          </a:p>
        </p:txBody>
      </p:sp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0" y="4964025"/>
            <a:ext cx="1082778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8338" y="4589025"/>
            <a:ext cx="30956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18"/>
          <p:cNvCxnSpPr>
            <a:stCxn id="231" idx="3"/>
            <a:endCxn id="232" idx="1"/>
          </p:cNvCxnSpPr>
          <p:nvPr/>
        </p:nvCxnSpPr>
        <p:spPr>
          <a:xfrm>
            <a:off x="1376878" y="5179575"/>
            <a:ext cx="62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4" name="Google Shape;2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475" y="3958675"/>
            <a:ext cx="25336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5963" y="5709655"/>
            <a:ext cx="2533650" cy="1148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18"/>
          <p:cNvCxnSpPr>
            <a:stCxn id="232" idx="3"/>
            <a:endCxn id="235" idx="3"/>
          </p:cNvCxnSpPr>
          <p:nvPr/>
        </p:nvCxnSpPr>
        <p:spPr>
          <a:xfrm flipH="1">
            <a:off x="4219763" y="5179575"/>
            <a:ext cx="874200" cy="1104300"/>
          </a:xfrm>
          <a:prstGeom prst="bentConnector3">
            <a:avLst>
              <a:gd name="adj1" fmla="val -2723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Office PowerPoint</Application>
  <PresentationFormat>Presentación en pantalla (4:3)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Playfair Display</vt:lpstr>
      <vt:lpstr>Calibri Light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 ANDRES GOMEZ VASCO</cp:lastModifiedBy>
  <cp:revision>1</cp:revision>
  <dcterms:modified xsi:type="dcterms:W3CDTF">2025-06-04T22:28:39Z</dcterms:modified>
</cp:coreProperties>
</file>