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64383-144A-4021-9FBC-ECCD1FAE2186}" type="datetimeFigureOut">
              <a:rPr lang="es-MX" smtClean="0"/>
              <a:t>03/06/2013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arreglos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FORTRAN 90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0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err="1" smtClean="0"/>
              <a:t>implicito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884311"/>
          </a:xfrm>
        </p:spPr>
        <p:txBody>
          <a:bodyPr>
            <a:noAutofit/>
          </a:bodyPr>
          <a:lstStyle/>
          <a:p>
            <a:r>
              <a:rPr lang="es-MX" sz="1600" dirty="0" smtClean="0"/>
              <a:t>El siguiente arreglo produce todas las entradas triangulares superiores,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fila por fila</a:t>
            </a:r>
            <a:r>
              <a:rPr lang="es-MX" sz="1600" dirty="0" smtClean="0"/>
              <a:t> de un arreglo 2-dimensional:</a:t>
            </a:r>
          </a:p>
          <a:p>
            <a:pPr marL="114300" indent="0">
              <a:buNone/>
            </a:pP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((a(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p,q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),q =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p,n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), p = 1,n)</a:t>
            </a:r>
            <a:endParaRPr lang="es-MX" sz="18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1763688" y="2767567"/>
            <a:ext cx="489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p=1, el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interior q produce: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a(1,1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a(1,2),…,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a(1,n)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p=2,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q produce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a(2,2), a(2,3),…, a(2,n)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p=3,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q produce: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a(3,3), a(3,4),…, a(3,n)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p=n,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q produce: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n,n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22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err="1" smtClean="0"/>
              <a:t>implicito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884311"/>
          </a:xfrm>
        </p:spPr>
        <p:txBody>
          <a:bodyPr>
            <a:noAutofit/>
          </a:bodyPr>
          <a:lstStyle/>
          <a:p>
            <a:r>
              <a:rPr lang="es-MX" sz="1600" dirty="0" smtClean="0"/>
              <a:t>El siguiente arreglo produce todas las entradas triangulares superiores, </a:t>
            </a:r>
            <a:r>
              <a:rPr lang="es-MX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olumna por columna</a:t>
            </a:r>
            <a:r>
              <a:rPr lang="es-MX" sz="1600" dirty="0" smtClean="0"/>
              <a:t> de un arreglo 2-dimensional:</a:t>
            </a:r>
          </a:p>
          <a:p>
            <a:pPr marL="114300" indent="0">
              <a:buNone/>
            </a:pP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((a(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p,q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),p = 1,q), q = 1,n)</a:t>
            </a:r>
            <a:endParaRPr lang="es-MX" sz="1800" dirty="0" smtClean="0"/>
          </a:p>
        </p:txBody>
      </p:sp>
      <p:sp>
        <p:nvSpPr>
          <p:cNvPr id="7" name="6 CuadroTexto"/>
          <p:cNvSpPr txBox="1"/>
          <p:nvPr/>
        </p:nvSpPr>
        <p:spPr>
          <a:xfrm>
            <a:off x="1763688" y="2767567"/>
            <a:ext cx="489654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q=1, el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interior p produce: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a(1,1)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q=2,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 produce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a(1,2), a(2,2)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q=3,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produce: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a(1,3), a(2,4),…, a(3,3)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q=n,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bucle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interior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produce: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a(1,n),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a(2,n),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a(3,n),…,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n,n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4874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Arreglo entrada/salida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412703"/>
          </a:xfrm>
        </p:spPr>
        <p:txBody>
          <a:bodyPr>
            <a:noAutofit/>
          </a:bodyPr>
          <a:lstStyle/>
          <a:p>
            <a:r>
              <a:rPr lang="es-MX" sz="1600" dirty="0" smtClean="0"/>
              <a:t>El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600" dirty="0"/>
              <a:t> </a:t>
            </a:r>
            <a:r>
              <a:rPr lang="es-MX" sz="1600" dirty="0" smtClean="0"/>
              <a:t>implícito puede ser usado para leer,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READ(*,*)</a:t>
            </a:r>
            <a:r>
              <a:rPr lang="es-MX" sz="1600" dirty="0"/>
              <a:t> </a:t>
            </a:r>
            <a:r>
              <a:rPr lang="es-MX" sz="1600" dirty="0" smtClean="0"/>
              <a:t>y escribir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</a:t>
            </a:r>
            <a:r>
              <a:rPr lang="es-MX" sz="1600" dirty="0"/>
              <a:t> </a:t>
            </a:r>
            <a:r>
              <a:rPr lang="es-MX" sz="1600" dirty="0" smtClean="0"/>
              <a:t>declaraciones.</a:t>
            </a:r>
          </a:p>
          <a:p>
            <a:r>
              <a:rPr lang="es-MX" sz="1600" dirty="0" smtClean="0"/>
              <a:t>Cuando un </a:t>
            </a:r>
            <a:r>
              <a:rPr lang="es-MX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800" dirty="0"/>
              <a:t> implícito </a:t>
            </a:r>
            <a:r>
              <a:rPr lang="es-MX" sz="1800" dirty="0" smtClean="0"/>
              <a:t>es usado, es equivalente a utilizar la declaración e/s con los elementos generados.</a:t>
            </a:r>
          </a:p>
          <a:p>
            <a:r>
              <a:rPr lang="es-MX" sz="1800" dirty="0" smtClean="0"/>
              <a:t>La siguiente declaración imprime una tabla de multiplicación.</a:t>
            </a:r>
          </a:p>
          <a:p>
            <a:pPr marL="114300" indent="0">
              <a:buNone/>
            </a:pPr>
            <a:r>
              <a:rPr lang="es-MX" sz="1800" dirty="0" smtClean="0"/>
              <a:t>	</a:t>
            </a:r>
            <a:r>
              <a:rPr lang="es-MX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 ((i,”*”,j,”=”,i*</a:t>
            </a:r>
            <a:r>
              <a:rPr lang="es-MX" sz="1800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j,j</a:t>
            </a:r>
            <a:r>
              <a:rPr lang="es-MX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=1,9),i=1,9)</a:t>
            </a:r>
          </a:p>
          <a:p>
            <a:pPr marL="114300" indent="0">
              <a:buNone/>
            </a:pPr>
            <a:endParaRPr lang="es-MX" sz="1800" dirty="0" smtClean="0"/>
          </a:p>
          <a:p>
            <a:r>
              <a:rPr lang="es-MX" sz="1800" dirty="0" smtClean="0"/>
              <a:t>La siguiente declaración tiene un mejor </a:t>
            </a:r>
            <a:r>
              <a:rPr lang="es-MX" sz="1800" dirty="0" err="1" smtClean="0"/>
              <a:t>formtato</a:t>
            </a:r>
            <a:r>
              <a:rPr lang="es-MX" sz="1800" dirty="0" smtClean="0"/>
              <a:t>, forma 9 filas:</a:t>
            </a:r>
          </a:p>
          <a:p>
            <a:pPr marL="114300" indent="0">
              <a:buNone/>
            </a:pPr>
            <a:r>
              <a:rPr lang="es-MX" sz="18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DO i = 1, 9</a:t>
            </a:r>
            <a:endParaRPr lang="es-MX" sz="18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r>
              <a:rPr lang="es-MX" sz="1800" dirty="0"/>
              <a:t>	</a:t>
            </a:r>
            <a:r>
              <a:rPr lang="es-MX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 ((i</a:t>
            </a:r>
            <a:r>
              <a:rPr lang="es-MX" sz="18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”*” , j, ”=”, i*j, j=1,9)</a:t>
            </a:r>
          </a:p>
          <a:p>
            <a:pPr marL="114300" indent="0">
              <a:buNone/>
            </a:pPr>
            <a:r>
              <a:rPr lang="es-MX" sz="18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MX" sz="18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END DO</a:t>
            </a:r>
            <a:endParaRPr lang="es-MX" sz="1800" b="1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s-MX" sz="1800" dirty="0" smtClean="0"/>
          </a:p>
        </p:txBody>
      </p:sp>
    </p:spTree>
    <p:extLst>
      <p:ext uri="{BB962C8B-B14F-4D97-AF65-F5344CB8AC3E}">
        <p14:creationId xmlns:p14="http://schemas.microsoft.com/office/powerpoint/2010/main" val="153666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Arreglo entrada/salida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964431"/>
          </a:xfrm>
        </p:spPr>
        <p:txBody>
          <a:bodyPr>
            <a:noAutofit/>
          </a:bodyPr>
          <a:lstStyle/>
          <a:p>
            <a:r>
              <a:rPr lang="es-MX" sz="1600" dirty="0" smtClean="0"/>
              <a:t>Supongamos que tenemos un arreglo 2-dimensional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a( ):</a:t>
            </a:r>
          </a:p>
          <a:p>
            <a:pPr marL="114300" indent="0">
              <a:buNone/>
            </a:pP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INTEGER, DIMENSION(2:4,0:1) :: a</a:t>
            </a:r>
          </a:p>
          <a:p>
            <a:r>
              <a:rPr lang="es-MX" sz="1600" dirty="0" smtClean="0"/>
              <a:t>Supongamos que para llenar dicho arreglo tenemos:</a:t>
            </a:r>
          </a:p>
          <a:p>
            <a:pPr marL="114300" indent="0">
              <a:buNone/>
            </a:pPr>
            <a:r>
              <a:rPr lang="es-MX" sz="18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READ(*,*) ((a(</a:t>
            </a:r>
            <a:r>
              <a:rPr lang="es-MX" sz="1800" b="1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i,j</a:t>
            </a:r>
            <a:r>
              <a:rPr lang="es-MX" sz="18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),j=0,1),i=2,4)</a:t>
            </a:r>
          </a:p>
          <a:p>
            <a:pPr marL="114300" indent="0">
              <a:buNone/>
            </a:pPr>
            <a:endParaRPr lang="es-MX" sz="1800" dirty="0"/>
          </a:p>
          <a:p>
            <a:pPr marL="114300" indent="0">
              <a:buNone/>
            </a:pPr>
            <a:r>
              <a:rPr lang="es-MX" sz="1800" dirty="0" smtClean="0"/>
              <a:t>¿Cuales son los resultados para las siguientes entradas?</a:t>
            </a:r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628416"/>
              </p:ext>
            </p:extLst>
          </p:nvPr>
        </p:nvGraphicFramePr>
        <p:xfrm>
          <a:off x="1115616" y="4365104"/>
          <a:ext cx="9361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  <a:gridCol w="288032"/>
                <a:gridCol w="360040"/>
              </a:tblGrid>
              <a:tr h="370840"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MX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MX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827584" y="3789040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1 2 3 4 5 6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7 Conector recto de flecha"/>
          <p:cNvCxnSpPr>
            <a:stCxn id="6" idx="2"/>
            <a:endCxn id="5" idx="0"/>
          </p:cNvCxnSpPr>
          <p:nvPr/>
        </p:nvCxnSpPr>
        <p:spPr>
          <a:xfrm>
            <a:off x="1583668" y="4127594"/>
            <a:ext cx="0" cy="2375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110294"/>
              </p:ext>
            </p:extLst>
          </p:nvPr>
        </p:nvGraphicFramePr>
        <p:xfrm>
          <a:off x="5220072" y="4825960"/>
          <a:ext cx="93610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32"/>
                <a:gridCol w="288032"/>
                <a:gridCol w="360040"/>
              </a:tblGrid>
              <a:tr h="370840">
                <a:tc>
                  <a:txBody>
                    <a:bodyPr/>
                    <a:lstStyle/>
                    <a:p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s-MX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MX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2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3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4</a:t>
                      </a:r>
                      <a:endParaRPr lang="es-MX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5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6</a:t>
                      </a:r>
                      <a:endParaRPr lang="es-MX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9 CuadroTexto"/>
          <p:cNvSpPr txBox="1"/>
          <p:nvPr/>
        </p:nvSpPr>
        <p:spPr>
          <a:xfrm>
            <a:off x="5310082" y="3787870"/>
            <a:ext cx="7560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1 2 3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4 5 6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7 8 9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5688124" y="4591998"/>
            <a:ext cx="0" cy="272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7354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Multiplicación de matrices:</a:t>
                </a:r>
              </a:p>
              <a:p>
                <a:pPr lvl="1"/>
                <a:r>
                  <a:rPr lang="es-MX" dirty="0" smtClean="0"/>
                  <a:t>Leer las dimensiones 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𝑙</m:t>
                    </m:r>
                    <m:r>
                      <a:rPr lang="es-MX" b="0" i="1" smtClean="0">
                        <a:latin typeface="Cambria Math"/>
                        <a:ea typeface="Cambria Math"/>
                      </a:rPr>
                      <m:t>×</m:t>
                    </m:r>
                    <m:r>
                      <a:rPr lang="es-MX" b="0" i="1" smtClean="0">
                        <a:latin typeface="Cambria Math"/>
                        <a:ea typeface="Cambria Math"/>
                      </a:rPr>
                      <m:t>𝑚</m:t>
                    </m:r>
                  </m:oMath>
                </a14:m>
                <a:r>
                  <a:rPr lang="es-MX" dirty="0" smtClean="0"/>
                  <a:t> de una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MX" i="1">
                            <a:latin typeface="Cambria Math"/>
                          </a:rPr>
                          <m:t>𝑙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dirty="0" smtClean="0"/>
                  <a:t> y la dimensión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b="0" i="0" smtClean="0">
                        <a:latin typeface="Cambria Math"/>
                      </a:rPr>
                      <m:t>m</m:t>
                    </m:r>
                    <m:r>
                      <a:rPr lang="es-MX" i="1">
                        <a:latin typeface="Cambria Math"/>
                        <a:ea typeface="Cambria Math"/>
                      </a:rPr>
                      <m:t>×</m:t>
                    </m:r>
                    <m:r>
                      <a:rPr lang="es-MX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r>
                  <a:rPr lang="es-MX" dirty="0"/>
                  <a:t> </a:t>
                </a:r>
                <a:r>
                  <a:rPr lang="es-MX" dirty="0" smtClean="0"/>
                  <a:t>de una matriz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s-MX" i="1">
                            <a:latin typeface="Cambria Math"/>
                          </a:rPr>
                          <m:t>𝑚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MX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s-MX" dirty="0" smtClean="0"/>
                  <a:t> para así obtener su producto:</a:t>
                </a:r>
              </a:p>
              <a:p>
                <a:pPr marL="411480" lvl="1" indent="0">
                  <a:buNone/>
                </a:pPr>
                <a:r>
                  <a:rPr lang="es-MX" dirty="0"/>
                  <a:t>	</a:t>
                </a:r>
                <a:r>
                  <a:rPr lang="es-MX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s-MX" b="0" i="1" smtClean="0">
                            <a:latin typeface="Cambria Math"/>
                          </a:rPr>
                          <m:t>𝑙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MX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s-MX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s-MX" i="1">
                            <a:latin typeface="Cambria Math"/>
                          </a:rPr>
                          <m:t>𝑙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MX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  <m:r>
                      <a:rPr lang="es-MX" i="1" smtClean="0">
                        <a:latin typeface="Cambria Math"/>
                        <a:ea typeface="Cambria Math"/>
                      </a:rPr>
                      <m:t>∙</m:t>
                    </m:r>
                    <m:sSub>
                      <m:sSubPr>
                        <m:ctrlPr>
                          <a:rPr lang="es-MX" i="1">
                            <a:latin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s-MX" b="0" i="1" smtClean="0">
                            <a:latin typeface="Cambria Math"/>
                          </a:rPr>
                          <m:t>𝑚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×</m:t>
                        </m:r>
                        <m:r>
                          <a:rPr lang="es-MX" i="1"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16" r="-125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3 CuadroTexto"/>
          <p:cNvSpPr txBox="1"/>
          <p:nvPr/>
        </p:nvSpPr>
        <p:spPr>
          <a:xfrm>
            <a:off x="1619672" y="3478356"/>
            <a:ext cx="60486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Matrix_Multiplication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PARAMETER :: SIZE = 100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INTEGER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DIMENSION(1:SIZE,1:SIZE) :: A, B, C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 L, M, N,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j, k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L, M, N !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Leer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tamaños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&lt;=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1, L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(A(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j=1,M) ! A()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-M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1, M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READ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(*,*) (B(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j=1,N) ! B()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M-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END DO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59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547664" y="1916832"/>
            <a:ext cx="60486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1, L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DO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j = 1, 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C(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0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cada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C(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DO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k = 1, M !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A)*(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columna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B)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 C(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C(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+ A(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)*B(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k,j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END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1, L !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Imprime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fila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WRITE(*,*) (C(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j=1, N)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DO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PROGRAM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Matrix_Multiplication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0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El atributo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1"/>
          </a:xfrm>
        </p:spPr>
        <p:txBody>
          <a:bodyPr>
            <a:normAutofit fontScale="85000" lnSpcReduction="20000"/>
          </a:bodyPr>
          <a:lstStyle/>
          <a:p>
            <a:r>
              <a:rPr lang="es-MX" dirty="0" smtClean="0"/>
              <a:t>Fortran 90 utiliza el atributo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r>
              <a:rPr lang="es-MX" dirty="0"/>
              <a:t> </a:t>
            </a:r>
            <a:r>
              <a:rPr lang="es-MX" dirty="0" smtClean="0"/>
              <a:t>para declarar arreglos.</a:t>
            </a:r>
          </a:p>
          <a:p>
            <a:r>
              <a:rPr lang="es-MX" dirty="0" smtClean="0"/>
              <a:t>El </a:t>
            </a:r>
            <a:r>
              <a:rPr lang="es-MX" dirty="0"/>
              <a:t>atributo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r>
              <a:rPr lang="es-MX" dirty="0"/>
              <a:t> </a:t>
            </a:r>
            <a:r>
              <a:rPr lang="es-MX" dirty="0" smtClean="0"/>
              <a:t>requiere tres componentes para completar las especificaciones del arreglo, </a:t>
            </a:r>
            <a:r>
              <a:rPr lang="es-MX" b="1" i="1" dirty="0" smtClean="0"/>
              <a:t>rango</a:t>
            </a:r>
            <a:r>
              <a:rPr lang="es-MX" i="1" dirty="0" smtClean="0"/>
              <a:t>, </a:t>
            </a:r>
            <a:r>
              <a:rPr lang="es-MX" b="1" i="1" dirty="0" smtClean="0"/>
              <a:t>forma</a:t>
            </a:r>
            <a:r>
              <a:rPr lang="es-MX" i="1" dirty="0"/>
              <a:t> </a:t>
            </a:r>
            <a:r>
              <a:rPr lang="es-MX" dirty="0" smtClean="0"/>
              <a:t>y</a:t>
            </a:r>
            <a:r>
              <a:rPr lang="es-MX" i="1" dirty="0" smtClean="0"/>
              <a:t> </a:t>
            </a:r>
            <a:r>
              <a:rPr lang="es-MX" b="1" i="1" dirty="0" smtClean="0"/>
              <a:t>grado</a:t>
            </a:r>
            <a:r>
              <a:rPr lang="es-MX" i="1" dirty="0" smtClean="0"/>
              <a:t>.</a:t>
            </a:r>
          </a:p>
          <a:p>
            <a:endParaRPr lang="es-MX" i="1" dirty="0" smtClean="0"/>
          </a:p>
          <a:p>
            <a:pPr lvl="1"/>
            <a:r>
              <a:rPr lang="es-MX" dirty="0" smtClean="0"/>
              <a:t>El </a:t>
            </a:r>
            <a:r>
              <a:rPr lang="es-MX" b="1" i="1" dirty="0" smtClean="0"/>
              <a:t>rango</a:t>
            </a:r>
            <a:r>
              <a:rPr lang="es-MX" dirty="0" smtClean="0"/>
              <a:t> de un arreglo es el número de índices o subíndices, El</a:t>
            </a:r>
            <a:r>
              <a:rPr lang="es-MX" b="1" i="1" dirty="0" smtClean="0"/>
              <a:t> rango</a:t>
            </a:r>
            <a:r>
              <a:rPr lang="es-MX" dirty="0" smtClean="0"/>
              <a:t> máximo es 7.</a:t>
            </a:r>
          </a:p>
          <a:p>
            <a:pPr lvl="1"/>
            <a:r>
              <a:rPr lang="es-MX" dirty="0" smtClean="0"/>
              <a:t>La </a:t>
            </a:r>
            <a:r>
              <a:rPr lang="es-MX" b="1" i="1" dirty="0" smtClean="0"/>
              <a:t>forma</a:t>
            </a:r>
            <a:r>
              <a:rPr lang="es-MX" dirty="0" smtClean="0"/>
              <a:t> de un arreglo indica el número de elementos en cada “dimensión”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s-MX" dirty="0" smtClean="0"/>
              <a:t>El </a:t>
            </a:r>
            <a:r>
              <a:rPr lang="es-MX" b="1" i="1" dirty="0" smtClean="0"/>
              <a:t>rango </a:t>
            </a:r>
            <a:r>
              <a:rPr lang="es-MX" dirty="0" smtClean="0"/>
              <a:t>y </a:t>
            </a:r>
            <a:r>
              <a:rPr lang="es-MX" b="1" i="1" dirty="0"/>
              <a:t>forma</a:t>
            </a:r>
            <a:r>
              <a:rPr lang="es-MX" dirty="0"/>
              <a:t> de un arreglo </a:t>
            </a:r>
            <a:r>
              <a:rPr lang="es-MX" dirty="0" smtClean="0"/>
              <a:t>es representado como (s</a:t>
            </a:r>
            <a:r>
              <a:rPr lang="es-MX" baseline="-25000" dirty="0" smtClean="0"/>
              <a:t>1</a:t>
            </a:r>
            <a:r>
              <a:rPr lang="es-MX" dirty="0" smtClean="0"/>
              <a:t>, s</a:t>
            </a:r>
            <a:r>
              <a:rPr lang="es-MX" baseline="-25000" dirty="0" smtClean="0"/>
              <a:t>2</a:t>
            </a:r>
            <a:r>
              <a:rPr lang="es-MX" dirty="0" smtClean="0"/>
              <a:t>,…, </a:t>
            </a:r>
            <a:r>
              <a:rPr lang="es-MX" dirty="0" err="1" smtClean="0"/>
              <a:t>s</a:t>
            </a:r>
            <a:r>
              <a:rPr lang="es-MX" baseline="-25000" dirty="0" err="1" smtClean="0"/>
              <a:t>n</a:t>
            </a:r>
            <a:r>
              <a:rPr lang="es-MX" dirty="0" smtClean="0"/>
              <a:t>), donde n es el rango del arreglo y </a:t>
            </a:r>
            <a:r>
              <a:rPr lang="es-MX" dirty="0" err="1" smtClean="0"/>
              <a:t>s</a:t>
            </a:r>
            <a:r>
              <a:rPr lang="es-MX" baseline="-25000" dirty="0" err="1" smtClean="0"/>
              <a:t>n</a:t>
            </a:r>
            <a:r>
              <a:rPr lang="es-MX" baseline="-25000" dirty="0" smtClean="0"/>
              <a:t> </a:t>
            </a:r>
            <a:r>
              <a:rPr lang="es-MX" dirty="0" smtClean="0"/>
              <a:t>es el número de elementos de la   n</a:t>
            </a:r>
            <a:r>
              <a:rPr lang="es-MX" i="1" dirty="0" smtClean="0"/>
              <a:t>-</a:t>
            </a:r>
            <a:r>
              <a:rPr lang="es-MX" i="1" dirty="0" err="1" smtClean="0"/>
              <a:t>ésima</a:t>
            </a:r>
            <a:r>
              <a:rPr lang="es-MX" dirty="0" smtClean="0"/>
              <a:t> dimensión.</a:t>
            </a:r>
          </a:p>
          <a:p>
            <a:pPr lvl="1"/>
            <a:endParaRPr lang="es-MX" dirty="0" smtClean="0"/>
          </a:p>
          <a:p>
            <a:pPr marL="685800" lvl="2" indent="0">
              <a:buNone/>
            </a:pPr>
            <a:r>
              <a:rPr lang="es-MX" dirty="0" smtClean="0"/>
              <a:t>Por ejemplo:</a:t>
            </a:r>
          </a:p>
          <a:p>
            <a:pPr marL="685800" lvl="2" indent="0">
              <a:buNone/>
            </a:pP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(7)</a:t>
            </a:r>
            <a:r>
              <a:rPr lang="es-MX" dirty="0" smtClean="0"/>
              <a:t> representa un arreglo de rango 1 con 7 elementos</a:t>
            </a:r>
          </a:p>
          <a:p>
            <a:pPr marL="685800" lvl="2" indent="0">
              <a:buNone/>
            </a:pP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(5,9)</a:t>
            </a:r>
            <a:r>
              <a:rPr lang="es-MX" dirty="0"/>
              <a:t> representa</a:t>
            </a:r>
            <a:r>
              <a:rPr lang="es-MX" dirty="0" smtClean="0"/>
              <a:t> un arreglo de rango 2 (una tabla) cuyas primera y segunda dimensiones tienen 5 y 9 elementos, respectivamente.</a:t>
            </a:r>
          </a:p>
          <a:p>
            <a:pPr marL="685800" lvl="2" indent="0">
              <a:buNone/>
            </a:pP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(10,10,10,10)</a:t>
            </a:r>
            <a:r>
              <a:rPr lang="es-MX" dirty="0"/>
              <a:t> representa </a:t>
            </a:r>
            <a:r>
              <a:rPr lang="es-MX" dirty="0" smtClean="0"/>
              <a:t>un arreglo de rango 4 que tiene 10 elementos en cada dimensión. </a:t>
            </a:r>
            <a:endParaRPr lang="es-MX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atributo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00736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El </a:t>
            </a:r>
            <a:r>
              <a:rPr lang="es-MX" b="1" i="1" dirty="0" smtClean="0"/>
              <a:t>grado</a:t>
            </a:r>
            <a:r>
              <a:rPr lang="es-MX" dirty="0" smtClean="0"/>
              <a:t> se escribe como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m:n</a:t>
            </a:r>
            <a:r>
              <a:rPr lang="es-MX" dirty="0"/>
              <a:t> </a:t>
            </a:r>
            <a:r>
              <a:rPr lang="es-MX" dirty="0" smtClean="0"/>
              <a:t>donde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MX" dirty="0"/>
              <a:t> </a:t>
            </a:r>
            <a:r>
              <a:rPr lang="es-MX" dirty="0" smtClean="0"/>
              <a:t>y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 </a:t>
            </a:r>
            <a:r>
              <a:rPr lang="es-MX" dirty="0" smtClean="0"/>
              <a:t>(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MX" dirty="0" smtClean="0"/>
              <a:t> ≤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s-MX" dirty="0" smtClean="0"/>
              <a:t>) son de tipo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</a:p>
          <a:p>
            <a:r>
              <a:rPr lang="es-MX" dirty="0" smtClean="0"/>
              <a:t>Cada dimensión tiene su propio </a:t>
            </a:r>
            <a:r>
              <a:rPr lang="es-MX" b="1" i="1" dirty="0" smtClean="0"/>
              <a:t>grado.</a:t>
            </a:r>
            <a:endParaRPr lang="es-MX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/>
              <a:t>El </a:t>
            </a:r>
            <a:r>
              <a:rPr lang="es-MX" b="1" i="1" dirty="0" smtClean="0"/>
              <a:t>grado</a:t>
            </a:r>
            <a:r>
              <a:rPr lang="es-MX" dirty="0" smtClean="0"/>
              <a:t> de una dimensión es el </a:t>
            </a:r>
            <a:r>
              <a:rPr lang="es-MX" b="1" i="1" dirty="0" smtClean="0"/>
              <a:t>rango</a:t>
            </a:r>
            <a:r>
              <a:rPr lang="es-MX" dirty="0" smtClean="0"/>
              <a:t> de su </a:t>
            </a:r>
            <a:r>
              <a:rPr lang="es-MX" dirty="0"/>
              <a:t>í</a:t>
            </a:r>
            <a:r>
              <a:rPr lang="es-MX" dirty="0" smtClean="0"/>
              <a:t>ndice. Si se omite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MX" dirty="0"/>
              <a:t> </a:t>
            </a:r>
            <a:r>
              <a:rPr lang="es-MX" dirty="0" smtClean="0"/>
              <a:t>el valor por defecto es 1.</a:t>
            </a:r>
          </a:p>
          <a:p>
            <a:r>
              <a:rPr lang="es-MX" dirty="0" smtClean="0"/>
              <a:t>Por ejemplo:</a:t>
            </a:r>
          </a:p>
          <a:p>
            <a:pPr lvl="1"/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-3:2 </a:t>
            </a:r>
            <a:r>
              <a:rPr lang="es-MX" dirty="0"/>
              <a:t>significa que sus posibles índices son: -3, -2, -1, 0, 1, 2</a:t>
            </a:r>
          </a:p>
          <a:p>
            <a:pPr lvl="1"/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5:8</a:t>
            </a:r>
            <a:r>
              <a:rPr lang="es-MX" dirty="0"/>
              <a:t> significa que los posibles índices son: 5, 6, 7, 8</a:t>
            </a:r>
          </a:p>
          <a:p>
            <a:pPr lvl="1"/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s-MX" dirty="0"/>
              <a:t> significa que los índices posibles son 1, 2, 3, 4, 5, 6, 7</a:t>
            </a:r>
          </a:p>
          <a:p>
            <a:endParaRPr lang="es-MX" dirty="0" smtClean="0"/>
          </a:p>
          <a:p>
            <a:r>
              <a:rPr lang="es-MX" dirty="0" smtClean="0"/>
              <a:t>El atributo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r>
              <a:rPr lang="es-MX" dirty="0"/>
              <a:t> </a:t>
            </a:r>
            <a:r>
              <a:rPr lang="es-MX" dirty="0" smtClean="0"/>
              <a:t>tiene la siguiente forma:</a:t>
            </a:r>
          </a:p>
          <a:p>
            <a:endParaRPr lang="es-MX" dirty="0" smtClean="0"/>
          </a:p>
          <a:p>
            <a:pPr marL="114300" indent="0">
              <a:buNone/>
            </a:pPr>
            <a:endParaRPr lang="es-MX" dirty="0"/>
          </a:p>
          <a:p>
            <a:r>
              <a:rPr lang="es-MX" dirty="0" smtClean="0"/>
              <a:t>Aquí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grado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-n</a:t>
            </a:r>
            <a:r>
              <a:rPr lang="es-MX" i="1" dirty="0" smtClean="0"/>
              <a:t>, </a:t>
            </a:r>
            <a:r>
              <a:rPr lang="es-MX" dirty="0" smtClean="0"/>
              <a:t>es el grado de dimensión n.</a:t>
            </a:r>
          </a:p>
          <a:p>
            <a:r>
              <a:rPr lang="es-MX" i="1" dirty="0" smtClean="0"/>
              <a:t>Esto significa un arreglo de dimensión n, es decir, n índices, cuyo índice en la n-</a:t>
            </a:r>
            <a:r>
              <a:rPr lang="es-MX" i="1" dirty="0" err="1"/>
              <a:t>é</a:t>
            </a:r>
            <a:r>
              <a:rPr lang="es-MX" i="1" dirty="0" err="1" smtClean="0"/>
              <a:t>sima</a:t>
            </a:r>
            <a:r>
              <a:rPr lang="es-MX" i="1" dirty="0" smtClean="0"/>
              <a:t> dimensión tiene un rango dado por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grado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-n</a:t>
            </a:r>
            <a:r>
              <a:rPr lang="es-MX" i="1" dirty="0" smtClean="0"/>
              <a:t>. 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899592" y="4797152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DIMENSION(grado-1,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grado-2,…,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grado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-n)</a:t>
            </a:r>
          </a:p>
        </p:txBody>
      </p:sp>
    </p:spTree>
    <p:extLst>
      <p:ext uri="{BB962C8B-B14F-4D97-AF65-F5344CB8AC3E}">
        <p14:creationId xmlns:p14="http://schemas.microsoft.com/office/powerpoint/2010/main" val="409462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atributo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900535"/>
          </a:xfrm>
        </p:spPr>
        <p:txBody>
          <a:bodyPr>
            <a:normAutofit/>
          </a:bodyPr>
          <a:lstStyle/>
          <a:p>
            <a:r>
              <a:rPr lang="es-MX" sz="1800" dirty="0" smtClean="0"/>
              <a:t>Algunos ejemplos:</a:t>
            </a:r>
          </a:p>
          <a:p>
            <a:pPr lvl="1"/>
            <a:endParaRPr lang="es-MX" sz="1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827584" y="2235636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DIMENSION(-1:1)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1-dimensional con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índices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posibles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!-1,0,1</a:t>
            </a:r>
          </a:p>
          <a:p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DIMENSION(0:2,3)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2-dimensional,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decir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		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tabla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 Los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posibles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primer 		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índice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son 0, 1, 2 y del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segundo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1, 2, 3</a:t>
            </a: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DIMENSION(3,4,5)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arreglo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3-dimensional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decir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una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		 !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tabla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. Los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posibles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su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primer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		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índice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son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2, 3, del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segundo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1, 2,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3, 4, y 		 !del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tercero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1, 2, 3, 4, 5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142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atributo </a:t>
            </a:r>
            <a:r>
              <a:rPr lang="es-MX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676400"/>
          </a:xfrm>
        </p:spPr>
        <p:txBody>
          <a:bodyPr>
            <a:normAutofit/>
          </a:bodyPr>
          <a:lstStyle/>
          <a:p>
            <a:r>
              <a:rPr lang="es-MX" sz="1800" dirty="0" smtClean="0"/>
              <a:t>La declaración de un arreglo es simple. Agrega el atributo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</a:t>
            </a:r>
            <a:r>
              <a:rPr lang="es-MX" sz="1800" dirty="0" smtClean="0"/>
              <a:t> a un tipo de declaración.</a:t>
            </a:r>
          </a:p>
          <a:p>
            <a:r>
              <a:rPr lang="es-MX" sz="1800" dirty="0" smtClean="0"/>
              <a:t>Los valores en el atributo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DIMENSION </a:t>
            </a:r>
            <a:r>
              <a:rPr lang="es-MX" sz="1800" dirty="0" smtClean="0"/>
              <a:t>son usualmente de tipo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 </a:t>
            </a:r>
            <a:r>
              <a:rPr lang="es-MX" sz="1800" dirty="0" smtClean="0"/>
              <a:t>para hacer las modificaciones al programa más sencillas.</a:t>
            </a:r>
          </a:p>
          <a:p>
            <a:r>
              <a:rPr lang="es-MX" sz="1800" dirty="0" smtClean="0"/>
              <a:t>Por ejemplo:</a:t>
            </a:r>
          </a:p>
          <a:p>
            <a:endParaRPr lang="es-MX" sz="1800" dirty="0"/>
          </a:p>
        </p:txBody>
      </p:sp>
      <p:sp>
        <p:nvSpPr>
          <p:cNvPr id="8" name="7 CuadroTexto"/>
          <p:cNvSpPr txBox="1"/>
          <p:nvPr/>
        </p:nvSpPr>
        <p:spPr>
          <a:xfrm>
            <a:off x="1547664" y="3501008"/>
            <a:ext cx="6169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PARAMETER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TAMANO=5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BAJO=3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ALTO=5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PARAMETER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PEQUENO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10,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GRANDE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15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REAL,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DIMENSION(1:TAMANO)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 x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DIMENSION(BAJO:ALTO,PEQUENO:GRANDE)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a,b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LOGICAL, DIMENSION(2,2) ::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Tabla_Verdad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7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Uso de los arreglos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324472"/>
          </a:xfrm>
        </p:spPr>
        <p:txBody>
          <a:bodyPr>
            <a:normAutofit fontScale="92500" lnSpcReduction="20000"/>
          </a:bodyPr>
          <a:lstStyle/>
          <a:p>
            <a:r>
              <a:rPr lang="es-MX" sz="1800" dirty="0" smtClean="0"/>
              <a:t>Fortran 90 tiene, en general, tres formas diferentes de utilizar arreglos:</a:t>
            </a:r>
          </a:p>
          <a:p>
            <a:pPr lvl="1"/>
            <a:r>
              <a:rPr lang="es-MX" sz="1400" dirty="0"/>
              <a:t>Refiriéndose a un elemento individual de un arreglo.</a:t>
            </a:r>
          </a:p>
          <a:p>
            <a:pPr lvl="1"/>
            <a:r>
              <a:rPr lang="es-MX" sz="1400" dirty="0"/>
              <a:t>Refiriéndose a un arreglo en su totalidad.</a:t>
            </a:r>
          </a:p>
          <a:p>
            <a:pPr lvl="1"/>
            <a:r>
              <a:rPr lang="es-MX" sz="1400" dirty="0"/>
              <a:t>Refiriéndose a una sección de un arreglo.</a:t>
            </a:r>
          </a:p>
          <a:p>
            <a:pPr marL="114300" indent="0">
              <a:buNone/>
            </a:pPr>
            <a:endParaRPr lang="es-MX" sz="1800" dirty="0" smtClean="0"/>
          </a:p>
          <a:p>
            <a:r>
              <a:rPr lang="es-MX" sz="1800" dirty="0" smtClean="0"/>
              <a:t>En la primera forma solo se toma el nombre del arreglo, seguido de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s-MX" sz="1800" dirty="0" smtClean="0"/>
              <a:t> dentro de los cuales están los índices separados por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s-MX" sz="1800" dirty="0" smtClean="0"/>
              <a:t> .</a:t>
            </a:r>
          </a:p>
          <a:p>
            <a:pPr marL="114300" indent="0">
              <a:buNone/>
            </a:pPr>
            <a:endParaRPr lang="es-MX" sz="1800" dirty="0" smtClean="0"/>
          </a:p>
          <a:p>
            <a:r>
              <a:rPr lang="es-MX" sz="1800" dirty="0" smtClean="0"/>
              <a:t>Supongamos que tenemos las siguientes declaraciones:</a:t>
            </a:r>
          </a:p>
          <a:p>
            <a:pPr marL="114300" indent="0">
              <a:buNone/>
            </a:pPr>
            <a:endParaRPr lang="es-MX" sz="1800" dirty="0" smtClean="0"/>
          </a:p>
          <a:p>
            <a:pPr lvl="1"/>
            <a:endParaRPr lang="es-MX" sz="1400" dirty="0"/>
          </a:p>
          <a:p>
            <a:pPr lvl="1"/>
            <a:endParaRPr lang="es-MX" sz="1400" dirty="0" smtClean="0"/>
          </a:p>
          <a:p>
            <a:pPr lvl="1"/>
            <a:endParaRPr lang="es-MX" sz="1400" dirty="0" smtClean="0"/>
          </a:p>
          <a:p>
            <a:pPr lvl="1"/>
            <a:endParaRPr lang="es-MX" sz="1400" dirty="0" smtClean="0"/>
          </a:p>
          <a:p>
            <a:pPr lvl="1"/>
            <a:endParaRPr lang="es-MX" sz="1400" dirty="0"/>
          </a:p>
        </p:txBody>
      </p:sp>
      <p:sp>
        <p:nvSpPr>
          <p:cNvPr id="7" name="6 CuadroTexto"/>
          <p:cNvSpPr txBox="1"/>
          <p:nvPr/>
        </p:nvSpPr>
        <p:spPr>
          <a:xfrm>
            <a:off x="778766" y="3933056"/>
            <a:ext cx="616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PARAMETER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LIMITE_I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10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DIMENSION(LIMITE_I:LIMITE_S)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 x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815274" y="4741693"/>
            <a:ext cx="2964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LIMITE_I, LIMITE_S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x(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DO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88024" y="4741693"/>
            <a:ext cx="34563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LIMITE_I,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LIMITE_S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(MOD(i,2) == 0) THEN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x(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0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ELSE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x(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 = 1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IF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END DO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816699" y="5649634"/>
            <a:ext cx="3312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 smtClean="0">
                <a:solidFill>
                  <a:srgbClr val="C00000"/>
                </a:solidFill>
              </a:rPr>
              <a:t>El arreglo x( ) tiene 3,4,5,…,10</a:t>
            </a:r>
            <a:endParaRPr lang="es-MX" sz="1200" b="1" dirty="0">
              <a:solidFill>
                <a:srgbClr val="C00000"/>
              </a:solidFill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1441128" y="6280576"/>
            <a:ext cx="3312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s-MX" sz="1200" b="1" dirty="0" smtClean="0">
                <a:solidFill>
                  <a:srgbClr val="C00000"/>
                </a:solidFill>
              </a:rPr>
              <a:t>El arreglo x( ) tiene 1,0,1,0,</a:t>
            </a:r>
            <a:r>
              <a:rPr lang="es-MX" sz="1200" b="1" dirty="0">
                <a:solidFill>
                  <a:srgbClr val="C00000"/>
                </a:solidFill>
              </a:rPr>
              <a:t> 1,0,1,0</a:t>
            </a:r>
          </a:p>
        </p:txBody>
      </p:sp>
    </p:spTree>
    <p:extLst>
      <p:ext uri="{BB962C8B-B14F-4D97-AF65-F5344CB8AC3E}">
        <p14:creationId xmlns:p14="http://schemas.microsoft.com/office/powerpoint/2010/main" val="2678058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Uso de los arreglos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0255"/>
          </a:xfrm>
        </p:spPr>
        <p:txBody>
          <a:bodyPr>
            <a:noAutofit/>
          </a:bodyPr>
          <a:lstStyle/>
          <a:p>
            <a:r>
              <a:rPr lang="es-MX" sz="1600" dirty="0"/>
              <a:t>Supongamos que tenemos las siguientes declaraciones: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99592" y="2132856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PARAMETER 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LIMITE_I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3,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10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DIMENSION(LIMITE_I:LIMITE_S,LIMITE_I:LIMITE_S)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936100" y="2941493"/>
            <a:ext cx="33137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DO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LIMITE_I, LIMITE_S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DO j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LIMITE_I, LIMITE_S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i,j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0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END DO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i,i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 = 1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END DO</a:t>
            </a:r>
          </a:p>
        </p:txBody>
      </p:sp>
      <p:sp>
        <p:nvSpPr>
          <p:cNvPr id="8" name="7 Rectángulo"/>
          <p:cNvSpPr/>
          <p:nvPr/>
        </p:nvSpPr>
        <p:spPr>
          <a:xfrm>
            <a:off x="937525" y="4511153"/>
            <a:ext cx="3312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 smtClean="0">
                <a:solidFill>
                  <a:srgbClr val="C00000"/>
                </a:solidFill>
              </a:rPr>
              <a:t>Genera una matriz identidad</a:t>
            </a:r>
            <a:endParaRPr lang="es-MX" sz="1200" b="1" dirty="0">
              <a:solidFill>
                <a:srgbClr val="C00000"/>
              </a:solidFill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4728255" y="2941493"/>
            <a:ext cx="33137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latin typeface="Consolas" pitchFamily="49" charset="0"/>
                <a:cs typeface="Consolas" pitchFamily="49" charset="0"/>
              </a:rPr>
              <a:t>DO i =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L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IMITE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I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L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IMITE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_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S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DO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j = i+1, L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IMITE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_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S</a:t>
            </a:r>
            <a:endParaRPr lang="pl-PL" sz="1600" dirty="0">
              <a:latin typeface="Consolas" pitchFamily="49" charset="0"/>
              <a:cs typeface="Consolas" pitchFamily="49" charset="0"/>
            </a:endParaRP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t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= a(i,j)</a:t>
            </a: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a(i,j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) = a(j,i)</a:t>
            </a: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   	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a(j,i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) = t</a:t>
            </a: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pl-PL" sz="1600" dirty="0" smtClean="0">
                <a:latin typeface="Consolas" pitchFamily="49" charset="0"/>
                <a:cs typeface="Consolas" pitchFamily="49" charset="0"/>
              </a:rPr>
              <a:t>END </a:t>
            </a:r>
            <a:r>
              <a:rPr lang="pl-PL" sz="16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pl-PL" sz="1600" dirty="0">
                <a:latin typeface="Consolas" pitchFamily="49" charset="0"/>
                <a:cs typeface="Consolas" pitchFamily="49" charset="0"/>
              </a:rPr>
              <a:t>END DO END DO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9 Rectángulo"/>
          <p:cNvSpPr/>
          <p:nvPr/>
        </p:nvSpPr>
        <p:spPr>
          <a:xfrm>
            <a:off x="4778381" y="4802052"/>
            <a:ext cx="33123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b="1" dirty="0" smtClean="0">
                <a:solidFill>
                  <a:srgbClr val="C00000"/>
                </a:solidFill>
              </a:rPr>
              <a:t>Generando la transpuesta de una matriz</a:t>
            </a:r>
            <a:endParaRPr lang="es-MX" sz="1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err="1" smtClean="0"/>
              <a:t>implicito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540495"/>
          </a:xfrm>
        </p:spPr>
        <p:txBody>
          <a:bodyPr>
            <a:noAutofit/>
          </a:bodyPr>
          <a:lstStyle/>
          <a:p>
            <a:r>
              <a:rPr lang="es-MX" sz="1600" dirty="0" smtClean="0"/>
              <a:t>Fortran tiene el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600" dirty="0" smtClean="0"/>
              <a:t> implícito que puede generar eficientemente un conjunto de valores y/o elementos.</a:t>
            </a:r>
          </a:p>
          <a:p>
            <a:r>
              <a:rPr lang="es-MX" sz="1600" dirty="0" smtClean="0"/>
              <a:t>El </a:t>
            </a:r>
            <a:r>
              <a:rPr lang="es-MX" sz="1600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 </a:t>
            </a:r>
            <a:r>
              <a:rPr lang="es-MX" sz="1600" dirty="0" smtClean="0"/>
              <a:t>implícito es una variación del bucle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600" dirty="0" smtClean="0"/>
              <a:t>, y tiene la siguiente sintaxis:</a:t>
            </a:r>
          </a:p>
          <a:p>
            <a:endParaRPr lang="es-MX" sz="1600" dirty="0"/>
          </a:p>
          <a:p>
            <a:endParaRPr lang="es-MX" sz="1600" dirty="0" smtClean="0"/>
          </a:p>
          <a:p>
            <a:r>
              <a:rPr lang="es-MX" sz="1600" dirty="0" smtClean="0"/>
              <a:t>Donde 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elemento-1, elemento-2, …, </a:t>
            </a:r>
            <a:r>
              <a:rPr lang="en-US" sz="1600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elemento</a:t>
            </a:r>
            <a:r>
              <a:rPr lang="en-US" sz="16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600" dirty="0" smtClean="0"/>
              <a:t>son variables o expresiones, 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s-MX" sz="1600" dirty="0"/>
              <a:t> </a:t>
            </a:r>
            <a:r>
              <a:rPr lang="es-MX" sz="1600" dirty="0" smtClean="0"/>
              <a:t>es una variable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1600" dirty="0" smtClean="0"/>
              <a:t>, e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inicial</a:t>
            </a:r>
            <a:r>
              <a:rPr lang="en-US" sz="16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 final y </a:t>
            </a:r>
            <a:r>
              <a:rPr lang="en-US" sz="16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paso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600" dirty="0" smtClean="0"/>
              <a:t>son expresiones tipo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</a:t>
            </a:r>
            <a:endParaRPr lang="es-MX" sz="1600" dirty="0" smtClean="0"/>
          </a:p>
          <a:p>
            <a:r>
              <a:rPr lang="es-MX" sz="1600" dirty="0" smtClean="0"/>
              <a:t>Por ejemplo: </a:t>
            </a:r>
            <a:endParaRPr lang="es-MX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1115616" y="2708920"/>
            <a:ext cx="7272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(elemento-1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elemento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-2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…,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elemento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-n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v=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inicial,final,paso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899592" y="4293096"/>
            <a:ext cx="77048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(i+1,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=1,3)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genera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2, 3, 4.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i+k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=1,8,2)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generates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k, 1+k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1), 3*k, 3+k*3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3), 5*k, 5+k*5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5),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  7*k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, 7+k*7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= 7).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(a(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),a(i+2),a(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*3-1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),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*4,i=3,5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genera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a(3), a(5), a(8) , 12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=3),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a(4), a(6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a(11), 16 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=4), 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     a(5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), a(7), a(14), 20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.(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=4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92726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err="1" smtClean="0"/>
              <a:t>implicito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604391"/>
          </a:xfrm>
        </p:spPr>
        <p:txBody>
          <a:bodyPr>
            <a:noAutofit/>
          </a:bodyPr>
          <a:lstStyle/>
          <a:p>
            <a:r>
              <a:rPr lang="es-MX" sz="1600" dirty="0" smtClean="0"/>
              <a:t>El </a:t>
            </a:r>
            <a:r>
              <a:rPr lang="es-MX" sz="1600" b="1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  <a:r>
              <a:rPr lang="es-MX" sz="1600" dirty="0" smtClean="0"/>
              <a:t> implícito puede ser anidado</a:t>
            </a:r>
          </a:p>
          <a:p>
            <a:pPr marL="114300" indent="0">
              <a:buNone/>
            </a:pP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*k</a:t>
            </a:r>
            <a:r>
              <a:rPr lang="en-U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,(j*</a:t>
            </a:r>
            <a:r>
              <a:rPr lang="en-US" sz="18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j,i</a:t>
            </a:r>
            <a:r>
              <a:rPr lang="en-U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8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j,j</a:t>
            </a:r>
            <a:r>
              <a:rPr lang="en-US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=1,3), </a:t>
            </a:r>
            <a:r>
              <a:rPr lang="en-US" sz="18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=2,4)</a:t>
            </a:r>
            <a:endParaRPr lang="es-MX" sz="1800" dirty="0" smtClean="0"/>
          </a:p>
          <a:p>
            <a:r>
              <a:rPr lang="es-MX" sz="1600" dirty="0" smtClean="0"/>
              <a:t>En la expresión de arriba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(j*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j,i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*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j,j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=1,3)</a:t>
            </a:r>
            <a:r>
              <a:rPr lang="es-MX" sz="1600" dirty="0"/>
              <a:t> </a:t>
            </a:r>
            <a:r>
              <a:rPr lang="es-MX" sz="1600" dirty="0" smtClean="0"/>
              <a:t>en el bucle implícito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MX" sz="1600" dirty="0" smtClean="0"/>
              <a:t>.</a:t>
            </a:r>
          </a:p>
          <a:p>
            <a:endParaRPr lang="es-MX" sz="1600" dirty="0" smtClean="0"/>
          </a:p>
          <a:p>
            <a:r>
              <a:rPr lang="es-MX" sz="1600" dirty="0" smtClean="0"/>
              <a:t>Quedaría de la siguiente forma:</a:t>
            </a:r>
            <a:endParaRPr lang="es-MX" sz="16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83568" y="3356992"/>
            <a:ext cx="39604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=2, el DO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implicito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genera</a:t>
            </a: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2k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(j*j,2*j, j=1,3)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Despues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j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va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de 1 a 3 y genera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	2k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1*1,2*1, 2*2,2*2, 3*3,2*3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=3 se genera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3k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(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j*j,3*j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j=1,3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Despues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j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genera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2k,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1*1,3*1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2*2,3*2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3*3,3*3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5004048" y="4581708"/>
            <a:ext cx="39604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Cuando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i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=4 se genera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4k, (j*j,4*j, j=1,3)</a:t>
            </a:r>
          </a:p>
          <a:p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Despues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 j genera</a:t>
            </a:r>
          </a:p>
          <a:p>
            <a:r>
              <a:rPr lang="en-US" sz="1400" dirty="0">
                <a:latin typeface="Consolas" pitchFamily="49" charset="0"/>
                <a:cs typeface="Consolas" pitchFamily="49" charset="0"/>
              </a:rPr>
              <a:t>	4k, 1*1,4*1, 2*2,4*2, 3*3,4*3</a:t>
            </a:r>
          </a:p>
        </p:txBody>
      </p:sp>
    </p:spTree>
    <p:extLst>
      <p:ext uri="{BB962C8B-B14F-4D97-AF65-F5344CB8AC3E}">
        <p14:creationId xmlns:p14="http://schemas.microsoft.com/office/powerpoint/2010/main" val="1596746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1750</TotalTime>
  <Words>1050</Words>
  <Application>Microsoft Office PowerPoint</Application>
  <PresentationFormat>Presentación en pantalla (4:3)</PresentationFormat>
  <Paragraphs>232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Boticario</vt:lpstr>
      <vt:lpstr>FORTRAN 90</vt:lpstr>
      <vt:lpstr>El atributo DImension</vt:lpstr>
      <vt:lpstr>El atributo DImension</vt:lpstr>
      <vt:lpstr>El atributo DImension</vt:lpstr>
      <vt:lpstr>El atributo DImension</vt:lpstr>
      <vt:lpstr>Uso de los arreglos</vt:lpstr>
      <vt:lpstr>Uso de los arreglos</vt:lpstr>
      <vt:lpstr>DO implicito</vt:lpstr>
      <vt:lpstr>DO implicito</vt:lpstr>
      <vt:lpstr>DO implicito</vt:lpstr>
      <vt:lpstr>DO implicito</vt:lpstr>
      <vt:lpstr>Arreglo entrada/salida</vt:lpstr>
      <vt:lpstr>Arreglo entrada/salida</vt:lpstr>
      <vt:lpstr>EJEMPLO</vt:lpstr>
      <vt:lpstr>Ejemplo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90</dc:title>
  <dc:creator>R2-D2</dc:creator>
  <cp:lastModifiedBy>alfonsosm</cp:lastModifiedBy>
  <cp:revision>128</cp:revision>
  <dcterms:created xsi:type="dcterms:W3CDTF">2013-05-17T15:58:36Z</dcterms:created>
  <dcterms:modified xsi:type="dcterms:W3CDTF">2013-06-03T23:08:42Z</dcterms:modified>
</cp:coreProperties>
</file>