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9" r:id="rId13"/>
    <p:sldId id="268" r:id="rId14"/>
    <p:sldId id="270" r:id="rId15"/>
    <p:sldId id="271" r:id="rId16"/>
    <p:sldId id="272" r:id="rId17"/>
    <p:sldId id="273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3DB64383-144A-4021-9FBC-ECCD1FAE2186}" type="datetimeFigureOut">
              <a:rPr lang="es-MX" smtClean="0"/>
              <a:t>06/06/2013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AECA948D-D704-4C88-8350-F7FF68A5F079}" type="slidenum">
              <a:rPr lang="es-MX" smtClean="0"/>
              <a:t>‹Nº›</a:t>
            </a:fld>
            <a:endParaRPr lang="es-MX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Subprogramas</a:t>
            </a:r>
            <a:endParaRPr lang="es-MX" dirty="0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/>
              <a:t>FORTRAN 90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46023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s-MX" dirty="0" smtClean="0"/>
                  <a:t>Si un triángulo tiene las longitudes de sus lados dadas por a, b y c, la fórmula de Herón calcula el área del triángulo de la siguiente manera:</a:t>
                </a:r>
              </a:p>
              <a:p>
                <a:pPr marL="114300" indent="0">
                  <a:buNone/>
                </a:pPr>
                <a:endParaRPr lang="es-MX" dirty="0" smtClean="0"/>
              </a:p>
              <a:p>
                <a:pPr marL="114300" indent="0">
                  <a:buNone/>
                </a:pPr>
                <a:r>
                  <a:rPr lang="es-MX" dirty="0" smtClean="0"/>
                  <a:t>	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𝐴𝑟𝑒𝑎</m:t>
                    </m:r>
                    <m:r>
                      <a:rPr lang="es-MX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s-MX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s-MX" i="1">
                            <a:latin typeface="Cambria Math"/>
                          </a:rPr>
                          <m:t>𝑠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×(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𝑎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)×(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𝑏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)×(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𝑠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𝑐</m:t>
                        </m:r>
                        <m:r>
                          <a:rPr lang="es-MX" i="1"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rad>
                  </m:oMath>
                </a14:m>
                <a:endParaRPr lang="es-MX" dirty="0" smtClean="0"/>
              </a:p>
              <a:p>
                <a:pPr marL="114300" indent="0">
                  <a:buNone/>
                </a:pPr>
                <a:endParaRPr lang="es-MX" dirty="0" smtClean="0"/>
              </a:p>
              <a:p>
                <a:pPr marL="114300" indent="0">
                  <a:buNone/>
                </a:pPr>
                <a:r>
                  <a:rPr lang="es-MX" dirty="0" smtClean="0"/>
                  <a:t>	donde s es el </a:t>
                </a:r>
                <a:r>
                  <a:rPr lang="es-MX" dirty="0" err="1" smtClean="0"/>
                  <a:t>semi</a:t>
                </a:r>
                <a:r>
                  <a:rPr lang="es-MX" dirty="0" smtClean="0"/>
                  <a:t>-perímetro del triángulo:</a:t>
                </a:r>
              </a:p>
              <a:p>
                <a:pPr marL="114300" indent="0">
                  <a:buNone/>
                </a:pPr>
                <a:endParaRPr lang="es-MX" dirty="0" smtClean="0"/>
              </a:p>
              <a:p>
                <a:pPr marL="114300" indent="0">
                  <a:buNone/>
                </a:pPr>
                <a:r>
                  <a:rPr lang="es-MX" dirty="0" smtClean="0"/>
                  <a:t>		</a:t>
                </a:r>
                <a:r>
                  <a:rPr lang="es-MX" dirty="0"/>
                  <a:t>	</a:t>
                </a:r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𝑠</m:t>
                    </m:r>
                    <m:r>
                      <a:rPr lang="es-MX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s-MX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s-MX" b="0" i="1" smtClean="0">
                            <a:latin typeface="Cambria Math"/>
                          </a:rPr>
                          <m:t>𝑎</m:t>
                        </m:r>
                        <m:r>
                          <a:rPr lang="es-MX" b="0" i="1" smtClean="0">
                            <a:latin typeface="Cambria Math"/>
                          </a:rPr>
                          <m:t>+</m:t>
                        </m:r>
                        <m:r>
                          <a:rPr lang="es-MX" b="0" i="1" smtClean="0">
                            <a:latin typeface="Cambria Math"/>
                          </a:rPr>
                          <m:t>𝑏</m:t>
                        </m:r>
                        <m:r>
                          <a:rPr lang="es-MX" b="0" i="1" smtClean="0">
                            <a:latin typeface="Cambria Math"/>
                          </a:rPr>
                          <m:t>+</m:t>
                        </m:r>
                        <m:r>
                          <a:rPr lang="es-MX" b="0" i="1" smtClean="0">
                            <a:latin typeface="Cambria Math"/>
                          </a:rPr>
                          <m:t>𝑐</m:t>
                        </m:r>
                      </m:num>
                      <m:den>
                        <m:r>
                          <a:rPr lang="es-MX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s-MX" dirty="0" smtClean="0"/>
              </a:p>
              <a:p>
                <a:pPr marL="114300" indent="0">
                  <a:buNone/>
                </a:pPr>
                <a:endParaRPr lang="es-MX" dirty="0" smtClean="0"/>
              </a:p>
              <a:p>
                <a:r>
                  <a:rPr lang="es-MX" dirty="0" smtClean="0"/>
                  <a:t>Para formar un triángulo las longitudes a, b, c deben de cumplir las siguientes condiciones: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s-MX" b="0" i="1" smtClean="0">
                        <a:latin typeface="Cambria Math"/>
                      </a:rPr>
                      <m:t>𝑎</m:t>
                    </m:r>
                    <m:r>
                      <a:rPr lang="es-MX" b="0" i="1" smtClean="0">
                        <a:latin typeface="Cambria Math"/>
                      </a:rPr>
                      <m:t>&gt;0,  </m:t>
                    </m:r>
                    <m:r>
                      <a:rPr lang="es-MX" b="0" i="1" smtClean="0">
                        <a:latin typeface="Cambria Math"/>
                      </a:rPr>
                      <m:t>𝑏</m:t>
                    </m:r>
                    <m:r>
                      <a:rPr lang="es-MX" b="0" i="1" smtClean="0">
                        <a:latin typeface="Cambria Math"/>
                      </a:rPr>
                      <m:t>&gt;0 </m:t>
                    </m:r>
                    <m:r>
                      <a:rPr lang="es-MX" b="0" i="1" smtClean="0">
                        <a:latin typeface="Cambria Math"/>
                      </a:rPr>
                      <m:t>𝑦</m:t>
                    </m:r>
                    <m:r>
                      <a:rPr lang="es-MX" b="0" i="1" smtClean="0">
                        <a:latin typeface="Cambria Math"/>
                      </a:rPr>
                      <m:t> </m:t>
                    </m:r>
                    <m:r>
                      <a:rPr lang="es-MX" b="0" i="1" smtClean="0">
                        <a:latin typeface="Cambria Math"/>
                      </a:rPr>
                      <m:t>𝑐</m:t>
                    </m:r>
                    <m:r>
                      <a:rPr lang="es-MX" b="0" i="1" smtClean="0">
                        <a:latin typeface="Cambria Math"/>
                      </a:rPr>
                      <m:t>&gt;0</m:t>
                    </m:r>
                  </m:oMath>
                </a14:m>
                <a:endParaRPr lang="es-MX" b="0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s-MX" i="1">
                        <a:latin typeface="Cambria Math"/>
                      </a:rPr>
                      <m:t>𝑎</m:t>
                    </m:r>
                    <m:r>
                      <a:rPr lang="es-MX" b="0" i="1" smtClean="0">
                        <a:latin typeface="Cambria Math"/>
                      </a:rPr>
                      <m:t>+</m:t>
                    </m:r>
                    <m:r>
                      <a:rPr lang="es-MX" b="0" i="1" smtClean="0">
                        <a:latin typeface="Cambria Math"/>
                      </a:rPr>
                      <m:t>𝑏</m:t>
                    </m:r>
                    <m:r>
                      <a:rPr lang="es-MX" i="1">
                        <a:latin typeface="Cambria Math"/>
                      </a:rPr>
                      <m:t>&gt;</m:t>
                    </m:r>
                    <m:r>
                      <a:rPr lang="es-MX" b="0" i="1" smtClean="0">
                        <a:latin typeface="Cambria Math"/>
                      </a:rPr>
                      <m:t>𝑐</m:t>
                    </m:r>
                    <m:r>
                      <a:rPr lang="es-MX" i="1">
                        <a:latin typeface="Cambria Math"/>
                      </a:rPr>
                      <m:t>,  </m:t>
                    </m:r>
                    <m:r>
                      <a:rPr lang="es-MX" b="0" i="1" smtClean="0">
                        <a:latin typeface="Cambria Math"/>
                      </a:rPr>
                      <m:t>𝑎</m:t>
                    </m:r>
                    <m:r>
                      <a:rPr lang="es-MX" b="0" i="1" smtClean="0">
                        <a:latin typeface="Cambria Math"/>
                      </a:rPr>
                      <m:t>+</m:t>
                    </m:r>
                    <m:r>
                      <a:rPr lang="es-MX" b="0" i="1" smtClean="0">
                        <a:latin typeface="Cambria Math"/>
                      </a:rPr>
                      <m:t>𝑐</m:t>
                    </m:r>
                    <m:r>
                      <a:rPr lang="es-MX" b="0" i="1" smtClean="0">
                        <a:latin typeface="Cambria Math"/>
                      </a:rPr>
                      <m:t>&gt;</m:t>
                    </m:r>
                    <m:r>
                      <a:rPr lang="es-MX" i="1">
                        <a:latin typeface="Cambria Math"/>
                      </a:rPr>
                      <m:t>𝑏</m:t>
                    </m:r>
                    <m:r>
                      <a:rPr lang="es-MX" b="0" i="1" smtClean="0">
                        <a:latin typeface="Cambria Math"/>
                      </a:rPr>
                      <m:t> </m:t>
                    </m:r>
                    <m:r>
                      <a:rPr lang="es-MX" b="0" i="1" smtClean="0">
                        <a:latin typeface="Cambria Math"/>
                      </a:rPr>
                      <m:t>𝑦</m:t>
                    </m:r>
                    <m:r>
                      <a:rPr lang="es-MX" b="0" i="1" smtClean="0">
                        <a:latin typeface="Cambria Math"/>
                      </a:rPr>
                      <m:t> </m:t>
                    </m:r>
                    <m:r>
                      <a:rPr lang="es-MX" b="0" i="1" smtClean="0">
                        <a:latin typeface="Cambria Math"/>
                      </a:rPr>
                      <m:t>𝑏</m:t>
                    </m:r>
                    <m:r>
                      <a:rPr lang="es-MX" b="0" i="1" smtClean="0">
                        <a:latin typeface="Cambria Math"/>
                      </a:rPr>
                      <m:t>+</m:t>
                    </m:r>
                    <m:r>
                      <a:rPr lang="es-MX" i="1">
                        <a:latin typeface="Cambria Math"/>
                      </a:rPr>
                      <m:t>𝑐</m:t>
                    </m:r>
                    <m:r>
                      <a:rPr lang="es-MX" i="1">
                        <a:latin typeface="Cambria Math"/>
                      </a:rPr>
                      <m:t>&gt;</m:t>
                    </m:r>
                    <m:r>
                      <a:rPr lang="es-MX" b="0" i="1" smtClean="0">
                        <a:latin typeface="Cambria Math"/>
                      </a:rPr>
                      <m:t>𝑎</m:t>
                    </m:r>
                  </m:oMath>
                </a14:m>
                <a:endParaRPr lang="es-MX" dirty="0"/>
              </a:p>
              <a:p>
                <a:pPr lvl="1"/>
                <a:endParaRPr lang="es-MX" b="0" dirty="0" smtClean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092" r="-370" b="-279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9645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1172343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La función </a:t>
            </a:r>
            <a:r>
              <a:rPr lang="es-MX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PruebaTriangulo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s-MX" dirty="0" smtClean="0"/>
              <a:t>de tipo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LOGICAL</a:t>
            </a:r>
            <a:r>
              <a:rPr lang="es-MX" dirty="0" smtClean="0"/>
              <a:t> se asegura de que todos los lados sean positivos, y que la suma de dos lados cualquiera sea mayor que el tercero.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395536" y="3140968"/>
            <a:ext cx="856895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LOGICAL FUNCTION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PruebaTriangulo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b, c)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IMPLICIT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REAL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INTENT(IN) :: a, b, c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LOGICAL          ::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test1, test2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test1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(a &gt; 0.0) .AND. (b &gt; 0.0) .AND. (c &gt; 0.0)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test2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(a + b &gt; c) .AND. (a + c &gt; b) .AND. (b + c &gt; a)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PruebaTriangulo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test1 .AND. test2 !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Los dos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deben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ser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.TRUE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FUNCTION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PruebaTriangulo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3595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52263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La siguiente función implementa la fórmula de Herón.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2051720" y="2204864"/>
            <a:ext cx="54726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REAL FUNCTION Area(a, b, c)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IMPLICIT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REAL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INTENT(IN) :: a, b, c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REAL             ::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s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(a + b + c) / 2.0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Area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SQRT(s*(s-a)*(s-b)*(s-c))</a:t>
            </a: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FUNCTION Area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703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00808"/>
            <a:ext cx="8229600" cy="308247"/>
          </a:xfrm>
        </p:spPr>
        <p:txBody>
          <a:bodyPr>
            <a:normAutofit fontScale="70000" lnSpcReduction="20000"/>
          </a:bodyPr>
          <a:lstStyle/>
          <a:p>
            <a:r>
              <a:rPr lang="es-MX" dirty="0" smtClean="0"/>
              <a:t>Programa completo: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611560" y="1916832"/>
            <a:ext cx="828092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PROGRAM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FormulaHeron</a:t>
            </a:r>
            <a:endParaRPr lang="en-US" sz="14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IMPLICIT 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REAL 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:: a, b, c,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AreaTriangulo</a:t>
            </a:r>
            <a:endParaRPr lang="en-US" sz="14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DO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WRITE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‘Introduce la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longitud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de los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tres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lados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de un &amp;    		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triangulo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--&gt; '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READ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a, b, c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WRITE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‘La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longitud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de los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lados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son: 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', a, b, c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IF (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PruebaTriangulo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b, c)) EXIT !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Salir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si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forman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triangulo</a:t>
            </a:r>
            <a:endParaRPr lang="en-US" sz="14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WRITE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‘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Tus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valores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no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pueden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formar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un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triangulo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.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Intentalo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nuevo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'</a:t>
            </a:r>
            <a:endParaRPr lang="en-US" sz="14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END 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AreaTriangulo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Area(a, b, c)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WRITE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‘El Area del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Triangulo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es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',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AreaTriangulo</a:t>
            </a:r>
            <a:endParaRPr lang="en-US" sz="14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endParaRPr lang="en-US" sz="14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CONTAINS</a:t>
            </a:r>
            <a:endParaRPr lang="en-US" sz="14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LOGICAL FUNCTION </a:t>
            </a:r>
            <a:r>
              <a:rPr lang="en-US" sz="14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PruebaTriangulo</a:t>
            </a:r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b, c)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……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4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PruebaTriangulo</a:t>
            </a:r>
            <a:endParaRPr lang="en-US" sz="14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REAL FUNCTION Area(a, b, c)</a:t>
            </a:r>
          </a:p>
          <a:p>
            <a:r>
              <a:rPr lang="en-US" sz="14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……</a:t>
            </a:r>
            <a:endParaRPr lang="en-US" sz="14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FUNCTION Area</a:t>
            </a:r>
          </a:p>
          <a:p>
            <a:r>
              <a:rPr lang="en-US" sz="14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PROGRAM </a:t>
            </a:r>
            <a:r>
              <a:rPr lang="en-US" sz="14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FormulaHeron</a:t>
            </a:r>
            <a:endParaRPr lang="es-MX" sz="14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309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subrutinas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468488"/>
          </a:xfrm>
        </p:spPr>
        <p:txBody>
          <a:bodyPr>
            <a:normAutofit fontScale="77500" lnSpcReduction="20000"/>
          </a:bodyPr>
          <a:lstStyle/>
          <a:p>
            <a:r>
              <a:rPr lang="es-MX" dirty="0" smtClean="0"/>
              <a:t>Una función de Fortran 90 toma valores de sus argumentos formales, y devuelve un solo valor con el nombre de la función.</a:t>
            </a:r>
          </a:p>
          <a:p>
            <a:r>
              <a:rPr lang="es-MX" dirty="0" smtClean="0"/>
              <a:t>Una subrutina de Fortran 90 toma valores de sus argumentos formales y regresa algunos resultados calculados con sus argumentos formales.</a:t>
            </a:r>
          </a:p>
          <a:p>
            <a:r>
              <a:rPr lang="es-MX" dirty="0" smtClean="0"/>
              <a:t>Una subrutina de Fortran 90 no regresa </a:t>
            </a:r>
            <a:r>
              <a:rPr lang="es-MX" dirty="0" err="1" smtClean="0"/>
              <a:t>ningun</a:t>
            </a:r>
            <a:r>
              <a:rPr lang="es-MX" dirty="0" smtClean="0"/>
              <a:t> valor con su nombre.</a:t>
            </a:r>
          </a:p>
          <a:p>
            <a:r>
              <a:rPr lang="es-MX" dirty="0" smtClean="0"/>
              <a:t>La siguiente es la sintaxis de una subrutina en Fortran 90: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1403648" y="3978930"/>
            <a:ext cx="626469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SUBROUTINE </a:t>
            </a:r>
            <a:r>
              <a:rPr lang="en-US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nombre-subrutina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(arg1,arg2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,...,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argn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IMPLICIT 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Seccion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especificaciones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Seccion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ejecucion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  [</a:t>
            </a:r>
            <a:r>
              <a:rPr lang="en-US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Seccion</a:t>
            </a:r>
            <a:r>
              <a:rPr lang="en-US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 de </a:t>
            </a:r>
            <a:r>
              <a:rPr lang="en-US" dirty="0" err="1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subprograma</a:t>
            </a:r>
            <a:r>
              <a:rPr lang="en-US" dirty="0" smtClean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]</a:t>
            </a:r>
            <a:endParaRPr lang="en-US" dirty="0">
              <a:solidFill>
                <a:srgbClr val="C0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SUBROUTINE </a:t>
            </a:r>
            <a:r>
              <a:rPr lang="en-US" dirty="0" err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nombre-subrutina</a:t>
            </a:r>
            <a:endParaRPr lang="es-MX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6233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atributo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INTENT()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4052664"/>
          </a:xfrm>
        </p:spPr>
        <p:txBody>
          <a:bodyPr/>
          <a:lstStyle/>
          <a:p>
            <a:r>
              <a:rPr lang="es-MX" dirty="0" smtClean="0"/>
              <a:t>Dado que las subrutinas utilizan argumentos formales para recibir valores y regresar resultados, en adición a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INTEN(IN)</a:t>
            </a:r>
            <a:r>
              <a:rPr lang="es-MX" dirty="0" smtClean="0"/>
              <a:t>, existen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INTEN(OUT)</a:t>
            </a:r>
            <a:r>
              <a:rPr lang="es-MX" dirty="0"/>
              <a:t> </a:t>
            </a:r>
            <a:r>
              <a:rPr lang="es-MX" dirty="0" smtClean="0"/>
              <a:t>e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INTEN(INOUT)</a:t>
            </a:r>
            <a:r>
              <a:rPr lang="es-MX" dirty="0" smtClean="0"/>
              <a:t>.</a:t>
            </a: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INTEN(OUT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s-MX" dirty="0"/>
              <a:t> </a:t>
            </a:r>
            <a:r>
              <a:rPr lang="es-MX" dirty="0" smtClean="0"/>
              <a:t>significa que un argumento formal no recibe un valor; pero, regresará un valor a su argumento correspondiente.</a:t>
            </a: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INTEN(INOUT)</a:t>
            </a:r>
            <a:r>
              <a:rPr lang="es-MX" dirty="0" smtClean="0"/>
              <a:t> </a:t>
            </a:r>
            <a:r>
              <a:rPr lang="es-MX" dirty="0"/>
              <a:t>significa que un argumento </a:t>
            </a:r>
            <a:r>
              <a:rPr lang="es-MX" dirty="0" smtClean="0"/>
              <a:t>formal </a:t>
            </a:r>
            <a:r>
              <a:rPr lang="es-MX" dirty="0"/>
              <a:t>recibe un </a:t>
            </a:r>
            <a:r>
              <a:rPr lang="es-MX" dirty="0" smtClean="0"/>
              <a:t>valor y regresa otro a su </a:t>
            </a:r>
            <a:r>
              <a:rPr lang="es-MX" dirty="0"/>
              <a:t>argumento correspondiente</a:t>
            </a:r>
            <a:r>
              <a:rPr lang="es-MX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7056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El atributo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INTENT()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380255"/>
          </a:xfrm>
        </p:spPr>
        <p:txBody>
          <a:bodyPr>
            <a:normAutofit fontScale="92500" lnSpcReduction="20000"/>
          </a:bodyPr>
          <a:lstStyle/>
          <a:p>
            <a:r>
              <a:rPr lang="es-MX" dirty="0" smtClean="0"/>
              <a:t>Por ejemplo: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611560" y="2026002"/>
            <a:ext cx="6984776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Am, </a:t>
            </a:r>
            <a:r>
              <a:rPr lang="en-US" sz="16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Gm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y </a:t>
            </a:r>
            <a:r>
              <a:rPr lang="en-US" sz="16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Hm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se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usan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para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regresar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los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resultados</a:t>
            </a:r>
            <a:endParaRPr lang="en-US" sz="16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SUBROUTINE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Promedios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b, c, Am, </a:t>
            </a:r>
            <a:r>
              <a:rPr lang="en-US" sz="16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Gm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Hm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IMPLICIT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REAL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INTENT(IN) :: a, b, c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REAL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INTENT(OUT) :: Am, </a:t>
            </a:r>
            <a:r>
              <a:rPr lang="en-US" sz="16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Gm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Hm</a:t>
            </a:r>
            <a:endParaRPr lang="en-US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Am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16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a+b+c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)/3.0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Gm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(a*b*c)**(1.0/3.0)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Hm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3.0/(1.0/a + 1.0/b + 1.0/c)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SUBROUTINE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Promedios</a:t>
            </a:r>
            <a:endParaRPr lang="es-MX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Rectángulo"/>
          <p:cNvSpPr/>
          <p:nvPr/>
        </p:nvSpPr>
        <p:spPr>
          <a:xfrm>
            <a:off x="4103948" y="4293096"/>
            <a:ext cx="4860540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! Los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valores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a y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b 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son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intercambiados</a:t>
            </a:r>
            <a:endParaRPr lang="en-US" sz="1600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SUBROUTINE Swap(a, b)</a:t>
            </a:r>
            <a:endParaRPr lang="en-US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IMPLICIT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INTEGER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INTENT(INOUT) :: a, b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INTEGER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:: c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c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a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a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b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b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</a:t>
            </a:r>
            <a:endParaRPr lang="en-US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SUBROUTINE Swap</a:t>
            </a:r>
            <a:endParaRPr lang="es-MX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4603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La declaración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CALL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07504" y="1752600"/>
            <a:ext cx="5122912" cy="4373563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A diferencia de C/C++ y Java, Fortran 90 utiliza la sentencia CALL, para utilizar una subrutina.</a:t>
            </a:r>
          </a:p>
          <a:p>
            <a:r>
              <a:rPr lang="es-MX" dirty="0" smtClean="0"/>
              <a:t>La sentencia CALL puede tener una de las siguientes formas:</a:t>
            </a:r>
          </a:p>
          <a:p>
            <a:pPr lvl="1"/>
            <a:r>
              <a:rPr lang="es-MX" sz="19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CALL sub-nombre(arg1,arg2</a:t>
            </a:r>
            <a:r>
              <a:rPr lang="es-MX" sz="19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,…,</a:t>
            </a:r>
            <a:r>
              <a:rPr lang="es-MX" sz="19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argn</a:t>
            </a:r>
            <a:r>
              <a:rPr lang="es-MX" sz="19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s-MX" sz="19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CALL </a:t>
            </a:r>
            <a:r>
              <a:rPr lang="es-MX" sz="19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sub-nombre( </a:t>
            </a:r>
            <a:r>
              <a:rPr lang="es-MX" sz="19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pPr lvl="1"/>
            <a:r>
              <a:rPr lang="es-MX" sz="19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CALL </a:t>
            </a:r>
            <a:r>
              <a:rPr lang="es-MX" sz="19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sub-nombre</a:t>
            </a:r>
          </a:p>
          <a:p>
            <a:r>
              <a:rPr lang="es-MX" dirty="0" smtClean="0"/>
              <a:t>Las últimas dos son equivalentes y </a:t>
            </a:r>
            <a:r>
              <a:rPr lang="es-MX" dirty="0" err="1" smtClean="0"/>
              <a:t>y</a:t>
            </a:r>
            <a:r>
              <a:rPr lang="es-MX" dirty="0" smtClean="0"/>
              <a:t> se utilizan para llamar a una subrutina sin argumentos formales.</a:t>
            </a:r>
          </a:p>
        </p:txBody>
      </p:sp>
      <p:sp>
        <p:nvSpPr>
          <p:cNvPr id="4" name="3 Rectángulo"/>
          <p:cNvSpPr/>
          <p:nvPr/>
        </p:nvSpPr>
        <p:spPr>
          <a:xfrm>
            <a:off x="5220072" y="2061423"/>
            <a:ext cx="374441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PROGRAM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Prueba</a:t>
            </a:r>
            <a:endParaRPr lang="en-US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IMPLICIT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REAL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:: a, b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READ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a, b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smtClean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CALL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Swap(</a:t>
            </a:r>
            <a:r>
              <a:rPr lang="en-US" sz="1600" dirty="0" err="1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WRITE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a, b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CONTAINS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SUBROUTINE Swap(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x,y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IMPLICIT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REAL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>
                <a:solidFill>
                  <a:srgbClr val="0070C0"/>
                </a:solidFill>
                <a:latin typeface="Consolas" pitchFamily="49" charset="0"/>
                <a:cs typeface="Consolas" pitchFamily="49" charset="0"/>
              </a:rPr>
              <a:t>INTENT(INOUT)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:: </a:t>
            </a:r>
            <a:r>
              <a:rPr lang="en-US" sz="16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x,y</a:t>
            </a:r>
            <a:endParaRPr lang="en-US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   REAL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:: z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z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x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x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y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y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z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END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SUBROUTINE Swap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PROGRAM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Prueba</a:t>
            </a:r>
            <a:endParaRPr lang="es-MX" sz="1600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00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dirty="0" smtClean="0"/>
              <a:t>Funciones y subrutinas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2468488"/>
          </a:xfrm>
        </p:spPr>
        <p:txBody>
          <a:bodyPr>
            <a:normAutofit/>
          </a:bodyPr>
          <a:lstStyle/>
          <a:p>
            <a:r>
              <a:rPr lang="es-MX" dirty="0" smtClean="0"/>
              <a:t>Fortran 90 tiene dos tipos de subprogramas, </a:t>
            </a:r>
            <a:r>
              <a:rPr lang="es-MX" b="1" dirty="0" smtClean="0"/>
              <a:t>funciones</a:t>
            </a:r>
            <a:r>
              <a:rPr lang="es-MX" dirty="0" smtClean="0"/>
              <a:t> y </a:t>
            </a:r>
            <a:r>
              <a:rPr lang="es-MX" i="1" dirty="0" smtClean="0"/>
              <a:t>subrutinas</a:t>
            </a:r>
            <a:r>
              <a:rPr lang="es-MX" dirty="0" smtClean="0"/>
              <a:t>.</a:t>
            </a:r>
          </a:p>
          <a:p>
            <a:r>
              <a:rPr lang="es-MX" dirty="0" smtClean="0"/>
              <a:t>Una </a:t>
            </a:r>
            <a:r>
              <a:rPr lang="es-MX" b="1" dirty="0" smtClean="0"/>
              <a:t>función</a:t>
            </a:r>
            <a:r>
              <a:rPr lang="es-MX" dirty="0" smtClean="0"/>
              <a:t> en Fortran </a:t>
            </a:r>
            <a:r>
              <a:rPr lang="es-MX" dirty="0"/>
              <a:t>90 </a:t>
            </a:r>
            <a:r>
              <a:rPr lang="es-MX" dirty="0" smtClean="0"/>
              <a:t>regresa un resultado calculado a través del nombre de la </a:t>
            </a:r>
            <a:r>
              <a:rPr lang="es-MX" b="1" dirty="0" smtClean="0"/>
              <a:t>función</a:t>
            </a:r>
            <a:r>
              <a:rPr lang="es-MX" dirty="0" smtClean="0"/>
              <a:t>.</a:t>
            </a:r>
          </a:p>
          <a:p>
            <a:r>
              <a:rPr lang="es-MX" dirty="0" smtClean="0"/>
              <a:t>Si una </a:t>
            </a:r>
            <a:r>
              <a:rPr lang="es-MX" b="1" dirty="0" smtClean="0"/>
              <a:t>función</a:t>
            </a:r>
            <a:r>
              <a:rPr lang="es-MX" dirty="0" smtClean="0"/>
              <a:t> no tiene que regresar un valor, utiliza una </a:t>
            </a:r>
            <a:r>
              <a:rPr lang="es-MX" i="1" dirty="0" smtClean="0"/>
              <a:t>subrutina</a:t>
            </a:r>
            <a:r>
              <a:rPr lang="es-MX" dirty="0" smtClean="0"/>
              <a:t>.</a:t>
            </a:r>
          </a:p>
          <a:p>
            <a:endParaRPr lang="es-MX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970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Sintaxis de una función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sz="2000" dirty="0" smtClean="0"/>
              <a:t>Una función tiene la siguiente sintaxis:</a:t>
            </a:r>
          </a:p>
          <a:p>
            <a:pPr marL="114300" indent="0">
              <a:buNone/>
            </a:pPr>
            <a:r>
              <a:rPr lang="en-US" sz="1600" dirty="0" smtClean="0">
                <a:latin typeface="Consolas" pitchFamily="49" charset="0"/>
                <a:cs typeface="Consolas" pitchFamily="49" charset="0"/>
              </a:rPr>
              <a:t>	type 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PROGRAM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nombre-funcion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 (arg1, arg2, ...,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argn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 marL="11430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IMPLICIT NONE </a:t>
            </a:r>
          </a:p>
          <a:p>
            <a:pPr marL="11430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Seccion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especificaciones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Seccion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ejecucion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   [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Seccion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de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subprogramas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]</a:t>
            </a:r>
          </a:p>
          <a:p>
            <a:pPr marL="114300" indent="0">
              <a:buNone/>
            </a:pPr>
            <a:r>
              <a:rPr lang="en-US" sz="1600" dirty="0">
                <a:latin typeface="Consolas" pitchFamily="49" charset="0"/>
                <a:cs typeface="Consolas" pitchFamily="49" charset="0"/>
              </a:rPr>
              <a:t>	END OF PROGRAM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nombre-funcion</a:t>
            </a:r>
            <a:endParaRPr lang="en-US" sz="1600" dirty="0">
              <a:latin typeface="Consolas" pitchFamily="49" charset="0"/>
              <a:cs typeface="Consolas" pitchFamily="49" charset="0"/>
            </a:endParaRPr>
          </a:p>
          <a:p>
            <a:pPr marL="114300" indent="0">
              <a:buNone/>
            </a:pPr>
            <a:endParaRPr lang="es-MX" sz="2000" dirty="0" smtClean="0"/>
          </a:p>
          <a:p>
            <a:r>
              <a:rPr lang="es-MX" sz="2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Type</a:t>
            </a:r>
            <a:r>
              <a:rPr lang="es-MX" sz="2000" dirty="0" smtClean="0"/>
              <a:t> es un tipo de Fortran 90, por ejemplo: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INTEGER</a:t>
            </a:r>
            <a:r>
              <a:rPr lang="es-MX" sz="2000" dirty="0" smtClean="0"/>
              <a:t>,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s-MX" sz="2000" dirty="0" smtClean="0"/>
              <a:t>,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LOGICAL</a:t>
            </a:r>
            <a:r>
              <a:rPr lang="es-MX" sz="2000" dirty="0" smtClean="0"/>
              <a:t>, etc… con o sin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KIND</a:t>
            </a:r>
            <a:r>
              <a:rPr lang="es-MX" sz="2000" dirty="0" smtClean="0"/>
              <a:t>.</a:t>
            </a:r>
          </a:p>
          <a:p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Nombre-</a:t>
            </a:r>
            <a:r>
              <a:rPr lang="es-MX" sz="2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funcion</a:t>
            </a:r>
            <a:r>
              <a:rPr lang="es-MX" sz="2000" dirty="0" smtClean="0"/>
              <a:t> es un identificador de Fortran 90.</a:t>
            </a:r>
          </a:p>
          <a:p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arg1, arg2, …. </a:t>
            </a:r>
            <a:r>
              <a:rPr lang="es-MX" sz="2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argn</a:t>
            </a:r>
            <a:r>
              <a:rPr lang="es-MX" sz="2000" dirty="0" smtClean="0"/>
              <a:t>, son argumentos formales. </a:t>
            </a:r>
          </a:p>
        </p:txBody>
      </p:sp>
    </p:spTree>
    <p:extLst>
      <p:ext uri="{BB962C8B-B14F-4D97-AF65-F5344CB8AC3E}">
        <p14:creationId xmlns:p14="http://schemas.microsoft.com/office/powerpoint/2010/main" val="695109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 de una función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</a:t>
            </a:r>
            <a:r>
              <a:rPr lang="en-US" dirty="0" err="1" smtClean="0"/>
              <a:t>autocontenida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“</a:t>
            </a:r>
            <a:r>
              <a:rPr lang="en-US" dirty="0" err="1" smtClean="0"/>
              <a:t>entrada</a:t>
            </a:r>
            <a:r>
              <a:rPr lang="en-US" dirty="0" smtClean="0"/>
              <a:t>” via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formales</a:t>
            </a:r>
            <a:r>
              <a:rPr lang="en-US" dirty="0" smtClean="0"/>
              <a:t>,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calculos</a:t>
            </a:r>
            <a:r>
              <a:rPr lang="en-US" dirty="0" smtClean="0"/>
              <a:t>, y </a:t>
            </a:r>
            <a:r>
              <a:rPr lang="en-US" dirty="0" err="1" smtClean="0"/>
              <a:t>regresa</a:t>
            </a:r>
            <a:r>
              <a:rPr lang="en-US" dirty="0" smtClean="0"/>
              <a:t> un </a:t>
            </a:r>
            <a:r>
              <a:rPr lang="en-US" dirty="0" err="1" smtClean="0"/>
              <a:t>resultado</a:t>
            </a:r>
            <a:r>
              <a:rPr lang="en-US" dirty="0" smtClean="0"/>
              <a:t> con el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algúna</a:t>
            </a:r>
            <a:r>
              <a:rPr lang="en-US" dirty="0" smtClean="0"/>
              <a:t> parte de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de </a:t>
            </a:r>
            <a:r>
              <a:rPr lang="en-US" dirty="0" err="1" smtClean="0"/>
              <a:t>haber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 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declaraciones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ésta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nombre-funcion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expresion</a:t>
            </a:r>
            <a:endParaRPr lang="en-US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marL="411480" lvl="1" indent="0">
              <a:buNone/>
            </a:pPr>
            <a:r>
              <a:rPr lang="en-US" dirty="0" err="1" smtClean="0"/>
              <a:t>Donde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expresion</a:t>
            </a:r>
            <a:r>
              <a:rPr lang="en-US" dirty="0" smtClean="0"/>
              <a:t> se </a:t>
            </a:r>
            <a:r>
              <a:rPr lang="en-US" dirty="0" err="1" smtClean="0"/>
              <a:t>guarda</a:t>
            </a:r>
            <a:r>
              <a:rPr lang="en-US" dirty="0" smtClean="0"/>
              <a:t> en 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r>
              <a:rPr lang="en-US" dirty="0" smtClean="0"/>
              <a:t>.</a:t>
            </a:r>
          </a:p>
          <a:p>
            <a:pPr marL="411480" lvl="1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notar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nombre-funcion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en el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derecho</a:t>
            </a:r>
            <a:r>
              <a:rPr lang="en-US" dirty="0" smtClean="0"/>
              <a:t> de </a:t>
            </a:r>
            <a:r>
              <a:rPr lang="en-US" dirty="0" err="1" smtClean="0"/>
              <a:t>ninguna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28158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Sintaxis de una función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funcion</a:t>
            </a:r>
            <a:r>
              <a:rPr lang="en-US" dirty="0" smtClean="0"/>
              <a:t>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unidad</a:t>
            </a:r>
            <a:r>
              <a:rPr lang="en-US" dirty="0" smtClean="0"/>
              <a:t> </a:t>
            </a:r>
            <a:r>
              <a:rPr lang="en-US" dirty="0" err="1" smtClean="0"/>
              <a:t>autocontenida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recibe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“</a:t>
            </a:r>
            <a:r>
              <a:rPr lang="en-US" dirty="0" err="1" smtClean="0"/>
              <a:t>entrada</a:t>
            </a:r>
            <a:r>
              <a:rPr lang="en-US" dirty="0" smtClean="0"/>
              <a:t>” via </a:t>
            </a:r>
            <a:r>
              <a:rPr lang="en-US" dirty="0" err="1" smtClean="0"/>
              <a:t>sus</a:t>
            </a:r>
            <a:r>
              <a:rPr lang="en-US" dirty="0" smtClean="0"/>
              <a:t>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formales</a:t>
            </a:r>
            <a:r>
              <a:rPr lang="en-US" dirty="0" smtClean="0"/>
              <a:t>, </a:t>
            </a:r>
            <a:r>
              <a:rPr lang="en-US" dirty="0" err="1" smtClean="0"/>
              <a:t>hace</a:t>
            </a:r>
            <a:r>
              <a:rPr lang="en-US" dirty="0" smtClean="0"/>
              <a:t> </a:t>
            </a:r>
            <a:r>
              <a:rPr lang="en-US" dirty="0" err="1" smtClean="0"/>
              <a:t>algunos</a:t>
            </a:r>
            <a:r>
              <a:rPr lang="en-US" dirty="0" smtClean="0"/>
              <a:t> </a:t>
            </a:r>
            <a:r>
              <a:rPr lang="en-US" dirty="0" err="1" smtClean="0"/>
              <a:t>calculos</a:t>
            </a:r>
            <a:r>
              <a:rPr lang="en-US" dirty="0" smtClean="0"/>
              <a:t>, y </a:t>
            </a:r>
            <a:r>
              <a:rPr lang="en-US" dirty="0" err="1" smtClean="0"/>
              <a:t>regresa</a:t>
            </a:r>
            <a:r>
              <a:rPr lang="en-US" dirty="0" smtClean="0"/>
              <a:t> un </a:t>
            </a:r>
            <a:r>
              <a:rPr lang="en-US" dirty="0" err="1" smtClean="0"/>
              <a:t>resultado</a:t>
            </a:r>
            <a:r>
              <a:rPr lang="en-US" dirty="0" smtClean="0"/>
              <a:t> con el </a:t>
            </a:r>
            <a:r>
              <a:rPr lang="en-US" dirty="0" err="1" smtClean="0"/>
              <a:t>nombre</a:t>
            </a:r>
            <a:r>
              <a:rPr lang="en-US" dirty="0" smtClean="0"/>
              <a:t> de </a:t>
            </a:r>
            <a:r>
              <a:rPr lang="en-US" dirty="0" err="1" smtClean="0"/>
              <a:t>dicha</a:t>
            </a:r>
            <a:r>
              <a:rPr lang="en-US" dirty="0" smtClean="0"/>
              <a:t> </a:t>
            </a:r>
            <a:r>
              <a:rPr lang="en-US" dirty="0" err="1" smtClean="0"/>
              <a:t>función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En </a:t>
            </a:r>
            <a:r>
              <a:rPr lang="en-US" dirty="0" err="1" smtClean="0"/>
              <a:t>algúna</a:t>
            </a:r>
            <a:r>
              <a:rPr lang="en-US" dirty="0" smtClean="0"/>
              <a:t> parte de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 smtClean="0"/>
              <a:t>debe</a:t>
            </a:r>
            <a:r>
              <a:rPr lang="en-US" dirty="0" smtClean="0"/>
              <a:t> de </a:t>
            </a:r>
            <a:r>
              <a:rPr lang="en-US" dirty="0" err="1" smtClean="0"/>
              <a:t>haber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 o </a:t>
            </a:r>
            <a:r>
              <a:rPr lang="en-US" dirty="0" err="1" smtClean="0"/>
              <a:t>más</a:t>
            </a:r>
            <a:r>
              <a:rPr lang="en-US" dirty="0" smtClean="0"/>
              <a:t> </a:t>
            </a:r>
            <a:r>
              <a:rPr lang="en-US" dirty="0" err="1" smtClean="0"/>
              <a:t>declaraciones</a:t>
            </a:r>
            <a:r>
              <a:rPr lang="en-US" dirty="0" smtClean="0"/>
              <a:t>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ésta</a:t>
            </a:r>
            <a:r>
              <a:rPr lang="en-US" dirty="0" smtClean="0"/>
              <a:t>:</a:t>
            </a:r>
          </a:p>
          <a:p>
            <a:pPr marL="11430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nombre-funcion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= </a:t>
            </a:r>
            <a:r>
              <a:rPr lang="en-US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expresion</a:t>
            </a:r>
            <a:endParaRPr lang="en-US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pPr marL="411480" lvl="1" indent="0">
              <a:buNone/>
            </a:pPr>
            <a:r>
              <a:rPr lang="en-US" dirty="0" err="1" smtClean="0"/>
              <a:t>Donde</a:t>
            </a:r>
            <a:r>
              <a:rPr lang="en-US" dirty="0" smtClean="0"/>
              <a:t> el </a:t>
            </a:r>
            <a:r>
              <a:rPr lang="en-US" dirty="0" err="1" smtClean="0"/>
              <a:t>resultado</a:t>
            </a:r>
            <a:r>
              <a:rPr lang="en-US" dirty="0" smtClean="0"/>
              <a:t> de </a:t>
            </a:r>
            <a:r>
              <a:rPr lang="en-US" dirty="0" err="1" smtClean="0"/>
              <a:t>expresion</a:t>
            </a:r>
            <a:r>
              <a:rPr lang="en-US" dirty="0" smtClean="0"/>
              <a:t> se </a:t>
            </a:r>
            <a:r>
              <a:rPr lang="en-US" dirty="0" err="1" smtClean="0"/>
              <a:t>guarda</a:t>
            </a:r>
            <a:r>
              <a:rPr lang="en-US" dirty="0" smtClean="0"/>
              <a:t> en 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r>
              <a:rPr lang="en-US" dirty="0" smtClean="0"/>
              <a:t>.</a:t>
            </a:r>
          </a:p>
          <a:p>
            <a:pPr marL="411480" lvl="1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importante</a:t>
            </a:r>
            <a:r>
              <a:rPr lang="en-US" dirty="0" smtClean="0"/>
              <a:t> </a:t>
            </a:r>
            <a:r>
              <a:rPr lang="en-US" dirty="0" err="1" smtClean="0"/>
              <a:t>hacer</a:t>
            </a:r>
            <a:r>
              <a:rPr lang="en-US" dirty="0" smtClean="0"/>
              <a:t> </a:t>
            </a:r>
            <a:r>
              <a:rPr lang="en-US" dirty="0" err="1" smtClean="0"/>
              <a:t>notar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el </a:t>
            </a:r>
            <a:r>
              <a:rPr lang="en-US" dirty="0" err="1" smtClean="0"/>
              <a:t>nombre</a:t>
            </a:r>
            <a:r>
              <a:rPr lang="en-US" dirty="0" smtClean="0"/>
              <a:t> de la </a:t>
            </a:r>
            <a:r>
              <a:rPr lang="en-US" dirty="0" err="1" smtClean="0"/>
              <a:t>función</a:t>
            </a:r>
            <a:r>
              <a:rPr lang="en-US" dirty="0" smtClean="0"/>
              <a:t> </a:t>
            </a:r>
            <a:r>
              <a:rPr lang="en-US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nombre-funcion</a:t>
            </a:r>
            <a:r>
              <a:rPr lang="en-US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dirty="0" smtClean="0"/>
              <a:t>no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aparecer</a:t>
            </a:r>
            <a:r>
              <a:rPr lang="en-US" dirty="0" smtClean="0"/>
              <a:t> en el </a:t>
            </a:r>
            <a:r>
              <a:rPr lang="en-US" dirty="0" err="1" smtClean="0"/>
              <a:t>lado</a:t>
            </a:r>
            <a:r>
              <a:rPr lang="en-US" dirty="0" smtClean="0"/>
              <a:t> </a:t>
            </a:r>
            <a:r>
              <a:rPr lang="en-US" dirty="0" err="1" smtClean="0"/>
              <a:t>derecho</a:t>
            </a:r>
            <a:r>
              <a:rPr lang="en-US" dirty="0" smtClean="0"/>
              <a:t> de </a:t>
            </a:r>
            <a:r>
              <a:rPr lang="en-US" dirty="0" err="1" smtClean="0"/>
              <a:t>ninguna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.</a:t>
            </a:r>
          </a:p>
          <a:p>
            <a:pPr marL="41148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En la </a:t>
            </a:r>
            <a:r>
              <a:rPr lang="en-US" dirty="0" err="1" smtClean="0"/>
              <a:t>especificación</a:t>
            </a:r>
            <a:r>
              <a:rPr lang="en-US" dirty="0" smtClean="0"/>
              <a:t> de </a:t>
            </a:r>
            <a:r>
              <a:rPr lang="en-US" dirty="0" err="1" smtClean="0"/>
              <a:t>tipo</a:t>
            </a:r>
            <a:r>
              <a:rPr lang="en-US" dirty="0" smtClean="0"/>
              <a:t> type, los </a:t>
            </a:r>
            <a:r>
              <a:rPr lang="en-US" dirty="0" err="1" smtClean="0"/>
              <a:t>argumentos</a:t>
            </a:r>
            <a:r>
              <a:rPr lang="en-US" dirty="0" smtClean="0"/>
              <a:t> </a:t>
            </a:r>
            <a:r>
              <a:rPr lang="en-US" dirty="0" err="1" smtClean="0"/>
              <a:t>formales</a:t>
            </a:r>
            <a:r>
              <a:rPr lang="en-US" dirty="0" smtClean="0"/>
              <a:t> </a:t>
            </a:r>
            <a:r>
              <a:rPr lang="en-US" dirty="0" err="1" smtClean="0"/>
              <a:t>deben</a:t>
            </a:r>
            <a:r>
              <a:rPr lang="en-US" dirty="0" smtClean="0"/>
              <a:t> </a:t>
            </a:r>
            <a:r>
              <a:rPr lang="en-US" dirty="0" err="1" smtClean="0"/>
              <a:t>tener</a:t>
            </a:r>
            <a:r>
              <a:rPr lang="en-US" dirty="0" smtClean="0"/>
              <a:t> un </a:t>
            </a:r>
            <a:r>
              <a:rPr lang="en-US" dirty="0" err="1" smtClean="0"/>
              <a:t>nuevo</a:t>
            </a:r>
            <a:r>
              <a:rPr lang="en-US" dirty="0" smtClean="0"/>
              <a:t> </a:t>
            </a:r>
            <a:r>
              <a:rPr lang="en-US" dirty="0" err="1" smtClean="0"/>
              <a:t>atributo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INTENT(IN).</a:t>
            </a:r>
          </a:p>
          <a:p>
            <a:pPr lvl="1"/>
            <a:r>
              <a:rPr lang="en-US" dirty="0" smtClean="0"/>
              <a:t>El </a:t>
            </a:r>
            <a:r>
              <a:rPr lang="en-US" dirty="0" err="1" smtClean="0"/>
              <a:t>significado</a:t>
            </a:r>
            <a:r>
              <a:rPr lang="en-US" dirty="0" smtClean="0"/>
              <a:t> de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INTENT(IN) </a:t>
            </a:r>
            <a:r>
              <a:rPr lang="en-US" dirty="0" err="1" smtClean="0"/>
              <a:t>es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la </a:t>
            </a:r>
            <a:r>
              <a:rPr lang="en-US" dirty="0" err="1" smtClean="0"/>
              <a:t>función</a:t>
            </a:r>
            <a:r>
              <a:rPr lang="en-US" dirty="0" smtClean="0"/>
              <a:t> solo </a:t>
            </a:r>
            <a:r>
              <a:rPr lang="en-US" dirty="0" err="1" smtClean="0"/>
              <a:t>toma</a:t>
            </a:r>
            <a:r>
              <a:rPr lang="en-US" dirty="0" smtClean="0"/>
              <a:t> </a:t>
            </a:r>
            <a:r>
              <a:rPr lang="en-US" dirty="0" err="1" smtClean="0"/>
              <a:t>su</a:t>
            </a:r>
            <a:r>
              <a:rPr lang="en-US" dirty="0" smtClean="0"/>
              <a:t> valor de un </a:t>
            </a:r>
            <a:r>
              <a:rPr lang="en-US" dirty="0" err="1" smtClean="0"/>
              <a:t>argumento</a:t>
            </a:r>
            <a:r>
              <a:rPr lang="en-US" dirty="0" smtClean="0"/>
              <a:t> formal y no cambia </a:t>
            </a:r>
            <a:r>
              <a:rPr lang="en-US" dirty="0" err="1" smtClean="0"/>
              <a:t>su</a:t>
            </a:r>
            <a:r>
              <a:rPr lang="en-US" dirty="0" smtClean="0"/>
              <a:t> </a:t>
            </a:r>
            <a:r>
              <a:rPr lang="en-US" dirty="0" err="1" smtClean="0"/>
              <a:t>contenido</a:t>
            </a:r>
            <a:r>
              <a:rPr lang="en-US" dirty="0" smtClean="0"/>
              <a:t>.</a:t>
            </a:r>
          </a:p>
          <a:p>
            <a:pPr lvl="1"/>
            <a:r>
              <a:rPr lang="en-US" dirty="0" err="1" smtClean="0"/>
              <a:t>Cualquier</a:t>
            </a:r>
            <a:r>
              <a:rPr lang="en-US" dirty="0" smtClean="0"/>
              <a:t> </a:t>
            </a:r>
            <a:r>
              <a:rPr lang="en-US" dirty="0" err="1" smtClean="0"/>
              <a:t>declaración</a:t>
            </a:r>
            <a:r>
              <a:rPr lang="en-US" dirty="0" smtClean="0"/>
              <a:t> </a:t>
            </a:r>
            <a:r>
              <a:rPr lang="en-US" dirty="0" err="1" smtClean="0"/>
              <a:t>que</a:t>
            </a:r>
            <a:r>
              <a:rPr lang="en-US" dirty="0" smtClean="0"/>
              <a:t> </a:t>
            </a:r>
            <a:r>
              <a:rPr lang="en-US" dirty="0" err="1" smtClean="0"/>
              <a:t>pueda</a:t>
            </a:r>
            <a:r>
              <a:rPr lang="en-US" dirty="0" smtClean="0"/>
              <a:t> </a:t>
            </a:r>
            <a:r>
              <a:rPr lang="en-US" dirty="0" err="1" smtClean="0"/>
              <a:t>usarse</a:t>
            </a:r>
            <a:r>
              <a:rPr lang="en-US" dirty="0" smtClean="0"/>
              <a:t> en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PROGRAM</a:t>
            </a:r>
            <a:r>
              <a:rPr lang="en-US" dirty="0" smtClean="0"/>
              <a:t> </a:t>
            </a:r>
            <a:r>
              <a:rPr lang="en-US" dirty="0" err="1" smtClean="0"/>
              <a:t>puede</a:t>
            </a:r>
            <a:r>
              <a:rPr lang="en-US" dirty="0" smtClean="0"/>
              <a:t> </a:t>
            </a:r>
            <a:r>
              <a:rPr lang="en-US" dirty="0" err="1" smtClean="0"/>
              <a:t>usarse</a:t>
            </a:r>
            <a:r>
              <a:rPr lang="en-US" dirty="0" smtClean="0"/>
              <a:t> en </a:t>
            </a:r>
            <a:r>
              <a:rPr lang="en-US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FUNCTION</a:t>
            </a:r>
            <a:r>
              <a:rPr lang="en-US" dirty="0" smtClean="0"/>
              <a:t>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13403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Ejemplo de funciones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1"/>
            <a:ext cx="8229600" cy="884312"/>
          </a:xfrm>
        </p:spPr>
        <p:txBody>
          <a:bodyPr>
            <a:normAutofit fontScale="92500"/>
          </a:bodyPr>
          <a:lstStyle/>
          <a:p>
            <a:r>
              <a:rPr lang="es-MX" dirty="0" smtClean="0"/>
              <a:t>Es importante hacer notar que las funciones pueden no tener un argumento formal, pero </a:t>
            </a:r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 )</a:t>
            </a:r>
            <a:r>
              <a:rPr lang="es-MX" dirty="0" smtClean="0"/>
              <a:t> es aún requerido.</a:t>
            </a:r>
            <a:endParaRPr lang="es-MX" dirty="0"/>
          </a:p>
        </p:txBody>
      </p:sp>
      <p:sp>
        <p:nvSpPr>
          <p:cNvPr id="4" name="3 CuadroTexto"/>
          <p:cNvSpPr txBox="1"/>
          <p:nvPr/>
        </p:nvSpPr>
        <p:spPr>
          <a:xfrm>
            <a:off x="827584" y="2767568"/>
            <a:ext cx="316625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Consolas" pitchFamily="49" charset="0"/>
                <a:cs typeface="Consolas" pitchFamily="49" charset="0"/>
              </a:rPr>
              <a:t>!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Obtencion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de un Factorial</a:t>
            </a:r>
            <a:endParaRPr lang="es-MX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INTEGER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FUNCTION Factorial(n)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IMPLICIT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INTEGER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, INTENT(IN) :: n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INTEGER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:: i,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Ans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endParaRPr lang="es-MX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</a:t>
            </a:r>
            <a:r>
              <a:rPr lang="es-MX" sz="1400" dirty="0" err="1" smtClean="0">
                <a:latin typeface="Consolas" pitchFamily="49" charset="0"/>
                <a:cs typeface="Consolas" pitchFamily="49" charset="0"/>
              </a:rPr>
              <a:t>Ans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= 1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DO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i = 1, n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	</a:t>
            </a:r>
            <a:r>
              <a:rPr lang="es-MX" sz="1400" dirty="0" err="1" smtClean="0">
                <a:latin typeface="Consolas" pitchFamily="49" charset="0"/>
                <a:cs typeface="Consolas" pitchFamily="49" charset="0"/>
              </a:rPr>
              <a:t>Ans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Ans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 * i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 END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 Factorial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=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Ans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END FUNCTION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Factorial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4 CuadroTexto"/>
          <p:cNvSpPr txBox="1"/>
          <p:nvPr/>
        </p:nvSpPr>
        <p:spPr>
          <a:xfrm>
            <a:off x="4716016" y="2780928"/>
            <a:ext cx="416011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!Lee y regresa un numero 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real </a:t>
            </a:r>
            <a:r>
              <a:rPr lang="en-US" sz="1400" dirty="0" err="1" smtClean="0">
                <a:latin typeface="Consolas" pitchFamily="49" charset="0"/>
                <a:cs typeface="Consolas" pitchFamily="49" charset="0"/>
              </a:rPr>
              <a:t>positivo</a:t>
            </a:r>
            <a:r>
              <a:rPr lang="en-US" sz="1400" dirty="0" smtClean="0">
                <a:latin typeface="Consolas" pitchFamily="49" charset="0"/>
                <a:cs typeface="Consolas" pitchFamily="49" charset="0"/>
              </a:rPr>
              <a:t> </a:t>
            </a:r>
            <a:endParaRPr lang="es-MX" sz="1400" dirty="0" smtClean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REAL FUNCTION </a:t>
            </a:r>
            <a:r>
              <a:rPr lang="es-MX" sz="1400" dirty="0" err="1" smtClean="0">
                <a:latin typeface="Consolas" pitchFamily="49" charset="0"/>
                <a:cs typeface="Consolas" pitchFamily="49" charset="0"/>
              </a:rPr>
              <a:t>ObtenNumero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()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IMPLICIT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REAL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:: </a:t>
            </a:r>
            <a:r>
              <a:rPr lang="es-MX" sz="1400" dirty="0" err="1" smtClean="0">
                <a:latin typeface="Consolas" pitchFamily="49" charset="0"/>
                <a:cs typeface="Consolas" pitchFamily="49" charset="0"/>
              </a:rPr>
              <a:t>Valor_Entrada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DO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WRITE(*,*)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‘Un numero positivo: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'</a:t>
            </a:r>
          </a:p>
          <a:p>
            <a:r>
              <a:rPr lang="es-MX" sz="1400" dirty="0" smtClean="0">
                <a:latin typeface="Consolas" pitchFamily="49" charset="0"/>
                <a:cs typeface="Consolas" pitchFamily="49" charset="0"/>
              </a:rPr>
              <a:t>READ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(*,*)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Valor_Entrada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IF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(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Valor_Entrada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&gt; 0.0) EXIT</a:t>
            </a: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WRITE(*,*)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'ERROR. Intenta de nuevo.'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END DO</a:t>
            </a:r>
          </a:p>
          <a:p>
            <a:r>
              <a:rPr lang="es-MX" sz="1400" dirty="0" err="1">
                <a:latin typeface="Consolas" pitchFamily="49" charset="0"/>
                <a:cs typeface="Consolas" pitchFamily="49" charset="0"/>
              </a:rPr>
              <a:t>ObtenNumero</a:t>
            </a:r>
            <a:r>
              <a:rPr lang="es-MX" sz="1400" dirty="0">
                <a:latin typeface="Consolas" pitchFamily="49" charset="0"/>
                <a:cs typeface="Consolas" pitchFamily="49" charset="0"/>
              </a:rPr>
              <a:t> </a:t>
            </a:r>
            <a:r>
              <a:rPr lang="es-MX" sz="1400" dirty="0" smtClean="0">
                <a:latin typeface="Consolas" pitchFamily="49" charset="0"/>
                <a:cs typeface="Consolas" pitchFamily="49" charset="0"/>
              </a:rPr>
              <a:t>=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Valor_Entrada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  <a:p>
            <a:r>
              <a:rPr lang="es-MX" sz="1400" dirty="0">
                <a:latin typeface="Consolas" pitchFamily="49" charset="0"/>
                <a:cs typeface="Consolas" pitchFamily="49" charset="0"/>
              </a:rPr>
              <a:t>END FUNCTION </a:t>
            </a:r>
            <a:r>
              <a:rPr lang="es-MX" sz="1400" dirty="0" err="1">
                <a:latin typeface="Consolas" pitchFamily="49" charset="0"/>
                <a:cs typeface="Consolas" pitchFamily="49" charset="0"/>
              </a:rPr>
              <a:t>ObtenNumero</a:t>
            </a:r>
            <a:endParaRPr lang="es-MX" sz="1400" dirty="0"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909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Uso de las funciones</a:t>
            </a:r>
            <a:endParaRPr lang="es-MX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2 Marcador de contenido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s-MX" sz="2000" dirty="0" smtClean="0"/>
                  <a:t>El uso de una función definida por el usuario, es similar al de una función intrínseca de Fortran 90.</a:t>
                </a:r>
              </a:p>
              <a:p>
                <a:r>
                  <a:rPr lang="es-MX" sz="2000" dirty="0" smtClean="0"/>
                  <a:t>La siguiente sentencia utiliza </a:t>
                </a:r>
                <a:r>
                  <a:rPr lang="es-MX" sz="1600" dirty="0" smtClean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Factorial(n)</a:t>
                </a:r>
                <a:r>
                  <a:rPr lang="es-MX" sz="2000" dirty="0" smtClean="0"/>
                  <a:t> para calcular la combinatoria C(</a:t>
                </a:r>
                <a:r>
                  <a:rPr lang="es-MX" sz="2000" dirty="0" err="1" smtClean="0"/>
                  <a:t>m,n</a:t>
                </a:r>
                <a:r>
                  <a:rPr lang="es-MX" sz="2000" dirty="0" smtClean="0"/>
                  <a:t>) donde </a:t>
                </a:r>
                <a:r>
                  <a:rPr lang="es-MX" sz="1600" dirty="0" smtClean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m</a:t>
                </a:r>
                <a:r>
                  <a:rPr lang="es-MX" sz="2000" dirty="0" smtClean="0"/>
                  <a:t> y </a:t>
                </a:r>
                <a:r>
                  <a:rPr lang="es-MX" sz="1600" dirty="0" smtClean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n</a:t>
                </a:r>
                <a:r>
                  <a:rPr lang="es-MX" sz="2000" dirty="0" smtClean="0"/>
                  <a:t> son argumentos:</a:t>
                </a:r>
              </a:p>
              <a:p>
                <a:pPr marL="114300" indent="0">
                  <a:buNone/>
                </a:pPr>
                <a:endParaRPr lang="es-MX" sz="2000" dirty="0" smtClean="0"/>
              </a:p>
              <a:p>
                <a:pPr marL="114300" indent="0">
                  <a:buNone/>
                </a:pPr>
                <a:r>
                  <a:rPr lang="es-MX" dirty="0"/>
                  <a:t>	</a:t>
                </a:r>
                <a:r>
                  <a:rPr lang="es-MX" sz="1800" dirty="0" err="1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Cmn</a:t>
                </a:r>
                <a:r>
                  <a:rPr lang="es-MX" sz="1800" dirty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 = Factorial(m)/(Factorial(n)*Factorial(m-n</a:t>
                </a:r>
                <a:r>
                  <a:rPr lang="es-MX" sz="1800" dirty="0" smtClean="0">
                    <a:solidFill>
                      <a:srgbClr val="002060"/>
                    </a:solidFill>
                    <a:latin typeface="Consolas" pitchFamily="49" charset="0"/>
                    <a:cs typeface="Consolas" pitchFamily="49" charset="0"/>
                  </a:rPr>
                  <a:t>))</a:t>
                </a:r>
              </a:p>
              <a:p>
                <a:pPr marL="114300" indent="0">
                  <a:buNone/>
                </a:pPr>
                <a:endParaRPr lang="es-MX" dirty="0">
                  <a:solidFill>
                    <a:srgbClr val="002060"/>
                  </a:solidFill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s-MX" sz="2000" dirty="0" smtClean="0"/>
                  <a:t>Hay que hacer notar que una combinatoria se define de la siguiente manera:</a:t>
                </a:r>
              </a:p>
              <a:p>
                <a:pPr marL="11430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/>
                        </a:rPr>
                        <m:t>𝐶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,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𝑛</m:t>
                          </m:r>
                        </m:e>
                      </m:d>
                      <m:r>
                        <a:rPr lang="es-MX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/>
                            </a:rPr>
                            <m:t>𝑚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!</m:t>
                          </m:r>
                        </m:num>
                        <m:den>
                          <m:r>
                            <a:rPr lang="es-MX" b="0" i="1" smtClean="0">
                              <a:latin typeface="Cambria Math"/>
                            </a:rPr>
                            <m:t>𝑛</m:t>
                          </m:r>
                          <m:r>
                            <a:rPr lang="es-MX" b="0" i="1" smtClean="0">
                              <a:latin typeface="Cambria Math"/>
                            </a:rPr>
                            <m:t>!×</m:t>
                          </m:r>
                          <m:d>
                            <m:dPr>
                              <m:ctrlP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</m:ctrlPr>
                            </m:dPr>
                            <m:e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𝑚</m:t>
                              </m:r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−</m:t>
                              </m:r>
                              <m:r>
                                <a:rPr lang="es-MX" b="0" i="1" smtClean="0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s-MX" b="0" i="1" smtClean="0">
                              <a:latin typeface="Cambria Math"/>
                              <a:ea typeface="Cambria Math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s-MX" dirty="0" smtClean="0"/>
              </a:p>
              <a:p>
                <a:pPr marL="114300" indent="0">
                  <a:buNone/>
                </a:pPr>
                <a:endParaRPr lang="es-MX" dirty="0"/>
              </a:p>
            </p:txBody>
          </p:sp>
        </mc:Choice>
        <mc:Fallback xmlns="">
          <p:sp>
            <p:nvSpPr>
              <p:cNvPr id="3" name="2 Marcador de contenido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7"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48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¿En Donde colocar las funciones?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MX" dirty="0" smtClean="0"/>
              <a:t>Las funciones en Fortran 90 pueden ser internas o externas.</a:t>
            </a:r>
          </a:p>
          <a:p>
            <a:r>
              <a:rPr lang="es-MX" dirty="0" smtClean="0"/>
              <a:t>Las funciones internas se encuentran dentro de un PROGRAM, por ejemplo: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r>
              <a:rPr lang="es-MX" dirty="0" smtClean="0"/>
              <a:t>Aunque una función puede contener otras funciones, las funciones internas no pueden contener otras funciones.</a:t>
            </a:r>
            <a:endParaRPr lang="es-MX" dirty="0"/>
          </a:p>
        </p:txBody>
      </p:sp>
      <p:sp>
        <p:nvSpPr>
          <p:cNvPr id="4" name="3 Rectángulo"/>
          <p:cNvSpPr/>
          <p:nvPr/>
        </p:nvSpPr>
        <p:spPr>
          <a:xfrm>
            <a:off x="2376264" y="2704852"/>
            <a:ext cx="50760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PROGRAM </a:t>
            </a:r>
            <a:r>
              <a:rPr lang="es-MX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nombre-programa</a:t>
            </a:r>
            <a:endParaRPr lang="es-MX" i="1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IMPLICIT </a:t>
            </a:r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</a:t>
            </a:r>
            <a:r>
              <a:rPr lang="es-MX" dirty="0" err="1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seccion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de especificaciones]</a:t>
            </a:r>
            <a:endParaRPr lang="es-MX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MX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   [sección de ejecuciones]</a:t>
            </a:r>
            <a:endParaRPr lang="es-MX" dirty="0">
              <a:solidFill>
                <a:schemeClr val="accent3">
                  <a:lumMod val="50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endParaRPr lang="es-MX" dirty="0" smtClean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CONTAINS</a:t>
            </a:r>
            <a:endParaRPr lang="es-MX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s-MX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s-MX" dirty="0" smtClean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[funciones</a:t>
            </a:r>
            <a:r>
              <a:rPr lang="es-MX" dirty="0">
                <a:solidFill>
                  <a:schemeClr val="accent3">
                    <a:lumMod val="50000"/>
                  </a:schemeClr>
                </a:solidFill>
                <a:latin typeface="Consolas" pitchFamily="49" charset="0"/>
                <a:cs typeface="Consolas" pitchFamily="49" charset="0"/>
              </a:rPr>
              <a:t>]</a:t>
            </a:r>
          </a:p>
          <a:p>
            <a:r>
              <a:rPr lang="es-MX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PROGRAM </a:t>
            </a:r>
            <a:r>
              <a:rPr lang="es-MX" i="1" dirty="0" smtClean="0">
                <a:solidFill>
                  <a:srgbClr val="FF0000"/>
                </a:solidFill>
                <a:latin typeface="Consolas" pitchFamily="49" charset="0"/>
                <a:cs typeface="Consolas" pitchFamily="49" charset="0"/>
              </a:rPr>
              <a:t>nombre-programa</a:t>
            </a:r>
            <a:endParaRPr lang="es-MX" dirty="0">
              <a:solidFill>
                <a:srgbClr val="FF000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7242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¿En Donde colocar las funciones?</a:t>
            </a:r>
            <a:endParaRPr lang="es-MX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752600"/>
            <a:ext cx="3538736" cy="4373563"/>
          </a:xfrm>
        </p:spPr>
        <p:txBody>
          <a:bodyPr>
            <a:normAutofit/>
          </a:bodyPr>
          <a:lstStyle/>
          <a:p>
            <a:r>
              <a:rPr lang="es-MX" sz="2000" dirty="0" smtClean="0"/>
              <a:t>El programa de la derecha muestra dos funciones internas</a:t>
            </a:r>
            <a:r>
              <a:rPr lang="es-MX" sz="2000" dirty="0"/>
              <a:t>, </a:t>
            </a:r>
            <a:r>
              <a:rPr lang="es-MX" sz="2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PromArit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 </a:t>
            </a:r>
            <a:r>
              <a:rPr lang="es-MX" sz="2000" dirty="0" smtClean="0"/>
              <a:t>y </a:t>
            </a:r>
            <a:r>
              <a:rPr lang="es-MX" sz="20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PromGeom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().</a:t>
            </a:r>
          </a:p>
          <a:p>
            <a:r>
              <a:rPr lang="es-MX" sz="2000" dirty="0" smtClean="0"/>
              <a:t>Estas funciones toman dos argumentos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REAL</a:t>
            </a:r>
            <a:r>
              <a:rPr lang="es-MX" sz="2000" dirty="0" smtClean="0"/>
              <a:t>, calculan y regresan valor de función </a:t>
            </a:r>
            <a:r>
              <a:rPr lang="es-MX" sz="20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REAL.</a:t>
            </a:r>
            <a:endParaRPr lang="es-MX" sz="20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3 Rectángulo"/>
          <p:cNvSpPr/>
          <p:nvPr/>
        </p:nvSpPr>
        <p:spPr>
          <a:xfrm>
            <a:off x="4211960" y="1772816"/>
            <a:ext cx="4608512" cy="49244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PROGRAM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DosFunciones</a:t>
            </a:r>
            <a:endParaRPr lang="en-US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IMPLICIT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REAL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:: a, b,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A_Prom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G_Prom</a:t>
            </a:r>
            <a:endParaRPr lang="en-US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READ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a, b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A_Prom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PromArit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b)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G_Prom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PromGeom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a,b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WRITE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(*,*) a, b,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A_Prom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G_Prom</a:t>
            </a:r>
            <a:endParaRPr lang="en-US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CONTAINS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REAL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PromArit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b)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IMPLICIT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	REAL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INTENT(IN) :: a, b 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PromArit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(</a:t>
            </a:r>
            <a:r>
              <a:rPr lang="en-US" sz="1600" dirty="0" err="1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a+b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)/2.0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END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PromArit</a:t>
            </a:r>
            <a:endParaRPr lang="en-US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REAL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PromGeom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(a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b)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IMPLICIT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NONE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REAL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, INTENT(IN) :: a, b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PromGeom</a:t>
            </a:r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= SQRT(a*b)</a:t>
            </a: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   END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FUNCTION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PromGeom</a:t>
            </a:r>
            <a:endParaRPr lang="en-US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1600" dirty="0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END </a:t>
            </a:r>
            <a:r>
              <a:rPr lang="en-US" sz="1600" dirty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PROGRAM </a:t>
            </a:r>
            <a:r>
              <a:rPr lang="en-US" sz="1600" dirty="0" err="1" smtClean="0">
                <a:solidFill>
                  <a:srgbClr val="002060"/>
                </a:solidFill>
                <a:latin typeface="Consolas" pitchFamily="49" charset="0"/>
                <a:cs typeface="Consolas" pitchFamily="49" charset="0"/>
              </a:rPr>
              <a:t>DosFunciones</a:t>
            </a:r>
            <a:endParaRPr lang="es-MX" sz="1600" dirty="0">
              <a:solidFill>
                <a:srgbClr val="002060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8012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oticario">
  <a:themeElements>
    <a:clrScheme name="Boticario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Boticario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oticario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2277</TotalTime>
  <Words>1151</Words>
  <Application>Microsoft Office PowerPoint</Application>
  <PresentationFormat>Presentación en pantalla (4:3)</PresentationFormat>
  <Paragraphs>220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Boticario</vt:lpstr>
      <vt:lpstr>FORTRAN 90</vt:lpstr>
      <vt:lpstr>Funciones y subrutinas</vt:lpstr>
      <vt:lpstr>Sintaxis de una función</vt:lpstr>
      <vt:lpstr>Sintaxis de una función</vt:lpstr>
      <vt:lpstr>Sintaxis de una función</vt:lpstr>
      <vt:lpstr>Ejemplo de funciones</vt:lpstr>
      <vt:lpstr>Uso de las funciones</vt:lpstr>
      <vt:lpstr>¿En Donde colocar las funciones?</vt:lpstr>
      <vt:lpstr>¿En Donde colocar las funciones?</vt:lpstr>
      <vt:lpstr>ejemplo</vt:lpstr>
      <vt:lpstr>ejemplo</vt:lpstr>
      <vt:lpstr>ejemplo</vt:lpstr>
      <vt:lpstr>ejemplo</vt:lpstr>
      <vt:lpstr>subrutinas</vt:lpstr>
      <vt:lpstr>El atributo INTENT()</vt:lpstr>
      <vt:lpstr>El atributo INTENT()</vt:lpstr>
      <vt:lpstr>La declaración CALL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FORTRAN 90</dc:title>
  <dc:creator>R2-D2</dc:creator>
  <cp:lastModifiedBy>alfonsosm</cp:lastModifiedBy>
  <cp:revision>156</cp:revision>
  <dcterms:created xsi:type="dcterms:W3CDTF">2013-05-17T15:58:36Z</dcterms:created>
  <dcterms:modified xsi:type="dcterms:W3CDTF">2013-06-06T22:09:05Z</dcterms:modified>
</cp:coreProperties>
</file>