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embeddings/Microsoft_Equation15.bin" ContentType="application/vnd.openxmlformats-officedocument.oleObject"/>
  <Override PartName="/ppt/slides/slide2.xml" ContentType="application/vnd.openxmlformats-officedocument.presentationml.slide+xml"/>
  <Override PartName="/ppt/embeddings/Microsoft_Equation22.bin" ContentType="application/vnd.openxmlformats-officedocument.oleObject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8.bin" ContentType="application/vnd.openxmlformats-officedocument.oleObject"/>
  <Override PartName="/ppt/embeddings/Microsoft_Equation16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embeddings/Microsoft_Equation12.bin" ContentType="application/vnd.openxmlformats-officedocument.oleObject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Microsoft_Equation11.bin" ContentType="application/vnd.openxmlformats-officedocument.oleObject"/>
  <Override PartName="/ppt/embeddings/Microsoft_Equation14.bin" ContentType="application/vnd.openxmlformats-officedocument.oleObject"/>
  <Override PartName="/ppt/embeddings/Microsoft_Equation4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9.bin" ContentType="application/vnd.openxmlformats-officedocument.oleObject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embeddings/Microsoft_Equation10.bin" ContentType="application/vnd.openxmlformats-officedocument.oleObject"/>
  <Override PartName="/ppt/embeddings/Microsoft_Equation20.bin" ContentType="application/vnd.openxmlformats-officedocument.oleObject"/>
  <Override PartName="/ppt/embeddings/Microsoft_Equation5.bin" ContentType="application/vnd.openxmlformats-officedocument.oleObject"/>
  <Override PartName="/ppt/notesSlides/notesSlide7.xml" ContentType="application/vnd.openxmlformats-officedocument.presentationml.notesSlide+xml"/>
  <Default Extension="pict" ContentType="image/pict"/>
  <Override PartName="/ppt/embeddings/Microsoft_Equation7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Microsoft_Equation18.bin" ContentType="application/vnd.openxmlformats-officedocument.oleObject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Microsoft_Equation23.bin" ContentType="application/vnd.openxmlformats-officedocument.oleObject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embeddings/Microsoft_Equation24.bin" ContentType="application/vnd.openxmlformats-officedocument.oleObject"/>
  <Override PartName="/ppt/slides/slide8.xml" ContentType="application/vnd.openxmlformats-officedocument.presentationml.slide+xml"/>
  <Override PartName="/ppt/embeddings/Microsoft_Equation9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embeddings/Microsoft_Equation6.bin" ContentType="application/vnd.openxmlformats-officedocument.oleObject"/>
  <Override PartName="/ppt/notesSlides/notesSlide10.xml" ContentType="application/vnd.openxmlformats-officedocument.presentationml.notesSlide+xml"/>
  <Override PartName="/ppt/slides/slide9.xml" ContentType="application/vnd.openxmlformats-officedocument.presentationml.slide+xml"/>
  <Override PartName="/ppt/embeddings/Microsoft_Equation3.bin" ContentType="application/vnd.openxmlformats-officedocument.oleObject"/>
  <Default Extension="rels" ContentType="application/vnd.openxmlformats-package.relationships+xml"/>
  <Override PartName="/ppt/slides/slide24.xml" ContentType="application/vnd.openxmlformats-officedocument.presentationml.slide+xml"/>
  <Override PartName="/ppt/embeddings/Microsoft_Equation17.bin" ContentType="application/vnd.openxmlformats-officedocument.oleObject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91" r:id="rId3"/>
    <p:sldId id="266" r:id="rId4"/>
    <p:sldId id="267" r:id="rId5"/>
    <p:sldId id="269" r:id="rId6"/>
    <p:sldId id="270" r:id="rId7"/>
    <p:sldId id="272" r:id="rId8"/>
    <p:sldId id="273" r:id="rId9"/>
    <p:sldId id="274" r:id="rId10"/>
    <p:sldId id="284" r:id="rId11"/>
    <p:sldId id="292" r:id="rId12"/>
    <p:sldId id="293" r:id="rId13"/>
    <p:sldId id="275" r:id="rId14"/>
    <p:sldId id="276" r:id="rId15"/>
    <p:sldId id="277" r:id="rId16"/>
    <p:sldId id="278" r:id="rId17"/>
    <p:sldId id="295" r:id="rId18"/>
    <p:sldId id="280" r:id="rId19"/>
    <p:sldId id="279" r:id="rId20"/>
    <p:sldId id="281" r:id="rId21"/>
    <p:sldId id="283" r:id="rId22"/>
    <p:sldId id="285" r:id="rId23"/>
    <p:sldId id="286" r:id="rId24"/>
    <p:sldId id="289" r:id="rId25"/>
    <p:sldId id="294" r:id="rId26"/>
    <p:sldId id="287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4085" autoAdjust="0"/>
    <p:restoredTop sz="94660"/>
  </p:normalViewPr>
  <p:slideViewPr>
    <p:cSldViewPr snapToObjects="1">
      <p:cViewPr varScale="1">
        <p:scale>
          <a:sx n="98" d="100"/>
          <a:sy n="98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ict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ict"/><Relationship Id="rId4" Type="http://schemas.openxmlformats.org/officeDocument/2006/relationships/image" Target="../media/image12.pict"/><Relationship Id="rId10" Type="http://schemas.openxmlformats.org/officeDocument/2006/relationships/image" Target="../media/image18.pict"/><Relationship Id="rId5" Type="http://schemas.openxmlformats.org/officeDocument/2006/relationships/image" Target="../media/image13.pict"/><Relationship Id="rId7" Type="http://schemas.openxmlformats.org/officeDocument/2006/relationships/image" Target="../media/image15.pict"/><Relationship Id="rId1" Type="http://schemas.openxmlformats.org/officeDocument/2006/relationships/image" Target="../media/image9.pict"/><Relationship Id="rId2" Type="http://schemas.openxmlformats.org/officeDocument/2006/relationships/image" Target="../media/image10.pict"/><Relationship Id="rId9" Type="http://schemas.openxmlformats.org/officeDocument/2006/relationships/image" Target="../media/image17.pict"/><Relationship Id="rId3" Type="http://schemas.openxmlformats.org/officeDocument/2006/relationships/image" Target="../media/image11.pict"/><Relationship Id="rId6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ict"/><Relationship Id="rId1" Type="http://schemas.openxmlformats.org/officeDocument/2006/relationships/image" Target="../media/image21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490B-9189-7548-B870-C51CEC89942D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3567-D825-4044-AEF1-4EAFEA1A1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08EC3-C70F-7244-A9BA-1D51F2444092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1AA73-E206-0241-8F4A-ACB3C48072EF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F8F7C-38E1-0341-B39D-44ADDA682251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3130B-80AC-C149-8F50-63380216F30B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117B5-747C-9648-8EB3-023FD04412FB}" type="slidenum">
              <a:rPr lang="en-US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5FEF2-FA3F-3F40-952C-C926F64F70CB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E5B5D-7349-7C40-95FA-41D6E0748568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A5584-85E7-8845-BBA9-D4EA9FC4CA5F}" type="slidenum">
              <a:rPr lang="en-US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4DA9D-FC79-614C-995F-81E59F4D5DB2}" type="slidenum">
              <a:rPr lang="en-US"/>
              <a:pPr/>
              <a:t>19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6370-A6B2-9E49-BD23-DF0D4162E90E}" type="slidenum">
              <a:rPr lang="en-US"/>
              <a:pPr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0B596-347A-1F48-A12C-F1B183792D53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0F99C-BCBA-2143-B67F-346E0FB14FA9}" type="slidenum">
              <a:rPr lang="en-US"/>
              <a:pPr/>
              <a:t>22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AF4B3-ECD3-3E44-8091-CE8B3D7E5756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1513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6800"/>
            <a:ext cx="38100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0813" cy="76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0813" cy="518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56448" y="6419088"/>
            <a:ext cx="987552" cy="438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2pPr>
      <a:lvl3pPr marL="6477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3pPr>
      <a:lvl4pPr marL="8636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4pPr>
      <a:lvl5pPr marL="10795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5pPr>
      <a:lvl6pPr marL="15367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6pPr>
      <a:lvl7pPr marL="19939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7pPr>
      <a:lvl8pPr marL="24511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8pPr>
      <a:lvl9pPr marL="2908300" indent="-2159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06" charset="2"/>
        <a:defRPr sz="3600" b="1">
          <a:solidFill>
            <a:srgbClr val="000000"/>
          </a:solidFill>
          <a:latin typeface="Arial" pitchFamily="-106" charset="0"/>
          <a:ea typeface="Arial Unicode MS" pitchFamily="-106" charset="0"/>
          <a:cs typeface="Arial Unicode MS" pitchFamily="-106" charset="0"/>
        </a:defRPr>
      </a:lvl9pPr>
    </p:titleStyle>
    <p:bodyStyle>
      <a:lvl1pPr marL="341313" indent="-34131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0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25.png"/><Relationship Id="rId4" Type="http://schemas.openxmlformats.org/officeDocument/2006/relationships/oleObject" Target="../embeddings/Microsoft_Equation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5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Microsoft_Equation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9.bin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df"/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df"/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1.bin"/><Relationship Id="rId4" Type="http://schemas.openxmlformats.org/officeDocument/2006/relationships/image" Target="../media/image4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Microsoft_Equation2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4.png"/><Relationship Id="rId4" Type="http://schemas.openxmlformats.org/officeDocument/2006/relationships/oleObject" Target="../embeddings/Microsoft_Equation2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Microsoft_Equation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6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Microsoft_Equation2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7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0.png"/><Relationship Id="rId4" Type="http://schemas.openxmlformats.org/officeDocument/2006/relationships/oleObject" Target="../embeddings/Microsoft_Equation6.bin"/><Relationship Id="rId7" Type="http://schemas.openxmlformats.org/officeDocument/2006/relationships/oleObject" Target="../embeddings/Microsoft_Equation9.bin"/><Relationship Id="rId11" Type="http://schemas.openxmlformats.org/officeDocument/2006/relationships/oleObject" Target="../embeddings/Microsoft_Equation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10.bin"/><Relationship Id="rId13" Type="http://schemas.openxmlformats.org/officeDocument/2006/relationships/image" Target="../media/image19.pdf"/><Relationship Id="rId10" Type="http://schemas.openxmlformats.org/officeDocument/2006/relationships/oleObject" Target="../embeddings/Microsoft_Equation12.bin"/><Relationship Id="rId5" Type="http://schemas.openxmlformats.org/officeDocument/2006/relationships/oleObject" Target="../embeddings/Microsoft_Equation7.bin"/><Relationship Id="rId12" Type="http://schemas.openxmlformats.org/officeDocument/2006/relationships/oleObject" Target="../embeddings/Microsoft_Equation14.bin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11.bin"/><Relationship Id="rId3" Type="http://schemas.openxmlformats.org/officeDocument/2006/relationships/oleObject" Target="../embeddings/Microsoft_Equation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5" Type="http://schemas.openxmlformats.org/officeDocument/2006/relationships/oleObject" Target="../embeddings/Microsoft_Equation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8000"/>
                </a:solidFill>
              </a:rPr>
              <a:t>Precise Measurement of </a:t>
            </a:r>
            <a:r>
              <a:rPr lang="en-US" sz="3200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p</a:t>
            </a:r>
            <a:r>
              <a:rPr lang="en-US" sz="3200" baseline="30000" dirty="0" err="1" smtClean="0">
                <a:solidFill>
                  <a:srgbClr val="008000"/>
                </a:solidFill>
              </a:rPr>
              <a:t>+</a:t>
            </a:r>
            <a:r>
              <a:rPr lang="en-US" sz="3200" dirty="0" err="1" smtClean="0">
                <a:solidFill>
                  <a:srgbClr val="008000"/>
                </a:solidFill>
              </a:rPr>
              <a:t>/</a:t>
            </a:r>
            <a:r>
              <a:rPr lang="en-US" sz="3200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p</a:t>
            </a:r>
            <a:r>
              <a:rPr lang="en-US" sz="3200" baseline="300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 Ratios in Semi-inclusive DIS</a:t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Part I: Charge Symmetry Violating Quark Distributions (PR12-09-002)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Part II: Unraveling the Flavor Dependence of the EMC Effect (PR12-09-004)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Spokespersons: D. </a:t>
            </a:r>
            <a:r>
              <a:rPr lang="en-US" sz="2400" dirty="0" err="1" smtClean="0">
                <a:solidFill>
                  <a:srgbClr val="FF0000"/>
                </a:solidFill>
              </a:rPr>
              <a:t>Dutta</a:t>
            </a:r>
            <a:r>
              <a:rPr lang="en-US" sz="2400" dirty="0" smtClean="0">
                <a:solidFill>
                  <a:srgbClr val="FF0000"/>
                </a:solidFill>
              </a:rPr>
              <a:t>, K. </a:t>
            </a:r>
            <a:r>
              <a:rPr lang="en-US" sz="2400" dirty="0" err="1" smtClean="0">
                <a:solidFill>
                  <a:srgbClr val="FF0000"/>
                </a:solidFill>
              </a:rPr>
              <a:t>Hafidi</a:t>
            </a:r>
            <a:r>
              <a:rPr lang="en-US" sz="2400" dirty="0" smtClean="0">
                <a:solidFill>
                  <a:srgbClr val="FF0000"/>
                </a:solidFill>
              </a:rPr>
              <a:t>, and D. Gaskell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Hall C </a:t>
            </a:r>
            <a:r>
              <a:rPr lang="en-US" dirty="0" smtClean="0"/>
              <a:t>Users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January 30,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SIDIS Issues</a:t>
            </a: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365125" y="5867400"/>
            <a:ext cx="862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We will perform similar tests with </a:t>
            </a:r>
            <a:r>
              <a:rPr lang="en-US" baseline="30000" dirty="0">
                <a:solidFill>
                  <a:srgbClr val="A50021"/>
                </a:solidFill>
              </a:rPr>
              <a:t>1</a:t>
            </a:r>
            <a:r>
              <a:rPr lang="en-US" dirty="0">
                <a:solidFill>
                  <a:srgbClr val="A50021"/>
                </a:solidFill>
              </a:rPr>
              <a:t>H and </a:t>
            </a:r>
            <a:r>
              <a:rPr lang="en-US" baseline="30000" dirty="0">
                <a:solidFill>
                  <a:srgbClr val="A50021"/>
                </a:solidFill>
              </a:rPr>
              <a:t>2</a:t>
            </a:r>
            <a:r>
              <a:rPr lang="en-US" dirty="0">
                <a:solidFill>
                  <a:srgbClr val="A50021"/>
                </a:solidFill>
              </a:rPr>
              <a:t>H @ 12 </a:t>
            </a:r>
            <a:r>
              <a:rPr lang="en-US" dirty="0" err="1">
                <a:solidFill>
                  <a:srgbClr val="A50021"/>
                </a:solidFill>
              </a:rPr>
              <a:t>GeV</a:t>
            </a:r>
            <a:r>
              <a:rPr lang="en-US" dirty="0">
                <a:solidFill>
                  <a:srgbClr val="A50021"/>
                </a:solidFill>
              </a:rPr>
              <a:t>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2425" y="914400"/>
            <a:ext cx="3976688" cy="857250"/>
            <a:chOff x="176" y="576"/>
            <a:chExt cx="2505" cy="540"/>
          </a:xfrm>
        </p:grpSpPr>
        <p:sp>
          <p:nvSpPr>
            <p:cNvPr id="32780" name="Text Box 18"/>
            <p:cNvSpPr txBox="1">
              <a:spLocks noChangeArrowheads="1"/>
            </p:cNvSpPr>
            <p:nvPr/>
          </p:nvSpPr>
          <p:spPr bwMode="auto">
            <a:xfrm>
              <a:off x="406" y="576"/>
              <a:ext cx="15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A50021"/>
                  </a:solidFill>
                </a:rPr>
                <a:t>Factorization</a:t>
              </a:r>
            </a:p>
          </p:txBody>
        </p: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176" y="864"/>
              <a:ext cx="2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SIDIS = (</a:t>
              </a:r>
              <a:r>
                <a:rPr lang="en-US" sz="2000" dirty="0" err="1">
                  <a:latin typeface="Symbol" charset="2"/>
                </a:rPr>
                <a:t>g</a:t>
              </a:r>
              <a:r>
                <a:rPr lang="en-US" sz="2000" baseline="30000" dirty="0">
                  <a:latin typeface="Symbol" charset="2"/>
                </a:rPr>
                <a:t>*</a:t>
              </a:r>
              <a:r>
                <a:rPr lang="en-US" sz="2000" dirty="0">
                  <a:latin typeface="Symbol" charset="2"/>
                </a:rPr>
                <a:t> </a:t>
              </a:r>
              <a:r>
                <a:rPr lang="en-US" sz="2000" dirty="0" err="1"/>
                <a:t>q</a:t>
              </a:r>
              <a:r>
                <a:rPr lang="en-US" sz="2000" dirty="0"/>
                <a:t>)  (</a:t>
              </a:r>
              <a:r>
                <a:rPr lang="en-US" sz="2000" dirty="0" err="1"/>
                <a:t>q</a:t>
              </a:r>
              <a:r>
                <a:rPr lang="en-US" sz="2000" dirty="0" smtClean="0"/>
                <a:t>    </a:t>
              </a:r>
              <a:r>
                <a:rPr lang="en-US" sz="2000" dirty="0" err="1" smtClean="0"/>
                <a:t>hadronization</a:t>
              </a:r>
              <a:r>
                <a:rPr lang="en-US" sz="2000" dirty="0"/>
                <a:t>)</a:t>
              </a:r>
            </a:p>
          </p:txBody>
        </p:sp>
        <p:graphicFrame>
          <p:nvGraphicFramePr>
            <p:cNvPr id="32770" name="Object 2"/>
            <p:cNvGraphicFramePr>
              <a:graphicFrameLocks noChangeAspect="1"/>
            </p:cNvGraphicFramePr>
            <p:nvPr/>
          </p:nvGraphicFramePr>
          <p:xfrm>
            <a:off x="1408" y="912"/>
            <a:ext cx="178" cy="192"/>
          </p:xfrm>
          <a:graphic>
            <a:graphicData uri="http://schemas.openxmlformats.org/presentationml/2006/ole">
              <p:oleObj spid="_x0000_s69634" name="Equation" r:id="rId4" imgW="164880" imgH="177480" progId="Equation.3">
                <p:embed/>
              </p:oleObj>
            </a:graphicData>
          </a:graphic>
        </p:graphicFrame>
      </p:grp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304800" y="5241925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Cross sections and ratios of </a:t>
            </a:r>
            <a:r>
              <a:rPr lang="en-US" sz="2000" dirty="0" err="1">
                <a:latin typeface="Symbol" charset="2"/>
              </a:rPr>
              <a:t>p</a:t>
            </a:r>
            <a:r>
              <a:rPr lang="en-US" sz="2000" baseline="30000" dirty="0"/>
              <a:t>+</a:t>
            </a:r>
            <a:r>
              <a:rPr lang="en-US" sz="2000" dirty="0"/>
              <a:t> &amp; </a:t>
            </a:r>
            <a:r>
              <a:rPr lang="en-US" sz="2000" dirty="0" err="1">
                <a:latin typeface="Symbol" charset="2"/>
              </a:rPr>
              <a:t>p</a:t>
            </a:r>
            <a:r>
              <a:rPr lang="en-US" sz="2000" baseline="30000" dirty="0"/>
              <a:t>-</a:t>
            </a:r>
            <a:r>
              <a:rPr lang="en-US" sz="2000" dirty="0"/>
              <a:t> production from </a:t>
            </a:r>
            <a:r>
              <a:rPr lang="en-US" sz="2000" baseline="30000" dirty="0"/>
              <a:t>1</a:t>
            </a:r>
            <a:r>
              <a:rPr lang="en-US" sz="2000" dirty="0"/>
              <a:t>H and </a:t>
            </a:r>
            <a:r>
              <a:rPr lang="en-US" sz="2000" baseline="30000" dirty="0"/>
              <a:t>2</a:t>
            </a:r>
            <a:r>
              <a:rPr lang="en-US" sz="2000" dirty="0"/>
              <a:t>H </a:t>
            </a:r>
          </a:p>
          <a:p>
            <a:r>
              <a:rPr lang="en-US" sz="2000" dirty="0"/>
              <a:t>suggest that factorization may hold even at 6 </a:t>
            </a:r>
            <a:r>
              <a:rPr lang="en-US" sz="2000" dirty="0" err="1"/>
              <a:t>GeV</a:t>
            </a:r>
            <a:r>
              <a:rPr lang="en-US" sz="2000" dirty="0"/>
              <a:t> for </a:t>
            </a:r>
            <a:r>
              <a:rPr lang="en-US" sz="2000" dirty="0" err="1"/>
              <a:t>z</a:t>
            </a:r>
            <a:r>
              <a:rPr lang="en-US" sz="2000" dirty="0"/>
              <a:t>&lt; 0.7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09600" y="849313"/>
            <a:ext cx="8458200" cy="4332287"/>
            <a:chOff x="384" y="535"/>
            <a:chExt cx="5328" cy="2729"/>
          </a:xfrm>
        </p:grpSpPr>
        <p:sp>
          <p:nvSpPr>
            <p:cNvPr id="32776" name="Text Box 24"/>
            <p:cNvSpPr txBox="1">
              <a:spLocks noChangeArrowheads="1"/>
            </p:cNvSpPr>
            <p:nvPr/>
          </p:nvSpPr>
          <p:spPr bwMode="auto">
            <a:xfrm>
              <a:off x="2989" y="3072"/>
              <a:ext cx="27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T. Navasardyan et al., PRL 98, 022001 (2007)</a:t>
              </a:r>
            </a:p>
          </p:txBody>
        </p:sp>
        <p:pic>
          <p:nvPicPr>
            <p:cNvPr id="32777" name="Picture 28" descr="ent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17" y="535"/>
              <a:ext cx="2551" cy="2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8" name="Picture 29" descr="ent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1183"/>
              <a:ext cx="2322" cy="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769" y="3072"/>
              <a:ext cx="18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Results from E00-108 in Hall-C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7" grpId="0"/>
      <p:bldP spid="1730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Backgrounds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448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</a:rPr>
              <a:t>Diffractive </a:t>
            </a:r>
            <a:r>
              <a:rPr lang="en-US" sz="2800" dirty="0">
                <a:solidFill>
                  <a:srgbClr val="A50021"/>
                </a:solidFill>
                <a:latin typeface="Symbol" charset="2"/>
              </a:rPr>
              <a:t>r</a:t>
            </a:r>
            <a:r>
              <a:rPr lang="en-US" sz="2800" baseline="30000" dirty="0">
                <a:solidFill>
                  <a:srgbClr val="A50021"/>
                </a:solidFill>
                <a:latin typeface="Symbol" charset="2"/>
              </a:rPr>
              <a:t>0</a:t>
            </a:r>
            <a:r>
              <a:rPr lang="en-US" sz="2800" dirty="0">
                <a:solidFill>
                  <a:srgbClr val="A50021"/>
                </a:solidFill>
              </a:rPr>
              <a:t> production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876800" y="2800350"/>
            <a:ext cx="359068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 dirty="0"/>
          </a:p>
          <a:p>
            <a:r>
              <a:rPr lang="en-US" sz="1800" dirty="0"/>
              <a:t>Used to estimate the uncertainty</a:t>
            </a:r>
          </a:p>
          <a:p>
            <a:r>
              <a:rPr lang="en-US" sz="1800" dirty="0"/>
              <a:t>to the super-ratio and difference</a:t>
            </a:r>
          </a:p>
          <a:p>
            <a:r>
              <a:rPr lang="en-US" sz="1800" dirty="0"/>
              <a:t>ratio.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dirty="0" smtClean="0"/>
              <a:t>CSV:0.2%-1.2%</a:t>
            </a:r>
            <a:endParaRPr lang="en-US" sz="1800" dirty="0" smtClean="0"/>
          </a:p>
          <a:p>
            <a:r>
              <a:rPr lang="en-US" sz="1800" dirty="0" smtClean="0"/>
              <a:t>(EMC: super</a:t>
            </a:r>
            <a:r>
              <a:rPr lang="en-US" sz="1800" dirty="0"/>
              <a:t>-ratio: ~ 0.6% -0.8</a:t>
            </a:r>
            <a:r>
              <a:rPr lang="en-US" sz="1800" dirty="0" smtClean="0"/>
              <a:t>%) 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  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62000" y="55626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State-of-the-art parameterizations will be used </a:t>
            </a:r>
          </a:p>
          <a:p>
            <a:r>
              <a:rPr lang="en-US" dirty="0">
                <a:solidFill>
                  <a:srgbClr val="A50021"/>
                </a:solidFill>
              </a:rPr>
              <a:t>to correct the experimental yields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0"/>
            <a:ext cx="8610600" cy="4114800"/>
            <a:chOff x="96" y="960"/>
            <a:chExt cx="5424" cy="2592"/>
          </a:xfrm>
        </p:grpSpPr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96" y="960"/>
              <a:ext cx="5424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 Simulated using SIMC: cross-section from PYTHIA modified to agree </a:t>
              </a:r>
            </a:p>
            <a:p>
              <a:r>
                <a:rPr lang="en-US" sz="1800" dirty="0"/>
                <a:t> with HERMES and CLAS results.</a:t>
              </a:r>
            </a:p>
            <a:p>
              <a:endParaRPr lang="en-US" sz="1800" dirty="0"/>
            </a:p>
            <a:p>
              <a:r>
                <a:rPr lang="en-US" sz="1800" dirty="0"/>
                <a:t>  &lt;10% of SIDIS in the </a:t>
              </a:r>
              <a:r>
                <a:rPr lang="en-US" sz="1800" dirty="0" err="1"/>
                <a:t>x</a:t>
              </a:r>
              <a:r>
                <a:rPr lang="en-US" sz="1800" dirty="0"/>
                <a:t>-scan @ </a:t>
              </a:r>
              <a:r>
                <a:rPr lang="en-US" sz="1800" dirty="0" err="1"/>
                <a:t>z</a:t>
              </a:r>
              <a:r>
                <a:rPr lang="en-US" sz="1800" dirty="0"/>
                <a:t>=0.5 </a:t>
              </a:r>
            </a:p>
            <a:p>
              <a:endParaRPr lang="en-US" sz="1800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2" y="1680"/>
              <a:ext cx="2640" cy="1872"/>
              <a:chOff x="3024" y="624"/>
              <a:chExt cx="2592" cy="1728"/>
            </a:xfrm>
          </p:grpSpPr>
          <p:pic>
            <p:nvPicPr>
              <p:cNvPr id="43017" name="Picture 5" descr="rho_frac_v2"/>
              <p:cNvPicPr>
                <a:picLocks noChangeAspect="1" noChangeArrowheads="1"/>
              </p:cNvPicPr>
              <p:nvPr/>
            </p:nvPicPr>
            <p:blipFill>
              <a:blip r:embed="rId3"/>
              <a:srcRect b="47723"/>
              <a:stretch>
                <a:fillRect/>
              </a:stretch>
            </p:blipFill>
            <p:spPr bwMode="auto">
              <a:xfrm>
                <a:off x="3024" y="624"/>
                <a:ext cx="2592" cy="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18" name="Rectangle 9"/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Backgrounds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38179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A50021"/>
                </a:solidFill>
              </a:rPr>
              <a:t>Radiative background</a:t>
            </a:r>
          </a:p>
          <a:p>
            <a:r>
              <a:rPr lang="en-US" sz="2800">
                <a:solidFill>
                  <a:srgbClr val="A50021"/>
                </a:solidFill>
              </a:rPr>
              <a:t>from exclusives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01613" y="5562600"/>
            <a:ext cx="85480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A50021"/>
              </a:solidFill>
            </a:endParaRPr>
          </a:p>
          <a:p>
            <a:r>
              <a:rPr lang="en-US" dirty="0">
                <a:solidFill>
                  <a:srgbClr val="A50021"/>
                </a:solidFill>
              </a:rPr>
              <a:t>Estimated uncertainty due to </a:t>
            </a:r>
            <a:r>
              <a:rPr lang="en-US" dirty="0" err="1">
                <a:solidFill>
                  <a:srgbClr val="A50021"/>
                </a:solidFill>
              </a:rPr>
              <a:t>radiative</a:t>
            </a:r>
            <a:r>
              <a:rPr lang="en-US" dirty="0">
                <a:solidFill>
                  <a:srgbClr val="A50021"/>
                </a:solidFill>
              </a:rPr>
              <a:t> background</a:t>
            </a:r>
            <a:r>
              <a:rPr lang="en-US" dirty="0" smtClean="0">
                <a:solidFill>
                  <a:srgbClr val="A50021"/>
                </a:solidFill>
              </a:rPr>
              <a:t> CSV:  (EMC: 0.1%-1.3%~</a:t>
            </a:r>
            <a:r>
              <a:rPr lang="en-US" dirty="0">
                <a:solidFill>
                  <a:srgbClr val="A50021"/>
                </a:solidFill>
              </a:rPr>
              <a:t>0.8</a:t>
            </a:r>
            <a:r>
              <a:rPr lang="en-US" dirty="0" smtClean="0">
                <a:solidFill>
                  <a:srgbClr val="A50021"/>
                </a:solidFill>
              </a:rPr>
              <a:t>%)</a:t>
            </a:r>
            <a:endParaRPr lang="en-US" dirty="0">
              <a:solidFill>
                <a:srgbClr val="A50021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1752600"/>
            <a:ext cx="8610600" cy="3521075"/>
            <a:chOff x="192" y="1104"/>
            <a:chExt cx="5424" cy="2218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92" y="1813"/>
              <a:ext cx="2392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Implementation of </a:t>
              </a:r>
              <a:r>
                <a:rPr lang="en-US" sz="1800" dirty="0" err="1"/>
                <a:t>radiative</a:t>
              </a:r>
              <a:r>
                <a:rPr lang="en-US" sz="1800" dirty="0"/>
                <a:t> </a:t>
              </a:r>
            </a:p>
            <a:p>
              <a:r>
                <a:rPr lang="en-US" sz="1800" dirty="0"/>
                <a:t>effects in the energy peaking </a:t>
              </a:r>
            </a:p>
            <a:p>
              <a:r>
                <a:rPr lang="en-US" sz="1800" dirty="0"/>
                <a:t>approximation combined with an </a:t>
              </a:r>
            </a:p>
            <a:p>
              <a:r>
                <a:rPr lang="en-US" sz="1800" dirty="0"/>
                <a:t>exclusive </a:t>
              </a:r>
              <a:r>
                <a:rPr lang="en-US" sz="1800" dirty="0" err="1"/>
                <a:t>pion</a:t>
              </a:r>
              <a:r>
                <a:rPr lang="en-US" sz="1800" dirty="0"/>
                <a:t> </a:t>
              </a:r>
              <a:r>
                <a:rPr lang="en-US" sz="1800" dirty="0" err="1"/>
                <a:t>electroproduction</a:t>
              </a:r>
              <a:r>
                <a:rPr lang="en-US" sz="1800" dirty="0"/>
                <a:t> </a:t>
              </a:r>
            </a:p>
            <a:p>
              <a:r>
                <a:rPr lang="en-US" sz="1800" dirty="0"/>
                <a:t>model for the resonance region.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78" y="1238"/>
              <a:ext cx="1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Simulated using SIMC</a:t>
              </a:r>
            </a:p>
          </p:txBody>
        </p:sp>
        <p:sp>
          <p:nvSpPr>
            <p:cNvPr id="45065" name="AutoShape 10"/>
            <p:cNvSpPr>
              <a:spLocks/>
            </p:cNvSpPr>
            <p:nvPr/>
          </p:nvSpPr>
          <p:spPr bwMode="auto">
            <a:xfrm rot="5400000">
              <a:off x="1704" y="1272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5066" name="Line 11"/>
            <p:cNvSpPr>
              <a:spLocks noChangeShapeType="1"/>
            </p:cNvSpPr>
            <p:nvPr/>
          </p:nvSpPr>
          <p:spPr bwMode="auto">
            <a:xfrm>
              <a:off x="1728" y="14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5067" name="Rectangle 13"/>
            <p:cNvSpPr>
              <a:spLocks noChangeArrowheads="1"/>
            </p:cNvSpPr>
            <p:nvPr/>
          </p:nvSpPr>
          <p:spPr bwMode="auto">
            <a:xfrm>
              <a:off x="1553" y="3072"/>
              <a:ext cx="24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Contributions are small </a:t>
              </a:r>
              <a:r>
                <a:rPr lang="en-US" sz="2000">
                  <a:solidFill>
                    <a:srgbClr val="A50021"/>
                  </a:solidFill>
                </a:rPr>
                <a:t>(&lt;6%)</a:t>
              </a:r>
              <a:r>
                <a:rPr lang="en-US" sz="2000"/>
                <a:t> 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592" y="1104"/>
              <a:ext cx="3024" cy="2016"/>
              <a:chOff x="2717" y="578"/>
              <a:chExt cx="2899" cy="1726"/>
            </a:xfrm>
          </p:grpSpPr>
          <p:pic>
            <p:nvPicPr>
              <p:cNvPr id="45069" name="Picture 5" descr="rad_frac_v2"/>
              <p:cNvPicPr>
                <a:picLocks noChangeAspect="1" noChangeArrowheads="1"/>
              </p:cNvPicPr>
              <p:nvPr/>
            </p:nvPicPr>
            <p:blipFill>
              <a:blip r:embed="rId4"/>
              <a:srcRect b="48419"/>
              <a:stretch>
                <a:fillRect/>
              </a:stretch>
            </p:blipFill>
            <p:spPr bwMode="auto">
              <a:xfrm>
                <a:off x="2717" y="578"/>
                <a:ext cx="2899" cy="1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45058" name="Object 2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p:oleObj spid="_x0000_s117762" name="Equation" r:id="rId5" imgW="114120" imgH="215640" progId="Equation.3">
                  <p:embed/>
                </p:oleObj>
              </a:graphicData>
            </a:graphic>
          </p:graphicFrame>
          <p:sp>
            <p:nvSpPr>
              <p:cNvPr id="45070" name="Rectangle 1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2640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257800" cy="760413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Trebuchet MS"/>
                <a:cs typeface="Trebuchet MS"/>
              </a:rPr>
              <a:t>CSV Error </a:t>
            </a:r>
            <a:r>
              <a:rPr lang="en-US" dirty="0" smtClean="0">
                <a:solidFill>
                  <a:srgbClr val="008000"/>
                </a:solidFill>
                <a:latin typeface="Trebuchet MS"/>
                <a:cs typeface="Trebuchet MS"/>
              </a:rPr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804276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069"/>
                <a:gridCol w="2201069"/>
                <a:gridCol w="2201069"/>
                <a:gridCol w="2201069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Pion Yield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Δ(R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)/R</a:t>
                      </a:r>
                      <a:r>
                        <a:rPr lang="en-US" baseline="-25000" dirty="0" smtClean="0"/>
                        <a:t>Y  </a:t>
                      </a:r>
                      <a:r>
                        <a:rPr lang="en-US" baseline="0" dirty="0" smtClean="0"/>
                        <a:t>(%)</a:t>
                      </a:r>
                    </a:p>
                    <a:p>
                      <a:r>
                        <a:rPr lang="en-US" baseline="0" dirty="0" smtClean="0"/>
                        <a:t>per </a:t>
                      </a:r>
                      <a:r>
                        <a:rPr lang="en-US" baseline="0" dirty="0" err="1" smtClean="0"/>
                        <a:t>z</a:t>
                      </a:r>
                      <a:r>
                        <a:rPr lang="en-US" baseline="0" dirty="0" smtClean="0"/>
                        <a:t> bin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Δ(R</a:t>
                      </a:r>
                      <a:r>
                        <a:rPr lang="en-US" baseline="-25000" dirty="0" err="1" smtClean="0"/>
                        <a:t>meas</a:t>
                      </a:r>
                      <a:r>
                        <a:rPr lang="en-US" dirty="0" err="1" smtClean="0"/>
                        <a:t>)/R</a:t>
                      </a:r>
                      <a:r>
                        <a:rPr lang="en-US" baseline="-25000" dirty="0" err="1" smtClean="0"/>
                        <a:t>meas</a:t>
                      </a:r>
                      <a:r>
                        <a:rPr lang="en-US" dirty="0" smtClean="0"/>
                        <a:t>) (%)</a:t>
                      </a:r>
                    </a:p>
                    <a:p>
                      <a:r>
                        <a:rPr lang="en-US" dirty="0" smtClean="0"/>
                        <a:t>Per </a:t>
                      </a:r>
                      <a:r>
                        <a:rPr lang="en-US" dirty="0" err="1" smtClean="0"/>
                        <a:t>z</a:t>
                      </a:r>
                      <a:r>
                        <a:rPr lang="en-US" dirty="0" smtClean="0"/>
                        <a:t> bin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2.6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Luminosity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Tracking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&lt; 0.1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&lt; 0.3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ρ</a:t>
                      </a:r>
                      <a:r>
                        <a:rPr lang="en-US" dirty="0" smtClean="0"/>
                        <a:t> background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 –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 – 0.7 (1.2)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0.5 – 1.8 (3)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Rad.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– 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 – 0.6 (1.3)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0.3 – 1.5 (3)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systematics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 – 1.02 (1.8)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  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0.6 – 2.4 (4)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08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Total uncertainty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</a:t>
                      </a:r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2.6 – 3.5(4.7)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5486400" y="146050"/>
          <a:ext cx="2667000" cy="539750"/>
        </p:xfrm>
        <a:graphic>
          <a:graphicData uri="http://schemas.openxmlformats.org/presentationml/2006/ole">
            <p:oleObj spid="_x0000_s55298" name="Equation" r:id="rId3" imgW="21336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Projections</a:t>
            </a:r>
            <a:endParaRPr lang="en-US" dirty="0"/>
          </a:p>
        </p:txBody>
      </p:sp>
      <p:pic>
        <p:nvPicPr>
          <p:cNvPr id="4" name="Picture 3" descr="dz_proj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6897" r="6897" b="3448"/>
              <a:stretch>
                <a:fillRect/>
              </a:stretch>
            </p:blipFill>
          </mc:Choice>
          <mc:Fallback>
            <p:blipFill>
              <a:blip r:embed="rId3"/>
              <a:srcRect t="6897" r="6897" b="3448"/>
              <a:stretch>
                <a:fillRect/>
              </a:stretch>
            </p:blipFill>
          </mc:Fallback>
        </mc:AlternateContent>
        <p:spPr>
          <a:xfrm>
            <a:off x="0" y="1143000"/>
            <a:ext cx="4431323" cy="4267200"/>
          </a:xfrm>
          <a:prstGeom prst="rect">
            <a:avLst/>
          </a:prstGeom>
          <a:noFill/>
        </p:spPr>
      </p:pic>
      <p:pic>
        <p:nvPicPr>
          <p:cNvPr id="5" name="Picture 4" descr="csv_proj_fin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t="6667" r="6667" b="4282"/>
              <a:stretch>
                <a:fillRect/>
              </a:stretch>
            </p:blipFill>
          </mc:Choice>
          <mc:Fallback>
            <p:blipFill>
              <a:blip r:embed="rId5"/>
              <a:srcRect t="6667" r="6667" b="4282"/>
              <a:stretch>
                <a:fillRect/>
              </a:stretch>
            </p:blipFill>
          </mc:Fallback>
        </mc:AlternateContent>
        <p:spPr>
          <a:xfrm>
            <a:off x="4410272" y="990600"/>
            <a:ext cx="4632136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Projections</a:t>
            </a:r>
            <a:endParaRPr lang="en-US" dirty="0"/>
          </a:p>
        </p:txBody>
      </p:sp>
      <p:pic>
        <p:nvPicPr>
          <p:cNvPr id="4" name="Picture 3" descr="csv_proj_better_fin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7755" r="6667" b="4468"/>
              <a:stretch>
                <a:fillRect/>
              </a:stretch>
            </p:blipFill>
          </mc:Choice>
          <mc:Fallback>
            <p:blipFill>
              <a:blip r:embed="rId3"/>
              <a:srcRect t="7755" r="6667" b="4468"/>
              <a:stretch>
                <a:fillRect/>
              </a:stretch>
            </p:blipFill>
          </mc:Fallback>
        </mc:AlternateContent>
        <p:spPr>
          <a:xfrm>
            <a:off x="1424651" y="990600"/>
            <a:ext cx="5509549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Projections</a:t>
            </a:r>
            <a:endParaRPr lang="en-US" dirty="0"/>
          </a:p>
        </p:txBody>
      </p:sp>
      <p:pic>
        <p:nvPicPr>
          <p:cNvPr id="4" name="Picture 3" descr="csv_perc_fin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7778" r="6667" b="4444"/>
              <a:stretch>
                <a:fillRect/>
              </a:stretch>
            </p:blipFill>
          </mc:Choice>
          <mc:Fallback>
            <p:blipFill>
              <a:blip r:embed="rId3"/>
              <a:srcRect t="7778" r="6667" b="4444"/>
              <a:stretch>
                <a:fillRect/>
              </a:stretch>
            </p:blipFill>
          </mc:Fallback>
        </mc:AlternateContent>
        <p:spPr>
          <a:xfrm>
            <a:off x="1371600" y="815521"/>
            <a:ext cx="6019800" cy="5661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152400"/>
            <a:ext cx="7954963" cy="356508"/>
          </a:xfrm>
        </p:spPr>
        <p:txBody>
          <a:bodyPr/>
          <a:lstStyle/>
          <a:p>
            <a:r>
              <a:rPr lang="en-US" i="0" dirty="0" smtClean="0">
                <a:latin typeface="Trebuchet MS"/>
                <a:cs typeface="Trebuchet MS"/>
              </a:rPr>
              <a:t>CSV Beam </a:t>
            </a:r>
            <a:r>
              <a:rPr lang="en-US" i="0" dirty="0" smtClean="0">
                <a:latin typeface="Trebuchet MS"/>
                <a:cs typeface="Trebuchet MS"/>
              </a:rPr>
              <a:t>time needed !</a:t>
            </a:r>
            <a:endParaRPr lang="en-US" i="0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09013" y="6465888"/>
            <a:ext cx="357187" cy="344487"/>
          </a:xfrm>
          <a:prstGeom prst="rect">
            <a:avLst/>
          </a:prstGeom>
        </p:spPr>
        <p:txBody>
          <a:bodyPr/>
          <a:lstStyle/>
          <a:p>
            <a:fld id="{691FEADC-2A2A-2444-B795-55766077F7D8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531812"/>
            <a:ext cx="9144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143000"/>
          <a:ext cx="7532688" cy="413477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66344"/>
                <a:gridCol w="3766344"/>
              </a:tblGrid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(Hours)</a:t>
                      </a:r>
                      <a:endParaRPr lang="en-US" dirty="0"/>
                    </a:p>
                  </a:txBody>
                  <a:tcPr/>
                </a:tc>
              </a:tr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264.9</a:t>
                      </a:r>
                      <a:endParaRPr lang="en-US" dirty="0"/>
                    </a:p>
                  </a:txBody>
                  <a:tcPr/>
                </a:tc>
              </a:tr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 Dummy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</a:tr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</a:t>
                      </a:r>
                      <a:endParaRPr lang="en-US" dirty="0"/>
                    </a:p>
                  </a:txBody>
                  <a:tcPr/>
                </a:tc>
              </a:tr>
              <a:tr h="65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Polarity and kinematics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407.5 (17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days)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0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common</a:t>
                      </a:r>
                      <a:r>
                        <a:rPr lang="en-US" baseline="0" dirty="0" smtClean="0"/>
                        <a:t> with PR-09-004</a:t>
                      </a:r>
                      <a:endParaRPr lang="en-US" dirty="0"/>
                    </a:p>
                  </a:txBody>
                  <a:tcPr>
                    <a:solidFill>
                      <a:srgbClr val="24E1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132 (5.5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days)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4E11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 smtClean="0">
                <a:ea typeface="+mj-ea"/>
                <a:cs typeface="+mj-cs"/>
              </a:rPr>
              <a:t>The EMC Effect</a:t>
            </a:r>
            <a:endParaRPr lang="en-US" u="none" dirty="0">
              <a:ea typeface="+mj-ea"/>
              <a:cs typeface="+mj-cs"/>
            </a:endParaRPr>
          </a:p>
        </p:txBody>
      </p:sp>
      <p:sp>
        <p:nvSpPr>
          <p:cNvPr id="20484" name="Text Box 11"/>
          <p:cNvSpPr txBox="1">
            <a:spLocks noChangeArrowheads="1"/>
          </p:cNvSpPr>
          <p:nvPr/>
        </p:nvSpPr>
        <p:spPr bwMode="auto">
          <a:xfrm>
            <a:off x="441325" y="990600"/>
            <a:ext cx="824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Significant nuclear dependence of the structure functions,(</a:t>
            </a:r>
            <a:r>
              <a:rPr lang="en-US" sz="2000" dirty="0" smtClean="0"/>
              <a:t> F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A</a:t>
            </a:r>
            <a:r>
              <a:rPr lang="en-US" sz="2000" dirty="0" smtClean="0"/>
              <a:t>/F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D</a:t>
            </a:r>
            <a:r>
              <a:rPr lang="en-US" sz="2000" dirty="0" smtClean="0"/>
              <a:t>   </a:t>
            </a:r>
            <a:r>
              <a:rPr lang="en-US" sz="2000" dirty="0"/>
              <a:t>)</a:t>
            </a:r>
          </a:p>
          <a:p>
            <a:r>
              <a:rPr lang="en-US" sz="2000" dirty="0"/>
              <a:t>discovered over 25 years ago 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457200" y="18288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Indicates that quark distributions are modified inside nuclei</a:t>
            </a:r>
          </a:p>
        </p:txBody>
      </p:sp>
      <p:pic>
        <p:nvPicPr>
          <p:cNvPr id="20486" name="Picture 22" descr="emc_fe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590800"/>
            <a:ext cx="5995987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14800" y="2697163"/>
            <a:ext cx="1093788" cy="915987"/>
            <a:chOff x="1862" y="794"/>
            <a:chExt cx="689" cy="577"/>
          </a:xfrm>
        </p:grpSpPr>
        <p:sp>
          <p:nvSpPr>
            <p:cNvPr id="20493" name="Text Box 24"/>
            <p:cNvSpPr txBox="1">
              <a:spLocks noChangeArrowheads="1"/>
            </p:cNvSpPr>
            <p:nvPr/>
          </p:nvSpPr>
          <p:spPr bwMode="auto">
            <a:xfrm>
              <a:off x="1862" y="794"/>
              <a:ext cx="68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 EMC </a:t>
              </a:r>
            </a:p>
            <a:p>
              <a:r>
                <a:rPr lang="en-US" sz="1800"/>
                <a:t> BCDMS</a:t>
              </a:r>
            </a:p>
            <a:p>
              <a:r>
                <a:rPr lang="en-US" sz="1800"/>
                <a:t> SLAC</a:t>
              </a:r>
            </a:p>
          </p:txBody>
        </p:sp>
        <p:sp>
          <p:nvSpPr>
            <p:cNvPr id="20494" name="Oval 25"/>
            <p:cNvSpPr>
              <a:spLocks noChangeArrowheads="1"/>
            </p:cNvSpPr>
            <p:nvPr/>
          </p:nvSpPr>
          <p:spPr bwMode="auto">
            <a:xfrm>
              <a:off x="1872" y="864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5" name="Rectangle 26"/>
            <p:cNvSpPr>
              <a:spLocks noChangeArrowheads="1"/>
            </p:cNvSpPr>
            <p:nvPr/>
          </p:nvSpPr>
          <p:spPr bwMode="auto">
            <a:xfrm>
              <a:off x="1872" y="1056"/>
              <a:ext cx="48" cy="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496" name="Oval 27"/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solidFill>
              <a:srgbClr val="050B0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243013" y="3841750"/>
            <a:ext cx="4427537" cy="1828800"/>
            <a:chOff x="783" y="2592"/>
            <a:chExt cx="2789" cy="1152"/>
          </a:xfrm>
        </p:grpSpPr>
        <p:sp>
          <p:nvSpPr>
            <p:cNvPr id="20489" name="Text Box 29"/>
            <p:cNvSpPr txBox="1">
              <a:spLocks noChangeArrowheads="1"/>
            </p:cNvSpPr>
            <p:nvPr/>
          </p:nvSpPr>
          <p:spPr bwMode="auto">
            <a:xfrm rot="-5400000">
              <a:off x="513" y="3229"/>
              <a:ext cx="7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Shadowing</a:t>
              </a:r>
            </a:p>
          </p:txBody>
        </p:sp>
        <p:sp>
          <p:nvSpPr>
            <p:cNvPr id="20490" name="Text Box 30"/>
            <p:cNvSpPr txBox="1">
              <a:spLocks noChangeArrowheads="1"/>
            </p:cNvSpPr>
            <p:nvPr/>
          </p:nvSpPr>
          <p:spPr bwMode="auto">
            <a:xfrm rot="-5400000">
              <a:off x="695" y="3095"/>
              <a:ext cx="10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Anti-Shadowing</a:t>
              </a:r>
            </a:p>
          </p:txBody>
        </p:sp>
        <p:sp>
          <p:nvSpPr>
            <p:cNvPr id="20491" name="Text Box 31"/>
            <p:cNvSpPr txBox="1">
              <a:spLocks noChangeArrowheads="1"/>
            </p:cNvSpPr>
            <p:nvPr/>
          </p:nvSpPr>
          <p:spPr bwMode="auto">
            <a:xfrm>
              <a:off x="1632" y="3417"/>
              <a:ext cx="9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EMC effect</a:t>
              </a:r>
            </a:p>
          </p:txBody>
        </p:sp>
        <p:sp>
          <p:nvSpPr>
            <p:cNvPr id="20492" name="Text Box 32"/>
            <p:cNvSpPr txBox="1">
              <a:spLocks noChangeArrowheads="1"/>
            </p:cNvSpPr>
            <p:nvPr/>
          </p:nvSpPr>
          <p:spPr bwMode="auto">
            <a:xfrm rot="-5400000">
              <a:off x="2938" y="301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Fermi smearing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9154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200" u="none" dirty="0">
                <a:ea typeface="+mj-ea"/>
                <a:cs typeface="+mj-cs"/>
              </a:rPr>
              <a:t>The EMC Effect (Precision Measurements)</a:t>
            </a:r>
          </a:p>
        </p:txBody>
      </p:sp>
      <p:pic>
        <p:nvPicPr>
          <p:cNvPr id="22531" name="Picture 3" descr="emc_fe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362200"/>
            <a:ext cx="5995987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0" y="2513013"/>
            <a:ext cx="1093788" cy="915987"/>
            <a:chOff x="1862" y="794"/>
            <a:chExt cx="689" cy="577"/>
          </a:xfrm>
        </p:grpSpPr>
        <p:sp>
          <p:nvSpPr>
            <p:cNvPr id="22542" name="Text Box 5"/>
            <p:cNvSpPr txBox="1">
              <a:spLocks noChangeArrowheads="1"/>
            </p:cNvSpPr>
            <p:nvPr/>
          </p:nvSpPr>
          <p:spPr bwMode="auto">
            <a:xfrm>
              <a:off x="1862" y="794"/>
              <a:ext cx="68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 EMC </a:t>
              </a:r>
            </a:p>
            <a:p>
              <a:r>
                <a:rPr lang="en-US" sz="1800"/>
                <a:t> BCDMS</a:t>
              </a:r>
            </a:p>
            <a:p>
              <a:r>
                <a:rPr lang="en-US" sz="1800"/>
                <a:t> SLAC</a:t>
              </a:r>
            </a:p>
          </p:txBody>
        </p:sp>
        <p:sp>
          <p:nvSpPr>
            <p:cNvPr id="22543" name="Oval 6"/>
            <p:cNvSpPr>
              <a:spLocks noChangeArrowheads="1"/>
            </p:cNvSpPr>
            <p:nvPr/>
          </p:nvSpPr>
          <p:spPr bwMode="auto">
            <a:xfrm>
              <a:off x="1872" y="864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7"/>
            <p:cNvSpPr>
              <a:spLocks noChangeArrowheads="1"/>
            </p:cNvSpPr>
            <p:nvPr/>
          </p:nvSpPr>
          <p:spPr bwMode="auto">
            <a:xfrm>
              <a:off x="1872" y="1056"/>
              <a:ext cx="48" cy="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545" name="Oval 8"/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solidFill>
              <a:srgbClr val="050B0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441325" y="1108075"/>
            <a:ext cx="748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43013" y="3657600"/>
            <a:ext cx="4427537" cy="1828800"/>
            <a:chOff x="783" y="2592"/>
            <a:chExt cx="2789" cy="1152"/>
          </a:xfrm>
        </p:grpSpPr>
        <p:sp>
          <p:nvSpPr>
            <p:cNvPr id="22538" name="Text Box 13"/>
            <p:cNvSpPr txBox="1">
              <a:spLocks noChangeArrowheads="1"/>
            </p:cNvSpPr>
            <p:nvPr/>
          </p:nvSpPr>
          <p:spPr bwMode="auto">
            <a:xfrm rot="-5400000">
              <a:off x="513" y="3229"/>
              <a:ext cx="7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Shadowing</a:t>
              </a:r>
            </a:p>
          </p:txBody>
        </p:sp>
        <p:sp>
          <p:nvSpPr>
            <p:cNvPr id="22539" name="Text Box 14"/>
            <p:cNvSpPr txBox="1">
              <a:spLocks noChangeArrowheads="1"/>
            </p:cNvSpPr>
            <p:nvPr/>
          </p:nvSpPr>
          <p:spPr bwMode="auto">
            <a:xfrm rot="-5400000">
              <a:off x="695" y="3095"/>
              <a:ext cx="10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Anti-Shadowing</a:t>
              </a:r>
            </a:p>
          </p:txBody>
        </p:sp>
        <p:sp>
          <p:nvSpPr>
            <p:cNvPr id="22540" name="Text Box 15"/>
            <p:cNvSpPr txBox="1">
              <a:spLocks noChangeArrowheads="1"/>
            </p:cNvSpPr>
            <p:nvPr/>
          </p:nvSpPr>
          <p:spPr bwMode="auto">
            <a:xfrm>
              <a:off x="1632" y="3417"/>
              <a:ext cx="9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EMC effect</a:t>
              </a:r>
            </a:p>
          </p:txBody>
        </p:sp>
        <p:sp>
          <p:nvSpPr>
            <p:cNvPr id="22541" name="Text Box 16"/>
            <p:cNvSpPr txBox="1">
              <a:spLocks noChangeArrowheads="1"/>
            </p:cNvSpPr>
            <p:nvPr/>
          </p:nvSpPr>
          <p:spPr bwMode="auto">
            <a:xfrm rot="-5400000">
              <a:off x="2938" y="301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Fermi smearing</a:t>
              </a:r>
            </a:p>
          </p:txBody>
        </p:sp>
      </p:grpSp>
      <p:sp>
        <p:nvSpPr>
          <p:cNvPr id="22535" name="Text Box 17"/>
          <p:cNvSpPr txBox="1">
            <a:spLocks noChangeArrowheads="1"/>
          </p:cNvSpPr>
          <p:nvPr/>
        </p:nvSpPr>
        <p:spPr bwMode="auto">
          <a:xfrm>
            <a:off x="6146800" y="2909888"/>
            <a:ext cx="2844800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Size of EMC effect</a:t>
            </a:r>
          </a:p>
          <a:p>
            <a:r>
              <a:rPr lang="en-US" sz="2000"/>
              <a:t>varies with A </a:t>
            </a:r>
          </a:p>
          <a:p>
            <a:endParaRPr lang="en-US" sz="2000"/>
          </a:p>
          <a:p>
            <a:r>
              <a:rPr lang="en-US" sz="2000"/>
              <a:t>Shape of EMC effect</a:t>
            </a:r>
          </a:p>
          <a:p>
            <a:r>
              <a:rPr lang="en-US" sz="2000"/>
              <a:t>independent of A</a:t>
            </a:r>
          </a:p>
          <a:p>
            <a:endParaRPr lang="en-US" sz="2000"/>
          </a:p>
          <a:p>
            <a:r>
              <a:rPr lang="en-US" sz="2000"/>
              <a:t>Independent of Q</a:t>
            </a:r>
            <a:r>
              <a:rPr lang="en-US" sz="2000" baseline="30000"/>
              <a:t>2</a:t>
            </a:r>
            <a:endParaRPr lang="en-US" sz="2000"/>
          </a:p>
          <a:p>
            <a:endParaRPr lang="en-US" sz="2000"/>
          </a:p>
          <a:p>
            <a:endParaRPr lang="en-US" sz="1800"/>
          </a:p>
        </p:txBody>
      </p:sp>
      <p:sp>
        <p:nvSpPr>
          <p:cNvPr id="22536" name="Text Box 18"/>
          <p:cNvSpPr txBox="1">
            <a:spLocks noChangeArrowheads="1"/>
          </p:cNvSpPr>
          <p:nvPr/>
        </p:nvSpPr>
        <p:spPr bwMode="auto">
          <a:xfrm>
            <a:off x="228600" y="838200"/>
            <a:ext cx="8915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 and x dependence were precisely mapped at SLAC (for A &gt; 4)</a:t>
            </a:r>
          </a:p>
          <a:p>
            <a:endParaRPr lang="en-US" sz="2000"/>
          </a:p>
          <a:p>
            <a:r>
              <a:rPr lang="en-US" sz="2000"/>
              <a:t>JLab E03-103 and HERMES </a:t>
            </a:r>
          </a:p>
          <a:p>
            <a:r>
              <a:rPr lang="en-US" sz="2000"/>
              <a:t>have made precision measurements for few-body nuclei. 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609600" y="60198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All these measurements are inclusive measurements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Experiments – 1 Technique</a:t>
            </a:r>
            <a:endParaRPr lang="en-US" dirty="0"/>
          </a:p>
        </p:txBody>
      </p:sp>
      <p:pic>
        <p:nvPicPr>
          <p:cNvPr id="4" name="Picture 6" descr="kin_semi_unp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14400"/>
            <a:ext cx="4338726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Semi-inclusive DIS can be used as a “flavor tag” to explore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Unpolarized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PDFs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Polarized </a:t>
            </a:r>
            <a:r>
              <a:rPr lang="en-US" dirty="0" err="1" smtClean="0">
                <a:sym typeface="Wingdings"/>
              </a:rPr>
              <a:t>PDFs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Sea flavor asymmetry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 new experiments measuring 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p</a:t>
            </a:r>
            <a:r>
              <a:rPr lang="en-US" baseline="30000" dirty="0" err="1" smtClean="0">
                <a:sym typeface="Wingdings"/>
              </a:rPr>
              <a:t>+</a:t>
            </a:r>
            <a:r>
              <a:rPr lang="en-US" dirty="0" err="1" smtClean="0">
                <a:latin typeface="Symbol" charset="2"/>
                <a:cs typeface="Symbol" charset="2"/>
                <a:sym typeface="Wingdings"/>
              </a:rPr>
              <a:t>/p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 ratios with high precision to measure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Charge symmetry violating 	quark distributions</a:t>
            </a:r>
          </a:p>
          <a:p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Flavor dependence of the 	EMC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41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Needed precision requires high luminosity, good (charge-independent) understanding of acceptance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ideal for Hall C with HMS-SHMS</a:t>
            </a:r>
            <a:endParaRPr lang="en-US" dirty="0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657600" y="3749675"/>
            <a:ext cx="5334000" cy="1524001"/>
            <a:chOff x="1024" y="2928"/>
            <a:chExt cx="3832" cy="1094"/>
          </a:xfrm>
        </p:grpSpPr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1024" y="3331"/>
            <a:ext cx="2912" cy="557"/>
          </p:xfrm>
          <a:graphic>
            <a:graphicData uri="http://schemas.openxmlformats.org/presentationml/2006/ole">
              <p:oleObj spid="_x0000_s94210" name="Equation" r:id="rId4" imgW="2793960" imgH="533160" progId="Equation.3">
                <p:embed/>
              </p:oleObj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32" y="3696"/>
              <a:ext cx="8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Inclusive </a:t>
              </a:r>
            </a:p>
            <a:p>
              <a:r>
                <a:rPr lang="en-US" sz="1400"/>
                <a:t>cross section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3888" y="3744"/>
              <a:ext cx="1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32" y="2928"/>
              <a:ext cx="73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quark </a:t>
              </a:r>
            </a:p>
            <a:p>
              <a:r>
                <a:rPr lang="en-US" sz="1400"/>
                <a:t>distribution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208" y="32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64" y="3034"/>
              <a:ext cx="92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fragmentation </a:t>
              </a:r>
            </a:p>
            <a:p>
              <a:r>
                <a:rPr lang="en-US" sz="1400"/>
                <a:t>function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024" y="3216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Why Another Measurement?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28600" y="838200"/>
            <a:ext cx="8686800" cy="1158875"/>
            <a:chOff x="144" y="672"/>
            <a:chExt cx="5472" cy="730"/>
          </a:xfrm>
        </p:grpSpPr>
        <p:sp>
          <p:nvSpPr>
            <p:cNvPr id="26643" name="Text Box 9"/>
            <p:cNvSpPr txBox="1">
              <a:spLocks noChangeArrowheads="1"/>
            </p:cNvSpPr>
            <p:nvPr/>
          </p:nvSpPr>
          <p:spPr bwMode="auto">
            <a:xfrm>
              <a:off x="326" y="672"/>
              <a:ext cx="50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>
                  <a:solidFill>
                    <a:srgbClr val="A50021"/>
                  </a:solidFill>
                </a:rPr>
                <a:t> </a:t>
              </a:r>
              <a:r>
                <a:rPr lang="en-US" sz="2800">
                  <a:solidFill>
                    <a:srgbClr val="A50021"/>
                  </a:solidFill>
                </a:rPr>
                <a:t>New handle</a:t>
              </a:r>
              <a:r>
                <a:rPr lang="en-US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26644" name="Text Box 28"/>
            <p:cNvSpPr txBox="1">
              <a:spLocks noChangeArrowheads="1"/>
            </p:cNvSpPr>
            <p:nvPr/>
          </p:nvSpPr>
          <p:spPr bwMode="auto">
            <a:xfrm>
              <a:off x="144" y="960"/>
              <a:ext cx="5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Some models predict a significant flavor dependence for asymmetric nuclei such as gold.  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172200" y="1828800"/>
            <a:ext cx="2263775" cy="1066800"/>
            <a:chOff x="3888" y="1296"/>
            <a:chExt cx="1426" cy="672"/>
          </a:xfrm>
        </p:grpSpPr>
        <p:sp>
          <p:nvSpPr>
            <p:cNvPr id="26640" name="Line 32"/>
            <p:cNvSpPr>
              <a:spLocks noChangeShapeType="1"/>
            </p:cNvSpPr>
            <p:nvPr/>
          </p:nvSpPr>
          <p:spPr bwMode="auto">
            <a:xfrm flipH="1">
              <a:off x="3888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1" name="Line 33"/>
            <p:cNvSpPr>
              <a:spLocks noChangeShapeType="1"/>
            </p:cNvSpPr>
            <p:nvPr/>
          </p:nvSpPr>
          <p:spPr bwMode="auto">
            <a:xfrm>
              <a:off x="4080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42" name="Text Box 34"/>
            <p:cNvSpPr txBox="1">
              <a:spLocks noChangeArrowheads="1"/>
            </p:cNvSpPr>
            <p:nvPr/>
          </p:nvSpPr>
          <p:spPr bwMode="auto">
            <a:xfrm>
              <a:off x="3984" y="1296"/>
              <a:ext cx="13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medium modified </a:t>
              </a:r>
            </a:p>
            <a:p>
              <a:r>
                <a:rPr lang="en-US" sz="1600"/>
                <a:t>quark distributions 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176963" y="3581400"/>
            <a:ext cx="2281237" cy="609600"/>
            <a:chOff x="3888" y="2400"/>
            <a:chExt cx="1437" cy="384"/>
          </a:xfrm>
        </p:grpSpPr>
        <p:sp>
          <p:nvSpPr>
            <p:cNvPr id="26637" name="Line 35"/>
            <p:cNvSpPr>
              <a:spLocks noChangeShapeType="1"/>
            </p:cNvSpPr>
            <p:nvPr/>
          </p:nvSpPr>
          <p:spPr bwMode="auto">
            <a:xfrm flipH="1">
              <a:off x="3888" y="254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 flipH="1">
              <a:off x="4224" y="25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639" name="Text Box 37"/>
            <p:cNvSpPr txBox="1">
              <a:spLocks noChangeArrowheads="1"/>
            </p:cNvSpPr>
            <p:nvPr/>
          </p:nvSpPr>
          <p:spPr bwMode="auto">
            <a:xfrm>
              <a:off x="4320" y="2400"/>
              <a:ext cx="100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nucleon quark </a:t>
              </a:r>
            </a:p>
            <a:p>
              <a:r>
                <a:rPr lang="en-US" sz="1600"/>
                <a:t>distributions 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" y="1981200"/>
            <a:ext cx="8382000" cy="3416300"/>
            <a:chOff x="240" y="1392"/>
            <a:chExt cx="5280" cy="2152"/>
          </a:xfrm>
        </p:grpSpPr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240" y="1488"/>
              <a:ext cx="5280" cy="2056"/>
              <a:chOff x="240" y="1488"/>
              <a:chExt cx="5280" cy="2056"/>
            </a:xfrm>
          </p:grpSpPr>
          <p:pic>
            <p:nvPicPr>
              <p:cNvPr id="26636" name="Picture 26" descr="Quark_distribution_ratios_gol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0" y="1488"/>
                <a:ext cx="3168" cy="2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6626" name="Object 2"/>
              <p:cNvGraphicFramePr>
                <a:graphicFrameLocks noChangeAspect="1"/>
              </p:cNvGraphicFramePr>
              <p:nvPr/>
            </p:nvGraphicFramePr>
            <p:xfrm>
              <a:off x="3456" y="1920"/>
              <a:ext cx="2064" cy="406"/>
            </p:xfrm>
            <a:graphic>
              <a:graphicData uri="http://schemas.openxmlformats.org/presentationml/2006/ole">
                <p:oleObj spid="_x0000_s63490" name="Equation" r:id="rId5" imgW="2323800" imgH="457200" progId="Equation.3">
                  <p:embed/>
                </p:oleObj>
              </a:graphicData>
            </a:graphic>
          </p:graphicFrame>
          <p:graphicFrame>
            <p:nvGraphicFramePr>
              <p:cNvPr id="26627" name="Object 3"/>
              <p:cNvGraphicFramePr>
                <a:graphicFrameLocks noChangeAspect="1"/>
              </p:cNvGraphicFramePr>
              <p:nvPr/>
            </p:nvGraphicFramePr>
            <p:xfrm>
              <a:off x="3462" y="2736"/>
              <a:ext cx="2053" cy="372"/>
            </p:xfrm>
            <a:graphic>
              <a:graphicData uri="http://schemas.openxmlformats.org/presentationml/2006/ole">
                <p:oleObj spid="_x0000_s63491" name="Equation" r:id="rId6" imgW="2311200" imgH="419040" progId="Equation.3">
                  <p:embed/>
                </p:oleObj>
              </a:graphicData>
            </a:graphic>
          </p:graphicFrame>
        </p:grpSp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768" y="1392"/>
              <a:ext cx="27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err="1"/>
                <a:t>Clöet</a:t>
              </a:r>
              <a:r>
                <a:rPr lang="en-US" sz="1400" dirty="0"/>
                <a:t>, </a:t>
              </a:r>
              <a:r>
                <a:rPr lang="en-US" sz="1400" dirty="0" err="1"/>
                <a:t>Bentz</a:t>
              </a:r>
              <a:r>
                <a:rPr lang="en-US" sz="1400" dirty="0"/>
                <a:t> &amp; Thomas (nuc-th/0901.3559)</a:t>
              </a:r>
            </a:p>
          </p:txBody>
        </p:sp>
      </p:grp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86693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Experimentally, the flavor dependence of the EMC effect is as yet </a:t>
            </a:r>
          </a:p>
          <a:p>
            <a:r>
              <a:rPr lang="en-US" sz="2000" dirty="0">
                <a:solidFill>
                  <a:srgbClr val="A50021"/>
                </a:solidFill>
              </a:rPr>
              <a:t>completely unexplored.</a:t>
            </a:r>
          </a:p>
          <a:p>
            <a:r>
              <a:rPr lang="en-US" sz="2000" dirty="0"/>
              <a:t>It could also help explain the anomalous sin</a:t>
            </a:r>
            <a:r>
              <a:rPr lang="en-US" sz="2000" baseline="30000" dirty="0"/>
              <a:t>2</a:t>
            </a:r>
            <a:r>
              <a:rPr lang="en-US" sz="2000" dirty="0">
                <a:latin typeface="Symbol" charset="2"/>
              </a:rPr>
              <a:t>q</a:t>
            </a:r>
            <a:r>
              <a:rPr lang="en-US" sz="2000" baseline="-25000" dirty="0"/>
              <a:t>W </a:t>
            </a:r>
            <a:r>
              <a:rPr lang="en-US" sz="2000" dirty="0"/>
              <a:t>measured by the </a:t>
            </a:r>
          </a:p>
          <a:p>
            <a:r>
              <a:rPr lang="en-US" sz="2000" dirty="0" err="1"/>
              <a:t>NuTeV</a:t>
            </a:r>
            <a:r>
              <a:rPr lang="en-US" sz="2000" dirty="0"/>
              <a:t> experiment. </a:t>
            </a:r>
            <a:endParaRPr lang="en-US" sz="2000" dirty="0">
              <a:latin typeface="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Why Another Measurement?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517525" y="1066800"/>
            <a:ext cx="595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rgbClr val="A50021"/>
                </a:solidFill>
              </a:rPr>
              <a:t> New Observables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133600" y="1752600"/>
          <a:ext cx="1447800" cy="1062038"/>
        </p:xfrm>
        <a:graphic>
          <a:graphicData uri="http://schemas.openxmlformats.org/presentationml/2006/ole">
            <p:oleObj spid="_x0000_s67586" name="Equation" r:id="rId4" imgW="622080" imgH="45720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133600" y="3276600"/>
          <a:ext cx="1676400" cy="1096963"/>
        </p:xfrm>
        <a:graphic>
          <a:graphicData uri="http://schemas.openxmlformats.org/presentationml/2006/ole">
            <p:oleObj spid="_x0000_s67587" name="Equation" r:id="rId5" imgW="698400" imgH="457200" progId="Equation.3">
              <p:embed/>
            </p:oleObj>
          </a:graphicData>
        </a:graphic>
      </p:graphicFrame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1600200" y="2743200"/>
            <a:ext cx="38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&amp;</a:t>
            </a:r>
          </a:p>
        </p:txBody>
      </p:sp>
      <p:sp>
        <p:nvSpPr>
          <p:cNvPr id="30727" name="Text Box 14"/>
          <p:cNvSpPr txBox="1">
            <a:spLocks noChangeArrowheads="1"/>
          </p:cNvSpPr>
          <p:nvPr/>
        </p:nvSpPr>
        <p:spPr bwMode="auto">
          <a:xfrm>
            <a:off x="533400" y="1889125"/>
            <a:ext cx="892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Super</a:t>
            </a:r>
          </a:p>
          <a:p>
            <a:r>
              <a:rPr lang="en-US" sz="2000"/>
              <a:t>ratio</a:t>
            </a:r>
          </a:p>
        </p:txBody>
      </p:sp>
      <p:sp>
        <p:nvSpPr>
          <p:cNvPr id="30728" name="Text Box 15"/>
          <p:cNvSpPr txBox="1">
            <a:spLocks noChangeArrowheads="1"/>
          </p:cNvSpPr>
          <p:nvPr/>
        </p:nvSpPr>
        <p:spPr bwMode="auto">
          <a:xfrm>
            <a:off x="400050" y="3489325"/>
            <a:ext cx="1504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Difference</a:t>
            </a:r>
          </a:p>
          <a:p>
            <a:r>
              <a:rPr lang="en-US" sz="2000"/>
              <a:t>ratio</a:t>
            </a:r>
          </a:p>
        </p:txBody>
      </p:sp>
      <p:pic>
        <p:nvPicPr>
          <p:cNvPr id="166928" name="Picture 16" descr="au2pane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9138" y="833438"/>
            <a:ext cx="4386262" cy="480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8600" y="4572000"/>
            <a:ext cx="8037513" cy="1752600"/>
            <a:chOff x="144" y="2880"/>
            <a:chExt cx="5063" cy="1104"/>
          </a:xfrm>
        </p:grpSpPr>
        <p:sp>
          <p:nvSpPr>
            <p:cNvPr id="30742" name="Text Box 18"/>
            <p:cNvSpPr txBox="1">
              <a:spLocks noChangeArrowheads="1"/>
            </p:cNvSpPr>
            <p:nvPr/>
          </p:nvSpPr>
          <p:spPr bwMode="auto">
            <a:xfrm>
              <a:off x="144" y="2880"/>
              <a:ext cx="340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Test sensitivity to flavor dependence </a:t>
              </a:r>
            </a:p>
            <a:p>
              <a:r>
                <a:rPr lang="en-US" sz="2000" dirty="0"/>
                <a:t>of the EMC effect with toy model</a:t>
              </a:r>
            </a:p>
          </p:txBody>
        </p:sp>
        <p:sp>
          <p:nvSpPr>
            <p:cNvPr id="30743" name="Text Box 26"/>
            <p:cNvSpPr txBox="1">
              <a:spLocks noChangeArrowheads="1"/>
            </p:cNvSpPr>
            <p:nvPr/>
          </p:nvSpPr>
          <p:spPr bwMode="auto">
            <a:xfrm>
              <a:off x="384" y="3456"/>
              <a:ext cx="40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0000FF"/>
                  </a:solidFill>
                </a:rPr>
                <a:t>u</a:t>
              </a:r>
              <a:r>
                <a:rPr lang="en-US" sz="2000" baseline="-25000" dirty="0" err="1">
                  <a:solidFill>
                    <a:srgbClr val="0000FF"/>
                  </a:solidFill>
                </a:rPr>
                <a:t>v</a:t>
              </a:r>
              <a:r>
                <a:rPr lang="en-US" sz="2000" dirty="0">
                  <a:solidFill>
                    <a:srgbClr val="0000FF"/>
                  </a:solidFill>
                </a:rPr>
                <a:t> only</a:t>
              </a:r>
              <a:r>
                <a:rPr lang="en-US" sz="2000" dirty="0"/>
                <a:t>: </a:t>
              </a:r>
              <a:r>
                <a:rPr lang="en-US" sz="2000" dirty="0">
                  <a:solidFill>
                    <a:srgbClr val="0000FF"/>
                  </a:solidFill>
                </a:rPr>
                <a:t>EMC effect due to modification of </a:t>
              </a:r>
              <a:r>
                <a:rPr lang="en-US" sz="2000" dirty="0" err="1">
                  <a:solidFill>
                    <a:srgbClr val="0000FF"/>
                  </a:solidFill>
                </a:rPr>
                <a:t>u</a:t>
              </a:r>
              <a:r>
                <a:rPr lang="en-US" sz="2000" baseline="-25000" dirty="0" err="1">
                  <a:solidFill>
                    <a:srgbClr val="0000FF"/>
                  </a:solidFill>
                </a:rPr>
                <a:t>A</a:t>
              </a:r>
              <a:r>
                <a:rPr lang="en-US" sz="2000" dirty="0">
                  <a:solidFill>
                    <a:srgbClr val="0000FF"/>
                  </a:solidFill>
                </a:rPr>
                <a:t> only</a:t>
              </a:r>
            </a:p>
          </p:txBody>
        </p:sp>
        <p:sp>
          <p:nvSpPr>
            <p:cNvPr id="30744" name="Rectangle 28"/>
            <p:cNvSpPr>
              <a:spLocks noChangeArrowheads="1"/>
            </p:cNvSpPr>
            <p:nvPr/>
          </p:nvSpPr>
          <p:spPr bwMode="auto">
            <a:xfrm>
              <a:off x="384" y="3696"/>
              <a:ext cx="40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A50021"/>
                  </a:solidFill>
                </a:rPr>
                <a:t>d</a:t>
              </a:r>
              <a:r>
                <a:rPr lang="en-US" sz="2000" baseline="-25000" dirty="0" err="1">
                  <a:solidFill>
                    <a:srgbClr val="A50021"/>
                  </a:solidFill>
                </a:rPr>
                <a:t>v</a:t>
              </a:r>
              <a:r>
                <a:rPr lang="en-US" sz="2000" dirty="0">
                  <a:solidFill>
                    <a:srgbClr val="A50021"/>
                  </a:solidFill>
                </a:rPr>
                <a:t> only: EMC effect due to modification of </a:t>
              </a:r>
              <a:r>
                <a:rPr lang="en-US" sz="2000" dirty="0" err="1">
                  <a:solidFill>
                    <a:srgbClr val="A50021"/>
                  </a:solidFill>
                </a:rPr>
                <a:t>d</a:t>
              </a:r>
              <a:r>
                <a:rPr lang="en-US" sz="2000" baseline="-25000" dirty="0" err="1">
                  <a:solidFill>
                    <a:srgbClr val="A50021"/>
                  </a:solidFill>
                </a:rPr>
                <a:t>A</a:t>
              </a:r>
              <a:r>
                <a:rPr lang="en-US" sz="2000" dirty="0">
                  <a:solidFill>
                    <a:srgbClr val="A50021"/>
                  </a:solidFill>
                </a:rPr>
                <a:t> only</a:t>
              </a:r>
            </a:p>
          </p:txBody>
        </p:sp>
        <p:sp>
          <p:nvSpPr>
            <p:cNvPr id="30745" name="AutoShape 33"/>
            <p:cNvSpPr>
              <a:spLocks/>
            </p:cNvSpPr>
            <p:nvPr/>
          </p:nvSpPr>
          <p:spPr bwMode="auto">
            <a:xfrm>
              <a:off x="3984" y="350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746" name="Text Box 34"/>
            <p:cNvSpPr txBox="1">
              <a:spLocks noChangeArrowheads="1"/>
            </p:cNvSpPr>
            <p:nvPr/>
          </p:nvSpPr>
          <p:spPr bwMode="auto">
            <a:xfrm>
              <a:off x="4224" y="3542"/>
              <a:ext cx="9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-25000" dirty="0"/>
                <a:t>2</a:t>
              </a:r>
              <a:r>
                <a:rPr lang="en-US" sz="2000" baseline="30000" dirty="0"/>
                <a:t>A </a:t>
              </a:r>
              <a:r>
                <a:rPr lang="en-US" sz="2000" dirty="0"/>
                <a:t>remains</a:t>
              </a:r>
            </a:p>
            <a:p>
              <a:r>
                <a:rPr lang="en-US" sz="2000" dirty="0"/>
                <a:t>unchanged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546725" y="4191000"/>
            <a:ext cx="1185863" cy="547688"/>
            <a:chOff x="3494" y="2640"/>
            <a:chExt cx="747" cy="345"/>
          </a:xfrm>
        </p:grpSpPr>
        <p:sp>
          <p:nvSpPr>
            <p:cNvPr id="30740" name="Text Box 35"/>
            <p:cNvSpPr txBox="1">
              <a:spLocks noChangeArrowheads="1"/>
            </p:cNvSpPr>
            <p:nvPr/>
          </p:nvSpPr>
          <p:spPr bwMode="auto">
            <a:xfrm>
              <a:off x="3494" y="2793"/>
              <a:ext cx="7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Clöet et al.</a:t>
              </a:r>
            </a:p>
          </p:txBody>
        </p:sp>
        <p:sp>
          <p:nvSpPr>
            <p:cNvPr id="30741" name="Line 36"/>
            <p:cNvSpPr>
              <a:spLocks noChangeShapeType="1"/>
            </p:cNvSpPr>
            <p:nvPr/>
          </p:nvSpPr>
          <p:spPr bwMode="auto">
            <a:xfrm flipV="1">
              <a:off x="3744" y="26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334000" y="3124200"/>
            <a:ext cx="3141663" cy="1066800"/>
            <a:chOff x="3360" y="1968"/>
            <a:chExt cx="1979" cy="672"/>
          </a:xfrm>
        </p:grpSpPr>
        <p:sp>
          <p:nvSpPr>
            <p:cNvPr id="30738" name="Text Box 39"/>
            <p:cNvSpPr txBox="1">
              <a:spLocks noChangeArrowheads="1"/>
            </p:cNvSpPr>
            <p:nvPr/>
          </p:nvSpPr>
          <p:spPr bwMode="auto">
            <a:xfrm>
              <a:off x="3360" y="1968"/>
              <a:ext cx="19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Nuclear PDFs of Hirai, Kumano &amp; Nagai</a:t>
              </a:r>
            </a:p>
          </p:txBody>
        </p:sp>
        <p:sp>
          <p:nvSpPr>
            <p:cNvPr id="30739" name="Line 40"/>
            <p:cNvSpPr>
              <a:spLocks noChangeShapeType="1"/>
            </p:cNvSpPr>
            <p:nvPr/>
          </p:nvSpPr>
          <p:spPr bwMode="auto">
            <a:xfrm>
              <a:off x="4368" y="2160"/>
              <a:ext cx="11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315200" y="1447800"/>
            <a:ext cx="1474788" cy="1371600"/>
            <a:chOff x="4608" y="912"/>
            <a:chExt cx="929" cy="864"/>
          </a:xfrm>
        </p:grpSpPr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>
              <a:off x="4704" y="1008"/>
              <a:ext cx="8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A50021"/>
                  </a:solidFill>
                </a:rPr>
                <a:t>EMC effect </a:t>
              </a:r>
            </a:p>
            <a:p>
              <a:r>
                <a:rPr lang="en-US" sz="1200">
                  <a:solidFill>
                    <a:srgbClr val="A50021"/>
                  </a:solidFill>
                </a:rPr>
                <a:t>from d-quarks 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>
              <a:off x="4704" y="1344"/>
              <a:ext cx="81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FF"/>
                  </a:solidFill>
                </a:rPr>
                <a:t>EMC effect </a:t>
              </a:r>
            </a:p>
            <a:p>
              <a:r>
                <a:rPr lang="en-US" sz="1200">
                  <a:solidFill>
                    <a:srgbClr val="0000FF"/>
                  </a:solidFill>
                </a:rPr>
                <a:t>from u-quarks </a:t>
              </a:r>
              <a:r>
                <a:rPr lang="en-US" sz="140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30736" name="Line 43"/>
            <p:cNvSpPr>
              <a:spLocks noChangeShapeType="1"/>
            </p:cNvSpPr>
            <p:nvPr/>
          </p:nvSpPr>
          <p:spPr bwMode="auto">
            <a:xfrm flipH="1" flipV="1">
              <a:off x="4992" y="912"/>
              <a:ext cx="96" cy="9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737" name="Line 44"/>
            <p:cNvSpPr>
              <a:spLocks noChangeShapeType="1"/>
            </p:cNvSpPr>
            <p:nvPr/>
          </p:nvSpPr>
          <p:spPr bwMode="auto">
            <a:xfrm flipH="1">
              <a:off x="4608" y="1488"/>
              <a:ext cx="144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 smtClean="0">
                <a:ea typeface="+mj-ea"/>
                <a:cs typeface="+mj-cs"/>
              </a:rPr>
              <a:t>(More) SIDIS </a:t>
            </a:r>
            <a:r>
              <a:rPr lang="en-US" u="none" dirty="0">
                <a:ea typeface="+mj-ea"/>
                <a:cs typeface="+mj-cs"/>
              </a:rPr>
              <a:t>Issues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04800" y="882650"/>
            <a:ext cx="3656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A50021"/>
                </a:solidFill>
              </a:rPr>
              <a:t>Hadron attenuation </a:t>
            </a:r>
          </a:p>
          <a:p>
            <a:endParaRPr lang="en-US" sz="2800">
              <a:solidFill>
                <a:srgbClr val="A5002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3538" y="914400"/>
            <a:ext cx="8551862" cy="5410200"/>
            <a:chOff x="229" y="576"/>
            <a:chExt cx="5387" cy="340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877" y="576"/>
              <a:ext cx="2739" cy="3408"/>
              <a:chOff x="2877" y="576"/>
              <a:chExt cx="2739" cy="3408"/>
            </a:xfrm>
          </p:grpSpPr>
          <p:pic>
            <p:nvPicPr>
              <p:cNvPr id="34826" name="Picture 7" descr="hermes_hadatten_fi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77" y="756"/>
                <a:ext cx="2739" cy="3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27" name="Text Box 8"/>
              <p:cNvSpPr txBox="1">
                <a:spLocks noChangeArrowheads="1"/>
              </p:cNvSpPr>
              <p:nvPr/>
            </p:nvSpPr>
            <p:spPr bwMode="auto">
              <a:xfrm>
                <a:off x="3158" y="576"/>
                <a:ext cx="10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HERMES results</a:t>
                </a:r>
              </a:p>
            </p:txBody>
          </p:sp>
          <p:sp>
            <p:nvSpPr>
              <p:cNvPr id="34828" name="Text Box 9"/>
              <p:cNvSpPr txBox="1">
                <a:spLocks noChangeArrowheads="1"/>
              </p:cNvSpPr>
              <p:nvPr/>
            </p:nvSpPr>
            <p:spPr bwMode="auto">
              <a:xfrm>
                <a:off x="3264" y="3792"/>
                <a:ext cx="2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/>
                  <a:t>A. </a:t>
                </a:r>
                <a:r>
                  <a:rPr lang="en-US" sz="1400" dirty="0" err="1"/>
                  <a:t>Airapetian</a:t>
                </a:r>
                <a:r>
                  <a:rPr lang="en-US" sz="1400" dirty="0"/>
                  <a:t> et al., NPB 780, 1 (2007)</a:t>
                </a:r>
              </a:p>
            </p:txBody>
          </p:sp>
        </p:grpSp>
        <p:graphicFrame>
          <p:nvGraphicFramePr>
            <p:cNvPr id="34818" name="Object 2"/>
            <p:cNvGraphicFramePr>
              <a:graphicFrameLocks noChangeAspect="1"/>
            </p:cNvGraphicFramePr>
            <p:nvPr/>
          </p:nvGraphicFramePr>
          <p:xfrm>
            <a:off x="528" y="1134"/>
            <a:ext cx="1573" cy="930"/>
          </p:xfrm>
          <a:graphic>
            <a:graphicData uri="http://schemas.openxmlformats.org/presentationml/2006/ole">
              <p:oleObj spid="_x0000_s71682" name="Equation" r:id="rId5" imgW="1460160" imgH="863280" progId="Equation.3">
                <p:embed/>
              </p:oleObj>
            </a:graphicData>
          </a:graphic>
        </p:graphicFrame>
        <p:sp>
          <p:nvSpPr>
            <p:cNvPr id="34824" name="Text Box 12"/>
            <p:cNvSpPr txBox="1">
              <a:spLocks noChangeArrowheads="1"/>
            </p:cNvSpPr>
            <p:nvPr/>
          </p:nvSpPr>
          <p:spPr bwMode="auto">
            <a:xfrm>
              <a:off x="229" y="2736"/>
              <a:ext cx="260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Nuclear environment has significant</a:t>
              </a:r>
            </a:p>
            <a:p>
              <a:r>
                <a:rPr lang="en-US" sz="1800"/>
                <a:t>effect on hadron formation</a:t>
              </a:r>
            </a:p>
          </p:txBody>
        </p:sp>
        <p:sp>
          <p:nvSpPr>
            <p:cNvPr id="34825" name="Text Box 13"/>
            <p:cNvSpPr txBox="1">
              <a:spLocks noChangeArrowheads="1"/>
            </p:cNvSpPr>
            <p:nvPr/>
          </p:nvSpPr>
          <p:spPr bwMode="auto">
            <a:xfrm>
              <a:off x="244" y="2160"/>
              <a:ext cx="275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Inclusive cross section are explicitly </a:t>
              </a:r>
            </a:p>
            <a:p>
              <a:r>
                <a:rPr lang="en-US" sz="1600" dirty="0"/>
                <a:t>removed, avoiding effects of differences </a:t>
              </a:r>
            </a:p>
            <a:p>
              <a:r>
                <a:rPr lang="en-US" sz="1600" dirty="0"/>
                <a:t>in </a:t>
              </a:r>
              <a:r>
                <a:rPr lang="en-US" sz="1600" dirty="0" err="1"/>
                <a:t>u</a:t>
              </a:r>
              <a:r>
                <a:rPr lang="en-US" sz="1600" baseline="-25000" dirty="0" err="1"/>
                <a:t>A</a:t>
              </a:r>
              <a:r>
                <a:rPr lang="en-US" sz="1600" dirty="0" err="1"/>
                <a:t>,d</a:t>
              </a:r>
              <a:r>
                <a:rPr lang="en-US" sz="1600" baseline="-25000" dirty="0" err="1"/>
                <a:t>A</a:t>
              </a:r>
              <a:r>
                <a:rPr lang="en-US" sz="1600" dirty="0"/>
                <a:t>  </a:t>
              </a:r>
            </a:p>
          </p:txBody>
        </p:sp>
      </p:grp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304800" y="5105400"/>
            <a:ext cx="4448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HERMES results indicate that </a:t>
            </a:r>
          </a:p>
          <a:p>
            <a:r>
              <a:rPr lang="en-US" sz="2000" dirty="0" err="1"/>
              <a:t>hadron</a:t>
            </a:r>
            <a:r>
              <a:rPr lang="en-US" sz="2000" dirty="0"/>
              <a:t> attenuation for </a:t>
            </a:r>
            <a:r>
              <a:rPr lang="en-US" sz="2000" dirty="0" err="1">
                <a:latin typeface="Symbol" charset="2"/>
              </a:rPr>
              <a:t>p</a:t>
            </a:r>
            <a:r>
              <a:rPr lang="en-US" sz="2000" baseline="30000" dirty="0"/>
              <a:t>+</a:t>
            </a:r>
            <a:r>
              <a:rPr lang="en-US" sz="2000" dirty="0"/>
              <a:t> &amp; </a:t>
            </a:r>
            <a:r>
              <a:rPr lang="en-US" sz="2000" dirty="0" err="1">
                <a:latin typeface="Symbol" charset="2"/>
              </a:rPr>
              <a:t>p</a:t>
            </a:r>
            <a:r>
              <a:rPr lang="en-US" sz="2000" baseline="30000" dirty="0"/>
              <a:t>-</a:t>
            </a:r>
            <a:endParaRPr lang="en-US" sz="2000" dirty="0"/>
          </a:p>
          <a:p>
            <a:r>
              <a:rPr lang="en-US" sz="2000" dirty="0"/>
              <a:t>are the same at the few % level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The New Proposal (part II)</a:t>
            </a: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600564" y="914400"/>
            <a:ext cx="740043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/>
              <a:t> Measure </a:t>
            </a:r>
            <a:r>
              <a:rPr lang="en-US" sz="2000" dirty="0" err="1">
                <a:solidFill>
                  <a:srgbClr val="A50021"/>
                </a:solidFill>
              </a:rPr>
              <a:t>A(e,e</a:t>
            </a:r>
            <a:r>
              <a:rPr lang="en-US" sz="2000" dirty="0">
                <a:solidFill>
                  <a:srgbClr val="A50021"/>
                </a:solidFill>
              </a:rPr>
              <a:t>’ </a:t>
            </a:r>
            <a:r>
              <a:rPr lang="en-US" sz="2000" dirty="0" err="1">
                <a:solidFill>
                  <a:srgbClr val="A50021"/>
                </a:solidFill>
                <a:latin typeface="Symbol" charset="2"/>
              </a:rPr>
              <a:t>p</a:t>
            </a:r>
            <a:r>
              <a:rPr lang="en-US" sz="2000" baseline="30000" dirty="0" err="1">
                <a:solidFill>
                  <a:srgbClr val="A50021"/>
                </a:solidFill>
              </a:rPr>
              <a:t>±</a:t>
            </a:r>
            <a:r>
              <a:rPr lang="en-US" sz="2000" dirty="0" err="1">
                <a:solidFill>
                  <a:srgbClr val="A50021"/>
                </a:solidFill>
              </a:rPr>
              <a:t>)X</a:t>
            </a:r>
            <a:r>
              <a:rPr lang="en-US" sz="2000" dirty="0"/>
              <a:t> on </a:t>
            </a:r>
            <a:r>
              <a:rPr lang="en-US" sz="2000" baseline="30000" dirty="0">
                <a:solidFill>
                  <a:srgbClr val="A50021"/>
                </a:solidFill>
              </a:rPr>
              <a:t>2</a:t>
            </a:r>
            <a:r>
              <a:rPr lang="en-US" sz="2000" dirty="0">
                <a:solidFill>
                  <a:srgbClr val="A50021"/>
                </a:solidFill>
              </a:rPr>
              <a:t>H (10 cm, 1.5% </a:t>
            </a:r>
            <a:r>
              <a:rPr lang="en-US" sz="2000" dirty="0" err="1">
                <a:solidFill>
                  <a:srgbClr val="A50021"/>
                </a:solidFill>
              </a:rPr>
              <a:t>r.l</a:t>
            </a:r>
            <a:r>
              <a:rPr lang="en-US" sz="2000" dirty="0">
                <a:solidFill>
                  <a:srgbClr val="A50021"/>
                </a:solidFill>
              </a:rPr>
              <a:t>.)</a:t>
            </a:r>
            <a:r>
              <a:rPr lang="en-US" sz="2000" dirty="0"/>
              <a:t> and </a:t>
            </a:r>
            <a:r>
              <a:rPr lang="en-US" sz="2000" baseline="30000" dirty="0">
                <a:solidFill>
                  <a:srgbClr val="A50021"/>
                </a:solidFill>
              </a:rPr>
              <a:t>197</a:t>
            </a:r>
            <a:r>
              <a:rPr lang="en-US" sz="2000" dirty="0">
                <a:solidFill>
                  <a:srgbClr val="A50021"/>
                </a:solidFill>
              </a:rPr>
              <a:t>Au (6% </a:t>
            </a:r>
            <a:r>
              <a:rPr lang="en-US" sz="2000" dirty="0" err="1">
                <a:solidFill>
                  <a:srgbClr val="A50021"/>
                </a:solidFill>
              </a:rPr>
              <a:t>r.l</a:t>
            </a:r>
            <a:r>
              <a:rPr lang="en-US" sz="2000" dirty="0">
                <a:solidFill>
                  <a:srgbClr val="A50021"/>
                </a:solidFill>
              </a:rPr>
              <a:t>.)</a:t>
            </a:r>
            <a:r>
              <a:rPr lang="en-US" sz="2000" dirty="0"/>
              <a:t> </a:t>
            </a:r>
          </a:p>
          <a:p>
            <a:pPr marL="457200" indent="-457200"/>
            <a:r>
              <a:rPr lang="en-US" sz="2000" dirty="0"/>
              <a:t> targets, with </a:t>
            </a:r>
            <a:r>
              <a:rPr lang="en-US" sz="2000" dirty="0" err="1">
                <a:solidFill>
                  <a:srgbClr val="A50021"/>
                </a:solidFill>
              </a:rPr>
              <a:t>E</a:t>
            </a:r>
            <a:r>
              <a:rPr lang="en-US" sz="2000" baseline="-25000" dirty="0" err="1">
                <a:solidFill>
                  <a:srgbClr val="A50021"/>
                </a:solidFill>
              </a:rPr>
              <a:t>e</a:t>
            </a:r>
            <a:r>
              <a:rPr lang="en-US" sz="2000" dirty="0">
                <a:solidFill>
                  <a:srgbClr val="A50021"/>
                </a:solidFill>
              </a:rPr>
              <a:t> = 11 </a:t>
            </a:r>
            <a:r>
              <a:rPr lang="en-US" sz="2000" dirty="0" err="1">
                <a:solidFill>
                  <a:srgbClr val="A50021"/>
                </a:solidFill>
              </a:rPr>
              <a:t>GeV</a:t>
            </a:r>
            <a:r>
              <a:rPr lang="en-US" sz="2000" dirty="0"/>
              <a:t>, &amp; beam current of </a:t>
            </a:r>
            <a:r>
              <a:rPr lang="en-US" sz="2000" dirty="0">
                <a:solidFill>
                  <a:srgbClr val="A50021"/>
                </a:solidFill>
              </a:rPr>
              <a:t>15-50 </a:t>
            </a:r>
            <a:r>
              <a:rPr lang="en-US" sz="2000" dirty="0" err="1">
                <a:solidFill>
                  <a:srgbClr val="A50021"/>
                </a:solidFill>
                <a:latin typeface="Symbol" charset="2"/>
              </a:rPr>
              <a:t>m</a:t>
            </a:r>
            <a:r>
              <a:rPr lang="en-US" sz="2000" dirty="0" err="1">
                <a:solidFill>
                  <a:srgbClr val="A50021"/>
                </a:solidFill>
              </a:rPr>
              <a:t>A</a:t>
            </a:r>
            <a:r>
              <a:rPr lang="en-US" sz="2000" dirty="0">
                <a:solidFill>
                  <a:srgbClr val="A50021"/>
                </a:solidFill>
              </a:rPr>
              <a:t>. </a:t>
            </a:r>
          </a:p>
          <a:p>
            <a:pPr marL="457200" indent="-457200"/>
            <a:r>
              <a:rPr lang="en-US" sz="2000" dirty="0"/>
              <a:t> Use DIS kinematics </a:t>
            </a:r>
          </a:p>
          <a:p>
            <a:pPr marL="457200" indent="-457200"/>
            <a:r>
              <a:rPr lang="en-US" sz="1400" dirty="0"/>
              <a:t> </a:t>
            </a:r>
            <a:r>
              <a:rPr lang="en-US" sz="1600" dirty="0"/>
              <a:t>Q</a:t>
            </a:r>
            <a:r>
              <a:rPr lang="en-US" sz="1600" baseline="30000" dirty="0"/>
              <a:t>2</a:t>
            </a:r>
            <a:r>
              <a:rPr lang="en-US" sz="1600" dirty="0"/>
              <a:t> &gt; 1.0 GeV</a:t>
            </a:r>
            <a:r>
              <a:rPr lang="en-US" sz="1600" baseline="30000" dirty="0"/>
              <a:t>2</a:t>
            </a:r>
            <a:r>
              <a:rPr lang="en-US" sz="1600" dirty="0"/>
              <a:t>, W</a:t>
            </a:r>
            <a:r>
              <a:rPr lang="en-US" sz="1600" baseline="30000" dirty="0"/>
              <a:t>2</a:t>
            </a:r>
            <a:r>
              <a:rPr lang="en-US" sz="1600" dirty="0"/>
              <a:t> &gt; 4.0 GeV</a:t>
            </a:r>
            <a:r>
              <a:rPr lang="en-US" sz="1600" baseline="30000" dirty="0"/>
              <a:t>2</a:t>
            </a:r>
            <a:r>
              <a:rPr lang="en-US" sz="1600" dirty="0"/>
              <a:t> and W</a:t>
            </a:r>
            <a:r>
              <a:rPr lang="en-US" sz="1600" baseline="30000" dirty="0"/>
              <a:t>’2</a:t>
            </a:r>
            <a:r>
              <a:rPr lang="en-US" sz="1600" dirty="0"/>
              <a:t> &gt; 2.5 GeV</a:t>
            </a:r>
            <a:r>
              <a:rPr lang="en-US" sz="1600" baseline="30000" dirty="0"/>
              <a:t>2 </a:t>
            </a:r>
            <a:r>
              <a:rPr lang="en-US" sz="1600" dirty="0"/>
              <a:t>, P</a:t>
            </a:r>
            <a:r>
              <a:rPr lang="en-US" sz="1600" baseline="-25000" dirty="0"/>
              <a:t>T</a:t>
            </a:r>
            <a:r>
              <a:rPr lang="en-US" sz="1600" dirty="0"/>
              <a:t> ~ 0 (parallel kinematics)</a:t>
            </a:r>
            <a:r>
              <a:rPr lang="en-US" sz="2000" dirty="0"/>
              <a:t>  </a:t>
            </a:r>
          </a:p>
          <a:p>
            <a:pPr marL="457200" indent="-457200"/>
            <a:r>
              <a:rPr lang="en-US" sz="2000" dirty="0"/>
              <a:t> </a:t>
            </a:r>
          </a:p>
          <a:p>
            <a:pPr marL="457200" indent="-457200"/>
            <a:r>
              <a:rPr lang="en-US" sz="2000" dirty="0"/>
              <a:t> Detect the electron in the SHMS and the </a:t>
            </a:r>
            <a:r>
              <a:rPr lang="en-US" sz="2000" dirty="0" err="1"/>
              <a:t>hadron</a:t>
            </a:r>
            <a:r>
              <a:rPr lang="en-US" sz="2000" dirty="0"/>
              <a:t> in the HMS,</a:t>
            </a:r>
          </a:p>
          <a:p>
            <a:pPr marL="457200" indent="-457200"/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Cover the EMC region, </a:t>
            </a:r>
            <a:r>
              <a:rPr lang="en-US" sz="2000" dirty="0" err="1">
                <a:solidFill>
                  <a:srgbClr val="A50021"/>
                </a:solidFill>
              </a:rPr>
              <a:t>x</a:t>
            </a:r>
            <a:r>
              <a:rPr lang="en-US" sz="2000" dirty="0">
                <a:solidFill>
                  <a:srgbClr val="A50021"/>
                </a:solidFill>
              </a:rPr>
              <a:t> = 0.2 to 0.6 in steps of 0.1</a:t>
            </a:r>
            <a:r>
              <a:rPr lang="en-US" sz="2000" dirty="0"/>
              <a:t>, </a:t>
            </a:r>
          </a:p>
          <a:p>
            <a:pPr marL="457200" indent="-457200"/>
            <a:r>
              <a:rPr lang="en-US" sz="2000" dirty="0"/>
              <a:t>    at a fixed </a:t>
            </a:r>
            <a:r>
              <a:rPr lang="en-US" sz="2000" dirty="0" err="1">
                <a:solidFill>
                  <a:srgbClr val="A50021"/>
                </a:solidFill>
              </a:rPr>
              <a:t>z</a:t>
            </a:r>
            <a:r>
              <a:rPr lang="en-US" sz="2000" dirty="0">
                <a:solidFill>
                  <a:srgbClr val="A50021"/>
                </a:solidFill>
              </a:rPr>
              <a:t> = </a:t>
            </a:r>
            <a:r>
              <a:rPr lang="en-US" sz="2000" dirty="0" smtClean="0">
                <a:solidFill>
                  <a:srgbClr val="A50021"/>
                </a:solidFill>
              </a:rPr>
              <a:t>0.5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/>
              <a:t>2. Cover </a:t>
            </a:r>
            <a:r>
              <a:rPr lang="en-US" sz="2000" dirty="0" err="1">
                <a:solidFill>
                  <a:srgbClr val="A50021"/>
                </a:solidFill>
              </a:rPr>
              <a:t>z</a:t>
            </a:r>
            <a:r>
              <a:rPr lang="en-US" sz="2000" dirty="0">
                <a:solidFill>
                  <a:srgbClr val="A50021"/>
                </a:solidFill>
              </a:rPr>
              <a:t>=0.4 to 0.6 in steps of 0.1 </a:t>
            </a:r>
            <a:r>
              <a:rPr lang="en-US" sz="2000" dirty="0"/>
              <a:t>and </a:t>
            </a:r>
          </a:p>
          <a:p>
            <a:pPr marL="457200" indent="-457200"/>
            <a:r>
              <a:rPr lang="en-US" sz="2000" dirty="0"/>
              <a:t>        </a:t>
            </a:r>
            <a:r>
              <a:rPr lang="en-US" sz="2000" dirty="0" err="1">
                <a:solidFill>
                  <a:srgbClr val="A50021"/>
                </a:solidFill>
                <a:latin typeface="Symbol" charset="2"/>
              </a:rPr>
              <a:t>n</a:t>
            </a:r>
            <a:r>
              <a:rPr lang="en-US" sz="2000" dirty="0">
                <a:solidFill>
                  <a:srgbClr val="A50021"/>
                </a:solidFill>
                <a:latin typeface="Symbol" charset="2"/>
              </a:rPr>
              <a:t> </a:t>
            </a:r>
            <a:r>
              <a:rPr lang="en-US" sz="2000" dirty="0">
                <a:solidFill>
                  <a:srgbClr val="A50021"/>
                </a:solidFill>
              </a:rPr>
              <a:t>=4.0 to 6.5 </a:t>
            </a:r>
            <a:r>
              <a:rPr lang="en-US" sz="2000" dirty="0" err="1">
                <a:solidFill>
                  <a:srgbClr val="A50021"/>
                </a:solidFill>
              </a:rPr>
              <a:t>GeV</a:t>
            </a:r>
            <a:r>
              <a:rPr lang="en-US" sz="2000" dirty="0"/>
              <a:t> in steps of </a:t>
            </a:r>
            <a:r>
              <a:rPr lang="en-US" sz="2000" dirty="0">
                <a:solidFill>
                  <a:srgbClr val="A50021"/>
                </a:solidFill>
              </a:rPr>
              <a:t>0.5 </a:t>
            </a:r>
            <a:r>
              <a:rPr lang="en-US" sz="2000" dirty="0" err="1">
                <a:solidFill>
                  <a:srgbClr val="A50021"/>
                </a:solidFill>
              </a:rPr>
              <a:t>GeV</a:t>
            </a:r>
            <a:r>
              <a:rPr lang="en-US" sz="2000" dirty="0"/>
              <a:t> at a fixed </a:t>
            </a:r>
            <a:r>
              <a:rPr lang="en-US" sz="2000" dirty="0" err="1">
                <a:solidFill>
                  <a:srgbClr val="A50021"/>
                </a:solidFill>
              </a:rPr>
              <a:t>x</a:t>
            </a:r>
            <a:r>
              <a:rPr lang="en-US" sz="2000" dirty="0">
                <a:solidFill>
                  <a:srgbClr val="A50021"/>
                </a:solidFill>
              </a:rPr>
              <a:t> =0.3</a:t>
            </a:r>
          </a:p>
          <a:p>
            <a:pPr marL="457200" indent="-457200"/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 smtClean="0">
              <a:latin typeface="Symbol" charset="2"/>
            </a:endParaRPr>
          </a:p>
          <a:p>
            <a:pPr marL="457200" indent="-457200"/>
            <a:r>
              <a:rPr lang="en-US" sz="2000" dirty="0"/>
              <a:t>3. Cover </a:t>
            </a:r>
            <a:r>
              <a:rPr lang="en-US" sz="2000" dirty="0" err="1">
                <a:solidFill>
                  <a:srgbClr val="A50021"/>
                </a:solidFill>
              </a:rPr>
              <a:t>z</a:t>
            </a:r>
            <a:r>
              <a:rPr lang="en-US" sz="2000" dirty="0">
                <a:solidFill>
                  <a:srgbClr val="A50021"/>
                </a:solidFill>
              </a:rPr>
              <a:t>=0.4 to 0.6 in steps of 0.1 </a:t>
            </a:r>
            <a:r>
              <a:rPr lang="en-US" sz="2000" dirty="0"/>
              <a:t>at a fixed </a:t>
            </a:r>
            <a:r>
              <a:rPr lang="en-US" sz="2000" dirty="0" err="1"/>
              <a:t>x</a:t>
            </a:r>
            <a:r>
              <a:rPr lang="en-US" sz="2000" dirty="0"/>
              <a:t> = 0.5</a:t>
            </a:r>
            <a:r>
              <a:rPr lang="en-US" sz="2000" dirty="0">
                <a:solidFill>
                  <a:srgbClr val="A50021"/>
                </a:solidFill>
              </a:rPr>
              <a:t>  </a:t>
            </a:r>
          </a:p>
        </p:txBody>
      </p:sp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571500" y="4572000"/>
            <a:ext cx="300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     (study </a:t>
            </a:r>
            <a:r>
              <a:rPr lang="en-US" sz="1800" dirty="0" err="1">
                <a:solidFill>
                  <a:srgbClr val="0000FF"/>
                </a:solidFill>
              </a:rPr>
              <a:t>hadronization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655638" y="5257800"/>
            <a:ext cx="688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    (study sensitivity to models of fragmentation functions) </a:t>
            </a:r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152400" y="5638800"/>
            <a:ext cx="885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Collect </a:t>
            </a:r>
            <a:r>
              <a:rPr lang="en-US" sz="2000" dirty="0" err="1">
                <a:solidFill>
                  <a:srgbClr val="006600"/>
                </a:solidFill>
              </a:rPr>
              <a:t>H(e,e’</a:t>
            </a:r>
            <a:r>
              <a:rPr lang="en-US" sz="2000" dirty="0" err="1">
                <a:solidFill>
                  <a:srgbClr val="006600"/>
                </a:solidFill>
                <a:latin typeface="Symbol" charset="2"/>
              </a:rPr>
              <a:t>p</a:t>
            </a:r>
            <a:r>
              <a:rPr lang="en-US" sz="2000" baseline="30000" dirty="0" err="1">
                <a:solidFill>
                  <a:srgbClr val="006600"/>
                </a:solidFill>
              </a:rPr>
              <a:t>±</a:t>
            </a:r>
            <a:r>
              <a:rPr lang="en-US" sz="2000" dirty="0" err="1">
                <a:solidFill>
                  <a:srgbClr val="006600"/>
                </a:solidFill>
              </a:rPr>
              <a:t>)X</a:t>
            </a:r>
            <a:r>
              <a:rPr lang="en-US" sz="2000" dirty="0">
                <a:solidFill>
                  <a:srgbClr val="006600"/>
                </a:solidFill>
              </a:rPr>
              <a:t> data to be used with the </a:t>
            </a:r>
            <a:r>
              <a:rPr lang="en-US" sz="2000" baseline="30000" dirty="0">
                <a:solidFill>
                  <a:srgbClr val="006600"/>
                </a:solidFill>
              </a:rPr>
              <a:t>2</a:t>
            </a:r>
            <a:r>
              <a:rPr lang="en-US" sz="2000" dirty="0">
                <a:solidFill>
                  <a:srgbClr val="006600"/>
                </a:solidFill>
              </a:rPr>
              <a:t>H data to verify factorization at 12 </a:t>
            </a:r>
            <a:r>
              <a:rPr lang="en-US" sz="2000" dirty="0" err="1">
                <a:solidFill>
                  <a:srgbClr val="006600"/>
                </a:solidFill>
              </a:rPr>
              <a:t>GeV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685800" y="36576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   (study flavor dependence)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3" grpId="0"/>
      <p:bldP spid="171024" grpId="0"/>
      <p:bldP spid="1710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Total Uncertainties</a:t>
            </a:r>
          </a:p>
        </p:txBody>
      </p:sp>
      <p:graphicFrame>
        <p:nvGraphicFramePr>
          <p:cNvPr id="215128" name="Group 88"/>
          <p:cNvGraphicFramePr>
            <a:graphicFrameLocks noGrp="1"/>
          </p:cNvGraphicFramePr>
          <p:nvPr/>
        </p:nvGraphicFramePr>
        <p:xfrm>
          <a:off x="3886200" y="1143000"/>
          <a:ext cx="4953000" cy="4248977"/>
        </p:xfrm>
        <a:graphic>
          <a:graphicData uri="http://schemas.openxmlformats.org/drawingml/2006/table">
            <a:tbl>
              <a:tblPr/>
              <a:tblGrid>
                <a:gridCol w="2122488"/>
                <a:gridCol w="1416050"/>
                <a:gridCol w="1414462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Uncertainty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Uncertainty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Au/D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 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</a:rPr>
                        <a:t>p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+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/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</a:rPr>
                        <a:t>p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Statistics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1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Beam current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Target boiling (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Tracking eff.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Dead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Acceptance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PID eff.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</a:rPr>
                        <a:t>r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 backgrounds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Excl. rad. tail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0.4-0.8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&lt;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0.1-1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&lt;0.1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&lt;0.5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0.5-1.3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0.4-0.7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&lt;0.1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0.6-0.8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Total systematics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1.3 - 1.4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charset="0"/>
                        </a:rPr>
                        <a:t>Total Uncertainty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charset="0"/>
                        </a:rPr>
                        <a:t>2.0 – 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3" name="Text Box 83"/>
          <p:cNvSpPr txBox="1">
            <a:spLocks noChangeArrowheads="1"/>
          </p:cNvSpPr>
          <p:nvPr/>
        </p:nvSpPr>
        <p:spPr bwMode="auto">
          <a:xfrm>
            <a:off x="457200" y="1219200"/>
            <a:ext cx="312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The real/random ratio</a:t>
            </a:r>
          </a:p>
          <a:p>
            <a:r>
              <a:rPr lang="en-US" sz="2000"/>
              <a:t>is taken into account</a:t>
            </a:r>
            <a:r>
              <a:rPr lang="en-US" sz="1800"/>
              <a:t> </a:t>
            </a:r>
          </a:p>
        </p:txBody>
      </p:sp>
      <p:sp>
        <p:nvSpPr>
          <p:cNvPr id="47134" name="Text Box 84"/>
          <p:cNvSpPr txBox="1">
            <a:spLocks noChangeArrowheads="1"/>
          </p:cNvSpPr>
          <p:nvPr/>
        </p:nvSpPr>
        <p:spPr bwMode="auto">
          <a:xfrm>
            <a:off x="533400" y="2346325"/>
            <a:ext cx="2743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target thickness, rescattering, and absorption cancel </a:t>
            </a:r>
          </a:p>
          <a:p>
            <a:r>
              <a:rPr lang="en-US" sz="2000"/>
              <a:t>in the double ratio.</a:t>
            </a:r>
          </a:p>
        </p:txBody>
      </p:sp>
      <p:sp>
        <p:nvSpPr>
          <p:cNvPr id="47135" name="Text Box 85"/>
          <p:cNvSpPr txBox="1">
            <a:spLocks noChangeArrowheads="1"/>
          </p:cNvSpPr>
          <p:nvPr/>
        </p:nvSpPr>
        <p:spPr bwMode="auto">
          <a:xfrm>
            <a:off x="411163" y="4038600"/>
            <a:ext cx="33988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The beam current is</a:t>
            </a:r>
          </a:p>
          <a:p>
            <a:r>
              <a:rPr lang="en-US" sz="2000"/>
              <a:t>adjusted to keep the </a:t>
            </a:r>
          </a:p>
          <a:p>
            <a:r>
              <a:rPr lang="en-US" sz="2000"/>
              <a:t>spectrometer rates in the</a:t>
            </a:r>
          </a:p>
          <a:p>
            <a:r>
              <a:rPr lang="en-US" sz="2000"/>
              <a:t>hadron arm similar for </a:t>
            </a:r>
          </a:p>
          <a:p>
            <a:r>
              <a:rPr lang="en-US" sz="2000"/>
              <a:t>both charge states.  </a:t>
            </a:r>
          </a:p>
        </p:txBody>
      </p:sp>
      <p:sp>
        <p:nvSpPr>
          <p:cNvPr id="215126" name="Text Box 86"/>
          <p:cNvSpPr txBox="1">
            <a:spLocks noChangeArrowheads="1"/>
          </p:cNvSpPr>
          <p:nvPr/>
        </p:nvSpPr>
        <p:spPr bwMode="auto">
          <a:xfrm>
            <a:off x="457200" y="56388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50021"/>
                </a:solidFill>
              </a:rPr>
              <a:t>Experience in Hall-C suggests that absolute yields on heavy targets can be stable to ~ 1% over the course of months. Ratios should do better.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Projected Results</a:t>
            </a:r>
          </a:p>
        </p:txBody>
      </p:sp>
      <p:pic>
        <p:nvPicPr>
          <p:cNvPr id="51203" name="Picture 5" descr="au2panelzx3_pro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43164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8" descr="au2panelnu_proj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990600"/>
            <a:ext cx="42529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638175" y="5486400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At </a:t>
            </a:r>
            <a:r>
              <a:rPr lang="en-US" sz="1800" dirty="0" err="1"/>
              <a:t>x</a:t>
            </a:r>
            <a:r>
              <a:rPr lang="en-US" sz="1800" dirty="0"/>
              <a:t>=0.3 there is no EMC effect and hence no flavor dependence. </a:t>
            </a:r>
          </a:p>
          <a:p>
            <a:r>
              <a:rPr lang="en-US" sz="1800" dirty="0" err="1"/>
              <a:t>z</a:t>
            </a:r>
            <a:r>
              <a:rPr lang="en-US" sz="1800" dirty="0"/>
              <a:t> and </a:t>
            </a:r>
            <a:r>
              <a:rPr lang="en-US" sz="1800" dirty="0" err="1">
                <a:latin typeface="Symbol" charset="2"/>
              </a:rPr>
              <a:t>n</a:t>
            </a:r>
            <a:r>
              <a:rPr lang="en-US" sz="1800" dirty="0">
                <a:latin typeface="Symbol" charset="2"/>
              </a:rPr>
              <a:t>  </a:t>
            </a:r>
            <a:r>
              <a:rPr lang="en-US" sz="1800" dirty="0"/>
              <a:t>scans at </a:t>
            </a:r>
            <a:r>
              <a:rPr lang="en-US" sz="1800" dirty="0" err="1"/>
              <a:t>x</a:t>
            </a:r>
            <a:r>
              <a:rPr lang="en-US" sz="1800" dirty="0"/>
              <a:t>=0.3 will be provide high precision measurement of </a:t>
            </a:r>
          </a:p>
          <a:p>
            <a:r>
              <a:rPr lang="en-US" sz="1800" dirty="0" err="1"/>
              <a:t>hadron</a:t>
            </a:r>
            <a:r>
              <a:rPr lang="en-US" sz="1800" dirty="0"/>
              <a:t> attenuation of </a:t>
            </a:r>
            <a:r>
              <a:rPr lang="en-US" sz="1800" dirty="0" err="1"/>
              <a:t>pions</a:t>
            </a:r>
            <a:r>
              <a:rPr lang="en-US" sz="1800" dirty="0"/>
              <a:t>.</a:t>
            </a:r>
            <a:endParaRPr lang="en-US" sz="1800" dirty="0">
              <a:latin typeface="Symbol" charset="2"/>
            </a:endParaRPr>
          </a:p>
        </p:txBody>
      </p: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2743200" y="838200"/>
            <a:ext cx="395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Hadron attenuation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Projected Results</a:t>
            </a:r>
          </a:p>
        </p:txBody>
      </p:sp>
      <p:pic>
        <p:nvPicPr>
          <p:cNvPr id="55299" name="Picture 3" descr="au2panel_pro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50704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5451475" y="2743200"/>
            <a:ext cx="34639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Both observables can be measured with sufficient precision to verify and/or set stringent limits on the flavor dependence of EMC effect</a:t>
            </a:r>
            <a:r>
              <a:rPr lang="en-US" sz="1800" dirty="0"/>
              <a:t>   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5638800" y="1066800"/>
            <a:ext cx="298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Flavor dependence</a:t>
            </a:r>
          </a:p>
          <a:p>
            <a:r>
              <a:rPr lang="en-US" dirty="0">
                <a:solidFill>
                  <a:srgbClr val="A50021"/>
                </a:solidFill>
              </a:rPr>
              <a:t>of the EMC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685800"/>
          </a:xfrm>
          <a:ln>
            <a:miter lim="800000"/>
            <a:headEnd/>
            <a:tailEnd/>
          </a:ln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u="none" dirty="0">
                <a:ea typeface="+mj-ea"/>
                <a:cs typeface="+mj-cs"/>
              </a:rPr>
              <a:t>Beam Time Request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4467225" y="1219200"/>
            <a:ext cx="44481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72 hrs of LH</a:t>
            </a:r>
            <a:r>
              <a:rPr lang="en-US" sz="2000" baseline="-25000" dirty="0"/>
              <a:t>2</a:t>
            </a:r>
            <a:r>
              <a:rPr lang="en-US" sz="2000" dirty="0"/>
              <a:t> time and </a:t>
            </a:r>
          </a:p>
          <a:p>
            <a:r>
              <a:rPr lang="en-US" sz="2000" dirty="0"/>
              <a:t>37 hrs of LD</a:t>
            </a:r>
            <a:r>
              <a:rPr lang="en-US" sz="2000" baseline="-25000" dirty="0"/>
              <a:t>2</a:t>
            </a:r>
            <a:r>
              <a:rPr lang="en-US" sz="2000" dirty="0"/>
              <a:t> time is common</a:t>
            </a:r>
          </a:p>
          <a:p>
            <a:r>
              <a:rPr lang="en-US" sz="2000" dirty="0"/>
              <a:t>between part I and part II </a:t>
            </a:r>
          </a:p>
          <a:p>
            <a:r>
              <a:rPr lang="en-US" sz="2000" dirty="0"/>
              <a:t>(PR12-09-002 and PR12-09-004)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A50021"/>
                </a:solidFill>
              </a:rPr>
              <a:t>If the</a:t>
            </a:r>
            <a:r>
              <a:rPr lang="en-US" sz="2000" dirty="0" smtClean="0">
                <a:solidFill>
                  <a:srgbClr val="A50021"/>
                </a:solidFill>
              </a:rPr>
              <a:t> </a:t>
            </a:r>
            <a:r>
              <a:rPr lang="en-US" sz="2000" dirty="0" smtClean="0">
                <a:solidFill>
                  <a:srgbClr val="A50021"/>
                </a:solidFill>
              </a:rPr>
              <a:t>EMC and CSV</a:t>
            </a:r>
            <a:r>
              <a:rPr lang="en-US" sz="2000" dirty="0" smtClean="0">
                <a:solidFill>
                  <a:srgbClr val="A50021"/>
                </a:solidFill>
              </a:rPr>
              <a:t> </a:t>
            </a:r>
            <a:r>
              <a:rPr lang="en-US" sz="2000" dirty="0">
                <a:solidFill>
                  <a:srgbClr val="A50021"/>
                </a:solidFill>
              </a:rPr>
              <a:t>experiments run </a:t>
            </a:r>
          </a:p>
          <a:p>
            <a:r>
              <a:rPr lang="en-US" sz="2000" dirty="0">
                <a:solidFill>
                  <a:srgbClr val="A50021"/>
                </a:solidFill>
              </a:rPr>
              <a:t>together the total running time </a:t>
            </a:r>
          </a:p>
          <a:p>
            <a:r>
              <a:rPr lang="en-US" sz="2000" dirty="0">
                <a:solidFill>
                  <a:srgbClr val="A50021"/>
                </a:solidFill>
              </a:rPr>
              <a:t>would be reduced by 5.5 days</a:t>
            </a:r>
            <a:r>
              <a:rPr lang="en-US" sz="2000" dirty="0" smtClean="0"/>
              <a:t> </a:t>
            </a:r>
          </a:p>
          <a:p>
            <a:pPr>
              <a:buFont typeface="Wingdings" charset="2"/>
              <a:buChar char="à"/>
            </a:pPr>
            <a:r>
              <a:rPr lang="en-US" sz="2000" dirty="0" smtClean="0">
                <a:sym typeface="Wingdings"/>
              </a:rPr>
              <a:t>total run time for both = 35.5 days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Bulk of the time 418/480 hrs is </a:t>
            </a:r>
          </a:p>
          <a:p>
            <a:r>
              <a:rPr lang="en-US" sz="2000" dirty="0"/>
              <a:t>spent on the Gold target. Higher </a:t>
            </a:r>
          </a:p>
          <a:p>
            <a:r>
              <a:rPr lang="en-US" sz="2000" dirty="0"/>
              <a:t>currents would reduce this time but would need the large exit pipe on the scattering chamber.   </a:t>
            </a:r>
          </a:p>
        </p:txBody>
      </p:sp>
      <p:graphicFrame>
        <p:nvGraphicFramePr>
          <p:cNvPr id="189474" name="Group 34"/>
          <p:cNvGraphicFramePr>
            <a:graphicFrameLocks noGrp="1"/>
          </p:cNvGraphicFramePr>
          <p:nvPr/>
        </p:nvGraphicFramePr>
        <p:xfrm>
          <a:off x="304800" y="2193925"/>
          <a:ext cx="4038600" cy="3017519"/>
        </p:xfrm>
        <a:graphic>
          <a:graphicData uri="http://schemas.openxmlformats.org/drawingml/2006/table">
            <a:tbl>
              <a:tblPr/>
              <a:tblGrid>
                <a:gridCol w="2590800"/>
                <a:gridCol w="1447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Time (hr)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LD2 and Au 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Al. dummy 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LH2 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Polarity and angle 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480.2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72.1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charset="0"/>
                        </a:rPr>
                        <a:t>577.3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charset="0"/>
                        </a:rPr>
                        <a:t>(24 days)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43362" cy="7604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n-lt"/>
                <a:cs typeface="Trebuchet MS"/>
              </a:rPr>
              <a:t>Charge Symmetry: Low energy nuclear physics vs. QCD</a:t>
            </a:r>
            <a:endParaRPr lang="en-US" sz="2400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600" y="1642646"/>
            <a:ext cx="838200" cy="414754"/>
          </a:xfrm>
          <a:prstGeom prst="rect">
            <a:avLst/>
          </a:prstGeom>
          <a:solidFill>
            <a:srgbClr val="DCF5C8"/>
          </a:solidFill>
          <a:ln w="19050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 Unicode MS" charset="0"/>
              <a:cs typeface="Arial Unicode M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24000" y="1642646"/>
            <a:ext cx="1245453" cy="414754"/>
          </a:xfrm>
          <a:prstGeom prst="rect">
            <a:avLst/>
          </a:prstGeom>
          <a:solidFill>
            <a:srgbClr val="FFDBFF"/>
          </a:solidFill>
          <a:ln w="19050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 Unicode MS" charset="0"/>
              <a:cs typeface="Arial Unicode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" y="939224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cs typeface="Trebuchet MS"/>
              </a:rPr>
              <a:t>Charge symmetry </a:t>
            </a:r>
            <a:r>
              <a:rPr lang="en-US" sz="1600" dirty="0" smtClean="0">
                <a:cs typeface="Trebuchet MS"/>
              </a:rPr>
              <a:t>(CS) is a particular form of </a:t>
            </a:r>
            <a:r>
              <a:rPr lang="en-US" sz="1600" dirty="0" smtClean="0">
                <a:solidFill>
                  <a:srgbClr val="FF0000"/>
                </a:solidFill>
                <a:cs typeface="Trebuchet MS"/>
              </a:rPr>
              <a:t>isospin symmetry </a:t>
            </a:r>
            <a:r>
              <a:rPr lang="en-US" sz="1600" dirty="0" smtClean="0">
                <a:cs typeface="Trebuchet MS"/>
              </a:rPr>
              <a:t>(IS) that involves a rotation of </a:t>
            </a:r>
          </a:p>
          <a:p>
            <a:r>
              <a:rPr lang="en-US" sz="1600" dirty="0" smtClean="0">
                <a:cs typeface="Trebuchet MS"/>
              </a:rPr>
              <a:t>180° about the “2” axis in isospin space  </a:t>
            </a:r>
            <a:endParaRPr lang="en-US" sz="1600" dirty="0">
              <a:cs typeface="Trebuchet M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0" y="1642646"/>
            <a:ext cx="124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cs typeface="Trebuchet MS"/>
              </a:rPr>
              <a:t>Low energy</a:t>
            </a:r>
            <a:endParaRPr lang="en-US" sz="1600" dirty="0"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8509" y="1642646"/>
            <a:ext cx="64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cs typeface="Trebuchet MS"/>
              </a:rPr>
              <a:t>QCD</a:t>
            </a:r>
            <a:endParaRPr lang="en-US" sz="1600" dirty="0"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00" y="2332434"/>
            <a:ext cx="4222392" cy="3077766"/>
          </a:xfrm>
          <a:prstGeom prst="rect">
            <a:avLst/>
          </a:prstGeom>
          <a:solidFill>
            <a:srgbClr val="FFDBFF"/>
          </a:solidFill>
          <a:ln w="28575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cs typeface="Trebuchet MS"/>
              </a:rPr>
              <a:t>For nuclei:</a:t>
            </a:r>
          </a:p>
          <a:p>
            <a:r>
              <a:rPr lang="en-US" sz="1400" dirty="0" smtClean="0">
                <a:cs typeface="Trebuchet MS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cs typeface="Trebuchet MS"/>
              </a:rPr>
              <a:t>CS operator interchanges neutrons and protons</a:t>
            </a:r>
            <a:endParaRPr lang="en-US" sz="1400" dirty="0" smtClean="0">
              <a:cs typeface="Trebuchet MS"/>
            </a:endParaRPr>
          </a:p>
          <a:p>
            <a:endParaRPr lang="en-US" sz="1400" dirty="0" smtClean="0">
              <a:cs typeface="Trebuchet MS"/>
            </a:endParaRPr>
          </a:p>
          <a:p>
            <a:r>
              <a:rPr lang="en-US" sz="1400" dirty="0" smtClean="0">
                <a:solidFill>
                  <a:srgbClr val="FF0000"/>
                </a:solidFill>
                <a:cs typeface="Trebuchet MS"/>
              </a:rPr>
              <a:t>CS appears to be more respected than IS:</a:t>
            </a:r>
          </a:p>
          <a:p>
            <a:endParaRPr lang="en-US" sz="1400" dirty="0" smtClean="0">
              <a:cs typeface="Trebuchet MS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1400" dirty="0" smtClean="0">
                <a:cs typeface="Trebuchet MS"/>
              </a:rPr>
              <a:t>  </a:t>
            </a:r>
            <a:r>
              <a:rPr lang="en-US" sz="1400" i="1" dirty="0" smtClean="0">
                <a:cs typeface="Trebuchet MS"/>
              </a:rPr>
              <a:t>pp</a:t>
            </a:r>
            <a:r>
              <a:rPr lang="en-US" sz="1400" dirty="0" smtClean="0">
                <a:cs typeface="Trebuchet MS"/>
              </a:rPr>
              <a:t> and </a:t>
            </a:r>
            <a:r>
              <a:rPr lang="en-US" sz="1400" i="1" dirty="0" err="1" smtClean="0">
                <a:cs typeface="Trebuchet MS"/>
              </a:rPr>
              <a:t>nn</a:t>
            </a:r>
            <a:r>
              <a:rPr lang="en-US" sz="1400" dirty="0" smtClean="0">
                <a:cs typeface="Trebuchet MS"/>
              </a:rPr>
              <a:t> scattering lengths are almost equal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1400" dirty="0" smtClean="0">
                <a:cs typeface="Trebuchet MS"/>
              </a:rPr>
              <a:t>  </a:t>
            </a:r>
            <a:r>
              <a:rPr lang="en-US" sz="1400" i="1" dirty="0" smtClean="0">
                <a:cs typeface="Trebuchet MS"/>
              </a:rPr>
              <a:t>m</a:t>
            </a:r>
            <a:r>
              <a:rPr lang="en-US" sz="1400" i="1" baseline="-25000" dirty="0" smtClean="0">
                <a:cs typeface="Trebuchet MS"/>
              </a:rPr>
              <a:t>p</a:t>
            </a:r>
            <a:r>
              <a:rPr lang="en-US" sz="1400" i="1" dirty="0" smtClean="0">
                <a:cs typeface="Trebuchet MS"/>
              </a:rPr>
              <a:t> = </a:t>
            </a:r>
            <a:r>
              <a:rPr lang="en-US" sz="1400" i="1" dirty="0" err="1" smtClean="0">
                <a:cs typeface="Trebuchet MS"/>
              </a:rPr>
              <a:t>m</a:t>
            </a:r>
            <a:r>
              <a:rPr lang="en-US" sz="1400" i="1" baseline="-25000" dirty="0" err="1" smtClean="0">
                <a:cs typeface="Trebuchet MS"/>
              </a:rPr>
              <a:t>n</a:t>
            </a:r>
            <a:r>
              <a:rPr lang="en-US" sz="1400" i="1" dirty="0" smtClean="0">
                <a:cs typeface="Trebuchet MS"/>
              </a:rPr>
              <a:t> </a:t>
            </a:r>
            <a:r>
              <a:rPr lang="en-US" sz="1400" dirty="0" smtClean="0">
                <a:cs typeface="Trebuchet MS"/>
              </a:rPr>
              <a:t>(to 1%)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1400" dirty="0" smtClean="0">
                <a:cs typeface="Trebuchet MS"/>
              </a:rPr>
              <a:t>  Binding energies of </a:t>
            </a:r>
            <a:r>
              <a:rPr lang="en-US" sz="1400" i="1" baseline="30000" dirty="0" smtClean="0">
                <a:cs typeface="Trebuchet MS"/>
              </a:rPr>
              <a:t>3</a:t>
            </a:r>
            <a:r>
              <a:rPr lang="en-US" sz="1400" i="1" dirty="0" smtClean="0">
                <a:cs typeface="Trebuchet MS"/>
              </a:rPr>
              <a:t>H</a:t>
            </a:r>
            <a:r>
              <a:rPr lang="en-US" sz="1400" dirty="0" smtClean="0">
                <a:cs typeface="Trebuchet MS"/>
              </a:rPr>
              <a:t> and </a:t>
            </a:r>
            <a:r>
              <a:rPr lang="en-US" sz="1400" i="1" baseline="30000" dirty="0" smtClean="0">
                <a:cs typeface="Trebuchet MS"/>
              </a:rPr>
              <a:t>3</a:t>
            </a:r>
            <a:r>
              <a:rPr lang="en-US" sz="1400" i="1" dirty="0" smtClean="0">
                <a:cs typeface="Trebuchet MS"/>
              </a:rPr>
              <a:t>He</a:t>
            </a:r>
            <a:r>
              <a:rPr lang="en-US" sz="1400" dirty="0" smtClean="0">
                <a:cs typeface="Trebuchet MS"/>
              </a:rPr>
              <a:t> are equal to 1%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1400" dirty="0" smtClean="0">
                <a:cs typeface="Trebuchet MS"/>
              </a:rPr>
              <a:t>  Energy levels in mirror nuclei are equal to 1 %</a:t>
            </a:r>
          </a:p>
          <a:p>
            <a:pPr>
              <a:spcAft>
                <a:spcPts val="1200"/>
              </a:spcAft>
              <a:buClr>
                <a:srgbClr val="FF20FD"/>
              </a:buClr>
            </a:pPr>
            <a:r>
              <a:rPr lang="en-US" sz="1400" dirty="0" smtClean="0">
                <a:solidFill>
                  <a:srgbClr val="FF0000"/>
                </a:solidFill>
                <a:cs typeface="Trebuchet MS"/>
              </a:rPr>
              <a:t>After corrections for electromagnetic interactions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7829" y="2355929"/>
            <a:ext cx="3826939" cy="2749471"/>
          </a:xfrm>
          <a:prstGeom prst="rect">
            <a:avLst/>
          </a:prstGeom>
          <a:solidFill>
            <a:srgbClr val="DCF5C8"/>
          </a:solidFill>
          <a:ln w="28575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u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p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(x,Q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2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) = d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n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(x,Q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2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) </a:t>
            </a:r>
            <a:r>
              <a:rPr lang="en-US" sz="1400" dirty="0" smtClean="0">
                <a:cs typeface="Trebuchet MS"/>
              </a:rPr>
              <a:t>and 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d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p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(x,Q2) = u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n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(x,Q</a:t>
            </a:r>
            <a:r>
              <a:rPr lang="en-US" sz="1400" baseline="30000" dirty="0" smtClean="0">
                <a:solidFill>
                  <a:srgbClr val="FF20FD"/>
                </a:solidFill>
                <a:cs typeface="Trebuchet MS"/>
              </a:rPr>
              <a:t>2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)</a:t>
            </a:r>
          </a:p>
          <a:p>
            <a:endParaRPr lang="en-US" sz="1400" dirty="0" smtClean="0">
              <a:solidFill>
                <a:srgbClr val="91F580"/>
              </a:solidFill>
              <a:cs typeface="Trebuchet MS"/>
            </a:endParaRPr>
          </a:p>
          <a:p>
            <a:r>
              <a:rPr lang="en-US" sz="1400" u="sng" dirty="0" smtClean="0">
                <a:cs typeface="Trebuchet MS"/>
              </a:rPr>
              <a:t>Origin:</a:t>
            </a:r>
            <a:r>
              <a:rPr lang="en-US" sz="1400" dirty="0" smtClean="0">
                <a:cs typeface="Trebuchet MS"/>
              </a:rPr>
              <a:t>   </a:t>
            </a:r>
          </a:p>
          <a:p>
            <a:endParaRPr lang="en-US" sz="1400" dirty="0" smtClean="0">
              <a:cs typeface="Trebuchet MS"/>
            </a:endParaRPr>
          </a:p>
          <a:p>
            <a:pPr>
              <a:buClr>
                <a:srgbClr val="FF20FD"/>
              </a:buClr>
              <a:buFont typeface="Wingdings" charset="2"/>
              <a:buChar char="²"/>
            </a:pPr>
            <a:r>
              <a:rPr lang="en-US" sz="1400" dirty="0" smtClean="0">
                <a:cs typeface="Trebuchet MS"/>
              </a:rPr>
              <a:t>   Electromagnetic interactions</a:t>
            </a:r>
          </a:p>
          <a:p>
            <a:pPr>
              <a:buClr>
                <a:srgbClr val="FF20FD"/>
              </a:buClr>
              <a:buFont typeface="Wingdings" charset="2"/>
              <a:buChar char="²"/>
            </a:pPr>
            <a:r>
              <a:rPr lang="en-US" sz="1400" dirty="0" smtClean="0">
                <a:cs typeface="Trebuchet MS"/>
              </a:rPr>
              <a:t>   </a:t>
            </a:r>
            <a:r>
              <a:rPr lang="en-US" sz="1400" dirty="0" err="1" smtClean="0">
                <a:cs typeface="Trebuchet MS"/>
              </a:rPr>
              <a:t>δm</a:t>
            </a:r>
            <a:r>
              <a:rPr lang="en-US" sz="1400" dirty="0" smtClean="0">
                <a:cs typeface="Trebuchet MS"/>
              </a:rPr>
              <a:t> = </a:t>
            </a:r>
            <a:r>
              <a:rPr lang="en-US" sz="1400" dirty="0" err="1" smtClean="0">
                <a:cs typeface="Trebuchet MS"/>
              </a:rPr>
              <a:t>m</a:t>
            </a:r>
            <a:r>
              <a:rPr lang="en-US" sz="1400" baseline="-25000" dirty="0" err="1" smtClean="0">
                <a:cs typeface="Trebuchet MS"/>
              </a:rPr>
              <a:t>d</a:t>
            </a:r>
            <a:r>
              <a:rPr lang="en-US" sz="1400" dirty="0" smtClean="0">
                <a:cs typeface="Trebuchet MS"/>
              </a:rPr>
              <a:t> – m</a:t>
            </a:r>
            <a:r>
              <a:rPr lang="en-US" sz="1400" baseline="-25000" dirty="0" smtClean="0">
                <a:cs typeface="Trebuchet MS"/>
              </a:rPr>
              <a:t>u</a:t>
            </a:r>
          </a:p>
          <a:p>
            <a:endParaRPr lang="en-US" sz="1400" baseline="-25000" dirty="0" smtClean="0">
              <a:cs typeface="Trebuchet MS"/>
            </a:endParaRPr>
          </a:p>
          <a:p>
            <a:endParaRPr lang="en-US" sz="1400" baseline="-25000" dirty="0" smtClean="0">
              <a:cs typeface="Trebuchet MS"/>
            </a:endParaRPr>
          </a:p>
          <a:p>
            <a:r>
              <a:rPr lang="en-US" sz="1400" dirty="0" smtClean="0">
                <a:solidFill>
                  <a:srgbClr val="3366FF"/>
                </a:solidFill>
                <a:cs typeface="Trebuchet MS"/>
              </a:rPr>
              <a:t>Naively, one would expect that CSV would be </a:t>
            </a:r>
          </a:p>
          <a:p>
            <a:r>
              <a:rPr lang="en-US" sz="1400" dirty="0" smtClean="0">
                <a:solidFill>
                  <a:srgbClr val="3366FF"/>
                </a:solidFill>
                <a:cs typeface="Trebuchet MS"/>
              </a:rPr>
              <a:t>of the order of (</a:t>
            </a:r>
            <a:r>
              <a:rPr lang="en-US" sz="1400" dirty="0" err="1" smtClean="0">
                <a:solidFill>
                  <a:srgbClr val="3366FF"/>
                </a:solidFill>
                <a:cs typeface="Trebuchet MS"/>
              </a:rPr>
              <a:t>m</a:t>
            </a:r>
            <a:r>
              <a:rPr lang="en-US" sz="1400" baseline="-25000" dirty="0" err="1" smtClean="0">
                <a:solidFill>
                  <a:srgbClr val="3366FF"/>
                </a:solidFill>
                <a:cs typeface="Trebuchet MS"/>
              </a:rPr>
              <a:t>d</a:t>
            </a:r>
            <a:r>
              <a:rPr lang="en-US" sz="1400" dirty="0" smtClean="0">
                <a:solidFill>
                  <a:srgbClr val="3366FF"/>
                </a:solidFill>
                <a:cs typeface="Trebuchet MS"/>
              </a:rPr>
              <a:t> – m</a:t>
            </a:r>
            <a:r>
              <a:rPr lang="en-US" sz="1400" baseline="-25000" dirty="0" smtClean="0">
                <a:solidFill>
                  <a:srgbClr val="3366FF"/>
                </a:solidFill>
                <a:cs typeface="Trebuchet MS"/>
              </a:rPr>
              <a:t>u</a:t>
            </a:r>
            <a:r>
              <a:rPr lang="en-US" sz="1400" dirty="0" smtClean="0">
                <a:solidFill>
                  <a:srgbClr val="3366FF"/>
                </a:solidFill>
                <a:cs typeface="Trebuchet MS"/>
              </a:rPr>
              <a:t>)/&lt;M&gt;</a:t>
            </a:r>
          </a:p>
          <a:p>
            <a:r>
              <a:rPr lang="en-US" sz="1400" dirty="0" smtClean="0">
                <a:solidFill>
                  <a:srgbClr val="3366FF"/>
                </a:solidFill>
                <a:cs typeface="Trebuchet MS"/>
              </a:rPr>
              <a:t>Where &lt;M&gt; = 0.5 – 1 GeV </a:t>
            </a:r>
          </a:p>
          <a:p>
            <a:endParaRPr lang="en-US" sz="1400" dirty="0" smtClean="0">
              <a:ea typeface="Wingdings"/>
              <a:cs typeface="Trebuchet MS"/>
            </a:endParaRPr>
          </a:p>
          <a:p>
            <a:r>
              <a:rPr lang="en-US" sz="1400" dirty="0" smtClean="0">
                <a:ea typeface="Wingdings"/>
                <a:cs typeface="Trebuchet MS"/>
              </a:rPr>
              <a:t>            </a:t>
            </a:r>
            <a:r>
              <a:rPr lang="en-US" sz="1400" dirty="0" err="1" smtClean="0">
                <a:solidFill>
                  <a:srgbClr val="3366FF"/>
                </a:solidFill>
                <a:ea typeface="Wingdings"/>
                <a:cs typeface="Wingdings"/>
              </a:rPr>
              <a:t></a:t>
            </a:r>
            <a:r>
              <a:rPr lang="en-US" sz="1400" dirty="0" smtClean="0">
                <a:cs typeface="Trebuchet MS"/>
              </a:rPr>
              <a:t>   </a:t>
            </a:r>
            <a:r>
              <a:rPr lang="en-US" sz="1400" dirty="0" smtClean="0">
                <a:solidFill>
                  <a:srgbClr val="FF20FD"/>
                </a:solidFill>
                <a:cs typeface="Trebuchet MS"/>
              </a:rPr>
              <a:t>CSV effect of 1%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4374792" y="4951412"/>
            <a:ext cx="743037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43000" y="5879068"/>
            <a:ext cx="7075825" cy="369332"/>
          </a:xfrm>
          <a:prstGeom prst="rect">
            <a:avLst/>
          </a:prstGeom>
          <a:solidFill>
            <a:srgbClr val="BBDAE8"/>
          </a:solidFill>
          <a:ln w="28575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rebuchet MS"/>
              </a:rPr>
              <a:t>CS  has been universally assumed in parton distribution functions !</a:t>
            </a:r>
            <a:endParaRPr lang="en-US" dirty="0">
              <a:cs typeface="Trebuchet M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rot="5400000">
            <a:off x="4267994" y="5410200"/>
            <a:ext cx="91281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>
            <a:off x="1369606" y="2207012"/>
            <a:ext cx="308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5400000">
            <a:off x="2589600" y="2207012"/>
            <a:ext cx="308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7007612" y="2207012"/>
            <a:ext cx="308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6169412" y="2207012"/>
            <a:ext cx="308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  <p:bldP spid="43" grpId="0"/>
      <p:bldP spid="44" grpId="0" animBg="1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rebuchet MS"/>
              </a:rPr>
              <a:t>Motivations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154984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q"/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Trebuchet MS"/>
              </a:rPr>
              <a:t>CSV measurements are important on their own as a further step in studying the inner structure of the nucleon</a:t>
            </a:r>
          </a:p>
          <a:p>
            <a:pPr>
              <a:buClr>
                <a:srgbClr val="FF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  <a:cs typeface="Trebuchet MS"/>
              </a:rPr>
              <a:t>   </a:t>
            </a:r>
          </a:p>
          <a:p>
            <a:pPr>
              <a:buClr>
                <a:srgbClr val="FF0000"/>
              </a:buClr>
              <a:buFont typeface="Wingdings" charset="2"/>
              <a:buChar char="q"/>
            </a:pPr>
            <a:r>
              <a:rPr lang="en-US" sz="2000" dirty="0" smtClean="0">
                <a:solidFill>
                  <a:srgbClr val="008000"/>
                </a:solidFill>
                <a:cs typeface="Trebuchet MS"/>
              </a:rPr>
              <a:t>The validity of charge symmetry is a necessary condition for many relations between structure functions</a:t>
            </a:r>
          </a:p>
          <a:p>
            <a:pPr>
              <a:buClr>
                <a:srgbClr val="FF0000"/>
              </a:buClr>
              <a:buFont typeface="Wingdings" charset="2"/>
              <a:buChar char="q"/>
            </a:pPr>
            <a:endParaRPr lang="en-US" sz="2000" dirty="0" smtClean="0">
              <a:cs typeface="Trebuchet MS"/>
            </a:endParaRPr>
          </a:p>
          <a:p>
            <a:pPr>
              <a:buClr>
                <a:srgbClr val="FF0000"/>
              </a:buClr>
              <a:buFont typeface="Wingdings" charset="2"/>
              <a:buChar char="q"/>
            </a:pPr>
            <a:r>
              <a:rPr lang="en-US" sz="2000" dirty="0" smtClean="0">
                <a:cs typeface="Trebuchet MS"/>
              </a:rPr>
              <a:t>  Flavor symmetry violation extraction                     relies on the implicit assumption of charge symmetry (sea quarks)</a:t>
            </a:r>
          </a:p>
          <a:p>
            <a:pPr>
              <a:buClr>
                <a:srgbClr val="FF0000"/>
              </a:buClr>
              <a:buFont typeface="Wingdings" charset="2"/>
              <a:buChar char="q"/>
            </a:pPr>
            <a:endParaRPr lang="en-US" sz="2000" dirty="0" smtClean="0">
              <a:cs typeface="Trebuchet MS"/>
            </a:endParaRPr>
          </a:p>
          <a:p>
            <a:pPr>
              <a:buClr>
                <a:srgbClr val="FF0000"/>
              </a:buClr>
              <a:buFont typeface="Wingdings" charset="2"/>
              <a:buChar char="q"/>
            </a:pPr>
            <a:r>
              <a:rPr lang="en-US" sz="2000" dirty="0" smtClean="0">
                <a:cs typeface="Trebuchet MS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cs typeface="Trebuchet MS"/>
              </a:rPr>
              <a:t>Charge symmetry violation could be a viable explanation for the anomalous value of the Weinberg angle extracted by NuTeV experiment</a:t>
            </a:r>
            <a:endParaRPr lang="en-US" sz="2000" dirty="0">
              <a:solidFill>
                <a:srgbClr val="0000FF"/>
              </a:solidFill>
              <a:cs typeface="Trebuchet MS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846637" y="3276600"/>
          <a:ext cx="1477963" cy="388937"/>
        </p:xfrm>
        <a:graphic>
          <a:graphicData uri="http://schemas.openxmlformats.org/presentationml/2006/ole">
            <p:oleObj spid="_x0000_s46082" name="Equation" r:id="rId3" imgW="723900" imgH="190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760413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cs typeface="Trebuchet MS"/>
              </a:rPr>
              <a:t>Theory</a:t>
            </a:r>
            <a:r>
              <a:rPr lang="en-US" sz="2400" dirty="0" smtClean="0">
                <a:cs typeface="Trebuchet MS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cs typeface="Trebuchet MS"/>
              </a:rPr>
              <a:t>phenomenology</a:t>
            </a:r>
            <a:r>
              <a:rPr lang="en-US" sz="2400" dirty="0" smtClean="0">
                <a:cs typeface="Trebuchet M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rebuchet MS"/>
              </a:rPr>
              <a:t>and</a:t>
            </a:r>
            <a:r>
              <a:rPr lang="en-US" sz="2400" dirty="0" smtClean="0">
                <a:cs typeface="Trebuchet M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rebuchet MS"/>
              </a:rPr>
              <a:t>experimental</a:t>
            </a:r>
            <a:r>
              <a:rPr lang="en-US" sz="2400" dirty="0" smtClean="0">
                <a:cs typeface="Trebuchet M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rebuchet MS"/>
              </a:rPr>
              <a:t>upper limit 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958096"/>
            <a:ext cx="7686720" cy="1785104"/>
          </a:xfrm>
          <a:prstGeom prst="rect">
            <a:avLst/>
          </a:prstGeom>
          <a:solidFill>
            <a:srgbClr val="BBDAE8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 smtClean="0">
                <a:solidFill>
                  <a:srgbClr val="0000FF"/>
                </a:solidFill>
                <a:cs typeface="Trebuchet MS"/>
              </a:rPr>
              <a:t>Based on the same twist-2 PDF from Adelaide group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v"/>
            </a:pPr>
            <a:r>
              <a:rPr lang="en-US" dirty="0" smtClean="0">
                <a:solidFill>
                  <a:srgbClr val="3366FF"/>
                </a:solidFill>
                <a:cs typeface="Trebuchet MS"/>
              </a:rPr>
              <a:t>  </a:t>
            </a:r>
            <a:r>
              <a:rPr lang="en-US" b="1" dirty="0" smtClean="0">
                <a:solidFill>
                  <a:srgbClr val="000090"/>
                </a:solidFill>
                <a:cs typeface="Trebuchet MS"/>
              </a:rPr>
              <a:t>Model by Sather </a:t>
            </a:r>
            <a:r>
              <a:rPr lang="en-US" sz="1600" dirty="0" smtClean="0">
                <a:solidFill>
                  <a:srgbClr val="000090"/>
                </a:solidFill>
                <a:cs typeface="Trebuchet MS"/>
              </a:rPr>
              <a:t>(PLB274(1992)433): 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dirty="0" smtClean="0">
                <a:solidFill>
                  <a:srgbClr val="000090"/>
                </a:solidFill>
                <a:cs typeface="Trebuchet MS"/>
              </a:rPr>
              <a:t>     </a:t>
            </a:r>
            <a:r>
              <a:rPr lang="en-US" dirty="0" err="1" smtClean="0">
                <a:solidFill>
                  <a:srgbClr val="000090"/>
                </a:solidFill>
                <a:cs typeface="Trebuchet MS"/>
              </a:rPr>
              <a:t>δd</a:t>
            </a:r>
            <a:r>
              <a:rPr lang="en-US" dirty="0" smtClean="0">
                <a:solidFill>
                  <a:srgbClr val="000090"/>
                </a:solidFill>
                <a:cs typeface="Trebuchet MS"/>
              </a:rPr>
              <a:t> ~ 2-3% and </a:t>
            </a:r>
            <a:r>
              <a:rPr lang="en-US" dirty="0" err="1" smtClean="0">
                <a:solidFill>
                  <a:srgbClr val="000090"/>
                </a:solidFill>
                <a:cs typeface="Trebuchet MS"/>
              </a:rPr>
              <a:t>δu</a:t>
            </a:r>
            <a:r>
              <a:rPr lang="en-US" dirty="0" smtClean="0">
                <a:solidFill>
                  <a:srgbClr val="000090"/>
                </a:solidFill>
                <a:cs typeface="Trebuchet MS"/>
              </a:rPr>
              <a:t> ~ 1%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v"/>
            </a:pPr>
            <a:r>
              <a:rPr lang="en-US" dirty="0" smtClean="0">
                <a:solidFill>
                  <a:srgbClr val="000090"/>
                </a:solidFill>
                <a:cs typeface="Trebuchet MS"/>
              </a:rPr>
              <a:t>  </a:t>
            </a:r>
            <a:r>
              <a:rPr lang="en-US" b="1" dirty="0" smtClean="0">
                <a:solidFill>
                  <a:srgbClr val="000090"/>
                </a:solidFill>
                <a:cs typeface="Trebuchet MS"/>
              </a:rPr>
              <a:t>Model by </a:t>
            </a:r>
            <a:r>
              <a:rPr lang="en-US" b="1" dirty="0" err="1" smtClean="0">
                <a:solidFill>
                  <a:srgbClr val="000090"/>
                </a:solidFill>
                <a:cs typeface="Trebuchet MS"/>
              </a:rPr>
              <a:t>Rodionov</a:t>
            </a:r>
            <a:r>
              <a:rPr lang="en-US" b="1" dirty="0" smtClean="0">
                <a:solidFill>
                  <a:srgbClr val="000090"/>
                </a:solidFill>
                <a:cs typeface="Trebuchet MS"/>
              </a:rPr>
              <a:t>, Thomas and </a:t>
            </a:r>
            <a:r>
              <a:rPr lang="en-US" b="1" dirty="0" err="1" smtClean="0">
                <a:solidFill>
                  <a:srgbClr val="000090"/>
                </a:solidFill>
                <a:cs typeface="Trebuchet MS"/>
              </a:rPr>
              <a:t>Londergan</a:t>
            </a:r>
            <a:r>
              <a:rPr lang="en-US" b="1" dirty="0" smtClean="0">
                <a:solidFill>
                  <a:srgbClr val="000090"/>
                </a:solidFill>
                <a:cs typeface="Trebuchet MS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cs typeface="Trebuchet MS"/>
              </a:rPr>
              <a:t>(Mod. PLA9(1994)1799):</a:t>
            </a:r>
            <a:r>
              <a:rPr lang="en-US" dirty="0" smtClean="0">
                <a:solidFill>
                  <a:srgbClr val="000090"/>
                </a:solidFill>
                <a:cs typeface="Trebuchet MS"/>
              </a:rPr>
              <a:t> 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dirty="0" smtClean="0">
                <a:solidFill>
                  <a:srgbClr val="000090"/>
                </a:solidFill>
                <a:cs typeface="Trebuchet MS"/>
              </a:rPr>
              <a:t>     </a:t>
            </a:r>
            <a:r>
              <a:rPr lang="en-US" dirty="0" err="1" smtClean="0">
                <a:solidFill>
                  <a:srgbClr val="000090"/>
                </a:solidFill>
                <a:cs typeface="Trebuchet MS"/>
              </a:rPr>
              <a:t>δd</a:t>
            </a:r>
            <a:r>
              <a:rPr lang="en-US" dirty="0" smtClean="0">
                <a:solidFill>
                  <a:srgbClr val="000090"/>
                </a:solidFill>
                <a:cs typeface="Trebuchet MS"/>
              </a:rPr>
              <a:t>  could reach up to 10% at high </a:t>
            </a:r>
            <a:r>
              <a:rPr lang="en-US" dirty="0" err="1" smtClean="0">
                <a:solidFill>
                  <a:srgbClr val="000090"/>
                </a:solidFill>
                <a:cs typeface="Trebuchet MS"/>
              </a:rPr>
              <a:t>x</a:t>
            </a:r>
            <a:endParaRPr lang="en-US" dirty="0">
              <a:solidFill>
                <a:srgbClr val="000090"/>
              </a:solidFill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757607"/>
            <a:ext cx="8763000" cy="1661993"/>
          </a:xfrm>
          <a:prstGeom prst="rect">
            <a:avLst/>
          </a:prstGeom>
          <a:solidFill>
            <a:srgbClr val="DCF5C8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 smtClean="0">
                <a:solidFill>
                  <a:srgbClr val="008000"/>
                </a:solidFill>
                <a:cs typeface="Trebuchet MS"/>
              </a:rPr>
              <a:t>MRST group studied uncertainties in PDFs </a:t>
            </a:r>
            <a:r>
              <a:rPr lang="en-US" sz="1600" b="1" u="sng" dirty="0" smtClean="0">
                <a:solidFill>
                  <a:srgbClr val="008000"/>
                </a:solidFill>
                <a:cs typeface="Trebuchet MS"/>
              </a:rPr>
              <a:t>(Eur. Phys. J.35(2004)325)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cs typeface="Trebuchet MS"/>
              </a:rPr>
              <a:t>  CSV parameterization </a:t>
            </a:r>
            <a:r>
              <a:rPr lang="en-US" dirty="0" err="1" smtClean="0">
                <a:cs typeface="Trebuchet MS"/>
              </a:rPr>
              <a:t>δu</a:t>
            </a:r>
            <a:r>
              <a:rPr lang="en-US" baseline="-25000" dirty="0" err="1" smtClean="0">
                <a:cs typeface="Trebuchet MS"/>
              </a:rPr>
              <a:t>v</a:t>
            </a:r>
            <a:r>
              <a:rPr lang="en-US" dirty="0" smtClean="0">
                <a:cs typeface="Trebuchet MS"/>
              </a:rPr>
              <a:t> = -</a:t>
            </a:r>
            <a:r>
              <a:rPr lang="en-US" dirty="0" err="1" smtClean="0">
                <a:cs typeface="Trebuchet MS"/>
              </a:rPr>
              <a:t>δd</a:t>
            </a:r>
            <a:r>
              <a:rPr lang="en-US" baseline="-25000" dirty="0" err="1" smtClean="0">
                <a:cs typeface="Trebuchet MS"/>
              </a:rPr>
              <a:t>v</a:t>
            </a:r>
            <a:r>
              <a:rPr lang="en-US" dirty="0" smtClean="0">
                <a:cs typeface="Trebuchet MS"/>
              </a:rPr>
              <a:t> = 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cs typeface="Trebuchet MS"/>
              </a:rPr>
              <a:t>(1-x)</a:t>
            </a:r>
            <a:r>
              <a:rPr lang="en-US" baseline="30000" dirty="0" smtClean="0">
                <a:cs typeface="Trebuchet MS"/>
              </a:rPr>
              <a:t>4</a:t>
            </a:r>
            <a:r>
              <a:rPr lang="en-US" dirty="0" smtClean="0">
                <a:cs typeface="Trebuchet MS"/>
              </a:rPr>
              <a:t>x</a:t>
            </a:r>
            <a:r>
              <a:rPr lang="en-US" baseline="30000" dirty="0" smtClean="0">
                <a:cs typeface="Trebuchet MS"/>
              </a:rPr>
              <a:t>-0.5</a:t>
            </a:r>
            <a:r>
              <a:rPr lang="en-US" dirty="0" smtClean="0">
                <a:cs typeface="Trebuchet MS"/>
              </a:rPr>
              <a:t>(x-0.0909)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cs typeface="Trebuchet MS"/>
              </a:rPr>
              <a:t>  The form has to satisfy the normalization condition 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solidFill>
                  <a:srgbClr val="FF0000"/>
                </a:solidFill>
                <a:cs typeface="Trebuchet M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cs typeface="Trebuchet MS"/>
              </a:rPr>
              <a:t> was varied in the global fit: 90% CL obtained for  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(-0.65 &lt; </a:t>
            </a:r>
            <a:r>
              <a:rPr lang="en-US" dirty="0" err="1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 &lt; 0.8)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572000"/>
            <a:ext cx="7542825" cy="1661993"/>
          </a:xfrm>
          <a:prstGeom prst="rect">
            <a:avLst/>
          </a:prstGeom>
          <a:solidFill>
            <a:srgbClr val="FFDBFF"/>
          </a:solidFill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Upper limit obtained by comparing: F</a:t>
            </a:r>
            <a:r>
              <a:rPr lang="en-US" b="1" u="sng" baseline="-25000" dirty="0" smtClean="0">
                <a:solidFill>
                  <a:srgbClr val="FF0000"/>
                </a:solidFill>
                <a:cs typeface="Trebuchet MS"/>
              </a:rPr>
              <a:t>2</a:t>
            </a:r>
            <a:r>
              <a:rPr lang="en-US" b="1" u="sng" baseline="30000" dirty="0" smtClean="0">
                <a:solidFill>
                  <a:srgbClr val="FF0000"/>
                </a:solidFill>
                <a:cs typeface="Trebuchet MS"/>
              </a:rPr>
              <a:t>ν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and F</a:t>
            </a:r>
            <a:r>
              <a:rPr lang="en-US" b="1" u="sng" baseline="-25000" dirty="0" smtClean="0">
                <a:solidFill>
                  <a:srgbClr val="FF0000"/>
                </a:solidFill>
                <a:cs typeface="Trebuchet MS"/>
              </a:rPr>
              <a:t>2</a:t>
            </a:r>
            <a:r>
              <a:rPr lang="en-US" b="1" u="sng" baseline="30000" dirty="0" smtClean="0">
                <a:solidFill>
                  <a:srgbClr val="FF0000"/>
                </a:solidFill>
                <a:cs typeface="Trebuchet MS"/>
              </a:rPr>
              <a:t>γ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on </a:t>
            </a:r>
            <a:r>
              <a:rPr lang="en-US" b="1" u="sng" dirty="0" err="1" smtClean="0">
                <a:solidFill>
                  <a:srgbClr val="FF0000"/>
                </a:solidFill>
                <a:cs typeface="Trebuchet MS"/>
              </a:rPr>
              <a:t>isoscalar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targets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F</a:t>
            </a:r>
            <a:r>
              <a:rPr lang="en-US" baseline="-25000" dirty="0" smtClean="0">
                <a:cs typeface="Trebuchet MS"/>
              </a:rPr>
              <a:t>2</a:t>
            </a:r>
            <a:r>
              <a:rPr lang="en-US" baseline="30000" dirty="0" smtClean="0">
                <a:cs typeface="Trebuchet MS"/>
              </a:rPr>
              <a:t>ν</a:t>
            </a:r>
            <a:r>
              <a:rPr lang="en-US" dirty="0" smtClean="0">
                <a:cs typeface="Trebuchet MS"/>
              </a:rPr>
              <a:t> by CCFR collaboration at FNAL (iron data) 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F</a:t>
            </a:r>
            <a:r>
              <a:rPr lang="en-US" baseline="-25000" dirty="0" smtClean="0">
                <a:cs typeface="Trebuchet MS"/>
              </a:rPr>
              <a:t>2</a:t>
            </a:r>
            <a:r>
              <a:rPr lang="en-US" baseline="30000" dirty="0" smtClean="0">
                <a:cs typeface="Trebuchet MS"/>
              </a:rPr>
              <a:t>γ</a:t>
            </a:r>
            <a:r>
              <a:rPr lang="en-US" dirty="0" smtClean="0">
                <a:cs typeface="Trebuchet MS"/>
              </a:rPr>
              <a:t> by NMC collaboration using muons (deuterium target)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0.1 ≤ </a:t>
            </a:r>
            <a:r>
              <a:rPr lang="en-US" dirty="0" err="1" smtClean="0">
                <a:cs typeface="Trebuchet MS"/>
              </a:rPr>
              <a:t>x</a:t>
            </a:r>
            <a:r>
              <a:rPr lang="en-US" dirty="0" smtClean="0">
                <a:cs typeface="Trebuchet MS"/>
              </a:rPr>
              <a:t> ≤ 0.4 </a:t>
            </a:r>
            <a:r>
              <a:rPr lang="en-US" dirty="0" err="1" smtClean="0">
                <a:ea typeface="Wingdings"/>
                <a:cs typeface="Wingdings"/>
              </a:rPr>
              <a:t></a:t>
            </a:r>
            <a:r>
              <a:rPr lang="en-US" dirty="0" smtClean="0">
                <a:cs typeface="Trebuchet MS"/>
              </a:rPr>
              <a:t> 9% upper limit for CSV effect!</a:t>
            </a:r>
            <a:endParaRPr lang="en-US" dirty="0">
              <a:cs typeface="Trebuchet MS"/>
            </a:endParaRPr>
          </a:p>
        </p:txBody>
      </p:sp>
      <p:pic>
        <p:nvPicPr>
          <p:cNvPr id="7" name="Picture 13" descr="chi2_new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288280" y="914400"/>
            <a:ext cx="377952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760413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  <a:cs typeface="Trebuchet MS"/>
              </a:rPr>
              <a:t>Theory</a:t>
            </a:r>
            <a:r>
              <a:rPr lang="en-US" sz="2400" dirty="0" smtClean="0">
                <a:latin typeface="+mn-lt"/>
                <a:cs typeface="Trebuchet MS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+mn-lt"/>
                <a:cs typeface="Trebuchet MS"/>
              </a:rPr>
              <a:t>phenomenology</a:t>
            </a:r>
            <a:r>
              <a:rPr lang="en-US" sz="2400" dirty="0" smtClean="0">
                <a:latin typeface="+mn-lt"/>
                <a:cs typeface="Trebuchet M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lang="en-US" sz="2400" dirty="0" smtClean="0">
                <a:latin typeface="+mn-lt"/>
                <a:cs typeface="Trebuchet M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Trebuchet MS"/>
              </a:rPr>
              <a:t>experimental</a:t>
            </a:r>
            <a:r>
              <a:rPr lang="en-US" sz="2400" dirty="0" smtClean="0">
                <a:latin typeface="+mn-lt"/>
                <a:cs typeface="Trebuchet M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Trebuchet MS"/>
              </a:rPr>
              <a:t>upper limit !</a:t>
            </a:r>
            <a:endParaRPr 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757607"/>
            <a:ext cx="8763000" cy="1661993"/>
          </a:xfrm>
          <a:prstGeom prst="rect">
            <a:avLst/>
          </a:prstGeom>
          <a:solidFill>
            <a:srgbClr val="DCF5C8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 smtClean="0">
                <a:solidFill>
                  <a:srgbClr val="008000"/>
                </a:solidFill>
                <a:cs typeface="Trebuchet MS"/>
              </a:rPr>
              <a:t>MRST group studied uncertainties in PDFs </a:t>
            </a:r>
            <a:r>
              <a:rPr lang="en-US" sz="1600" b="1" u="sng" dirty="0" smtClean="0">
                <a:solidFill>
                  <a:srgbClr val="008000"/>
                </a:solidFill>
                <a:cs typeface="Trebuchet MS"/>
              </a:rPr>
              <a:t>(Eur. Phys. J.35(2004)325)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cs typeface="Trebuchet MS"/>
              </a:rPr>
              <a:t>  CSV parameterization </a:t>
            </a:r>
            <a:r>
              <a:rPr lang="en-US" dirty="0" err="1" smtClean="0">
                <a:cs typeface="Trebuchet MS"/>
              </a:rPr>
              <a:t>δu</a:t>
            </a:r>
            <a:r>
              <a:rPr lang="en-US" baseline="-25000" dirty="0" err="1" smtClean="0">
                <a:cs typeface="Trebuchet MS"/>
              </a:rPr>
              <a:t>v</a:t>
            </a:r>
            <a:r>
              <a:rPr lang="en-US" dirty="0" smtClean="0">
                <a:cs typeface="Trebuchet MS"/>
              </a:rPr>
              <a:t> = -</a:t>
            </a:r>
            <a:r>
              <a:rPr lang="en-US" dirty="0" err="1" smtClean="0">
                <a:cs typeface="Trebuchet MS"/>
              </a:rPr>
              <a:t>δd</a:t>
            </a:r>
            <a:r>
              <a:rPr lang="en-US" baseline="-25000" dirty="0" err="1" smtClean="0">
                <a:cs typeface="Trebuchet MS"/>
              </a:rPr>
              <a:t>v</a:t>
            </a:r>
            <a:r>
              <a:rPr lang="en-US" dirty="0" smtClean="0">
                <a:cs typeface="Trebuchet MS"/>
              </a:rPr>
              <a:t> = 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cs typeface="Trebuchet MS"/>
              </a:rPr>
              <a:t>(1-x)</a:t>
            </a:r>
            <a:r>
              <a:rPr lang="en-US" baseline="30000" dirty="0" smtClean="0">
                <a:cs typeface="Trebuchet MS"/>
              </a:rPr>
              <a:t>4</a:t>
            </a:r>
            <a:r>
              <a:rPr lang="en-US" dirty="0" smtClean="0">
                <a:cs typeface="Trebuchet MS"/>
              </a:rPr>
              <a:t>x</a:t>
            </a:r>
            <a:r>
              <a:rPr lang="en-US" baseline="30000" dirty="0" smtClean="0">
                <a:cs typeface="Trebuchet MS"/>
              </a:rPr>
              <a:t>-0.5</a:t>
            </a:r>
            <a:r>
              <a:rPr lang="en-US" dirty="0" smtClean="0">
                <a:cs typeface="Trebuchet MS"/>
              </a:rPr>
              <a:t>(x-0.0909)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cs typeface="Trebuchet MS"/>
              </a:rPr>
              <a:t>  The form has to satisfy the normalization condition </a:t>
            </a:r>
          </a:p>
          <a:p>
            <a:pPr>
              <a:spcAft>
                <a:spcPts val="1200"/>
              </a:spcAft>
              <a:buClr>
                <a:srgbClr val="008000"/>
              </a:buClr>
              <a:buFont typeface="Wingdings" charset="2"/>
              <a:buChar char="²"/>
            </a:pPr>
            <a:r>
              <a:rPr lang="en-US" dirty="0" smtClean="0">
                <a:solidFill>
                  <a:srgbClr val="FF0000"/>
                </a:solidFill>
                <a:cs typeface="Trebuchet M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cs typeface="Trebuchet MS"/>
              </a:rPr>
              <a:t> was varied in the global fit: 90% CL obtained for  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(-0.65 &lt; </a:t>
            </a:r>
            <a:r>
              <a:rPr lang="en-US" dirty="0" err="1" smtClean="0">
                <a:solidFill>
                  <a:srgbClr val="FF0000"/>
                </a:solidFill>
                <a:cs typeface="Trebuchet MS"/>
              </a:rPr>
              <a:t>κ</a:t>
            </a:r>
            <a:r>
              <a:rPr lang="en-US" dirty="0" smtClean="0">
                <a:solidFill>
                  <a:srgbClr val="FF0000"/>
                </a:solidFill>
                <a:cs typeface="Trebuchet MS"/>
              </a:rPr>
              <a:t> &lt; 0.8)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572000"/>
            <a:ext cx="7542825" cy="1661993"/>
          </a:xfrm>
          <a:prstGeom prst="rect">
            <a:avLst/>
          </a:prstGeom>
          <a:solidFill>
            <a:srgbClr val="FFDBFF"/>
          </a:solidFill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Upper limit obtained by comparing: F</a:t>
            </a:r>
            <a:r>
              <a:rPr lang="en-US" b="1" u="sng" baseline="-25000" dirty="0" smtClean="0">
                <a:solidFill>
                  <a:srgbClr val="FF0000"/>
                </a:solidFill>
                <a:cs typeface="Trebuchet MS"/>
              </a:rPr>
              <a:t>2</a:t>
            </a:r>
            <a:r>
              <a:rPr lang="en-US" b="1" u="sng" baseline="30000" dirty="0" smtClean="0">
                <a:solidFill>
                  <a:srgbClr val="FF0000"/>
                </a:solidFill>
                <a:cs typeface="Trebuchet MS"/>
              </a:rPr>
              <a:t>ν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and F</a:t>
            </a:r>
            <a:r>
              <a:rPr lang="en-US" b="1" u="sng" baseline="-25000" dirty="0" smtClean="0">
                <a:solidFill>
                  <a:srgbClr val="FF0000"/>
                </a:solidFill>
                <a:cs typeface="Trebuchet MS"/>
              </a:rPr>
              <a:t>2</a:t>
            </a:r>
            <a:r>
              <a:rPr lang="en-US" b="1" u="sng" baseline="30000" dirty="0" smtClean="0">
                <a:solidFill>
                  <a:srgbClr val="FF0000"/>
                </a:solidFill>
                <a:cs typeface="Trebuchet MS"/>
              </a:rPr>
              <a:t>γ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on </a:t>
            </a:r>
            <a:r>
              <a:rPr lang="en-US" b="1" u="sng" dirty="0" err="1" smtClean="0">
                <a:solidFill>
                  <a:srgbClr val="FF0000"/>
                </a:solidFill>
                <a:cs typeface="Trebuchet MS"/>
              </a:rPr>
              <a:t>isoscalar</a:t>
            </a:r>
            <a:r>
              <a:rPr lang="en-US" b="1" u="sng" dirty="0" smtClean="0">
                <a:solidFill>
                  <a:srgbClr val="FF0000"/>
                </a:solidFill>
                <a:cs typeface="Trebuchet MS"/>
              </a:rPr>
              <a:t> targets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F</a:t>
            </a:r>
            <a:r>
              <a:rPr lang="en-US" baseline="-25000" dirty="0" smtClean="0">
                <a:cs typeface="Trebuchet MS"/>
              </a:rPr>
              <a:t>2</a:t>
            </a:r>
            <a:r>
              <a:rPr lang="en-US" baseline="30000" dirty="0" smtClean="0">
                <a:cs typeface="Trebuchet MS"/>
              </a:rPr>
              <a:t>ν</a:t>
            </a:r>
            <a:r>
              <a:rPr lang="en-US" dirty="0" smtClean="0">
                <a:cs typeface="Trebuchet MS"/>
              </a:rPr>
              <a:t> by CCFR collaboration at FNAL (iron data) 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F</a:t>
            </a:r>
            <a:r>
              <a:rPr lang="en-US" baseline="-25000" dirty="0" smtClean="0">
                <a:cs typeface="Trebuchet MS"/>
              </a:rPr>
              <a:t>2</a:t>
            </a:r>
            <a:r>
              <a:rPr lang="en-US" baseline="30000" dirty="0" smtClean="0">
                <a:cs typeface="Trebuchet MS"/>
              </a:rPr>
              <a:t>γ</a:t>
            </a:r>
            <a:r>
              <a:rPr lang="en-US" dirty="0" smtClean="0">
                <a:cs typeface="Trebuchet MS"/>
              </a:rPr>
              <a:t> by NMC collaboration using muons (deuterium target)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charset="2"/>
              <a:buChar char="u"/>
            </a:pPr>
            <a:r>
              <a:rPr lang="en-US" dirty="0" smtClean="0">
                <a:cs typeface="Trebuchet MS"/>
              </a:rPr>
              <a:t>  0.1 ≤ </a:t>
            </a:r>
            <a:r>
              <a:rPr lang="en-US" dirty="0" err="1" smtClean="0">
                <a:cs typeface="Trebuchet MS"/>
              </a:rPr>
              <a:t>x</a:t>
            </a:r>
            <a:r>
              <a:rPr lang="en-US" dirty="0" smtClean="0">
                <a:cs typeface="Trebuchet MS"/>
              </a:rPr>
              <a:t> ≤ 0.4 </a:t>
            </a:r>
            <a:r>
              <a:rPr lang="en-US" dirty="0" err="1" smtClean="0">
                <a:ea typeface="Wingdings"/>
                <a:cs typeface="Wingdings"/>
              </a:rPr>
              <a:t></a:t>
            </a:r>
            <a:r>
              <a:rPr lang="en-US" dirty="0" smtClean="0">
                <a:cs typeface="Trebuchet MS"/>
              </a:rPr>
              <a:t> 9% upper limit for CSV effect!</a:t>
            </a:r>
            <a:endParaRPr lang="en-US" dirty="0">
              <a:cs typeface="Trebuchet MS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52400" y="914400"/>
          <a:ext cx="5238750" cy="1905000"/>
        </p:xfrm>
        <a:graphic>
          <a:graphicData uri="http://schemas.openxmlformats.org/presentationml/2006/ole">
            <p:oleObj spid="_x0000_s49154" name="Equation" r:id="rId3" imgW="2654280" imgH="96516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611813" y="1600200"/>
          <a:ext cx="3303587" cy="700087"/>
        </p:xfrm>
        <a:graphic>
          <a:graphicData uri="http://schemas.openxmlformats.org/presentationml/2006/ole">
            <p:oleObj spid="_x0000_s49155" name="Equation" r:id="rId4" imgW="17399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7787"/>
            <a:ext cx="8763000" cy="760413"/>
          </a:xfrm>
        </p:spPr>
        <p:txBody>
          <a:bodyPr/>
          <a:lstStyle/>
          <a:p>
            <a:r>
              <a:rPr lang="en-US" sz="2000" dirty="0" smtClean="0">
                <a:cs typeface="Trebuchet MS"/>
              </a:rPr>
              <a:t>Formalism (</a:t>
            </a:r>
            <a:r>
              <a:rPr lang="en-US" sz="2000" dirty="0" err="1" smtClean="0">
                <a:cs typeface="Trebuchet MS"/>
              </a:rPr>
              <a:t>Londergan</a:t>
            </a:r>
            <a:r>
              <a:rPr lang="en-US" sz="2000" dirty="0" smtClean="0">
                <a:cs typeface="Trebuchet MS"/>
              </a:rPr>
              <a:t>, Pang and Thomas PRD54(1996)3154)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67475" y="5013368"/>
            <a:ext cx="2524125" cy="701632"/>
          </a:xfrm>
          <a:prstGeom prst="rect">
            <a:avLst/>
          </a:prstGeom>
          <a:solidFill>
            <a:srgbClr val="FF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67475" y="4384718"/>
            <a:ext cx="1609726" cy="628650"/>
          </a:xfrm>
          <a:prstGeom prst="rect">
            <a:avLst/>
          </a:prstGeom>
          <a:solidFill>
            <a:srgbClr val="FF20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67474" y="4384718"/>
          <a:ext cx="2524125" cy="1330282"/>
        </p:xfrm>
        <a:graphic>
          <a:graphicData uri="http://schemas.openxmlformats.org/presentationml/2006/ole">
            <p:oleObj spid="_x0000_s51202" name="Equation" r:id="rId3" imgW="1879600" imgH="9906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335711" y="914400"/>
            <a:ext cx="3607889" cy="709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35711" y="914400"/>
          <a:ext cx="3607889" cy="709416"/>
        </p:xfrm>
        <a:graphic>
          <a:graphicData uri="http://schemas.openxmlformats.org/presentationml/2006/ole">
            <p:oleObj spid="_x0000_s51203" name="Equation" r:id="rId4" imgW="2260600" imgH="4445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779089" y="3672052"/>
            <a:ext cx="887911" cy="6713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79089" y="3672052"/>
          <a:ext cx="887911" cy="671348"/>
        </p:xfrm>
        <a:graphic>
          <a:graphicData uri="http://schemas.openxmlformats.org/presentationml/2006/ole">
            <p:oleObj spid="_x0000_s51204" name="Equation" r:id="rId5" imgW="520700" imgH="3937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011988" y="5715000"/>
          <a:ext cx="1905000" cy="576302"/>
        </p:xfrm>
        <a:graphic>
          <a:graphicData uri="http://schemas.openxmlformats.org/presentationml/2006/ole">
            <p:oleObj spid="_x0000_s51205" name="Equation" r:id="rId6" imgW="1511300" imgH="4572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7011988" y="5715000"/>
            <a:ext cx="1979612" cy="576302"/>
          </a:xfrm>
          <a:prstGeom prst="rect">
            <a:avLst/>
          </a:prstGeom>
          <a:noFill/>
          <a:ln w="38100" cap="flat" cmpd="sng" algn="ctr">
            <a:solidFill>
              <a:srgbClr val="FF20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76800" y="3810000"/>
            <a:ext cx="1565275" cy="381000"/>
          </a:xfrm>
          <a:prstGeom prst="rect">
            <a:avLst/>
          </a:prstGeom>
          <a:solidFill>
            <a:srgbClr val="91F5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60800" y="4656137"/>
            <a:ext cx="1473200" cy="6016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01950" y="3672052"/>
            <a:ext cx="1365250" cy="671348"/>
          </a:xfrm>
          <a:prstGeom prst="rect">
            <a:avLst/>
          </a:prstGeom>
          <a:solidFill>
            <a:srgbClr val="5CAD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4800" y="4551362"/>
            <a:ext cx="1352550" cy="7826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>
          <a:xfrm>
            <a:off x="8609013" y="6694488"/>
            <a:ext cx="357187" cy="3444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EADC-2A2A-2444-B795-55766077F7D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09600" y="2209800"/>
          <a:ext cx="2571750" cy="552450"/>
        </p:xfrm>
        <a:graphic>
          <a:graphicData uri="http://schemas.openxmlformats.org/presentationml/2006/ole">
            <p:oleObj spid="_x0000_s51206" name="Equation" r:id="rId7" imgW="1714500" imgH="368300" progId="Equation.3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953000" y="2209800"/>
          <a:ext cx="3581400" cy="346588"/>
        </p:xfrm>
        <a:graphic>
          <a:graphicData uri="http://schemas.openxmlformats.org/presentationml/2006/ole">
            <p:oleObj spid="_x0000_s51207" name="Equation" r:id="rId8" imgW="1968500" imgH="1905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44887" y="2743200"/>
            <a:ext cx="5290055" cy="52322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D(z</a:t>
            </a:r>
            <a:r>
              <a:rPr lang="en-US" sz="28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lang="en-US" sz="2800" b="1" dirty="0" smtClean="0">
                <a:latin typeface="Trebuchet MS"/>
                <a:cs typeface="Trebuchet MS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R(x,z</a:t>
            </a:r>
            <a:r>
              <a:rPr lang="en-US" sz="28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)</a:t>
            </a:r>
            <a:r>
              <a:rPr lang="en-US" sz="2800" b="1" dirty="0" smtClean="0">
                <a:latin typeface="Trebuchet MS"/>
                <a:cs typeface="Trebuchet MS"/>
              </a:rPr>
              <a:t> + </a:t>
            </a:r>
            <a:r>
              <a:rPr lang="en-US" sz="2800" b="1" dirty="0" err="1" smtClean="0">
                <a:latin typeface="Trebuchet MS"/>
                <a:cs typeface="Trebuchet MS"/>
              </a:rPr>
              <a:t>A(x</a:t>
            </a:r>
            <a:r>
              <a:rPr lang="en-US" sz="2800" b="1" dirty="0" smtClean="0">
                <a:latin typeface="Trebuchet MS"/>
                <a:cs typeface="Trebuchet MS"/>
              </a:rPr>
              <a:t>) </a:t>
            </a:r>
            <a:r>
              <a:rPr lang="en-US" sz="2800" b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C(x</a:t>
            </a:r>
            <a:r>
              <a:rPr lang="en-US" sz="28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)</a:t>
            </a:r>
            <a:r>
              <a:rPr lang="en-US" sz="2800" b="1" dirty="0" smtClean="0">
                <a:latin typeface="Trebuchet MS"/>
                <a:cs typeface="Trebuchet MS"/>
              </a:rPr>
              <a:t> = </a:t>
            </a:r>
            <a:r>
              <a:rPr lang="en-US" sz="2800" b="1" dirty="0" err="1" smtClean="0">
                <a:solidFill>
                  <a:srgbClr val="FF20FD"/>
                </a:solidFill>
                <a:latin typeface="Trebuchet MS"/>
                <a:cs typeface="Trebuchet MS"/>
              </a:rPr>
              <a:t>B(x,z</a:t>
            </a:r>
            <a:r>
              <a:rPr lang="en-US" sz="2800" b="1" dirty="0" smtClean="0">
                <a:solidFill>
                  <a:srgbClr val="FF20FD"/>
                </a:solidFill>
                <a:latin typeface="Trebuchet MS"/>
                <a:cs typeface="Trebuchet MS"/>
              </a:rPr>
              <a:t>)</a:t>
            </a:r>
            <a:endParaRPr lang="en-US" sz="2800" b="1" dirty="0">
              <a:solidFill>
                <a:srgbClr val="FF20FD"/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6124" y="1828800"/>
            <a:ext cx="2271876" cy="338554"/>
          </a:xfrm>
          <a:prstGeom prst="rect">
            <a:avLst/>
          </a:prstGeom>
          <a:solidFill>
            <a:srgbClr val="E8E5AA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Assuming factorization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0524" y="1828800"/>
            <a:ext cx="2285501" cy="338554"/>
          </a:xfrm>
          <a:prstGeom prst="rect">
            <a:avLst/>
          </a:prstGeom>
          <a:solidFill>
            <a:srgbClr val="E8E5AA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Impulse Approximation</a:t>
            </a:r>
            <a:endParaRPr lang="en-US" sz="1600" dirty="0">
              <a:latin typeface="Trebuchet MS"/>
              <a:cs typeface="Trebuchet MS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304800" y="4551362"/>
          <a:ext cx="1352550" cy="685800"/>
        </p:xfrm>
        <a:graphic>
          <a:graphicData uri="http://schemas.openxmlformats.org/presentationml/2006/ole">
            <p:oleObj spid="_x0000_s51208" name="Equation" r:id="rId9" imgW="901700" imgH="45720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901950" y="3699040"/>
          <a:ext cx="1365250" cy="582612"/>
        </p:xfrm>
        <a:graphic>
          <a:graphicData uri="http://schemas.openxmlformats.org/presentationml/2006/ole">
            <p:oleObj spid="_x0000_s51209" name="Equation" r:id="rId10" imgW="863600" imgH="3683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60800" y="4656137"/>
          <a:ext cx="1473200" cy="581025"/>
        </p:xfrm>
        <a:graphic>
          <a:graphicData uri="http://schemas.openxmlformats.org/presentationml/2006/ole">
            <p:oleObj spid="_x0000_s51210" name="Equation" r:id="rId11" imgW="1028700" imgH="40640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876800" y="3883025"/>
          <a:ext cx="1565275" cy="307975"/>
        </p:xfrm>
        <a:graphic>
          <a:graphicData uri="http://schemas.openxmlformats.org/presentationml/2006/ole">
            <p:oleObj spid="_x0000_s51211" name="Equation" r:id="rId12" imgW="838200" imgH="16510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" y="5638800"/>
            <a:ext cx="5867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rebuchet MS"/>
                <a:cs typeface="Trebuchet MS"/>
              </a:rPr>
              <a:t>Extract simultaneously </a:t>
            </a:r>
            <a:r>
              <a:rPr lang="en-US" sz="2000" b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D(z</a:t>
            </a:r>
            <a:r>
              <a:rPr lang="en-US" sz="20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lang="en-US" sz="2000" b="1" dirty="0" smtClean="0">
                <a:latin typeface="Trebuchet MS"/>
                <a:cs typeface="Trebuchet MS"/>
              </a:rPr>
              <a:t> and </a:t>
            </a:r>
            <a:r>
              <a:rPr lang="en-US" sz="2000" b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C(x</a:t>
            </a:r>
            <a:r>
              <a:rPr lang="en-US" sz="20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) in each Q</a:t>
            </a:r>
            <a:r>
              <a:rPr lang="en-US" sz="2000" b="1" baseline="30000" dirty="0" smtClean="0">
                <a:solidFill>
                  <a:srgbClr val="008000"/>
                </a:solidFill>
                <a:latin typeface="Trebuchet MS"/>
                <a:cs typeface="Trebuchet MS"/>
              </a:rPr>
              <a:t>2</a:t>
            </a:r>
            <a:r>
              <a:rPr lang="en-US" sz="20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 bin!</a:t>
            </a:r>
            <a:endParaRPr lang="en-US" sz="2000" b="1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3302384" y="3469236"/>
            <a:ext cx="40563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3953739" y="3961675"/>
            <a:ext cx="138892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5229528" y="3539003"/>
            <a:ext cx="54199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6454029" y="3826759"/>
            <a:ext cx="111591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20F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2132895" y="3469236"/>
            <a:ext cx="40563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35" name="Picture 34" descr="b_strange_q6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rcRect t="6349" r="6349" b="2076"/>
              <a:stretch>
                <a:fillRect/>
              </a:stretch>
            </p:blipFill>
          </mc:Choice>
          <mc:Fallback>
            <p:blipFill>
              <a:blip r:embed="rId14"/>
              <a:srcRect t="6349" r="6349" b="2076"/>
              <a:stretch>
                <a:fillRect/>
              </a:stretch>
            </p:blipFill>
          </mc:Fallback>
        </mc:AlternateContent>
        <p:spPr>
          <a:xfrm>
            <a:off x="76201" y="1600200"/>
            <a:ext cx="4800600" cy="4694177"/>
          </a:xfrm>
          <a:prstGeom prst="rect">
            <a:avLst/>
          </a:prstGeom>
          <a:solidFill>
            <a:srgbClr val="FFDBFF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76200"/>
            <a:ext cx="7997826" cy="760413"/>
          </a:xfrm>
        </p:spPr>
        <p:txBody>
          <a:bodyPr/>
          <a:lstStyle/>
          <a:p>
            <a:r>
              <a:rPr lang="en-US" sz="2800" dirty="0" smtClean="0">
                <a:cs typeface="Trebuchet MS"/>
              </a:rPr>
              <a:t>Measurements: </a:t>
            </a:r>
            <a:r>
              <a:rPr lang="en-US" sz="2800" dirty="0" err="1" smtClean="0">
                <a:cs typeface="Trebuchet MS"/>
              </a:rPr>
              <a:t>D(e,e’π</a:t>
            </a:r>
            <a:r>
              <a:rPr lang="en-US" sz="2800" baseline="30000" dirty="0" smtClean="0">
                <a:cs typeface="Trebuchet MS"/>
              </a:rPr>
              <a:t>+</a:t>
            </a:r>
            <a:r>
              <a:rPr lang="en-US" sz="2800" dirty="0" smtClean="0">
                <a:cs typeface="Trebuchet MS"/>
              </a:rPr>
              <a:t>) and </a:t>
            </a:r>
            <a:r>
              <a:rPr lang="en-US" sz="2800" dirty="0" err="1" smtClean="0">
                <a:cs typeface="Trebuchet MS"/>
              </a:rPr>
              <a:t>D(e,e’π</a:t>
            </a:r>
            <a:r>
              <a:rPr lang="en-US" sz="2800" baseline="30000" dirty="0" smtClean="0">
                <a:cs typeface="Trebuchet MS"/>
              </a:rPr>
              <a:t>-</a:t>
            </a:r>
            <a:r>
              <a:rPr lang="en-US" sz="2800" dirty="0" smtClean="0">
                <a:cs typeface="Trebuchet MS"/>
              </a:rPr>
              <a:t>) in Hall C</a:t>
            </a:r>
            <a:endParaRPr lang="en-US" sz="2800" dirty="0"/>
          </a:p>
        </p:txBody>
      </p:sp>
      <p:grpSp>
        <p:nvGrpSpPr>
          <p:cNvPr id="4" name="Group 17"/>
          <p:cNvGrpSpPr/>
          <p:nvPr/>
        </p:nvGrpSpPr>
        <p:grpSpPr>
          <a:xfrm>
            <a:off x="5029200" y="1863725"/>
            <a:ext cx="3233132" cy="2298700"/>
            <a:chOff x="5494337" y="1219200"/>
            <a:chExt cx="3537932" cy="2738240"/>
          </a:xfrm>
        </p:grpSpPr>
        <p:sp>
          <p:nvSpPr>
            <p:cNvPr id="5" name="Rectangle 4"/>
            <p:cNvSpPr/>
            <p:nvPr/>
          </p:nvSpPr>
          <p:spPr bwMode="auto">
            <a:xfrm>
              <a:off x="7772400" y="2438400"/>
              <a:ext cx="487363" cy="6731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153400" y="2209800"/>
              <a:ext cx="645131" cy="13081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  <p:pic>
          <p:nvPicPr>
            <p:cNvPr id="7" name="Picture 6" descr="kin_semi_unpo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7" y="1219200"/>
              <a:ext cx="3523428" cy="2738240"/>
            </a:xfrm>
            <a:prstGeom prst="rect">
              <a:avLst/>
            </a:prstGeom>
            <a:noFill/>
          </p:spPr>
        </p:pic>
        <p:pic>
          <p:nvPicPr>
            <p:cNvPr id="8" name="Picture 6" descr="kin_semi_unpol"/>
            <p:cNvPicPr>
              <a:picLocks noChangeAspect="1" noChangeArrowheads="1"/>
            </p:cNvPicPr>
            <p:nvPr/>
          </p:nvPicPr>
          <p:blipFill>
            <a:blip r:embed="rId3"/>
            <a:srcRect l="93212" t="53882" r="-35" b="34983"/>
            <a:stretch>
              <a:fillRect/>
            </a:stretch>
          </p:blipFill>
          <p:spPr bwMode="auto">
            <a:xfrm>
              <a:off x="8763000" y="2971800"/>
              <a:ext cx="269269" cy="341510"/>
            </a:xfrm>
            <a:prstGeom prst="rect">
              <a:avLst/>
            </a:prstGeom>
            <a:noFill/>
          </p:spPr>
        </p:pic>
      </p:grpSp>
      <p:sp>
        <p:nvSpPr>
          <p:cNvPr id="9" name="Rectangle 8"/>
          <p:cNvSpPr/>
          <p:nvPr/>
        </p:nvSpPr>
        <p:spPr bwMode="auto">
          <a:xfrm>
            <a:off x="4191000" y="1066800"/>
            <a:ext cx="1929403" cy="721520"/>
          </a:xfrm>
          <a:prstGeom prst="rect">
            <a:avLst/>
          </a:prstGeom>
          <a:solidFill>
            <a:srgbClr val="FF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0263" y="2667000"/>
            <a:ext cx="2598737" cy="687137"/>
          </a:xfrm>
          <a:prstGeom prst="rect">
            <a:avLst/>
          </a:prstGeom>
          <a:solidFill>
            <a:srgbClr val="FF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609013" y="7275513"/>
            <a:ext cx="357187" cy="3444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EADC-2A2A-2444-B795-55766077F7D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830263" y="2667000"/>
          <a:ext cx="2598737" cy="687137"/>
        </p:xfrm>
        <a:graphic>
          <a:graphicData uri="http://schemas.openxmlformats.org/presentationml/2006/ole">
            <p:oleObj spid="_x0000_s52226" name="Equation" r:id="rId4" imgW="1536700" imgH="4064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191000" y="1066800"/>
          <a:ext cx="1939778" cy="685800"/>
        </p:xfrm>
        <a:graphic>
          <a:graphicData uri="http://schemas.openxmlformats.org/presentationml/2006/ole">
            <p:oleObj spid="_x0000_s52227" name="Equation" r:id="rId5" imgW="1257300" imgH="4445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" y="1066800"/>
            <a:ext cx="3211135" cy="130805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q"/>
            </a:pPr>
            <a:r>
              <a:rPr lang="en-US" sz="1600" dirty="0" smtClean="0">
                <a:latin typeface="Trebuchet MS"/>
                <a:cs typeface="Trebuchet MS"/>
              </a:rPr>
              <a:t>  11 GeV electron beam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q"/>
            </a:pPr>
            <a:r>
              <a:rPr lang="en-US" sz="1600" dirty="0" smtClean="0">
                <a:latin typeface="Trebuchet MS"/>
                <a:cs typeface="Trebuchet MS"/>
              </a:rPr>
              <a:t>  10 cm LD</a:t>
            </a:r>
            <a:r>
              <a:rPr lang="en-US" sz="1600" baseline="-25000" dirty="0" smtClean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 target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q"/>
            </a:pPr>
            <a:r>
              <a:rPr lang="en-US" sz="1600" dirty="0" smtClean="0">
                <a:latin typeface="Trebuchet MS"/>
                <a:cs typeface="Trebuchet MS"/>
              </a:rPr>
              <a:t>  HMS and SHMS spectrometers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Wingdings" charset="2"/>
              <a:buChar char="q"/>
            </a:pPr>
            <a:r>
              <a:rPr lang="en-US" sz="1600" dirty="0" smtClean="0">
                <a:latin typeface="Trebuchet MS"/>
                <a:cs typeface="Trebuchet MS"/>
              </a:rPr>
              <a:t>  A sister proposal to PR-09-004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495425"/>
            <a:ext cx="72150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rebuchet MS"/>
                <a:cs typeface="Trebuchet MS"/>
              </a:rPr>
              <a:t>SHMS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1111" y="4097893"/>
            <a:ext cx="610489" cy="369332"/>
          </a:xfrm>
          <a:prstGeom prst="rect">
            <a:avLst/>
          </a:prstGeom>
          <a:solidFill>
            <a:srgbClr val="FF20FD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131313"/>
                </a:solidFill>
                <a:latin typeface="Trebuchet MS"/>
                <a:cs typeface="Trebuchet MS"/>
              </a:rPr>
              <a:t>HMS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131313"/>
              </a:solidFill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4097893"/>
            <a:ext cx="84566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rebuchet MS"/>
                <a:cs typeface="Trebuchet MS"/>
              </a:rPr>
              <a:t>To each </a:t>
            </a:r>
            <a:r>
              <a:rPr lang="en-US" sz="1600" b="1" i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x</a:t>
            </a:r>
            <a:r>
              <a:rPr lang="en-US" sz="16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 setting </a:t>
            </a:r>
            <a:r>
              <a:rPr lang="en-US" sz="1600" b="1" dirty="0" smtClean="0">
                <a:latin typeface="Trebuchet MS"/>
                <a:cs typeface="Trebuchet MS"/>
              </a:rPr>
              <a:t>corresponds </a:t>
            </a:r>
            <a:r>
              <a:rPr lang="en-US" sz="16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4 </a:t>
            </a:r>
            <a:r>
              <a:rPr lang="en-US" sz="1600" b="1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lang="en-US" sz="16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measurements (</a:t>
            </a:r>
            <a:r>
              <a:rPr lang="en-US" sz="1600" b="1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lang="en-US" sz="16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= 0.4, 0.5, 0.6, 0.7)</a:t>
            </a:r>
          </a:p>
          <a:p>
            <a:endParaRPr lang="en-US" sz="1600" dirty="0" smtClean="0">
              <a:latin typeface="Trebuchet MS"/>
              <a:cs typeface="Trebuchet MS"/>
            </a:endParaRPr>
          </a:p>
          <a:p>
            <a:r>
              <a:rPr lang="en-US" sz="1600" b="1" dirty="0" smtClean="0">
                <a:latin typeface="Trebuchet MS"/>
                <a:cs typeface="Trebuchet MS"/>
              </a:rPr>
              <a:t>Q</a:t>
            </a:r>
            <a:r>
              <a:rPr lang="en-US" sz="1600" b="1" baseline="30000" dirty="0" smtClean="0">
                <a:latin typeface="Trebuchet MS"/>
                <a:cs typeface="Trebuchet MS"/>
              </a:rPr>
              <a:t>2</a:t>
            </a:r>
            <a:r>
              <a:rPr lang="en-US" sz="1600" b="1" dirty="0" smtClean="0">
                <a:latin typeface="Trebuchet MS"/>
                <a:cs typeface="Trebuchet MS"/>
              </a:rPr>
              <a:t> = 3.5 GeV</a:t>
            </a:r>
            <a:r>
              <a:rPr lang="en-US" sz="1600" b="1" baseline="30000" dirty="0" smtClean="0">
                <a:latin typeface="Trebuchet MS"/>
                <a:cs typeface="Trebuchet MS"/>
              </a:rPr>
              <a:t>2</a:t>
            </a:r>
            <a:r>
              <a:rPr lang="en-US" sz="1600" b="1" dirty="0" smtClean="0">
                <a:latin typeface="Trebuchet MS"/>
                <a:cs typeface="Trebuchet MS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1600" b="1" dirty="0" smtClean="0">
                <a:latin typeface="Trebuchet MS"/>
                <a:cs typeface="Trebuchet MS"/>
              </a:rPr>
              <a:t>   </a:t>
            </a:r>
            <a:r>
              <a:rPr lang="en-US" sz="1600" b="1" i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x</a:t>
            </a:r>
            <a:r>
              <a:rPr lang="en-US" sz="16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 = 0.3, 0.35, 0.4, 0.45</a:t>
            </a:r>
          </a:p>
          <a:p>
            <a:r>
              <a:rPr lang="en-US" sz="1600" b="1" dirty="0" smtClean="0">
                <a:latin typeface="Trebuchet MS"/>
                <a:cs typeface="Trebuchet MS"/>
              </a:rPr>
              <a:t>Q</a:t>
            </a:r>
            <a:r>
              <a:rPr lang="en-US" sz="1600" b="1" baseline="30000" dirty="0" smtClean="0">
                <a:latin typeface="Trebuchet MS"/>
                <a:cs typeface="Trebuchet MS"/>
              </a:rPr>
              <a:t>2</a:t>
            </a:r>
            <a:r>
              <a:rPr lang="en-US" sz="1600" b="1" dirty="0" smtClean="0">
                <a:latin typeface="Trebuchet MS"/>
                <a:cs typeface="Trebuchet MS"/>
              </a:rPr>
              <a:t> = 5.1 GeV</a:t>
            </a:r>
            <a:r>
              <a:rPr lang="en-US" sz="1600" b="1" baseline="30000" dirty="0" smtClean="0">
                <a:latin typeface="Trebuchet MS"/>
                <a:cs typeface="Trebuchet MS"/>
              </a:rPr>
              <a:t>2 </a:t>
            </a:r>
            <a:r>
              <a:rPr lang="en-US" sz="1600" b="1" dirty="0" smtClean="0">
                <a:latin typeface="Trebuchet MS"/>
                <a:cs typeface="Trebuchet MS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1600" b="1" dirty="0" smtClean="0">
                <a:latin typeface="Trebuchet MS"/>
                <a:cs typeface="Trebuchet MS"/>
              </a:rPr>
              <a:t>   </a:t>
            </a:r>
            <a:r>
              <a:rPr lang="en-US" sz="1600" b="1" i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x</a:t>
            </a:r>
            <a:r>
              <a:rPr lang="en-US" sz="16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 = 0.45, 0.5, 0.55, 0.6</a:t>
            </a:r>
          </a:p>
          <a:p>
            <a:r>
              <a:rPr lang="en-US" sz="1600" b="1" dirty="0" smtClean="0">
                <a:latin typeface="Trebuchet MS"/>
                <a:cs typeface="Trebuchet MS"/>
              </a:rPr>
              <a:t>Q</a:t>
            </a:r>
            <a:r>
              <a:rPr lang="en-US" sz="1600" b="1" baseline="30000" dirty="0" smtClean="0">
                <a:latin typeface="Trebuchet MS"/>
                <a:cs typeface="Trebuchet MS"/>
              </a:rPr>
              <a:t>2</a:t>
            </a:r>
            <a:r>
              <a:rPr lang="en-US" sz="1600" b="1" dirty="0" smtClean="0">
                <a:latin typeface="Trebuchet MS"/>
                <a:cs typeface="Trebuchet MS"/>
              </a:rPr>
              <a:t> = 6.2 GeV</a:t>
            </a:r>
            <a:r>
              <a:rPr lang="en-US" sz="1600" b="1" baseline="30000" dirty="0" smtClean="0">
                <a:latin typeface="Trebuchet MS"/>
                <a:cs typeface="Trebuchet MS"/>
              </a:rPr>
              <a:t>2</a:t>
            </a:r>
            <a:r>
              <a:rPr lang="en-US" sz="1600" b="1" dirty="0" smtClean="0">
                <a:latin typeface="Trebuchet MS"/>
                <a:cs typeface="Trebuchet MS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1600" b="1" dirty="0" smtClean="0">
                <a:latin typeface="Trebuchet MS"/>
                <a:cs typeface="Trebuchet MS"/>
              </a:rPr>
              <a:t>   </a:t>
            </a:r>
            <a:r>
              <a:rPr lang="en-US" sz="1600" b="1" i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x</a:t>
            </a:r>
            <a:r>
              <a:rPr lang="en-US" sz="16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 = 0.5, 0.55, 0.6, 0.65</a:t>
            </a:r>
          </a:p>
          <a:p>
            <a:endParaRPr lang="en-US" sz="1600" dirty="0" smtClean="0">
              <a:solidFill>
                <a:srgbClr val="008000"/>
              </a:solidFill>
              <a:latin typeface="Trebuchet MS"/>
              <a:cs typeface="Trebuchet MS"/>
            </a:endParaRPr>
          </a:p>
          <a:p>
            <a:r>
              <a:rPr lang="en-US" b="1" dirty="0" smtClean="0">
                <a:latin typeface="Trebuchet MS"/>
                <a:cs typeface="Trebuchet MS"/>
              </a:rPr>
              <a:t>3 Q</a:t>
            </a:r>
            <a:r>
              <a:rPr lang="en-US" b="1" baseline="30000" dirty="0" smtClean="0">
                <a:latin typeface="Trebuchet MS"/>
                <a:cs typeface="Trebuchet MS"/>
              </a:rPr>
              <a:t>2</a:t>
            </a:r>
            <a:r>
              <a:rPr lang="en-US" b="1" dirty="0" smtClean="0">
                <a:latin typeface="Trebuchet MS"/>
                <a:cs typeface="Trebuchet MS"/>
              </a:rPr>
              <a:t> measurements: for each Q</a:t>
            </a:r>
            <a:r>
              <a:rPr lang="en-US" b="1" baseline="30000" dirty="0" smtClean="0">
                <a:latin typeface="Trebuchet MS"/>
                <a:cs typeface="Trebuchet MS"/>
              </a:rPr>
              <a:t>2</a:t>
            </a:r>
            <a:r>
              <a:rPr lang="en-US" b="1" dirty="0" smtClean="0">
                <a:latin typeface="Trebuchet MS"/>
                <a:cs typeface="Trebuchet MS"/>
              </a:rPr>
              <a:t> we have 16 equations and 8 unknowns: </a:t>
            </a:r>
            <a:r>
              <a:rPr lang="en-US" b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D(z</a:t>
            </a:r>
            <a:r>
              <a:rPr lang="en-US" b="1" baseline="-25000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) </a:t>
            </a:r>
            <a:r>
              <a:rPr lang="en-US" b="1" dirty="0" smtClean="0">
                <a:latin typeface="Trebuchet MS"/>
                <a:cs typeface="Trebuchet MS"/>
              </a:rPr>
              <a:t>and </a:t>
            </a:r>
            <a:r>
              <a:rPr lang="en-US" b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C(x</a:t>
            </a:r>
            <a:r>
              <a:rPr lang="en-US" b="1" baseline="-25000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i</a:t>
            </a:r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) </a:t>
            </a:r>
          </a:p>
          <a:p>
            <a:endParaRPr lang="en-US" sz="1600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5887" y="6096000"/>
            <a:ext cx="4560713" cy="461665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D(z</a:t>
            </a:r>
            <a:r>
              <a:rPr lang="en-US" sz="2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lang="en-US" sz="2400" b="1" dirty="0" smtClean="0">
                <a:latin typeface="Trebuchet MS"/>
                <a:cs typeface="Trebuchet MS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R(x,z</a:t>
            </a:r>
            <a:r>
              <a:rPr lang="en-US" sz="2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)</a:t>
            </a:r>
            <a:r>
              <a:rPr lang="en-US" sz="2400" b="1" dirty="0" smtClean="0">
                <a:latin typeface="Trebuchet MS"/>
                <a:cs typeface="Trebuchet MS"/>
              </a:rPr>
              <a:t> + </a:t>
            </a:r>
            <a:r>
              <a:rPr lang="en-US" sz="2400" b="1" dirty="0" err="1" smtClean="0">
                <a:latin typeface="Trebuchet MS"/>
                <a:cs typeface="Trebuchet MS"/>
              </a:rPr>
              <a:t>A(x</a:t>
            </a:r>
            <a:r>
              <a:rPr lang="en-US" sz="2400" b="1" dirty="0" smtClean="0">
                <a:latin typeface="Trebuchet MS"/>
                <a:cs typeface="Trebuchet MS"/>
              </a:rPr>
              <a:t>) </a:t>
            </a:r>
            <a:r>
              <a:rPr lang="en-US" sz="2400" b="1" dirty="0" err="1" smtClean="0">
                <a:solidFill>
                  <a:srgbClr val="008000"/>
                </a:solidFill>
                <a:latin typeface="Trebuchet MS"/>
                <a:cs typeface="Trebuchet MS"/>
              </a:rPr>
              <a:t>C(x</a:t>
            </a:r>
            <a:r>
              <a:rPr lang="en-US" sz="2400" b="1" dirty="0" smtClean="0">
                <a:solidFill>
                  <a:srgbClr val="008000"/>
                </a:solidFill>
                <a:latin typeface="Trebuchet MS"/>
                <a:cs typeface="Trebuchet MS"/>
              </a:rPr>
              <a:t>)</a:t>
            </a:r>
            <a:r>
              <a:rPr lang="en-US" sz="2400" b="1" dirty="0" smtClean="0">
                <a:latin typeface="Trebuchet MS"/>
                <a:cs typeface="Trebuchet MS"/>
              </a:rPr>
              <a:t> = </a:t>
            </a:r>
            <a:r>
              <a:rPr lang="en-US" sz="2400" b="1" dirty="0" err="1" smtClean="0">
                <a:solidFill>
                  <a:srgbClr val="FF20FD"/>
                </a:solidFill>
                <a:latin typeface="Trebuchet MS"/>
                <a:cs typeface="Trebuchet MS"/>
              </a:rPr>
              <a:t>B(x,z</a:t>
            </a:r>
            <a:r>
              <a:rPr lang="en-US" sz="2400" b="1" dirty="0" smtClean="0">
                <a:solidFill>
                  <a:srgbClr val="FF20FD"/>
                </a:solidFill>
                <a:latin typeface="Trebuchet MS"/>
                <a:cs typeface="Trebuchet MS"/>
              </a:rPr>
              <a:t>)</a:t>
            </a:r>
            <a:endParaRPr lang="en-US" sz="2400" b="1" dirty="0">
              <a:solidFill>
                <a:srgbClr val="FF20FD"/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1873448"/>
            <a:ext cx="172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4.5 ≤ </a:t>
            </a:r>
            <a:r>
              <a:rPr lang="en-US" sz="1400" dirty="0" err="1" smtClean="0"/>
              <a:t>p</a:t>
            </a:r>
            <a:r>
              <a:rPr lang="en-US" sz="1400" dirty="0" smtClean="0"/>
              <a:t> ≤ 6.8 GeV/</a:t>
            </a:r>
            <a:r>
              <a:rPr lang="en-US" sz="1400" dirty="0" err="1" smtClean="0"/>
              <a:t>c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4540448"/>
            <a:ext cx="172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1.7 ≤ </a:t>
            </a:r>
            <a:r>
              <a:rPr lang="en-US" sz="1400" dirty="0" err="1" smtClean="0"/>
              <a:t>p</a:t>
            </a:r>
            <a:r>
              <a:rPr lang="en-US" sz="1400" dirty="0" smtClean="0"/>
              <a:t> ≤ 4.6 GeV/</a:t>
            </a:r>
            <a:r>
              <a:rPr lang="en-US" sz="1400" dirty="0" err="1" smtClean="0"/>
              <a:t>c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760413"/>
          </a:xfrm>
        </p:spPr>
        <p:txBody>
          <a:bodyPr/>
          <a:lstStyle/>
          <a:p>
            <a:r>
              <a:rPr lang="en-US" sz="2800" dirty="0" smtClean="0"/>
              <a:t>Precision Measurement of Charged </a:t>
            </a:r>
            <a:r>
              <a:rPr lang="en-US" sz="2800" dirty="0" err="1" smtClean="0"/>
              <a:t>Pion</a:t>
            </a:r>
            <a:r>
              <a:rPr lang="en-US" sz="2800" dirty="0" smtClean="0"/>
              <a:t> Ratios</a:t>
            </a:r>
            <a:endParaRPr 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7525" y="12080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6925" y="914400"/>
            <a:ext cx="7966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Acceptance for pion is independent of their charge</a:t>
            </a:r>
          </a:p>
          <a:p>
            <a:endParaRPr lang="en-US" sz="200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42925" y="1371600"/>
            <a:ext cx="8207375" cy="1158875"/>
          </a:xfrm>
          <a:prstGeom prst="rect">
            <a:avLst/>
          </a:prstGeom>
          <a:solidFill>
            <a:srgbClr val="DCF5C8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2000" dirty="0"/>
              <a:t>For each setting keep the total rates the same for </a:t>
            </a:r>
            <a:r>
              <a:rPr lang="en-US" sz="2000" dirty="0" err="1"/>
              <a:t>π</a:t>
            </a:r>
            <a:r>
              <a:rPr lang="en-US" sz="2000" baseline="30000" dirty="0"/>
              <a:t>+</a:t>
            </a:r>
            <a:r>
              <a:rPr lang="en-US" sz="2000" dirty="0"/>
              <a:t> and </a:t>
            </a:r>
            <a:r>
              <a:rPr lang="en-US" sz="2000" dirty="0" err="1"/>
              <a:t>π</a:t>
            </a:r>
            <a:r>
              <a:rPr lang="en-US" sz="2000" baseline="30000" dirty="0"/>
              <a:t>-</a:t>
            </a:r>
          </a:p>
          <a:p>
            <a:pPr defTabSz="457200">
              <a:spcAft>
                <a:spcPts val="600"/>
              </a:spcAft>
              <a:buFont typeface="Wingdings" charset="2"/>
              <a:buChar char="è"/>
            </a:pPr>
            <a:r>
              <a:rPr lang="en-US" sz="2000" dirty="0"/>
              <a:t> Reduces rate dependent </a:t>
            </a:r>
            <a:r>
              <a:rPr lang="en-US" sz="2000" dirty="0" err="1"/>
              <a:t>systematics</a:t>
            </a:r>
            <a:r>
              <a:rPr lang="en-US" sz="2000" dirty="0"/>
              <a:t> (tracking efficiency…)</a:t>
            </a:r>
          </a:p>
          <a:p>
            <a:pPr defTabSz="457200">
              <a:spcAft>
                <a:spcPts val="600"/>
              </a:spcAft>
              <a:buFont typeface="Wingdings" charset="2"/>
              <a:buChar char="è"/>
            </a:pPr>
            <a:r>
              <a:rPr lang="en-US" sz="2000" dirty="0"/>
              <a:t> 50 μA (25 μA) beam current for negative (positive) polarity </a:t>
            </a:r>
            <a:r>
              <a:rPr lang="en-US" sz="2000" dirty="0" err="1">
                <a:latin typeface="Symbol" charset="2"/>
              </a:rPr>
              <a:t>p</a:t>
            </a:r>
            <a:endParaRPr lang="en-US" sz="2000" dirty="0">
              <a:latin typeface="Symbol" charset="2"/>
            </a:endParaRP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57200" y="2895600"/>
            <a:ext cx="3525838" cy="1079500"/>
            <a:chOff x="288" y="1960"/>
            <a:chExt cx="2221" cy="680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88" y="1960"/>
              <a:ext cx="2221" cy="30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Particle IDentification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200" y="2304"/>
              <a:ext cx="0" cy="336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200" y="2363"/>
              <a:ext cx="11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A50021"/>
                  </a:solidFill>
                </a:rPr>
                <a:t> electron arm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4800" y="4038600"/>
            <a:ext cx="4191000" cy="2592388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u="sng">
                <a:solidFill>
                  <a:srgbClr val="660066"/>
                </a:solidFill>
              </a:rPr>
              <a:t>SHMS (electrons) 4.5-6.5 GeV</a:t>
            </a:r>
          </a:p>
          <a:p>
            <a:pPr defTabSz="457200"/>
            <a:endParaRPr lang="en-US" sz="1800" b="0"/>
          </a:p>
          <a:p>
            <a:pPr defTabSz="457200"/>
            <a:r>
              <a:rPr lang="en-US" sz="1800"/>
              <a:t>π</a:t>
            </a:r>
            <a:r>
              <a:rPr lang="en-US" sz="1800" baseline="30000"/>
              <a:t>-</a:t>
            </a:r>
            <a:r>
              <a:rPr lang="en-US" sz="1800"/>
              <a:t> rate ≈ 10s kHz </a:t>
            </a:r>
          </a:p>
          <a:p>
            <a:pPr defTabSz="457200"/>
            <a:r>
              <a:rPr lang="en-US" sz="1800">
                <a:latin typeface="Symbol" charset="2"/>
              </a:rPr>
              <a:t>p</a:t>
            </a:r>
            <a:r>
              <a:rPr lang="en-US" sz="1800" baseline="30000"/>
              <a:t>-</a:t>
            </a:r>
            <a:r>
              <a:rPr lang="en-US" sz="1800"/>
              <a:t> /e in the worst case ~ 1/5</a:t>
            </a:r>
          </a:p>
          <a:p>
            <a:pPr defTabSz="457200"/>
            <a:endParaRPr lang="en-US" sz="1600" b="0">
              <a:latin typeface="Trebuchet MS" charset="0"/>
            </a:endParaRPr>
          </a:p>
          <a:p>
            <a:pPr defTabSz="457200">
              <a:buClr>
                <a:srgbClr val="FF0000"/>
              </a:buClr>
              <a:buFont typeface="Wingdings" charset="2"/>
              <a:buChar char="u"/>
            </a:pPr>
            <a:r>
              <a:rPr lang="en-US" sz="1800"/>
              <a:t>Lead glass Calo: 99% e</a:t>
            </a:r>
            <a:r>
              <a:rPr lang="en-US" sz="1800" baseline="30000"/>
              <a:t>-</a:t>
            </a:r>
            <a:r>
              <a:rPr lang="en-US" sz="1800"/>
              <a:t> det. eff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                   200:1 π rejection</a:t>
            </a:r>
          </a:p>
          <a:p>
            <a:pPr defTabSz="457200">
              <a:buClr>
                <a:srgbClr val="FF0000"/>
              </a:buClr>
              <a:buFont typeface="Wingdings" charset="2"/>
              <a:buChar char="u"/>
            </a:pPr>
            <a:r>
              <a:rPr lang="en-US" sz="1800"/>
              <a:t>Heavy gas Č @ 1 atm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  to further reduce π background </a:t>
            </a: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860800" y="2743200"/>
            <a:ext cx="1168400" cy="701675"/>
            <a:chOff x="2432" y="1862"/>
            <a:chExt cx="736" cy="442"/>
          </a:xfrm>
        </p:grpSpPr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544" y="2112"/>
              <a:ext cx="576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2432" y="1862"/>
              <a:ext cx="7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A50021"/>
                  </a:solidFill>
                </a:rPr>
                <a:t> hadron </a:t>
              </a:r>
            </a:p>
            <a:p>
              <a:r>
                <a:rPr lang="en-US" sz="2000">
                  <a:solidFill>
                    <a:srgbClr val="A50021"/>
                  </a:solidFill>
                </a:rPr>
                <a:t> arm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05400" y="2590800"/>
            <a:ext cx="3733800" cy="399573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u="sng">
                <a:solidFill>
                  <a:srgbClr val="660066"/>
                </a:solidFill>
              </a:rPr>
              <a:t>HMS (pions) 1.9 - 4.6 GeV</a:t>
            </a:r>
            <a:endParaRPr lang="en-US" sz="2000" b="0"/>
          </a:p>
          <a:p>
            <a:pPr defTabSz="457200">
              <a:buClr>
                <a:srgbClr val="FF0000"/>
              </a:buClr>
              <a:buFont typeface="Wingdings" charset="2"/>
              <a:buChar char="u"/>
            </a:pPr>
            <a:r>
              <a:rPr lang="en-US" sz="1800"/>
              <a:t>  Gas Č @ 0.96 atm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p</a:t>
            </a:r>
            <a:r>
              <a:rPr lang="en-US" sz="1800" baseline="30000"/>
              <a:t>th</a:t>
            </a:r>
            <a:r>
              <a:rPr lang="en-US" sz="1800"/>
              <a:t>(π) = 2.65 GeV and 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p</a:t>
            </a:r>
            <a:r>
              <a:rPr lang="en-US" sz="1800" baseline="30000"/>
              <a:t>th</a:t>
            </a:r>
            <a:r>
              <a:rPr lang="en-US" sz="1800"/>
              <a:t>(K)= 9.4 GeV</a:t>
            </a:r>
          </a:p>
          <a:p>
            <a:pPr defTabSz="457200">
              <a:buClr>
                <a:srgbClr val="FF0000"/>
              </a:buClr>
              <a:buFont typeface="Wingdings" charset="2"/>
              <a:buChar char="u"/>
            </a:pPr>
            <a:r>
              <a:rPr lang="en-US" sz="1800"/>
              <a:t>Aerogel (n = 1.015)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p</a:t>
            </a:r>
            <a:r>
              <a:rPr lang="en-US" sz="1800" baseline="30000"/>
              <a:t>th</a:t>
            </a:r>
            <a:r>
              <a:rPr lang="en-US" sz="1800"/>
              <a:t>(π) = 0.8 GeV and 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p</a:t>
            </a:r>
            <a:r>
              <a:rPr lang="en-US" sz="1800" baseline="30000"/>
              <a:t>th</a:t>
            </a:r>
            <a:r>
              <a:rPr lang="en-US" sz="1800"/>
              <a:t>(K)= 2.85 GeV</a:t>
            </a:r>
          </a:p>
          <a:p>
            <a:pPr defTabSz="457200">
              <a:buClr>
                <a:srgbClr val="FF0000"/>
              </a:buClr>
            </a:pPr>
            <a:endParaRPr lang="en-US" sz="1800"/>
          </a:p>
          <a:p>
            <a:pPr defTabSz="457200">
              <a:buClr>
                <a:srgbClr val="FF0000"/>
              </a:buClr>
            </a:pPr>
            <a:r>
              <a:rPr lang="en-US" sz="1800"/>
              <a:t>Max e- rate = 90 kHz</a:t>
            </a:r>
          </a:p>
          <a:p>
            <a:pPr defTabSz="457200">
              <a:buClr>
                <a:srgbClr val="FF0000"/>
              </a:buClr>
              <a:buFont typeface="Wingdings" charset="2"/>
              <a:buChar char="u"/>
            </a:pPr>
            <a:r>
              <a:rPr lang="en-US" sz="1800"/>
              <a:t>  HMS Caloe- rejection </a:t>
            </a:r>
          </a:p>
          <a:p>
            <a:pPr defTabSz="457200">
              <a:buClr>
                <a:srgbClr val="FF0000"/>
              </a:buClr>
              <a:buFont typeface="Wingdings" charset="2"/>
              <a:buNone/>
            </a:pPr>
            <a:r>
              <a:rPr lang="en-US" sz="1800"/>
              <a:t>    100:1 @ 1 GeV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    1000:1 @ 2 GeV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Pion detection eff&gt; 99.5% </a:t>
            </a:r>
          </a:p>
          <a:p>
            <a:pPr defTabSz="457200">
              <a:buClr>
                <a:srgbClr val="FF0000"/>
              </a:buClr>
            </a:pPr>
            <a:r>
              <a:rPr lang="en-US" sz="1800"/>
              <a:t>Aided by Č for p&lt; 2.6 GeV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106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6" charset="0"/>
            <a:ea typeface="Arial Unicode MS" pitchFamily="-106" charset="0"/>
            <a:cs typeface="Arial Unicode M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106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6" charset="0"/>
            <a:ea typeface="Arial Unicode MS" pitchFamily="-106" charset="0"/>
            <a:cs typeface="Arial Unicode MS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dave_master.potx</Template>
  <TotalTime>670</TotalTime>
  <Words>2526</Words>
  <Application>Microsoft Macintosh PowerPoint</Application>
  <PresentationFormat>On-screen Show (4:3)</PresentationFormat>
  <Paragraphs>426</Paragraphs>
  <Slides>27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Default Design</vt:lpstr>
      <vt:lpstr>Equation</vt:lpstr>
      <vt:lpstr>Microsoft Equation</vt:lpstr>
      <vt:lpstr>Precise Measurement of p+/p- Ratios in Semi-inclusive DIS  Part I: Charge Symmetry Violating Quark Distributions (PR12-09-002) Part II: Unraveling the Flavor Dependence of the EMC Effect (PR12-09-004)  Spokespersons: D. Dutta, K. Hafidi, and D. Gaskell  </vt:lpstr>
      <vt:lpstr>2 Experiments – 1 Technique</vt:lpstr>
      <vt:lpstr>Charge Symmetry: Low energy nuclear physics vs. QCD</vt:lpstr>
      <vt:lpstr>Motivations</vt:lpstr>
      <vt:lpstr>Theory, phenomenology and experimental upper limit !</vt:lpstr>
      <vt:lpstr>Theory, phenomenology and experimental upper limit !</vt:lpstr>
      <vt:lpstr>Formalism (Londergan, Pang and Thomas PRD54(1996)3154)</vt:lpstr>
      <vt:lpstr>Measurements: D(e,e’π+) and D(e,e’π-) in Hall C</vt:lpstr>
      <vt:lpstr>Precision Measurement of Charged Pion Ratios</vt:lpstr>
      <vt:lpstr>SIDIS Issues</vt:lpstr>
      <vt:lpstr>Backgrounds</vt:lpstr>
      <vt:lpstr>Backgrounds</vt:lpstr>
      <vt:lpstr>CSV Error budget</vt:lpstr>
      <vt:lpstr>CSV Projections</vt:lpstr>
      <vt:lpstr>CSV Projections</vt:lpstr>
      <vt:lpstr>CSV Projections</vt:lpstr>
      <vt:lpstr>CSV Beam time needed !</vt:lpstr>
      <vt:lpstr>The EMC Effect</vt:lpstr>
      <vt:lpstr>The EMC Effect (Precision Measurements)</vt:lpstr>
      <vt:lpstr>Why Another Measurement?</vt:lpstr>
      <vt:lpstr>Why Another Measurement?</vt:lpstr>
      <vt:lpstr>(More) SIDIS Issues</vt:lpstr>
      <vt:lpstr>The New Proposal (part II)</vt:lpstr>
      <vt:lpstr>Total Uncertainties</vt:lpstr>
      <vt:lpstr>Projected Results</vt:lpstr>
      <vt:lpstr>Projected Results</vt:lpstr>
      <vt:lpstr>Beam Time Request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Gaskell</dc:creator>
  <cp:lastModifiedBy>David Gaskell</cp:lastModifiedBy>
  <cp:revision>41</cp:revision>
  <cp:lastPrinted>2008-07-28T02:06:25Z</cp:lastPrinted>
  <dcterms:created xsi:type="dcterms:W3CDTF">2009-01-30T13:33:07Z</dcterms:created>
  <dcterms:modified xsi:type="dcterms:W3CDTF">2009-01-30T16:12:32Z</dcterms:modified>
</cp:coreProperties>
</file>