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62" r:id="rId6"/>
    <p:sldId id="260" r:id="rId7"/>
    <p:sldId id="261" r:id="rId8"/>
    <p:sldId id="279" r:id="rId9"/>
    <p:sldId id="276" r:id="rId10"/>
    <p:sldId id="264" r:id="rId11"/>
    <p:sldId id="265" r:id="rId12"/>
    <p:sldId id="280" r:id="rId13"/>
    <p:sldId id="273" r:id="rId14"/>
    <p:sldId id="274" r:id="rId15"/>
    <p:sldId id="271" r:id="rId16"/>
    <p:sldId id="263" r:id="rId17"/>
    <p:sldId id="270" r:id="rId18"/>
    <p:sldId id="272" r:id="rId19"/>
    <p:sldId id="277" r:id="rId20"/>
    <p:sldId id="281" r:id="rId21"/>
    <p:sldId id="26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D32D6-3826-406B-A7FC-9C300CEA8D9D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DE21-8B11-4E9C-930E-2FCFC0837E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96F9288-F357-4983-B5FD-967DBEAD6F29}" type="datetime1">
              <a:rPr lang="en-US" smtClean="0"/>
              <a:t>7/30/2008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BC08-DE9C-4A4D-9C29-FD2C84E56726}" type="datetime1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4F67-82B6-4E30-9193-758AA1FD8717}" type="datetime1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675CD-571A-4B8B-B3CC-79B51F8DEB01}" type="datetime1">
              <a:rPr lang="en-US" smtClean="0"/>
              <a:t>7/30/2008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00A1E9-1654-4395-8F28-BF957A5B0C30}" type="datetime1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4A0E-CD81-4531-9CD6-0A06F21F5FBE}" type="datetime1">
              <a:rPr lang="en-US" smtClean="0"/>
              <a:t>7/30/2008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B97-8BA4-4C93-9EE3-515328413354}" type="datetime1">
              <a:rPr lang="en-US" smtClean="0"/>
              <a:t>7/30/2008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030C31-57F2-4594-A8B0-1AD25A0E8A62}" type="datetime1">
              <a:rPr lang="en-US" smtClean="0"/>
              <a:t>7/30/2008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CC36-90C9-4835-8D09-98BE586A2703}" type="datetime1">
              <a:rPr lang="en-US" smtClean="0"/>
              <a:t>7/30/2008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08381B-59D0-431E-84D9-220FF976D3D0}" type="datetime1">
              <a:rPr lang="en-US" smtClean="0"/>
              <a:t>7/30/2008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D46FBC-F2BD-4F7E-AD3B-BF62C123BB0A}" type="datetime1">
              <a:rPr lang="en-US" smtClean="0"/>
              <a:t>7/30/2008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DF2411-4682-4C6F-B67A-A59E71D98B4F}" type="datetime1">
              <a:rPr lang="en-US" smtClean="0"/>
              <a:t>7/30/2008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047318-E7F3-408D-BAA2-877435C8E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Measurement of CP Observables in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Decays at CDF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Karen Gibson</a:t>
            </a:r>
          </a:p>
          <a:p>
            <a:r>
              <a:rPr lang="en-US" dirty="0" smtClean="0"/>
              <a:t>University of Pittsburgh</a:t>
            </a:r>
          </a:p>
          <a:p>
            <a:r>
              <a:rPr lang="en-US" dirty="0" smtClean="0"/>
              <a:t>ICHEP 2008</a:t>
            </a:r>
          </a:p>
          <a:p>
            <a:r>
              <a:rPr lang="en-US" dirty="0" smtClean="0"/>
              <a:t>08/01/08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to Likelihood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724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input to fit</a:t>
            </a:r>
          </a:p>
          <a:p>
            <a:pPr lvl="1"/>
            <a:r>
              <a:rPr lang="en-US" dirty="0" smtClean="0"/>
              <a:t>m(D</a:t>
            </a:r>
            <a:r>
              <a:rPr lang="en-US" baseline="30000" dirty="0" smtClean="0"/>
              <a:t>0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tot</a:t>
            </a:r>
            <a:r>
              <a:rPr lang="en-US" dirty="0" smtClean="0"/>
              <a:t> = p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/K</a:t>
            </a:r>
            <a:r>
              <a:rPr lang="en-US" dirty="0" smtClean="0"/>
              <a:t> + p</a:t>
            </a:r>
            <a:r>
              <a:rPr lang="en-US" baseline="-25000" dirty="0" smtClean="0"/>
              <a:t>D</a:t>
            </a:r>
            <a:r>
              <a:rPr lang="en-US" sz="1800" baseline="-10000" dirty="0" smtClean="0"/>
              <a:t>0</a:t>
            </a:r>
            <a:endParaRPr lang="en-US" dirty="0" smtClean="0"/>
          </a:p>
          <a:p>
            <a:pPr lvl="1"/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= 1 </a:t>
            </a:r>
            <a:r>
              <a:rPr lang="en-US" dirty="0" smtClean="0">
                <a:latin typeface="Symbol" pitchFamily="18" charset="2"/>
              </a:rPr>
              <a:t>- </a:t>
            </a:r>
            <a:r>
              <a:rPr lang="en-US" dirty="0" smtClean="0"/>
              <a:t>p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/K</a:t>
            </a:r>
            <a:r>
              <a:rPr lang="en-US" dirty="0" smtClean="0"/>
              <a:t>/p</a:t>
            </a:r>
            <a:r>
              <a:rPr lang="en-US" baseline="-25000" dirty="0" smtClean="0"/>
              <a:t>D</a:t>
            </a:r>
            <a:r>
              <a:rPr lang="en-US" sz="2000" baseline="-10000" dirty="0" smtClean="0"/>
              <a:t>0</a:t>
            </a:r>
            <a:r>
              <a:rPr lang="en-US" dirty="0" smtClean="0"/>
              <a:t>, 	  p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/K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 p</a:t>
            </a:r>
            <a:r>
              <a:rPr lang="en-US" baseline="-25000" dirty="0" smtClean="0"/>
              <a:t>D</a:t>
            </a:r>
            <a:r>
              <a:rPr lang="en-US" sz="2000" baseline="-10000" dirty="0" smtClean="0"/>
              <a:t>0</a:t>
            </a:r>
          </a:p>
          <a:p>
            <a:pPr lvl="1">
              <a:buNone/>
            </a:pPr>
            <a:r>
              <a:rPr lang="en-US" dirty="0" smtClean="0"/>
              <a:t>         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(1 </a:t>
            </a:r>
            <a:r>
              <a:rPr lang="en-US" dirty="0" smtClean="0">
                <a:latin typeface="Symbol" pitchFamily="18" charset="2"/>
              </a:rPr>
              <a:t>- </a:t>
            </a:r>
            <a:r>
              <a:rPr lang="en-US" dirty="0" smtClean="0"/>
              <a:t>p</a:t>
            </a:r>
            <a:r>
              <a:rPr lang="en-US" baseline="-25000" dirty="0" smtClean="0"/>
              <a:t>D</a:t>
            </a:r>
            <a:r>
              <a:rPr lang="en-US" sz="2000" baseline="-10000" dirty="0" smtClean="0"/>
              <a:t>0</a:t>
            </a:r>
            <a:r>
              <a:rPr lang="en-US" dirty="0" smtClean="0"/>
              <a:t>/p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/K</a:t>
            </a:r>
            <a:r>
              <a:rPr lang="en-US" dirty="0" smtClean="0"/>
              <a:t>), p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/K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  <a:r>
              <a:rPr lang="en-US" baseline="-25000" dirty="0" smtClean="0"/>
              <a:t>D</a:t>
            </a:r>
            <a:r>
              <a:rPr lang="en-US" sz="2000" baseline="-10000" dirty="0" smtClean="0"/>
              <a:t>0</a:t>
            </a:r>
          </a:p>
          <a:p>
            <a:pPr lvl="1"/>
            <a:r>
              <a:rPr lang="en-US" dirty="0" smtClean="0">
                <a:latin typeface="Symbol" pitchFamily="18" charset="2"/>
              </a:rPr>
              <a:t>k</a:t>
            </a:r>
            <a:r>
              <a:rPr lang="en-US" dirty="0" smtClean="0"/>
              <a:t> = (</a:t>
            </a:r>
            <a:r>
              <a:rPr lang="en-US" dirty="0" err="1" smtClean="0"/>
              <a:t>dE</a:t>
            </a:r>
            <a:r>
              <a:rPr lang="en-US" dirty="0" smtClean="0"/>
              <a:t>/dx</a:t>
            </a:r>
            <a:r>
              <a:rPr lang="en-US" baseline="-25000" dirty="0" smtClean="0"/>
              <a:t>meas</a:t>
            </a:r>
            <a:r>
              <a:rPr lang="en-US" dirty="0" smtClean="0"/>
              <a:t> – </a:t>
            </a:r>
            <a:r>
              <a:rPr lang="en-US" dirty="0" err="1" smtClean="0"/>
              <a:t>dE</a:t>
            </a:r>
            <a:r>
              <a:rPr lang="en-US" dirty="0" smtClean="0"/>
              <a:t>/dx</a:t>
            </a:r>
            <a:r>
              <a:rPr lang="en-US" baseline="-25000" dirty="0" smtClean="0"/>
              <a:t>exp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))/ (</a:t>
            </a:r>
            <a:r>
              <a:rPr lang="en-US" dirty="0" err="1" smtClean="0"/>
              <a:t>dE</a:t>
            </a:r>
            <a:r>
              <a:rPr lang="en-US" dirty="0" smtClean="0"/>
              <a:t>/dx</a:t>
            </a:r>
            <a:r>
              <a:rPr lang="en-US" baseline="-25000" dirty="0" smtClean="0"/>
              <a:t>exp</a:t>
            </a:r>
            <a:r>
              <a:rPr lang="en-US" dirty="0" smtClean="0"/>
              <a:t>(K) – </a:t>
            </a:r>
            <a:r>
              <a:rPr lang="en-US" dirty="0" err="1" smtClean="0"/>
              <a:t>dE</a:t>
            </a:r>
            <a:r>
              <a:rPr lang="en-US" dirty="0" smtClean="0"/>
              <a:t>/dx</a:t>
            </a:r>
            <a:r>
              <a:rPr lang="en-US" baseline="-25000" dirty="0" smtClean="0"/>
              <a:t>exp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))</a:t>
            </a:r>
          </a:p>
        </p:txBody>
      </p:sp>
      <p:pic>
        <p:nvPicPr>
          <p:cNvPr id="7" name="Content Placeholder 5" descr="alpha_pstat.gif"/>
          <p:cNvPicPr>
            <a:picLocks noChangeAspect="1"/>
          </p:cNvPicPr>
          <p:nvPr/>
        </p:nvPicPr>
        <p:blipFill>
          <a:blip r:embed="rId2"/>
          <a:srcRect b="23554"/>
          <a:stretch>
            <a:fillRect/>
          </a:stretch>
        </p:blipFill>
        <p:spPr>
          <a:xfrm>
            <a:off x="4953000" y="1676400"/>
            <a:ext cx="3635140" cy="2667000"/>
          </a:xfrm>
          <a:prstGeom prst="rect">
            <a:avLst/>
          </a:prstGeom>
        </p:spPr>
      </p:pic>
      <p:pic>
        <p:nvPicPr>
          <p:cNvPr id="8" name="Content Placeholder 6" descr="ID_pstat.gif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 b="24024"/>
          <a:stretch>
            <a:fillRect/>
          </a:stretch>
        </p:blipFill>
        <p:spPr>
          <a:xfrm>
            <a:off x="4495800" y="4191000"/>
            <a:ext cx="3657600" cy="2667000"/>
          </a:xfrm>
        </p:spPr>
      </p:pic>
      <p:cxnSp>
        <p:nvCxnSpPr>
          <p:cNvPr id="10" name="Straight Arrow Connector 9"/>
          <p:cNvCxnSpPr/>
          <p:nvPr/>
        </p:nvCxnSpPr>
        <p:spPr>
          <a:xfrm flipV="1">
            <a:off x="2819400" y="2514600"/>
            <a:ext cx="213360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4343400"/>
            <a:ext cx="19812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3820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Total likelihood written for each channel and charge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Simultaneously minimize all six likelihoods</a:t>
            </a:r>
          </a:p>
          <a:p>
            <a:r>
              <a:rPr lang="en-US" dirty="0" smtClean="0"/>
              <a:t>Use MC to model correlations between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and p</a:t>
            </a:r>
            <a:r>
              <a:rPr lang="en-US" baseline="-25000" dirty="0" smtClean="0"/>
              <a:t>tot</a:t>
            </a:r>
            <a:r>
              <a:rPr lang="en-US" dirty="0" smtClean="0"/>
              <a:t> in F</a:t>
            </a:r>
            <a:r>
              <a:rPr lang="en-US" baseline="-25000" dirty="0" smtClean="0"/>
              <a:t>DK</a:t>
            </a:r>
            <a:r>
              <a:rPr lang="en-US" dirty="0" smtClean="0"/>
              <a:t>, F</a:t>
            </a:r>
            <a:r>
              <a:rPr lang="en-US" baseline="-25000" dirty="0" smtClean="0"/>
              <a:t>D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, and F</a:t>
            </a:r>
            <a:r>
              <a:rPr lang="en-US" baseline="-25000" dirty="0" smtClean="0"/>
              <a:t>D*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 PDFs</a:t>
            </a:r>
          </a:p>
          <a:p>
            <a:pPr lvl="1"/>
            <a:r>
              <a:rPr lang="en-US" dirty="0" smtClean="0"/>
              <a:t>Use mass sidebands for background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bg</a:t>
            </a:r>
            <a:r>
              <a:rPr lang="en-US" dirty="0" smtClean="0"/>
              <a:t> PDF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8282" y="2122488"/>
          <a:ext cx="6816318" cy="1535112"/>
        </p:xfrm>
        <a:graphic>
          <a:graphicData uri="http://schemas.openxmlformats.org/presentationml/2006/ole">
            <p:oleObj spid="_x0000_s4098" name="Equation" r:id="rId3" imgW="3835080" imgH="8632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Raw</a:t>
            </a:r>
            <a:r>
              <a:rPr lang="en-US" dirty="0" smtClean="0"/>
              <a:t> Asymmetries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00600"/>
            <a:ext cx="7467600" cy="1825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Correct </a:t>
            </a:r>
            <a:r>
              <a:rPr lang="en-US" dirty="0" smtClean="0"/>
              <a:t>raw numbers</a:t>
            </a:r>
          </a:p>
          <a:p>
            <a:pPr lvl="1"/>
            <a:r>
              <a:rPr lang="en-US" dirty="0" smtClean="0"/>
              <a:t>Use Monte Carlo to correct for relative efficiencies between decay modes</a:t>
            </a:r>
          </a:p>
          <a:p>
            <a:pPr lvl="1"/>
            <a:r>
              <a:rPr lang="en-US" dirty="0" smtClean="0"/>
              <a:t>Also correct for small biases observed in pseudo-experiments </a:t>
            </a:r>
            <a:endParaRPr 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 b="24849"/>
          <a:stretch>
            <a:fillRect/>
          </a:stretch>
        </p:blipFill>
        <p:spPr bwMode="auto">
          <a:xfrm>
            <a:off x="152400" y="1371598"/>
            <a:ext cx="4334827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 b="25333"/>
          <a:stretch>
            <a:fillRect/>
          </a:stretch>
        </p:blipFill>
        <p:spPr bwMode="auto">
          <a:xfrm>
            <a:off x="4419600" y="1371600"/>
            <a:ext cx="429905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Uncertainties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600200"/>
          <a:ext cx="7696199" cy="44500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769567"/>
                <a:gridCol w="1335055"/>
                <a:gridCol w="1335055"/>
                <a:gridCol w="1256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CP+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CP+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B</a:t>
                      </a:r>
                      <a:r>
                        <a:rPr lang="en-US" baseline="5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mass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Combinatoric</a:t>
                      </a:r>
                      <a:r>
                        <a:rPr lang="en-US" dirty="0" smtClean="0"/>
                        <a:t> mass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latin typeface="Symbol" pitchFamily="18" charset="2"/>
                        </a:rPr>
                        <a:t>a</a:t>
                      </a:r>
                      <a:r>
                        <a:rPr lang="en-US" dirty="0" smtClean="0"/>
                        <a:t>, p</a:t>
                      </a:r>
                      <a:r>
                        <a:rPr lang="en-US" baseline="-25000" dirty="0" smtClean="0"/>
                        <a:t>tot</a:t>
                      </a:r>
                      <a:r>
                        <a:rPr lang="en-US" dirty="0" smtClean="0"/>
                        <a:t>) model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combinatoric</a:t>
                      </a:r>
                      <a:r>
                        <a:rPr lang="en-US" baseline="0" dirty="0" smtClean="0"/>
                        <a:t> bg.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latin typeface="Symbol" pitchFamily="18" charset="2"/>
                        </a:rPr>
                        <a:t>a</a:t>
                      </a:r>
                      <a:r>
                        <a:rPr lang="en-US" dirty="0" smtClean="0"/>
                        <a:t>, p</a:t>
                      </a:r>
                      <a:r>
                        <a:rPr lang="en-US" baseline="-25000" dirty="0" smtClean="0"/>
                        <a:t>tot</a:t>
                      </a:r>
                      <a:r>
                        <a:rPr lang="en-US" dirty="0" smtClean="0"/>
                        <a:t>) model of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latin typeface="Symbol" pitchFamily="18" charset="2"/>
                        </a:rPr>
                        <a:t>a</a:t>
                      </a:r>
                      <a:r>
                        <a:rPr lang="en-US" dirty="0" smtClean="0"/>
                        <a:t>, p</a:t>
                      </a:r>
                      <a:r>
                        <a:rPr lang="en-US" baseline="-25000" dirty="0" smtClean="0"/>
                        <a:t>tot</a:t>
                      </a:r>
                      <a:r>
                        <a:rPr lang="en-US" dirty="0" smtClean="0"/>
                        <a:t>) model of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baseline="0" dirty="0" smtClean="0"/>
                        <a:t>*</a:t>
                      </a:r>
                      <a:r>
                        <a:rPr lang="en-US" baseline="0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latin typeface="Symbol" pitchFamily="18" charset="2"/>
                        </a:rPr>
                        <a:t>a</a:t>
                      </a:r>
                      <a:r>
                        <a:rPr lang="en-US" dirty="0" smtClean="0"/>
                        <a:t>, p</a:t>
                      </a:r>
                      <a:r>
                        <a:rPr lang="en-US" baseline="-25000" dirty="0" smtClean="0"/>
                        <a:t>tot</a:t>
                      </a:r>
                      <a:r>
                        <a:rPr lang="en-US" dirty="0" smtClean="0"/>
                        <a:t>) model of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baseline="0" dirty="0" smtClean="0"/>
                        <a:t>K</a:t>
                      </a:r>
                      <a:r>
                        <a:rPr lang="en-US" baseline="50000" dirty="0" smtClean="0">
                          <a:latin typeface="Symbol" pitchFamily="18" charset="2"/>
                        </a:rPr>
                        <a:t>-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Bias </a:t>
                      </a:r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itchFamily="18" charset="2"/>
                        </a:rPr>
                        <a:t>-</a:t>
                      </a:r>
                      <a:endParaRPr lang="en-US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itchFamily="18" charset="2"/>
                        </a:rPr>
                        <a:t>-</a:t>
                      </a:r>
                      <a:endParaRPr lang="en-US" dirty="0">
                        <a:latin typeface="Symbol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191000" y="1905000"/>
            <a:ext cx="1143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1000" y="2667000"/>
            <a:ext cx="1143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6400" y="3429000"/>
            <a:ext cx="1143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58000" y="1905000"/>
            <a:ext cx="1143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3429000"/>
            <a:ext cx="1143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410200"/>
            <a:ext cx="7620000" cy="12923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First </a:t>
            </a:r>
            <a:r>
              <a:rPr lang="en-US" dirty="0" smtClean="0"/>
              <a:t>measurement of CP observables </a:t>
            </a:r>
            <a:r>
              <a:rPr lang="en-US" dirty="0" smtClean="0"/>
              <a:t>at a </a:t>
            </a:r>
          </a:p>
          <a:p>
            <a:pPr>
              <a:buNone/>
            </a:pPr>
            <a:r>
              <a:rPr lang="en-US" dirty="0" err="1" smtClean="0"/>
              <a:t>hadron</a:t>
            </a:r>
            <a:r>
              <a:rPr lang="en-US" dirty="0" smtClean="0"/>
              <a:t> collider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ym typeface="Symbol"/>
              </a:rPr>
              <a:t>will soon be submitted to PRD!</a:t>
            </a:r>
            <a:endParaRPr lang="en-US" dirty="0" smtClean="0"/>
          </a:p>
        </p:txBody>
      </p:sp>
      <p:pic>
        <p:nvPicPr>
          <p:cNvPr id="4" name="Content Placeholder 7" descr="Rc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1146"/>
            <a:ext cx="4495800" cy="1723262"/>
          </a:xfrm>
          <a:prstGeom prst="rect">
            <a:avLst/>
          </a:prstGeom>
        </p:spPr>
      </p:pic>
      <p:pic>
        <p:nvPicPr>
          <p:cNvPr id="5" name="Content Placeholder 9" descr="Ac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828800"/>
            <a:ext cx="4373541" cy="167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98127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R </a:t>
            </a:r>
            <a:r>
              <a:rPr lang="en-US" sz="2400" dirty="0" smtClean="0">
                <a:solidFill>
                  <a:schemeClr val="accent3"/>
                </a:solidFill>
              </a:rPr>
              <a:t>= 0.0745 ± 0.0043 (stat) ± 0.0045 (</a:t>
            </a:r>
            <a:r>
              <a:rPr lang="en-US" sz="2400" dirty="0" err="1" smtClean="0">
                <a:solidFill>
                  <a:schemeClr val="accent3"/>
                </a:solidFill>
              </a:rPr>
              <a:t>syst</a:t>
            </a:r>
            <a:r>
              <a:rPr lang="en-US" sz="2400" dirty="0" smtClean="0">
                <a:solidFill>
                  <a:schemeClr val="accent3"/>
                </a:solidFill>
              </a:rPr>
              <a:t>)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R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CP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+</a:t>
            </a:r>
            <a:r>
              <a:rPr lang="en-US" sz="2400" dirty="0" smtClean="0">
                <a:solidFill>
                  <a:schemeClr val="accent3"/>
                </a:solidFill>
              </a:rPr>
              <a:t> = 1.30 ± 0.24 (stat) ± 0.12 (</a:t>
            </a:r>
            <a:r>
              <a:rPr lang="en-US" sz="2400" dirty="0" err="1" smtClean="0">
                <a:solidFill>
                  <a:schemeClr val="accent3"/>
                </a:solidFill>
              </a:rPr>
              <a:t>syst</a:t>
            </a:r>
            <a:r>
              <a:rPr lang="en-US" sz="2400" dirty="0" smtClean="0">
                <a:solidFill>
                  <a:schemeClr val="accent3"/>
                </a:solidFill>
              </a:rPr>
              <a:t>)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CP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+</a:t>
            </a:r>
            <a:r>
              <a:rPr lang="en-US" sz="2400" dirty="0" smtClean="0">
                <a:solidFill>
                  <a:schemeClr val="accent3"/>
                </a:solidFill>
              </a:rPr>
              <a:t> = 0.39 ± 0.17 (stat) ± 0.04 (</a:t>
            </a:r>
            <a:r>
              <a:rPr lang="en-US" sz="2400" dirty="0" err="1" smtClean="0">
                <a:solidFill>
                  <a:schemeClr val="accent3"/>
                </a:solidFill>
              </a:rPr>
              <a:t>syst</a:t>
            </a:r>
            <a:r>
              <a:rPr lang="en-US" sz="2400" dirty="0" smtClean="0">
                <a:solidFill>
                  <a:schemeClr val="accent3"/>
                </a:solidFill>
              </a:rPr>
              <a:t>)</a:t>
            </a:r>
            <a:endParaRPr lang="en-US" sz="2400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 selection for sensitivity to A</a:t>
            </a:r>
            <a:r>
              <a:rPr lang="en-US" baseline="-25000" dirty="0" smtClean="0"/>
              <a:t>CP+</a:t>
            </a:r>
          </a:p>
          <a:p>
            <a:pPr lvl="1"/>
            <a:r>
              <a:rPr lang="en-US" dirty="0" smtClean="0"/>
              <a:t>Use pseudo-experiments to choose value of cuts based on smallest expected error on A</a:t>
            </a:r>
            <a:r>
              <a:rPr lang="en-US" baseline="-25000" dirty="0" smtClean="0"/>
              <a:t>CP+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4114800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Table of selection requirements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048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c</a:t>
                      </a:r>
                      <a:r>
                        <a:rPr lang="en-US" baseline="-25000" dirty="0" smtClean="0">
                          <a:latin typeface="+mn-lt"/>
                        </a:rPr>
                        <a:t>3D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Symbol"/>
                        <a:buChar char="&lt;"/>
                      </a:pPr>
                      <a:r>
                        <a:rPr lang="en-US" baseline="0" dirty="0" smtClean="0"/>
                        <a:t> 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dirty="0" smtClean="0"/>
                        <a:t>(B)/(p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dirty="0" smtClean="0"/>
                        <a:t>(B)+</a:t>
                      </a:r>
                      <a:r>
                        <a:rPr lang="en-US" dirty="0" smtClean="0">
                          <a:sym typeface="Symbol"/>
                        </a:rPr>
                        <a:t></a:t>
                      </a:r>
                      <a:r>
                        <a:rPr lang="en-US" baseline="-25000" dirty="0" smtClean="0">
                          <a:latin typeface="Symbol" pitchFamily="18" charset="2"/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R=1.0</a:t>
                      </a: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trk</a:t>
                      </a:r>
                      <a:r>
                        <a:rPr lang="en-US" dirty="0" smtClean="0"/>
                        <a:t>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&gt; </a:t>
                      </a:r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en-US" baseline="-25000" dirty="0" smtClean="0"/>
                        <a:t>xy</a:t>
                      </a:r>
                      <a:r>
                        <a:rPr lang="en-US" dirty="0" smtClean="0"/>
                        <a:t>(B)/</a:t>
                      </a:r>
                      <a:r>
                        <a:rPr lang="en-US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baseline="-25000" dirty="0" smtClean="0"/>
                        <a:t>L</a:t>
                      </a:r>
                      <a:r>
                        <a:rPr lang="en-US" sz="1400" baseline="-50000" dirty="0" smtClean="0"/>
                        <a:t>xy</a:t>
                      </a:r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&gt;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Lxy(D)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&gt;</a:t>
                      </a:r>
                      <a:r>
                        <a:rPr lang="en-US" dirty="0" smtClean="0"/>
                        <a:t> 0.04 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Lxy(B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dirty="0" smtClean="0"/>
                        <a:t>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&gt;</a:t>
                      </a:r>
                      <a:r>
                        <a:rPr lang="en-US" dirty="0" smtClean="0"/>
                        <a:t> 0.01 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|d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dirty="0" smtClean="0"/>
                        <a:t>(B)|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&lt;</a:t>
                      </a:r>
                      <a:r>
                        <a:rPr lang="en-US" dirty="0" smtClean="0"/>
                        <a:t> 0.007 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dirty="0" smtClean="0"/>
                        <a:t>/K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&gt;</a:t>
                      </a:r>
                      <a:r>
                        <a:rPr lang="en-US" dirty="0" smtClean="0"/>
                        <a:t> 2 </a:t>
                      </a:r>
                      <a:r>
                        <a:rPr lang="en-US" dirty="0" err="1" smtClean="0"/>
                        <a:t>GeV</a:t>
                      </a:r>
                      <a:r>
                        <a:rPr lang="en-US" dirty="0" smtClean="0"/>
                        <a:t>/</a:t>
                      </a:r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D</a:t>
                      </a:r>
                      <a:r>
                        <a:rPr lang="en-US" dirty="0" smtClean="0"/>
                        <a:t>R(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dirty="0" smtClean="0"/>
                        <a:t>,D</a:t>
                      </a:r>
                      <a:r>
                        <a:rPr lang="en-US" baseline="30000" dirty="0" smtClean="0"/>
                        <a:t>0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ymbol" pitchFamily="18" charset="2"/>
                        </a:rPr>
                        <a:t>&lt;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Signal probabilities </a:t>
            </a:r>
            <a:r>
              <a:rPr lang="en-US" i="1" dirty="0" smtClean="0"/>
              <a:t>F</a:t>
            </a:r>
            <a:r>
              <a:rPr lang="en-US" i="1" baseline="-25000" dirty="0" smtClean="0"/>
              <a:t>DK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i="1" baseline="-25000" dirty="0" smtClean="0"/>
              <a:t>D</a:t>
            </a:r>
            <a:r>
              <a:rPr lang="en-US" i="1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 include correlations between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and p</a:t>
            </a:r>
            <a:r>
              <a:rPr lang="en-US" baseline="-25000" dirty="0" smtClean="0"/>
              <a:t>tot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Shapes of </a:t>
            </a:r>
            <a:r>
              <a:rPr lang="en-US" i="1" dirty="0" smtClean="0"/>
              <a:t>m(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, p</a:t>
            </a:r>
            <a:r>
              <a:rPr lang="en-US" i="1" baseline="-25000" dirty="0" smtClean="0"/>
              <a:t>tot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P(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, p</a:t>
            </a:r>
            <a:r>
              <a:rPr lang="en-US" i="1" baseline="-25000" dirty="0" smtClean="0"/>
              <a:t>tot</a:t>
            </a:r>
            <a:r>
              <a:rPr lang="en-US" i="1" dirty="0" smtClean="0"/>
              <a:t>) </a:t>
            </a:r>
            <a:r>
              <a:rPr lang="en-US" dirty="0" smtClean="0"/>
              <a:t>are determined from CDF Monte Carlo that includes realistic detector simulation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57200" y="2362200"/>
          <a:ext cx="8077200" cy="504475"/>
        </p:xfrm>
        <a:graphic>
          <a:graphicData uri="http://schemas.openxmlformats.org/presentationml/2006/ole">
            <p:oleObj spid="_x0000_s5122" name="Equation" r:id="rId3" imgW="3860640" imgH="241200" progId="Equation.3">
              <p:embed/>
            </p:oleObj>
          </a:graphicData>
        </a:graphic>
      </p:graphicFrame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1219200" y="2971800"/>
          <a:ext cx="5943600" cy="1503363"/>
        </p:xfrm>
        <a:graphic>
          <a:graphicData uri="http://schemas.openxmlformats.org/presentationml/2006/ole">
            <p:oleObj spid="_x0000_s5123" name="Equation" r:id="rId4" imgW="3314520" imgH="8380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02889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2438400" y="4482731"/>
          <a:ext cx="5422900" cy="1003669"/>
        </p:xfrm>
        <a:graphic>
          <a:graphicData uri="http://schemas.openxmlformats.org/presentationml/2006/ole">
            <p:oleObj spid="_x0000_s5124" name="Equation" r:id="rId5" imgW="3022560" imgH="5587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7338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f</a:t>
            </a:r>
            <a:r>
              <a:rPr lang="en-US" sz="2200" dirty="0" smtClean="0">
                <a:solidFill>
                  <a:schemeClr val="accent1"/>
                </a:solidFill>
              </a:rPr>
              <a:t>or </a:t>
            </a:r>
            <a:r>
              <a:rPr lang="en-US" sz="2200" dirty="0" smtClean="0">
                <a:solidFill>
                  <a:schemeClr val="accent1"/>
                </a:solidFill>
                <a:latin typeface="Symbol" pitchFamily="18" charset="2"/>
              </a:rPr>
              <a:t>a &gt; 0 </a:t>
            </a:r>
            <a:endParaRPr lang="en-US" sz="2200" dirty="0">
              <a:solidFill>
                <a:schemeClr val="accent1"/>
              </a:solidFill>
              <a:latin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826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/>
                </a:solidFill>
              </a:rPr>
              <a:t>for </a:t>
            </a:r>
            <a:r>
              <a:rPr lang="en-US" sz="2200" dirty="0" smtClean="0">
                <a:solidFill>
                  <a:schemeClr val="accent1"/>
                </a:solidFill>
                <a:latin typeface="Symbol" pitchFamily="18" charset="2"/>
              </a:rPr>
              <a:t>a </a:t>
            </a:r>
            <a:r>
              <a:rPr lang="en-US" sz="2200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</a:t>
            </a:r>
            <a:r>
              <a:rPr lang="en-US" sz="2200" dirty="0" smtClean="0">
                <a:solidFill>
                  <a:schemeClr val="accent1"/>
                </a:solidFill>
                <a:latin typeface="Symbol" pitchFamily="18" charset="2"/>
              </a:rPr>
              <a:t> 0 </a:t>
            </a:r>
            <a:endParaRPr lang="en-US" sz="2200" dirty="0">
              <a:solidFill>
                <a:schemeClr val="accent1"/>
              </a:solidFill>
              <a:latin typeface="Symbol" pitchFamily="18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76400" y="4800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52600" y="35814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 probabilities </a:t>
            </a:r>
            <a:r>
              <a:rPr lang="en-US" i="1" dirty="0" smtClean="0"/>
              <a:t>F</a:t>
            </a:r>
            <a:r>
              <a:rPr lang="en-US" i="1" baseline="-25000" dirty="0" smtClean="0"/>
              <a:t>D*</a:t>
            </a:r>
            <a:r>
              <a:rPr lang="en-US" i="1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i="1" baseline="-25000" dirty="0" smtClean="0"/>
              <a:t>bg</a:t>
            </a:r>
            <a:r>
              <a:rPr lang="en-US" dirty="0" smtClean="0"/>
              <a:t> also include correlations between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and p</a:t>
            </a:r>
            <a:r>
              <a:rPr lang="en-US" baseline="-25000" dirty="0" smtClean="0"/>
              <a:t>tot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D*</a:t>
            </a:r>
            <a:r>
              <a:rPr lang="en-US" i="1" baseline="-25000" dirty="0" smtClean="0">
                <a:latin typeface="Symbol" pitchFamily="18" charset="2"/>
              </a:rPr>
              <a:t>p </a:t>
            </a:r>
            <a:r>
              <a:rPr lang="en-US" i="1" dirty="0" smtClean="0"/>
              <a:t>(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, p</a:t>
            </a:r>
            <a:r>
              <a:rPr lang="en-US" i="1" baseline="-25000" dirty="0" smtClean="0"/>
              <a:t>tot</a:t>
            </a:r>
            <a:r>
              <a:rPr lang="en-US" i="1" dirty="0" smtClean="0"/>
              <a:t>)</a:t>
            </a:r>
            <a:r>
              <a:rPr lang="en-US" dirty="0" smtClean="0"/>
              <a:t> determined from CDF Monte Carlo that includes realistic detector simulation</a:t>
            </a:r>
          </a:p>
          <a:p>
            <a:pPr lvl="1"/>
            <a:r>
              <a:rPr lang="en-US" i="1" dirty="0" err="1" smtClean="0"/>
              <a:t>P</a:t>
            </a:r>
            <a:r>
              <a:rPr lang="en-US" i="1" baseline="-25000" dirty="0" err="1" smtClean="0"/>
              <a:t>bg</a:t>
            </a:r>
            <a:r>
              <a:rPr lang="en-US" i="1" baseline="-25000" dirty="0" smtClean="0">
                <a:latin typeface="Symbol" pitchFamily="18" charset="2"/>
              </a:rPr>
              <a:t> </a:t>
            </a:r>
            <a:r>
              <a:rPr lang="en-US" i="1" dirty="0" smtClean="0"/>
              <a:t>(</a:t>
            </a:r>
            <a:r>
              <a:rPr lang="en-US" i="1" dirty="0" smtClean="0">
                <a:latin typeface="Symbol" pitchFamily="18" charset="2"/>
              </a:rPr>
              <a:t>a</a:t>
            </a:r>
            <a:r>
              <a:rPr lang="en-US" i="1" dirty="0" smtClean="0"/>
              <a:t>, p</a:t>
            </a:r>
            <a:r>
              <a:rPr lang="en-US" i="1" baseline="-25000" dirty="0" smtClean="0"/>
              <a:t>tot</a:t>
            </a:r>
            <a:r>
              <a:rPr lang="en-US" i="1" dirty="0" smtClean="0"/>
              <a:t>)</a:t>
            </a:r>
            <a:r>
              <a:rPr lang="en-US" dirty="0" smtClean="0"/>
              <a:t> determined from mass sidebands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14400" y="2619375"/>
          <a:ext cx="6694487" cy="504825"/>
        </p:xfrm>
        <a:graphic>
          <a:graphicData uri="http://schemas.openxmlformats.org/presentationml/2006/ole">
            <p:oleObj spid="_x0000_s6146" name="Equation" r:id="rId3" imgW="3200400" imgH="2412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Yields from Fit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2133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 Yield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dirty="0" smtClean="0">
                          <a:sym typeface="Symbol"/>
                        </a:rPr>
                        <a:t>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0.902 ± 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3769 ± 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endParaRPr lang="en-US" baseline="30000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0.902 ± 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3763 ± 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dirty="0" smtClean="0">
                          <a:sym typeface="Symbol"/>
                        </a:rPr>
                        <a:t>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0.060 ± 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± 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endParaRPr lang="en-US" baseline="30000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0.064 ± 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266 ± 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r>
                        <a:rPr lang="en-US" baseline="0" dirty="0" smtClean="0">
                          <a:sym typeface="Symbol"/>
                        </a:rPr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[K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sym typeface="Symbol"/>
                        </a:rPr>
                        <a:t>K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0.902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 ± 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baseline="0" dirty="0" smtClean="0">
                          <a:latin typeface="Symbol" pitchFamily="18" charset="2"/>
                          <a:sym typeface="Symbol"/>
                        </a:rPr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[K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sym typeface="Symbol"/>
                        </a:rPr>
                        <a:t>K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0.849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 ± 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[K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sym typeface="Symbol"/>
                        </a:rPr>
                        <a:t>K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sz="1800" baseline="0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0.060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± 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[K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sym typeface="Symbol"/>
                        </a:rPr>
                        <a:t>K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sz="1800" baseline="0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0.116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± 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r>
                        <a:rPr lang="en-US" baseline="0" dirty="0" smtClean="0">
                          <a:sym typeface="Symbol"/>
                        </a:rPr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0.902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 ± 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baseline="0" dirty="0" smtClean="0">
                          <a:latin typeface="Symbol" pitchFamily="18" charset="2"/>
                          <a:sym typeface="Symbol"/>
                        </a:rPr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0.849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 ± 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sz="1800" baseline="0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0.060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±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30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 </a:t>
                      </a:r>
                      <a:r>
                        <a:rPr lang="en-US" dirty="0" smtClean="0">
                          <a:sym typeface="Symbol"/>
                        </a:rPr>
                        <a:t>D</a:t>
                      </a:r>
                      <a:r>
                        <a:rPr lang="en-US" baseline="-25000" dirty="0" smtClean="0">
                          <a:sym typeface="Symbol"/>
                        </a:rPr>
                        <a:t>CP</a:t>
                      </a:r>
                      <a:r>
                        <a:rPr lang="en-US" baseline="30000" dirty="0" smtClean="0">
                          <a:sym typeface="Symbol"/>
                        </a:rPr>
                        <a:t>0</a:t>
                      </a:r>
                      <a:r>
                        <a:rPr lang="en-US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1800" baseline="0" dirty="0" smtClean="0">
                          <a:sym typeface="Symbol"/>
                        </a:rPr>
                        <a:t> [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sym typeface="Symbol"/>
                        </a:rPr>
                        <a:t>+</a:t>
                      </a:r>
                      <a:r>
                        <a:rPr lang="en-US" sz="1800" baseline="0" dirty="0" smtClean="0">
                          <a:latin typeface="Symbol" pitchFamily="18" charset="2"/>
                          <a:sym typeface="Symbol"/>
                        </a:rPr>
                        <a:t>p</a:t>
                      </a:r>
                      <a:r>
                        <a:rPr lang="en-US" sz="1800" baseline="30000" dirty="0" smtClean="0">
                          <a:latin typeface="Symbol" pitchFamily="18" charset="2"/>
                          <a:sym typeface="Symbol"/>
                        </a:rPr>
                        <a:t>-</a:t>
                      </a:r>
                      <a:r>
                        <a:rPr lang="en-US" sz="1800" baseline="0" dirty="0" smtClean="0">
                          <a:sym typeface="Symbol"/>
                        </a:rPr>
                        <a:t>]</a:t>
                      </a:r>
                      <a:r>
                        <a:rPr lang="en-US" sz="1800" baseline="0" dirty="0" smtClean="0">
                          <a:latin typeface="+mn-lt"/>
                          <a:sym typeface="Symbol"/>
                        </a:rPr>
                        <a:t>K</a:t>
                      </a:r>
                      <a:r>
                        <a:rPr lang="en-US" baseline="30000" dirty="0" smtClean="0">
                          <a:sym typeface="Symbol"/>
                        </a:rPr>
                        <a:t>+</a:t>
                      </a:r>
                      <a:endParaRPr lang="en-US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0.116 ± 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±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 Asymmetries in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Decays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4267200" cy="5022787"/>
          </a:xfrm>
        </p:spPr>
        <p:txBody>
          <a:bodyPr/>
          <a:lstStyle/>
          <a:p>
            <a:r>
              <a:rPr lang="en-US" dirty="0" smtClean="0"/>
              <a:t>CP asymmetries in         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decays can be used to gain information about CKM angle </a:t>
            </a:r>
            <a:r>
              <a:rPr lang="en-US" dirty="0" smtClean="0">
                <a:sym typeface="Symbol"/>
              </a:rPr>
              <a:t></a:t>
            </a:r>
          </a:p>
          <a:p>
            <a:pPr lvl="1"/>
            <a:r>
              <a:rPr lang="en-US" dirty="0" smtClean="0">
                <a:sym typeface="Symbol"/>
              </a:rPr>
              <a:t>Use method devised by </a:t>
            </a:r>
            <a:r>
              <a:rPr lang="en-US" dirty="0" err="1" smtClean="0">
                <a:sym typeface="Symbol"/>
              </a:rPr>
              <a:t>Gronau</a:t>
            </a:r>
            <a:r>
              <a:rPr lang="en-US" dirty="0" smtClean="0">
                <a:sym typeface="Symbol"/>
              </a:rPr>
              <a:t>-London-Wyler (GLW) to construct</a:t>
            </a:r>
            <a:r>
              <a:rPr lang="en-US" dirty="0" smtClean="0"/>
              <a:t> CP asymmetries based on decay rates</a:t>
            </a:r>
          </a:p>
        </p:txBody>
      </p:sp>
      <p:pic>
        <p:nvPicPr>
          <p:cNvPr id="6" name="Content Placeholder 5" descr="rhoeta_Large_FPCP07.gif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95800" y="1742261"/>
            <a:ext cx="4038600" cy="3896539"/>
          </a:xfrm>
        </p:spPr>
      </p:pic>
      <p:sp>
        <p:nvSpPr>
          <p:cNvPr id="7" name="TextBox 6"/>
          <p:cNvSpPr txBox="1"/>
          <p:nvPr/>
        </p:nvSpPr>
        <p:spPr>
          <a:xfrm>
            <a:off x="381000" y="5710535"/>
            <a:ext cx="4020652" cy="46166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Symbol" pitchFamily="18" charset="2"/>
              </a:rPr>
              <a:t>g</a:t>
            </a:r>
            <a:r>
              <a:rPr lang="en-US" sz="2400" dirty="0" smtClean="0">
                <a:solidFill>
                  <a:schemeClr val="accent3"/>
                </a:solidFill>
              </a:rPr>
              <a:t>= arg((</a:t>
            </a:r>
            <a:r>
              <a:rPr lang="en-US" sz="2400" dirty="0" smtClean="0">
                <a:solidFill>
                  <a:schemeClr val="accent3"/>
                </a:solidFill>
                <a:latin typeface="Symbol" pitchFamily="18" charset="2"/>
              </a:rPr>
              <a:t>-</a:t>
            </a:r>
            <a:r>
              <a:rPr lang="en-US" sz="2400" dirty="0" smtClean="0">
                <a:solidFill>
                  <a:schemeClr val="accent3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ud</a:t>
            </a:r>
            <a:r>
              <a:rPr lang="en-US" sz="2400" dirty="0" smtClean="0">
                <a:solidFill>
                  <a:schemeClr val="accent3"/>
                </a:solidFill>
              </a:rPr>
              <a:t>V*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ub</a:t>
            </a:r>
            <a:r>
              <a:rPr lang="en-US" sz="2400" dirty="0" smtClean="0">
                <a:solidFill>
                  <a:schemeClr val="accent3"/>
                </a:solidFill>
              </a:rPr>
              <a:t>)/(V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cd</a:t>
            </a:r>
            <a:r>
              <a:rPr lang="en-US" sz="2400" dirty="0" smtClean="0">
                <a:solidFill>
                  <a:schemeClr val="accent3"/>
                </a:solidFill>
              </a:rPr>
              <a:t>V*</a:t>
            </a:r>
            <a:r>
              <a:rPr lang="en-US" sz="2400" baseline="-25000" dirty="0" smtClean="0">
                <a:solidFill>
                  <a:schemeClr val="accent3"/>
                </a:solidFill>
              </a:rPr>
              <a:t>cb</a:t>
            </a:r>
            <a:r>
              <a:rPr lang="en-US" sz="2400" dirty="0" smtClean="0">
                <a:solidFill>
                  <a:schemeClr val="accent3"/>
                </a:solidFill>
              </a:rPr>
              <a:t>))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55626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Note: Charge conjugates of B</a:t>
            </a:r>
            <a:r>
              <a:rPr lang="en-US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 and D</a:t>
            </a:r>
            <a:r>
              <a:rPr lang="en-US" baseline="30000" dirty="0" smtClean="0">
                <a:solidFill>
                  <a:schemeClr val="accent1"/>
                </a:solidFill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 decays are implied unless  both are specifically discussed!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smtClean="0"/>
              <a:t>Asymmetry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fractions measured in fit times total number of B</a:t>
            </a:r>
            <a:r>
              <a:rPr lang="en-US" baseline="50000" dirty="0" smtClean="0">
                <a:latin typeface="Symbol" pitchFamily="18" charset="2"/>
              </a:rPr>
              <a:t> - </a:t>
            </a:r>
            <a:r>
              <a:rPr lang="en-US" dirty="0" smtClean="0"/>
              <a:t> events measured in each sample to determine number of events in individual components</a:t>
            </a:r>
          </a:p>
          <a:p>
            <a:pPr lvl="1"/>
            <a:r>
              <a:rPr lang="en-US" dirty="0" smtClean="0"/>
              <a:t>e.g. N(B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D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K</a:t>
            </a:r>
            <a:r>
              <a:rPr lang="en-US" baseline="50000" dirty="0" smtClean="0">
                <a:latin typeface="Symbol" pitchFamily="18" charset="2"/>
              </a:rPr>
              <a:t>- </a:t>
            </a:r>
            <a:r>
              <a:rPr lang="en-US" dirty="0" smtClean="0">
                <a:sym typeface="Symbol"/>
              </a:rPr>
              <a:t>[K+K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]K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) = N</a:t>
            </a:r>
            <a:r>
              <a:rPr lang="en-US" baseline="-25000" dirty="0" smtClean="0"/>
              <a:t>KKK</a:t>
            </a:r>
            <a:r>
              <a:rPr lang="en-US" dirty="0" smtClean="0"/>
              <a:t>(1-f</a:t>
            </a:r>
            <a:r>
              <a:rPr lang="en-US" baseline="-25000" dirty="0" smtClean="0"/>
              <a:t>bg</a:t>
            </a:r>
            <a:r>
              <a:rPr lang="en-US" dirty="0" smtClean="0"/>
              <a:t>)(1-f</a:t>
            </a:r>
            <a:r>
              <a:rPr lang="en-US" baseline="-25000" dirty="0" smtClean="0"/>
              <a:t>D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-f</a:t>
            </a:r>
            <a:r>
              <a:rPr lang="en-US" baseline="-25000" dirty="0" smtClean="0"/>
              <a:t>D*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Symbol" pitchFamily="18" charset="2"/>
              </a:rPr>
              <a:t>)</a:t>
            </a:r>
          </a:p>
          <a:p>
            <a:r>
              <a:rPr lang="en-US" dirty="0" smtClean="0"/>
              <a:t>Correct for relative efficiencies between decay modes using realistic MC</a:t>
            </a:r>
          </a:p>
          <a:p>
            <a:endParaRPr lang="en-US" dirty="0" smtClean="0">
              <a:latin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of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goodness of fit with relative likelihood</a:t>
            </a:r>
          </a:p>
        </p:txBody>
      </p:sp>
      <p:pic>
        <p:nvPicPr>
          <p:cNvPr id="9" name="Content Placeholder 8" descr="lr_DK_all_pos_log.gif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29200" y="1981200"/>
            <a:ext cx="3657600" cy="3510314"/>
          </a:xfr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51559" y="2819400"/>
          <a:ext cx="4525241" cy="742950"/>
        </p:xfrm>
        <a:graphic>
          <a:graphicData uri="http://schemas.openxmlformats.org/presentationml/2006/ole">
            <p:oleObj spid="_x0000_s7170" name="Equation" r:id="rId4" imgW="2552400" imgH="4190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 of </a:t>
            </a:r>
            <a:r>
              <a:rPr lang="en-US" dirty="0" smtClean="0">
                <a:sym typeface="Symbol"/>
              </a:rPr>
              <a:t></a:t>
            </a:r>
            <a:endParaRPr lang="en-US" baseline="30000" dirty="0"/>
          </a:p>
        </p:txBody>
      </p:sp>
      <p:pic>
        <p:nvPicPr>
          <p:cNvPr id="9" name="Content Placeholder 8" descr="FPCP07_Gamma_WA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065" y="1905000"/>
            <a:ext cx="4896449" cy="352973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86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of FPCP 2007,       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asymmetries have been measured by Belle and </a:t>
            </a:r>
            <a:r>
              <a:rPr lang="en-US" dirty="0" err="1" smtClean="0"/>
              <a:t>Ba</a:t>
            </a:r>
            <a:r>
              <a:rPr lang="en-US" sz="2000" dirty="0" err="1" smtClean="0"/>
              <a:t>B</a:t>
            </a:r>
            <a:r>
              <a:rPr lang="en-US" dirty="0" err="1" smtClean="0"/>
              <a:t>a</a:t>
            </a:r>
            <a:r>
              <a:rPr lang="en-US" sz="2000" dirty="0" err="1" smtClean="0"/>
              <a:t>R</a:t>
            </a:r>
            <a:endParaRPr lang="en-US" sz="2000" dirty="0" smtClean="0"/>
          </a:p>
          <a:p>
            <a:pPr lvl="1"/>
            <a:r>
              <a:rPr lang="en-US" dirty="0" smtClean="0"/>
              <a:t>Measurement is still quite statistically limited</a:t>
            </a:r>
          </a:p>
          <a:p>
            <a:pPr lvl="1"/>
            <a:r>
              <a:rPr lang="en-US" dirty="0" smtClean="0"/>
              <a:t>All additional measurements help significantly</a:t>
            </a:r>
          </a:p>
          <a:p>
            <a:pPr lvl="2"/>
            <a:r>
              <a:rPr lang="en-US" dirty="0" smtClean="0"/>
              <a:t>CDF’s large sample of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decays gives opportunity to contribute significantly!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GLW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810000"/>
            <a:ext cx="7772400" cy="2663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Measure CP asymmetry between B</a:t>
            </a:r>
            <a:r>
              <a:rPr lang="en-US" baseline="30000" dirty="0" smtClean="0"/>
              <a:t>+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latin typeface="Perpetua"/>
                <a:sym typeface="Symbol"/>
              </a:rPr>
              <a:t> </a:t>
            </a:r>
            <a:r>
              <a:rPr lang="en-US" dirty="0" smtClean="0"/>
              <a:t>D</a:t>
            </a:r>
            <a:r>
              <a:rPr lang="en-US" baseline="-25000" dirty="0" smtClean="0"/>
              <a:t>CP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30000" dirty="0" smtClean="0"/>
              <a:t>+</a:t>
            </a:r>
            <a:r>
              <a:rPr lang="en-US" dirty="0" smtClean="0"/>
              <a:t> and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latin typeface="Perpetua"/>
                <a:sym typeface="Symbol"/>
              </a:rPr>
              <a:t> </a:t>
            </a:r>
            <a:r>
              <a:rPr lang="en-US" dirty="0" smtClean="0"/>
              <a:t>D</a:t>
            </a:r>
            <a:r>
              <a:rPr lang="en-US" baseline="-25000" dirty="0" smtClean="0"/>
              <a:t>CP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Ambiguities </a:t>
            </a:r>
            <a:r>
              <a:rPr lang="en-US" dirty="0" smtClean="0"/>
              <a:t>in 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dirty="0" smtClean="0"/>
              <a:t> remain</a:t>
            </a:r>
          </a:p>
          <a:p>
            <a:pPr lvl="1"/>
            <a:r>
              <a:rPr lang="en-US" dirty="0" smtClean="0"/>
              <a:t>Measure sin</a:t>
            </a:r>
            <a:r>
              <a:rPr lang="en-US" dirty="0" smtClean="0">
                <a:latin typeface="Symbol" pitchFamily="18" charset="2"/>
              </a:rPr>
              <a:t> g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two possible solutions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24600" y="4419600"/>
            <a:ext cx="1143000" cy="76200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1400" y="41910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Relative phase between </a:t>
            </a:r>
            <a:r>
              <a:rPr lang="en-US" b="1" dirty="0" err="1" smtClean="0">
                <a:solidFill>
                  <a:schemeClr val="accent1"/>
                </a:solidFill>
              </a:rPr>
              <a:t>f.s</a:t>
            </a:r>
            <a:r>
              <a:rPr lang="en-US" b="1" dirty="0" smtClean="0">
                <a:solidFill>
                  <a:schemeClr val="accent1"/>
                </a:solidFill>
              </a:rPr>
              <a:t>. final </a:t>
            </a:r>
            <a:r>
              <a:rPr lang="en-US" b="1" dirty="0" smtClean="0">
                <a:solidFill>
                  <a:schemeClr val="accent1"/>
                </a:solidFill>
              </a:rPr>
              <a:t>states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0" y="4572000"/>
          <a:ext cx="5386387" cy="1038225"/>
        </p:xfrm>
        <a:graphic>
          <a:graphicData uri="http://schemas.openxmlformats.org/presentationml/2006/ole">
            <p:oleObj spid="_x0000_s38914" name="Equation" r:id="rId3" imgW="2895480" imgH="558720" progId="Equation.3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676400" y="1447800"/>
            <a:ext cx="5505450" cy="2312126"/>
            <a:chOff x="1676400" y="1447800"/>
            <a:chExt cx="5505450" cy="2312126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76400" y="1447800"/>
              <a:ext cx="5505450" cy="228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>
            <a:xfrm>
              <a:off x="2438400" y="3455126"/>
              <a:ext cx="609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3505200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Decays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4498848"/>
            <a:ext cx="7467600" cy="2206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flavor-specific and CP-even D</a:t>
            </a:r>
            <a:r>
              <a:rPr lang="en-US" baseline="30000" dirty="0" smtClean="0"/>
              <a:t>0</a:t>
            </a:r>
            <a:r>
              <a:rPr lang="en-US" dirty="0" smtClean="0"/>
              <a:t> decays</a:t>
            </a:r>
          </a:p>
          <a:p>
            <a:pPr lvl="1"/>
            <a:r>
              <a:rPr lang="en-US" dirty="0" smtClean="0"/>
              <a:t>CP-even: D</a:t>
            </a:r>
            <a:r>
              <a:rPr lang="en-US" baseline="30000" dirty="0" smtClean="0"/>
              <a:t>0</a:t>
            </a:r>
            <a:r>
              <a:rPr lang="en-US" dirty="0" smtClean="0">
                <a:sym typeface="Symbol"/>
              </a:rPr>
              <a:t>K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K</a:t>
            </a:r>
            <a:r>
              <a:rPr lang="en-US" baseline="30000" dirty="0" smtClean="0">
                <a:latin typeface="Symbol" pitchFamily="18" charset="2"/>
                <a:sym typeface="Symbol"/>
              </a:rPr>
              <a:t>-</a:t>
            </a:r>
            <a:r>
              <a:rPr lang="en-US" dirty="0" smtClean="0">
                <a:sym typeface="Symbol"/>
              </a:rPr>
              <a:t>, D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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smtClean="0">
                <a:latin typeface="Symbol" pitchFamily="18" charset="2"/>
                <a:sym typeface="Symbol"/>
              </a:rPr>
              <a:t>-</a:t>
            </a:r>
          </a:p>
          <a:p>
            <a:pPr lvl="1"/>
            <a:r>
              <a:rPr lang="en-US" dirty="0" smtClean="0">
                <a:sym typeface="Symbol"/>
              </a:rPr>
              <a:t>Flavor-specific:</a:t>
            </a:r>
            <a:r>
              <a:rPr lang="en-US" dirty="0" smtClean="0"/>
              <a:t> D</a:t>
            </a:r>
            <a:r>
              <a:rPr lang="en-US" baseline="30000" dirty="0" smtClean="0"/>
              <a:t>0</a:t>
            </a:r>
            <a:r>
              <a:rPr lang="en-US" dirty="0" smtClean="0">
                <a:sym typeface="Symbol"/>
              </a:rPr>
              <a:t>K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smtClean="0">
                <a:latin typeface="Symbol" pitchFamily="18" charset="2"/>
                <a:sym typeface="Symbol"/>
              </a:rPr>
              <a:t>+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Don’t consider CP-odd decays</a:t>
            </a:r>
          </a:p>
          <a:p>
            <a:pPr lvl="1"/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>
                <a:sym typeface="Symbol"/>
              </a:rPr>
              <a:t>K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>
                <a:sym typeface="Symbol"/>
              </a:rPr>
              <a:t>K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r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</a:t>
            </a:r>
            <a:r>
              <a:rPr lang="en-US" dirty="0" smtClean="0"/>
              <a:t> D</a:t>
            </a:r>
            <a:r>
              <a:rPr lang="en-US" baseline="30000" dirty="0" smtClean="0"/>
              <a:t>0</a:t>
            </a:r>
            <a:r>
              <a:rPr lang="en-US" dirty="0" smtClean="0">
                <a:sym typeface="Symbol"/>
              </a:rPr>
              <a:t>K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w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>
                <a:sym typeface="Symbol"/>
              </a:rPr>
              <a:t>K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j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smtClean="0">
                <a:sym typeface="Symbol"/>
              </a:rPr>
              <a:t>Can’t easily reconstruct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latin typeface="Symbol" pitchFamily="18" charset="2"/>
                <a:sym typeface="Symbol"/>
              </a:rPr>
              <a:t>r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latin typeface="Symbol" pitchFamily="18" charset="2"/>
                <a:sym typeface="Symbol"/>
              </a:rPr>
              <a:t>w &amp; </a:t>
            </a:r>
            <a:r>
              <a:rPr lang="en-US" dirty="0" smtClean="0">
                <a:sym typeface="Symbol"/>
              </a:rPr>
              <a:t>statistics too low in K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j</a:t>
            </a:r>
            <a:r>
              <a:rPr lang="en-US" dirty="0" smtClean="0">
                <a:sym typeface="Symbol"/>
              </a:rPr>
              <a:t> </a:t>
            </a:r>
          </a:p>
        </p:txBody>
      </p:sp>
      <p:pic>
        <p:nvPicPr>
          <p:cNvPr id="9" name="Picture 8" descr="BpD0K_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724025"/>
            <a:ext cx="4171950" cy="2162175"/>
          </a:xfrm>
          <a:prstGeom prst="rect">
            <a:avLst/>
          </a:prstGeom>
        </p:spPr>
      </p:pic>
      <p:pic>
        <p:nvPicPr>
          <p:cNvPr id="10" name="Picture 9" descr="BpD0K_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1752600"/>
            <a:ext cx="4171950" cy="21621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Observables in GLW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with experimentally accessible observables: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 CP observables: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85900" y="2057400"/>
          <a:ext cx="4991100" cy="831850"/>
        </p:xfrm>
        <a:graphic>
          <a:graphicData uri="http://schemas.openxmlformats.org/presentationml/2006/ole">
            <p:oleObj spid="_x0000_s1026" name="Equation" r:id="rId3" imgW="2666880" imgH="4442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33512" y="2971800"/>
          <a:ext cx="5348288" cy="855662"/>
        </p:xfrm>
        <a:graphic>
          <a:graphicData uri="http://schemas.openxmlformats.org/presentationml/2006/ole">
            <p:oleObj spid="_x0000_s1027" name="Equation" r:id="rId4" imgW="2857320" imgH="457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19200" y="5076825"/>
          <a:ext cx="5586413" cy="1189038"/>
        </p:xfrm>
        <a:graphic>
          <a:graphicData uri="http://schemas.openxmlformats.org/presentationml/2006/ole">
            <p:oleObj spid="_x0000_s1028" name="Equation" r:id="rId5" imgW="2984400" imgH="6346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260475" y="4267200"/>
          <a:ext cx="3922713" cy="736600"/>
        </p:xfrm>
        <a:graphic>
          <a:graphicData uri="http://schemas.openxmlformats.org/presentationml/2006/ole">
            <p:oleObj spid="_x0000_s1029" name="Equation" r:id="rId6" imgW="2095200" imgH="39348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257800" y="4191000"/>
          <a:ext cx="3200400" cy="945573"/>
        </p:xfrm>
        <a:graphic>
          <a:graphicData uri="http://schemas.openxmlformats.org/presentationml/2006/ole">
            <p:oleObj spid="_x0000_s1030" name="Equation" r:id="rId7" imgW="1803240" imgH="53316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/>
              <a:t> at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191000"/>
            <a:ext cx="8382000" cy="2667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ym typeface="Symbol"/>
              </a:rPr>
              <a:t>Use data collected with </a:t>
            </a:r>
            <a:r>
              <a:rPr lang="en-US" sz="2200" dirty="0" err="1" smtClean="0">
                <a:sym typeface="Symbol"/>
              </a:rPr>
              <a:t>with</a:t>
            </a:r>
            <a:r>
              <a:rPr lang="en-US" sz="2200" dirty="0" smtClean="0">
                <a:sym typeface="Symbol"/>
              </a:rPr>
              <a:t> CDF’s displaced track trigger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detector between February 2002 and February 2006 </a:t>
            </a:r>
          </a:p>
          <a:p>
            <a:r>
              <a:rPr lang="en-US" sz="2200" dirty="0" smtClean="0">
                <a:sym typeface="Symbol"/>
              </a:rPr>
              <a:t>Measure relative BR using kinematic information and particle-flavor identification in simultaneous maximum likelihood fit</a:t>
            </a:r>
          </a:p>
          <a:p>
            <a:pPr lvl="1"/>
            <a:r>
              <a:rPr lang="en-US" sz="2000" dirty="0" smtClean="0">
                <a:sym typeface="Symbol"/>
              </a:rPr>
              <a:t>Invariant mass, particle </a:t>
            </a:r>
            <a:r>
              <a:rPr lang="en-US" sz="2000" dirty="0" err="1" smtClean="0">
                <a:sym typeface="Symbol"/>
              </a:rPr>
              <a:t>momenta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dirty="0" err="1" smtClean="0"/>
              <a:t>dE</a:t>
            </a:r>
            <a:r>
              <a:rPr lang="en-US" sz="2000" dirty="0" smtClean="0"/>
              <a:t>/</a:t>
            </a:r>
            <a:r>
              <a:rPr lang="en-US" sz="2000" dirty="0" err="1" smtClean="0"/>
              <a:t>dx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First measurement at a </a:t>
            </a:r>
            <a:r>
              <a:rPr lang="en-US" sz="2000" dirty="0" err="1" smtClean="0">
                <a:solidFill>
                  <a:schemeClr val="accent1"/>
                </a:solidFill>
              </a:rPr>
              <a:t>hadron</a:t>
            </a:r>
            <a:r>
              <a:rPr lang="en-US" sz="2000" dirty="0" smtClean="0">
                <a:solidFill>
                  <a:schemeClr val="accent1"/>
                </a:solidFill>
              </a:rPr>
              <a:t> collider!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BpD0K_SVT_sketc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97" y="1524000"/>
            <a:ext cx="4094903" cy="2667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to Reduce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1148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Optimize sensitivity to A</a:t>
            </a:r>
            <a:r>
              <a:rPr lang="en-US" baseline="-25000" dirty="0" smtClean="0"/>
              <a:t>CP+</a:t>
            </a:r>
            <a:endParaRPr lang="en-US" dirty="0" smtClean="0"/>
          </a:p>
          <a:p>
            <a:r>
              <a:rPr lang="en-US" dirty="0" smtClean="0"/>
              <a:t>Fit </a:t>
            </a:r>
            <a:r>
              <a:rPr lang="en-US" dirty="0" smtClean="0"/>
              <a:t>in mass window m(D</a:t>
            </a:r>
            <a:r>
              <a:rPr lang="en-US" baseline="30000" dirty="0" smtClean="0"/>
              <a:t>0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[5.17, 5.60] </a:t>
            </a:r>
            <a:r>
              <a:rPr lang="en-US" dirty="0" err="1" smtClean="0"/>
              <a:t>GeV</a:t>
            </a:r>
            <a:r>
              <a:rPr lang="en-US" dirty="0" smtClean="0"/>
              <a:t>/</a:t>
            </a:r>
            <a:r>
              <a:rPr lang="en-US" i="1" dirty="0" smtClean="0"/>
              <a:t>c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Reduce backgrounds from decays other than </a:t>
            </a:r>
            <a:r>
              <a:rPr lang="en-US" dirty="0" smtClean="0"/>
              <a:t>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</a:t>
            </a:r>
            <a:r>
              <a:rPr lang="en-US" baseline="30000" dirty="0" smtClean="0"/>
              <a:t>0(</a:t>
            </a:r>
            <a:r>
              <a:rPr lang="en-US" dirty="0" smtClean="0"/>
              <a:t>*</a:t>
            </a:r>
            <a:r>
              <a:rPr lang="en-US" baseline="30000" dirty="0" smtClean="0"/>
              <a:t>)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50000" dirty="0" smtClean="0">
                <a:latin typeface="Symbol" pitchFamily="18" charset="2"/>
              </a:rPr>
              <a:t>-</a:t>
            </a:r>
            <a:endParaRPr lang="en-US" baseline="30000" dirty="0" smtClean="0"/>
          </a:p>
          <a:p>
            <a:r>
              <a:rPr lang="en-US" dirty="0" smtClean="0"/>
              <a:t>Veto event in ±2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 around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J/K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 to eliminate contamination in 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</a:t>
            </a:r>
            <a:r>
              <a:rPr lang="en-US" dirty="0" smtClean="0"/>
              <a:t>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D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[ </a:t>
            </a:r>
            <a:r>
              <a:rPr lang="en-US" dirty="0" err="1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err="1" smtClean="0">
                <a:latin typeface="Symbol" pitchFamily="18" charset="2"/>
                <a:sym typeface="Symbol"/>
              </a:rPr>
              <a:t>+</a:t>
            </a:r>
            <a:r>
              <a:rPr lang="en-US" dirty="0" err="1" smtClean="0">
                <a:latin typeface="Symbol" pitchFamily="18" charset="2"/>
                <a:sym typeface="Symbol"/>
              </a:rPr>
              <a:t>p</a:t>
            </a:r>
            <a:r>
              <a:rPr lang="en-US" baseline="30000" dirty="0" smtClean="0">
                <a:latin typeface="Symbol" pitchFamily="18" charset="2"/>
                <a:sym typeface="Symbol"/>
              </a:rPr>
              <a:t>-</a:t>
            </a:r>
            <a:r>
              <a:rPr lang="en-US" dirty="0" smtClean="0">
                <a:sym typeface="Symbol"/>
              </a:rPr>
              <a:t>]K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 sample</a:t>
            </a:r>
          </a:p>
          <a:p>
            <a:pPr lvl="1"/>
            <a:r>
              <a:rPr lang="en-US" dirty="0" smtClean="0">
                <a:sym typeface="Symbol"/>
              </a:rPr>
              <a:t>Must include background events from </a:t>
            </a:r>
            <a:r>
              <a:rPr lang="en-US" dirty="0" smtClean="0"/>
              <a:t>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 K</a:t>
            </a:r>
            <a:r>
              <a:rPr lang="en-US" baseline="50000" dirty="0" smtClean="0">
                <a:latin typeface="Symbol" pitchFamily="18" charset="2"/>
              </a:rPr>
              <a:t>- </a:t>
            </a:r>
            <a:r>
              <a:rPr lang="en-US" dirty="0" smtClean="0">
                <a:sym typeface="Symbol"/>
              </a:rPr>
              <a:t>K</a:t>
            </a:r>
            <a:r>
              <a:rPr lang="en-US" baseline="50000" dirty="0" smtClean="0">
                <a:latin typeface="Symbol" pitchFamily="18" charset="2"/>
                <a:sym typeface="Symbol"/>
              </a:rPr>
              <a:t>+</a:t>
            </a:r>
            <a:r>
              <a:rPr lang="en-US" baseline="50000" dirty="0" smtClean="0">
                <a:latin typeface="Symbol" pitchFamily="18" charset="2"/>
              </a:rPr>
              <a:t> </a:t>
            </a:r>
            <a:r>
              <a:rPr lang="en-US" dirty="0" smtClean="0">
                <a:sym typeface="Symbol"/>
              </a:rPr>
              <a:t>K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 in likelihood fit </a:t>
            </a:r>
            <a:endParaRPr lang="en-US" dirty="0"/>
          </a:p>
        </p:txBody>
      </p:sp>
      <p:pic>
        <p:nvPicPr>
          <p:cNvPr id="6" name="Content Placeholder 5" descr="MC_mDpi.gif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r="6698"/>
          <a:stretch>
            <a:fillRect/>
          </a:stretch>
        </p:blipFill>
        <p:spPr>
          <a:xfrm>
            <a:off x="4441200" y="2057400"/>
            <a:ext cx="4245600" cy="305767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Reconstructed B</a:t>
            </a:r>
            <a:r>
              <a:rPr lang="en-US" baseline="50000" dirty="0" smtClean="0">
                <a:latin typeface="Symbol" pitchFamily="18" charset="2"/>
              </a:rPr>
              <a:t>-</a:t>
            </a:r>
            <a:r>
              <a:rPr lang="en-US" dirty="0" smtClean="0">
                <a:sym typeface="Symbol"/>
              </a:rPr>
              <a:t> after Selection </a:t>
            </a:r>
            <a:endParaRPr lang="en-US" dirty="0"/>
          </a:p>
        </p:txBody>
      </p:sp>
      <p:pic>
        <p:nvPicPr>
          <p:cNvPr id="4" name="Content Placeholder 3" descr="BDpi_flav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58159"/>
            <a:ext cx="3657600" cy="2480441"/>
          </a:xfrm>
        </p:spPr>
      </p:pic>
      <p:pic>
        <p:nvPicPr>
          <p:cNvPr id="6" name="Content Placeholder 5" descr="BDpi_mass_KK.gif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81000" y="4148959"/>
            <a:ext cx="3657600" cy="2480441"/>
          </a:xfrm>
        </p:spPr>
      </p:pic>
      <p:pic>
        <p:nvPicPr>
          <p:cNvPr id="7" name="Content Placeholder 3" descr="BDpi_flav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191000"/>
            <a:ext cx="3657599" cy="2480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1752600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N(B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D</a:t>
            </a:r>
            <a:r>
              <a:rPr lang="en-US" b="1" baseline="30000" dirty="0" smtClean="0">
                <a:solidFill>
                  <a:schemeClr val="accent1"/>
                </a:solidFill>
                <a:sym typeface="Symbol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[ K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cap="none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p</a:t>
            </a:r>
            <a:r>
              <a:rPr lang="en-US" b="1" baseline="30000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+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]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p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)  ~ 7,500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286000" y="1981200"/>
            <a:ext cx="1676400" cy="381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7490" y="3059668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N(B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D</a:t>
            </a:r>
            <a:r>
              <a:rPr lang="en-US" b="1" baseline="30000" dirty="0" smtClean="0">
                <a:solidFill>
                  <a:schemeClr val="accent1"/>
                </a:solidFill>
                <a:sym typeface="Symbol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[ K</a:t>
            </a:r>
            <a:r>
              <a:rPr lang="en-US" b="1" baseline="30000" dirty="0" smtClean="0">
                <a:solidFill>
                  <a:schemeClr val="accent1"/>
                </a:solidFill>
                <a:sym typeface="Symbol"/>
              </a:rPr>
              <a:t>+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K</a:t>
            </a:r>
            <a:r>
              <a:rPr lang="en-US" b="1" baseline="30000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]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p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)  ~ 1,000 </a:t>
            </a:r>
            <a:endParaRPr lang="en-US" b="1" baseline="30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3905" y="3669268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N(B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D</a:t>
            </a:r>
            <a:r>
              <a:rPr lang="en-US" b="1" baseline="30000" dirty="0" smtClean="0">
                <a:solidFill>
                  <a:schemeClr val="accent1"/>
                </a:solidFill>
                <a:sym typeface="Symbol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[ 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p</a:t>
            </a:r>
            <a:r>
              <a:rPr lang="en-US" b="1" baseline="30000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+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p</a:t>
            </a:r>
            <a:r>
              <a:rPr lang="en-US" b="1" baseline="30000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]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  <a:sym typeface="Symbol"/>
              </a:rPr>
              <a:t>p</a:t>
            </a:r>
            <a:r>
              <a:rPr lang="en-US" b="1" baseline="50000" dirty="0" smtClean="0">
                <a:solidFill>
                  <a:schemeClr val="accent1"/>
                </a:solidFill>
                <a:latin typeface="Symbol" pitchFamily="18" charset="2"/>
              </a:rPr>
              <a:t>-</a:t>
            </a:r>
            <a:r>
              <a:rPr lang="en-US" b="1" dirty="0" smtClean="0">
                <a:solidFill>
                  <a:schemeClr val="accent1"/>
                </a:solidFill>
                <a:sym typeface="Symbol"/>
              </a:rPr>
              <a:t>)  ~ 250</a:t>
            </a:r>
            <a:endParaRPr lang="en-US" b="1" baseline="300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286000" y="3352800"/>
            <a:ext cx="2133600" cy="1828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867400" y="4419600"/>
            <a:ext cx="9906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5114" y="18288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sym typeface="Symbol"/>
              </a:rPr>
              <a:t>D</a:t>
            </a:r>
            <a:r>
              <a:rPr lang="en-US" sz="1400" b="1" baseline="30000" dirty="0" smtClean="0">
                <a:solidFill>
                  <a:schemeClr val="accent3"/>
                </a:solidFill>
                <a:sym typeface="Symbol"/>
              </a:rPr>
              <a:t>0</a:t>
            </a:r>
            <a:r>
              <a:rPr lang="en-US" sz="1400" b="1" dirty="0" smtClean="0">
                <a:solidFill>
                  <a:schemeClr val="accent3"/>
                </a:solidFill>
                <a:sym typeface="Symbol"/>
              </a:rPr>
              <a:t> K</a:t>
            </a:r>
            <a:r>
              <a:rPr lang="en-US" sz="1400" baseline="50000" dirty="0" smtClean="0">
                <a:solidFill>
                  <a:schemeClr val="accent3"/>
                </a:solidFill>
                <a:latin typeface="Symbol" pitchFamily="18" charset="2"/>
              </a:rPr>
              <a:t>-</a:t>
            </a:r>
            <a:r>
              <a:rPr lang="en-US" sz="1400" b="1" cap="none" dirty="0" smtClean="0">
                <a:solidFill>
                  <a:schemeClr val="accent3"/>
                </a:solidFill>
                <a:latin typeface="Symbol" pitchFamily="18" charset="2"/>
                <a:sym typeface="Symbol"/>
              </a:rPr>
              <a:t>p</a:t>
            </a:r>
            <a:r>
              <a:rPr lang="en-US" sz="1400" b="1" cap="none" baseline="30000" dirty="0" smtClean="0">
                <a:solidFill>
                  <a:schemeClr val="accent3"/>
                </a:solidFill>
                <a:latin typeface="Symbol" pitchFamily="18" charset="2"/>
                <a:sym typeface="Symbol"/>
              </a:rPr>
              <a:t>+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4419600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sym typeface="Symbol"/>
              </a:rPr>
              <a:t>D</a:t>
            </a:r>
            <a:r>
              <a:rPr lang="en-US" sz="1400" b="1" baseline="30000" dirty="0" smtClean="0">
                <a:solidFill>
                  <a:schemeClr val="accent3"/>
                </a:solidFill>
                <a:sym typeface="Symbol"/>
              </a:rPr>
              <a:t>0</a:t>
            </a:r>
            <a:r>
              <a:rPr lang="en-US" sz="1400" b="1" dirty="0" smtClean="0">
                <a:solidFill>
                  <a:schemeClr val="accent3"/>
                </a:solidFill>
                <a:sym typeface="Symbol"/>
              </a:rPr>
              <a:t> K</a:t>
            </a:r>
            <a:r>
              <a:rPr lang="en-US" sz="1400" b="1" baseline="30000" dirty="0" smtClean="0">
                <a:solidFill>
                  <a:schemeClr val="accent3"/>
                </a:solidFill>
                <a:sym typeface="Symbol"/>
              </a:rPr>
              <a:t>+</a:t>
            </a:r>
            <a:r>
              <a:rPr lang="en-US" sz="1400" b="1" cap="none" dirty="0" smtClean="0">
                <a:solidFill>
                  <a:schemeClr val="accent3"/>
                </a:solidFill>
                <a:sym typeface="Symbol"/>
              </a:rPr>
              <a:t>K</a:t>
            </a:r>
            <a:r>
              <a:rPr lang="en-US" sz="1400" b="1" cap="none" baseline="30000" dirty="0" smtClean="0">
                <a:solidFill>
                  <a:schemeClr val="accent3"/>
                </a:solidFill>
                <a:latin typeface="Symbol" pitchFamily="18" charset="2"/>
                <a:sym typeface="Symbol"/>
              </a:rPr>
              <a:t>-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449580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sym typeface="Symbol"/>
              </a:rPr>
              <a:t>D</a:t>
            </a:r>
            <a:r>
              <a:rPr lang="en-US" sz="1400" b="1" baseline="30000" dirty="0" smtClean="0">
                <a:solidFill>
                  <a:schemeClr val="accent3"/>
                </a:solidFill>
                <a:sym typeface="Symbol"/>
              </a:rPr>
              <a:t>0</a:t>
            </a:r>
            <a:r>
              <a:rPr lang="en-US" sz="1400" b="1" dirty="0" smtClean="0">
                <a:solidFill>
                  <a:schemeClr val="accent3"/>
                </a:solidFill>
                <a:sym typeface="Symbol"/>
              </a:rPr>
              <a:t> </a:t>
            </a:r>
            <a:r>
              <a:rPr lang="en-US" sz="1400" b="1" dirty="0" smtClean="0">
                <a:solidFill>
                  <a:schemeClr val="accent3"/>
                </a:solidFill>
                <a:latin typeface="Symbol" pitchFamily="18" charset="2"/>
                <a:sym typeface="Symbol"/>
              </a:rPr>
              <a:t>p</a:t>
            </a:r>
            <a:r>
              <a:rPr lang="en-US" sz="1400" b="1" baseline="30000" dirty="0" smtClean="0">
                <a:solidFill>
                  <a:schemeClr val="accent3"/>
                </a:solidFill>
                <a:sym typeface="Symbol"/>
              </a:rPr>
              <a:t>+</a:t>
            </a:r>
            <a:r>
              <a:rPr lang="en-US" sz="1400" b="1" cap="none" dirty="0" smtClean="0">
                <a:solidFill>
                  <a:schemeClr val="accent3"/>
                </a:solidFill>
                <a:latin typeface="Symbol" pitchFamily="18" charset="2"/>
                <a:sym typeface="Symbol"/>
              </a:rPr>
              <a:t>p</a:t>
            </a:r>
            <a:r>
              <a:rPr lang="en-US" sz="1400" b="1" cap="none" baseline="30000" dirty="0" smtClean="0">
                <a:solidFill>
                  <a:schemeClr val="accent3"/>
                </a:solidFill>
                <a:latin typeface="Symbol" pitchFamily="18" charset="2"/>
                <a:sym typeface="Symbol"/>
              </a:rPr>
              <a:t>-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7318-E7F3-408D-BAA2-877435C8EA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4295</TotalTime>
  <Words>1043</Words>
  <Application>Microsoft Office PowerPoint</Application>
  <PresentationFormat>On-screen Show (4:3)</PresentationFormat>
  <Paragraphs>240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Oriel</vt:lpstr>
      <vt:lpstr>Equation</vt:lpstr>
      <vt:lpstr>Microsoft Equation 3.0</vt:lpstr>
      <vt:lpstr>Measurement of CP Observables in B-D0K- Decays at CDF</vt:lpstr>
      <vt:lpstr>CP Asymmetries in B-D0K- Decays</vt:lpstr>
      <vt:lpstr>Current status of </vt:lpstr>
      <vt:lpstr>GLW Method</vt:lpstr>
      <vt:lpstr>B-D0K- Decays</vt:lpstr>
      <vt:lpstr>CP Observables in GLW Method</vt:lpstr>
      <vt:lpstr>Measurement of B-D0K- at CDF</vt:lpstr>
      <vt:lpstr>Selection to Reduce Backgrounds</vt:lpstr>
      <vt:lpstr>Reconstructed B- after Selection </vt:lpstr>
      <vt:lpstr>Inputs to Likelihood Fit</vt:lpstr>
      <vt:lpstr>Maximum Likelihood Fit</vt:lpstr>
      <vt:lpstr>Raw Asymmetries</vt:lpstr>
      <vt:lpstr>Systematic Uncertainties</vt:lpstr>
      <vt:lpstr>Results</vt:lpstr>
      <vt:lpstr>Back-up</vt:lpstr>
      <vt:lpstr>Data Selection</vt:lpstr>
      <vt:lpstr>Signal PDFs</vt:lpstr>
      <vt:lpstr>Background PDFs</vt:lpstr>
      <vt:lpstr>Raw Yields from Fit</vt:lpstr>
      <vt:lpstr>Extracting Asymmetry Rates</vt:lpstr>
      <vt:lpstr>Checks of Fit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CP Observables in B+ D0K+ Decays at CDF</dc:title>
  <dc:creator>Karen Gibson</dc:creator>
  <cp:lastModifiedBy>Karen Gibson</cp:lastModifiedBy>
  <cp:revision>32</cp:revision>
  <dcterms:created xsi:type="dcterms:W3CDTF">2008-07-19T13:19:38Z</dcterms:created>
  <dcterms:modified xsi:type="dcterms:W3CDTF">2008-07-31T07:03:32Z</dcterms:modified>
</cp:coreProperties>
</file>