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69" r:id="rId2"/>
    <p:sldId id="270" r:id="rId3"/>
    <p:sldId id="271" r:id="rId4"/>
    <p:sldId id="275" r:id="rId5"/>
    <p:sldId id="272" r:id="rId6"/>
    <p:sldId id="258" r:id="rId7"/>
    <p:sldId id="257" r:id="rId8"/>
    <p:sldId id="259" r:id="rId9"/>
    <p:sldId id="277" r:id="rId10"/>
    <p:sldId id="266" r:id="rId11"/>
    <p:sldId id="261" r:id="rId12"/>
    <p:sldId id="276" r:id="rId13"/>
    <p:sldId id="274" r:id="rId14"/>
    <p:sldId id="282" r:id="rId15"/>
    <p:sldId id="287" r:id="rId16"/>
    <p:sldId id="284" r:id="rId17"/>
    <p:sldId id="286" r:id="rId18"/>
    <p:sldId id="288" r:id="rId19"/>
    <p:sldId id="289" r:id="rId20"/>
    <p:sldId id="290" r:id="rId21"/>
    <p:sldId id="291" r:id="rId22"/>
    <p:sldId id="260" r:id="rId23"/>
    <p:sldId id="278" r:id="rId24"/>
    <p:sldId id="280" r:id="rId25"/>
    <p:sldId id="262" r:id="rId2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710" autoAdjust="0"/>
    <p:restoredTop sz="67244" autoAdjust="0"/>
  </p:normalViewPr>
  <p:slideViewPr>
    <p:cSldViewPr>
      <p:cViewPr varScale="1">
        <p:scale>
          <a:sx n="50" d="100"/>
          <a:sy n="50" d="100"/>
        </p:scale>
        <p:origin x="-6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notesViewPr>
    <p:cSldViewPr>
      <p:cViewPr>
        <p:scale>
          <a:sx n="100" d="100"/>
          <a:sy n="100" d="100"/>
        </p:scale>
        <p:origin x="-852" y="136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9575" cy="452438"/>
          </a:xfrm>
          <a:prstGeom prst="rect">
            <a:avLst/>
          </a:prstGeom>
          <a:noFill/>
          <a:ln w="9525">
            <a:noFill/>
            <a:miter lim="800000"/>
            <a:headEnd/>
            <a:tailEnd/>
          </a:ln>
          <a:effectLst/>
        </p:spPr>
        <p:txBody>
          <a:bodyPr vert="horz" wrap="square" lIns="90507" tIns="45254" rIns="90507" bIns="45254" numCol="1" anchor="t" anchorCtr="0" compatLnSpc="1">
            <a:prstTxWarp prst="textNoShape">
              <a:avLst/>
            </a:prstTxWarp>
          </a:bodyPr>
          <a:lstStyle>
            <a:lvl1pPr defTabSz="904875" eaLnBrk="0" hangingPunct="0">
              <a:defRPr sz="1200">
                <a:latin typeface="Times New Roman" charset="0"/>
              </a:defRPr>
            </a:lvl1pPr>
          </a:lstStyle>
          <a:p>
            <a:pPr>
              <a:defRPr/>
            </a:pPr>
            <a:endParaRPr lang="en-US"/>
          </a:p>
        </p:txBody>
      </p:sp>
      <p:sp>
        <p:nvSpPr>
          <p:cNvPr id="15363" name="Rectangle 3"/>
          <p:cNvSpPr>
            <a:spLocks noGrp="1" noChangeArrowheads="1"/>
          </p:cNvSpPr>
          <p:nvPr>
            <p:ph type="dt" sz="quarter" idx="1"/>
          </p:nvPr>
        </p:nvSpPr>
        <p:spPr bwMode="auto">
          <a:xfrm>
            <a:off x="3857625" y="0"/>
            <a:ext cx="3025775" cy="452438"/>
          </a:xfrm>
          <a:prstGeom prst="rect">
            <a:avLst/>
          </a:prstGeom>
          <a:noFill/>
          <a:ln w="9525">
            <a:noFill/>
            <a:miter lim="800000"/>
            <a:headEnd/>
            <a:tailEnd/>
          </a:ln>
          <a:effectLst/>
        </p:spPr>
        <p:txBody>
          <a:bodyPr vert="horz" wrap="square" lIns="90507" tIns="45254" rIns="90507" bIns="45254" numCol="1" anchor="t" anchorCtr="0" compatLnSpc="1">
            <a:prstTxWarp prst="textNoShape">
              <a:avLst/>
            </a:prstTxWarp>
          </a:bodyPr>
          <a:lstStyle>
            <a:lvl1pPr algn="r" defTabSz="904875" eaLnBrk="0" hangingPunct="0">
              <a:defRPr sz="1200">
                <a:latin typeface="Times New Roman" charset="0"/>
              </a:defRPr>
            </a:lvl1pPr>
          </a:lstStyle>
          <a:p>
            <a:pPr>
              <a:defRPr/>
            </a:pPr>
            <a:endParaRPr lang="en-US"/>
          </a:p>
        </p:txBody>
      </p:sp>
      <p:sp>
        <p:nvSpPr>
          <p:cNvPr id="15364" name="Rectangle 4"/>
          <p:cNvSpPr>
            <a:spLocks noGrp="1" noChangeArrowheads="1"/>
          </p:cNvSpPr>
          <p:nvPr>
            <p:ph type="ftr" sz="quarter" idx="2"/>
          </p:nvPr>
        </p:nvSpPr>
        <p:spPr bwMode="auto">
          <a:xfrm>
            <a:off x="0" y="8807450"/>
            <a:ext cx="2949575" cy="450850"/>
          </a:xfrm>
          <a:prstGeom prst="rect">
            <a:avLst/>
          </a:prstGeom>
          <a:noFill/>
          <a:ln w="9525">
            <a:noFill/>
            <a:miter lim="800000"/>
            <a:headEnd/>
            <a:tailEnd/>
          </a:ln>
          <a:effectLst/>
        </p:spPr>
        <p:txBody>
          <a:bodyPr vert="horz" wrap="square" lIns="90507" tIns="45254" rIns="90507" bIns="45254" numCol="1" anchor="b" anchorCtr="0" compatLnSpc="1">
            <a:prstTxWarp prst="textNoShape">
              <a:avLst/>
            </a:prstTxWarp>
          </a:bodyPr>
          <a:lstStyle>
            <a:lvl1pPr defTabSz="904875" eaLnBrk="0" hangingPunct="0">
              <a:defRPr sz="1200">
                <a:latin typeface="Times New Roman" charset="0"/>
              </a:defRPr>
            </a:lvl1pPr>
          </a:lstStyle>
          <a:p>
            <a:pPr>
              <a:defRPr/>
            </a:pPr>
            <a:endParaRPr lang="en-US"/>
          </a:p>
        </p:txBody>
      </p:sp>
      <p:sp>
        <p:nvSpPr>
          <p:cNvPr id="15365" name="Rectangle 5"/>
          <p:cNvSpPr>
            <a:spLocks noGrp="1" noChangeArrowheads="1"/>
          </p:cNvSpPr>
          <p:nvPr>
            <p:ph type="sldNum" sz="quarter" idx="3"/>
          </p:nvPr>
        </p:nvSpPr>
        <p:spPr bwMode="auto">
          <a:xfrm>
            <a:off x="3857625" y="8807450"/>
            <a:ext cx="3025775" cy="450850"/>
          </a:xfrm>
          <a:prstGeom prst="rect">
            <a:avLst/>
          </a:prstGeom>
          <a:noFill/>
          <a:ln w="9525">
            <a:noFill/>
            <a:miter lim="800000"/>
            <a:headEnd/>
            <a:tailEnd/>
          </a:ln>
          <a:effectLst/>
        </p:spPr>
        <p:txBody>
          <a:bodyPr vert="horz" wrap="square" lIns="90507" tIns="45254" rIns="90507" bIns="45254" numCol="1" anchor="b" anchorCtr="0" compatLnSpc="1">
            <a:prstTxWarp prst="textNoShape">
              <a:avLst/>
            </a:prstTxWarp>
          </a:bodyPr>
          <a:lstStyle>
            <a:lvl1pPr algn="r" defTabSz="904875" eaLnBrk="0" hangingPunct="0">
              <a:defRPr sz="1200">
                <a:latin typeface="Times New Roman" charset="0"/>
              </a:defRPr>
            </a:lvl1pPr>
          </a:lstStyle>
          <a:p>
            <a:pPr>
              <a:defRPr/>
            </a:pPr>
            <a:fld id="{BF5EFF84-5B35-4DE5-906C-8DC93D385D9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9575" cy="452438"/>
          </a:xfrm>
          <a:prstGeom prst="rect">
            <a:avLst/>
          </a:prstGeom>
          <a:noFill/>
          <a:ln w="9525">
            <a:noFill/>
            <a:miter lim="800000"/>
            <a:headEnd/>
            <a:tailEnd/>
          </a:ln>
          <a:effectLst/>
        </p:spPr>
        <p:txBody>
          <a:bodyPr vert="horz" wrap="square" lIns="90507" tIns="45254" rIns="90507" bIns="45254" numCol="1" anchor="t" anchorCtr="0" compatLnSpc="1">
            <a:prstTxWarp prst="textNoShape">
              <a:avLst/>
            </a:prstTxWarp>
          </a:bodyPr>
          <a:lstStyle>
            <a:lvl1pPr defTabSz="904875" eaLnBrk="0" hangingPunct="0">
              <a:defRPr sz="1200">
                <a:latin typeface="Times New Roman" charset="0"/>
              </a:defRPr>
            </a:lvl1pPr>
          </a:lstStyle>
          <a:p>
            <a:pPr>
              <a:defRPr/>
            </a:pPr>
            <a:endParaRPr lang="en-US"/>
          </a:p>
        </p:txBody>
      </p:sp>
      <p:sp>
        <p:nvSpPr>
          <p:cNvPr id="31747" name="Rectangle 3"/>
          <p:cNvSpPr>
            <a:spLocks noGrp="1" noChangeArrowheads="1"/>
          </p:cNvSpPr>
          <p:nvPr>
            <p:ph type="dt" idx="1"/>
          </p:nvPr>
        </p:nvSpPr>
        <p:spPr bwMode="auto">
          <a:xfrm>
            <a:off x="3857625" y="0"/>
            <a:ext cx="3025775" cy="452438"/>
          </a:xfrm>
          <a:prstGeom prst="rect">
            <a:avLst/>
          </a:prstGeom>
          <a:noFill/>
          <a:ln w="9525">
            <a:noFill/>
            <a:miter lim="800000"/>
            <a:headEnd/>
            <a:tailEnd/>
          </a:ln>
          <a:effectLst/>
        </p:spPr>
        <p:txBody>
          <a:bodyPr vert="horz" wrap="square" lIns="90507" tIns="45254" rIns="90507" bIns="45254" numCol="1" anchor="t" anchorCtr="0" compatLnSpc="1">
            <a:prstTxWarp prst="textNoShape">
              <a:avLst/>
            </a:prstTxWarp>
          </a:bodyPr>
          <a:lstStyle>
            <a:lvl1pPr algn="r" defTabSz="904875" eaLnBrk="0" hangingPunct="0">
              <a:defRPr sz="1200">
                <a:latin typeface="Times New Roman" charset="0"/>
              </a:defRPr>
            </a:lvl1pPr>
          </a:lstStyle>
          <a:p>
            <a:pPr>
              <a:defRPr/>
            </a:pPr>
            <a:endParaRPr lang="en-US"/>
          </a:p>
        </p:txBody>
      </p:sp>
      <p:sp>
        <p:nvSpPr>
          <p:cNvPr id="13316" name="Rectangle 4"/>
          <p:cNvSpPr>
            <a:spLocks noGrp="1" noRot="1" noChangeArrowheads="1" noTextEdit="1"/>
          </p:cNvSpPr>
          <p:nvPr>
            <p:ph type="sldImg" idx="2"/>
          </p:nvPr>
        </p:nvSpPr>
        <p:spPr bwMode="auto">
          <a:xfrm>
            <a:off x="1084263" y="677863"/>
            <a:ext cx="4716462" cy="35369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08050" y="4441825"/>
            <a:ext cx="5067300" cy="4140200"/>
          </a:xfrm>
          <a:prstGeom prst="rect">
            <a:avLst/>
          </a:prstGeom>
          <a:noFill/>
          <a:ln w="9525">
            <a:noFill/>
            <a:miter lim="800000"/>
            <a:headEnd/>
            <a:tailEnd/>
          </a:ln>
          <a:effectLst/>
        </p:spPr>
        <p:txBody>
          <a:bodyPr vert="horz" wrap="square" lIns="90507" tIns="45254" rIns="90507" bIns="452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07450"/>
            <a:ext cx="2949575" cy="450850"/>
          </a:xfrm>
          <a:prstGeom prst="rect">
            <a:avLst/>
          </a:prstGeom>
          <a:noFill/>
          <a:ln w="9525">
            <a:noFill/>
            <a:miter lim="800000"/>
            <a:headEnd/>
            <a:tailEnd/>
          </a:ln>
          <a:effectLst/>
        </p:spPr>
        <p:txBody>
          <a:bodyPr vert="horz" wrap="square" lIns="90507" tIns="45254" rIns="90507" bIns="45254" numCol="1" anchor="b" anchorCtr="0" compatLnSpc="1">
            <a:prstTxWarp prst="textNoShape">
              <a:avLst/>
            </a:prstTxWarp>
          </a:bodyPr>
          <a:lstStyle>
            <a:lvl1pPr defTabSz="904875" eaLnBrk="0" hangingPunct="0">
              <a:defRPr sz="1200">
                <a:latin typeface="Times New Roman" charset="0"/>
              </a:defRPr>
            </a:lvl1pPr>
          </a:lstStyle>
          <a:p>
            <a:pPr>
              <a:defRPr/>
            </a:pPr>
            <a:endParaRPr lang="en-US"/>
          </a:p>
        </p:txBody>
      </p:sp>
      <p:sp>
        <p:nvSpPr>
          <p:cNvPr id="31751" name="Rectangle 7"/>
          <p:cNvSpPr>
            <a:spLocks noGrp="1" noChangeArrowheads="1"/>
          </p:cNvSpPr>
          <p:nvPr>
            <p:ph type="sldNum" sz="quarter" idx="5"/>
          </p:nvPr>
        </p:nvSpPr>
        <p:spPr bwMode="auto">
          <a:xfrm>
            <a:off x="3857625" y="8807450"/>
            <a:ext cx="3025775" cy="450850"/>
          </a:xfrm>
          <a:prstGeom prst="rect">
            <a:avLst/>
          </a:prstGeom>
          <a:noFill/>
          <a:ln w="9525">
            <a:noFill/>
            <a:miter lim="800000"/>
            <a:headEnd/>
            <a:tailEnd/>
          </a:ln>
          <a:effectLst/>
        </p:spPr>
        <p:txBody>
          <a:bodyPr vert="horz" wrap="square" lIns="90507" tIns="45254" rIns="90507" bIns="45254" numCol="1" anchor="b" anchorCtr="0" compatLnSpc="1">
            <a:prstTxWarp prst="textNoShape">
              <a:avLst/>
            </a:prstTxWarp>
          </a:bodyPr>
          <a:lstStyle>
            <a:lvl1pPr algn="r" defTabSz="904875" eaLnBrk="0" hangingPunct="0">
              <a:defRPr sz="1200">
                <a:latin typeface="Times New Roman" charset="0"/>
              </a:defRPr>
            </a:lvl1pPr>
          </a:lstStyle>
          <a:p>
            <a:pPr>
              <a:defRPr/>
            </a:pPr>
            <a:fld id="{C1E086A9-BDA3-4FBE-A455-14E585858A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8A63D836-7559-493A-98A9-1F5966E5878B}" type="slidenum">
              <a:rPr lang="en-US" smtClean="0">
                <a:latin typeface="Times New Roman" pitchFamily="18" charset="0"/>
              </a:rPr>
              <a:pPr/>
              <a:t>1</a:t>
            </a:fld>
            <a:endParaRPr lang="en-US" smtClean="0">
              <a:latin typeface="Times New Roman" pitchFamily="18" charset="0"/>
            </a:endParaRPr>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endParaRPr lang="en-US" smtClean="0">
              <a:latin typeface="Times New Roman" pitchFamily="18" charset="0"/>
            </a:endParaRPr>
          </a:p>
          <a:p>
            <a:pPr>
              <a:buFontTx/>
              <a:buChar char="•"/>
            </a:pPr>
            <a:r>
              <a:rPr lang="en-US" smtClean="0">
                <a:latin typeface="Times New Roman" pitchFamily="18" charset="0"/>
              </a:rPr>
              <a:t>  </a:t>
            </a:r>
            <a:r>
              <a:rPr lang="en-US" smtClean="0">
                <a:latin typeface="Arial" charset="0"/>
              </a:rPr>
              <a:t>Welcome and thank you for coming (introduce speaker/self and provide brief bio).</a:t>
            </a:r>
          </a:p>
          <a:p>
            <a:pPr>
              <a:buFontTx/>
              <a:buChar char="•"/>
            </a:pPr>
            <a:r>
              <a:rPr lang="en-US" smtClean="0">
                <a:latin typeface="Arial" charset="0"/>
              </a:rPr>
              <a:t>  We’re here to talk about heart failure, a common condition which affects about 5 million Americans.  You may be here because you are at risk or think you may have heart failure, or suspect that a close family member or friend may have heart failure.  Perhaps you have just been diagnosed and want to learn more about the disease and treatment options.</a:t>
            </a:r>
          </a:p>
          <a:p>
            <a:pPr>
              <a:buFontTx/>
              <a:buChar char="•"/>
            </a:pPr>
            <a:r>
              <a:rPr lang="en-US" smtClean="0">
                <a:latin typeface="Arial" charset="0"/>
              </a:rPr>
              <a:t>  Today I will discuss what heart failure is, its symptoms and risk factors, how it affects your body and the importance of early diagnosis and treatment.  We’ll also talk about some of the latest treatment options and how you can work with your doctor to properly manage the condition. </a:t>
            </a:r>
          </a:p>
          <a:p>
            <a:pPr lvl="2">
              <a:buFont typeface="Wingdings" pitchFamily="2" charset="2"/>
              <a:buChar char="§"/>
            </a:pPr>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1A23C88A-9261-4E0E-94F1-AD4E3253090C}" type="slidenum">
              <a:rPr lang="en-US" smtClean="0">
                <a:latin typeface="Times New Roman" pitchFamily="18" charset="0"/>
              </a:rPr>
              <a:pPr/>
              <a:t>10</a:t>
            </a:fld>
            <a:endParaRPr lang="en-US" smtClean="0">
              <a:latin typeface="Times New Roman" pitchFamily="18" charset="0"/>
            </a:endParaRPr>
          </a:p>
        </p:txBody>
      </p:sp>
      <p:sp>
        <p:nvSpPr>
          <p:cNvPr id="34818" name="Rectangle 2"/>
          <p:cNvSpPr>
            <a:spLocks noGrp="1" noRo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solidFill>
                  <a:srgbClr val="000000"/>
                </a:solidFill>
                <a:latin typeface="Arial" charset="0"/>
              </a:rPr>
              <a:t>While there is currently no known cure for heart failure, available treatments may help patients live longer and keep them out of the hospital.</a:t>
            </a:r>
          </a:p>
          <a:p>
            <a:pPr>
              <a:buFontTx/>
              <a:buChar char="•"/>
            </a:pPr>
            <a:r>
              <a:rPr lang="en-US" smtClean="0">
                <a:solidFill>
                  <a:srgbClr val="000000"/>
                </a:solidFill>
                <a:latin typeface="Arial" charset="0"/>
              </a:rPr>
              <a:t>  In a minute, we’ll discuss some of the latest treatment options and how you can work with your healthcare team to manage heart failure.</a:t>
            </a:r>
            <a:endParaRPr lang="en-US" smtClean="0">
              <a:latin typeface="Arial" charset="0"/>
            </a:endParaRPr>
          </a:p>
          <a:p>
            <a:pPr lvl="2">
              <a:buFont typeface="Wingdings" pitchFamily="2" charset="2"/>
              <a:buChar char="§"/>
            </a:pPr>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65C0C5AE-29D1-4A2E-B151-A6D5185AB298}" type="slidenum">
              <a:rPr lang="en-US" smtClean="0">
                <a:latin typeface="Times New Roman" pitchFamily="18" charset="0"/>
              </a:rPr>
              <a:pPr/>
              <a:t>11</a:t>
            </a:fld>
            <a:endParaRPr lang="en-US" smtClean="0">
              <a:latin typeface="Times New Roman" pitchFamily="18" charset="0"/>
            </a:endParaRPr>
          </a:p>
        </p:txBody>
      </p:sp>
      <p:sp>
        <p:nvSpPr>
          <p:cNvPr id="36866" name="Rectangle 2"/>
          <p:cNvSpPr>
            <a:spLocks noGrp="1" noRo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A critical part of heart failure therapy involves taking medication.  Experts now recommend a multi-drug treatment regimen as part of the standard of care to treat heart failure.</a:t>
            </a:r>
          </a:p>
          <a:p>
            <a:pPr>
              <a:buFontTx/>
              <a:buChar char="•"/>
            </a:pPr>
            <a:r>
              <a:rPr lang="en-US" smtClean="0">
                <a:latin typeface="Arial" charset="0"/>
              </a:rPr>
              <a:t>  This combination of medications has been proven to help patients feel better, slow the progression of the disease, keep patients out of the hospital and even help them live longer.</a:t>
            </a:r>
          </a:p>
          <a:p>
            <a:pPr>
              <a:buFontTx/>
              <a:buChar char="•"/>
            </a:pPr>
            <a:r>
              <a:rPr lang="en-US" smtClean="0">
                <a:latin typeface="Arial" charset="0"/>
              </a:rPr>
              <a:t>  Some medications are prescribed to control symptoms caused by the “congestion,” while others are used to slow down the progression of heart failure.  Drug therapy can do a lot to make patients feel better and relieve the congestion.  It is important to remember that even when the congestion goes away, the heart failure is still there. That’s why it is so important to treat not just the symptoms, but the underlying disease.</a:t>
            </a:r>
          </a:p>
          <a:p>
            <a:pPr>
              <a:buFontTx/>
              <a:buChar char="•"/>
            </a:pPr>
            <a:endParaRPr lang="en-US" smtClean="0">
              <a:latin typeface="Arial" charset="0"/>
            </a:endParaRPr>
          </a:p>
          <a:p>
            <a:pPr>
              <a:buFontTx/>
              <a:buChar char="•"/>
            </a:pPr>
            <a:endParaRPr lang="en-US" smtClean="0">
              <a:latin typeface="Times New Roman" pitchFamily="18" charset="0"/>
            </a:endParaRPr>
          </a:p>
          <a:p>
            <a:pPr lvl="2">
              <a:buFont typeface="Wingdings" pitchFamily="2" charset="2"/>
              <a:buChar char="§"/>
            </a:pPr>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C9594456-D329-43B7-8703-CEF7E916AEF8}" type="slidenum">
              <a:rPr lang="en-US" smtClean="0">
                <a:latin typeface="Times New Roman" pitchFamily="18" charset="0"/>
              </a:rPr>
              <a:pPr/>
              <a:t>12</a:t>
            </a:fld>
            <a:endParaRPr lang="en-US" smtClean="0">
              <a:latin typeface="Times New Roman" pitchFamily="18" charset="0"/>
            </a:endParaRPr>
          </a:p>
        </p:txBody>
      </p:sp>
      <p:sp>
        <p:nvSpPr>
          <p:cNvPr id="38914" name="Rectangle 2"/>
          <p:cNvSpPr>
            <a:spLocks noGrp="1" noRo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a:buFontTx/>
              <a:buChar char="•"/>
            </a:pPr>
            <a:r>
              <a:rPr lang="en-US" smtClean="0">
                <a:latin typeface="Arial" charset="0"/>
              </a:rPr>
              <a:t>  Two of the drugs experts recommend have actually been available for quite some time.  The first kind, diuretics, sometimes called water pills, help remove extra fluid in the body and reduce swelling in the legs and ankles.</a:t>
            </a:r>
          </a:p>
          <a:p>
            <a:pPr>
              <a:buFontTx/>
              <a:buChar char="•"/>
            </a:pPr>
            <a:r>
              <a:rPr lang="en-US" smtClean="0">
                <a:latin typeface="Arial" charset="0"/>
              </a:rPr>
              <a:t>  The second kind of drug - digoxin - helps the heart pump better and improves blood circulation.</a:t>
            </a:r>
          </a:p>
          <a:p>
            <a:pPr>
              <a:buFontTx/>
              <a:buChar char="•"/>
            </a:pPr>
            <a:r>
              <a:rPr lang="en-US" smtClean="0">
                <a:latin typeface="Arial" charset="0"/>
              </a:rPr>
              <a:t>  While diuretics and digoxin do a lot to help patients feel better, they only treat symptoms and do not slow down the progression of heart failure.</a:t>
            </a:r>
          </a:p>
          <a:p>
            <a:pPr lvl="2">
              <a:buFont typeface="Wingdings" pitchFamily="2" charset="2"/>
              <a:buChar char="§"/>
            </a:pPr>
            <a:endParaRPr lang="en-US" smtClean="0">
              <a:latin typeface="Arial" charset="0"/>
            </a:endParaRPr>
          </a:p>
          <a:p>
            <a:pPr lvl="2">
              <a:buFont typeface="Wingdings" pitchFamily="2" charset="2"/>
              <a:buChar char="§"/>
            </a:pPr>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BBCEE679-BF34-4BA9-96E2-E3CC64F97BBB}" type="slidenum">
              <a:rPr lang="en-US" smtClean="0">
                <a:latin typeface="Times New Roman" pitchFamily="18" charset="0"/>
              </a:rPr>
              <a:pPr/>
              <a:t>13</a:t>
            </a:fld>
            <a:endParaRPr lang="en-US" smtClean="0">
              <a:latin typeface="Times New Roman" pitchFamily="18" charset="0"/>
            </a:endParaRPr>
          </a:p>
        </p:txBody>
      </p:sp>
      <p:sp>
        <p:nvSpPr>
          <p:cNvPr id="40962" name="Rectangle 2"/>
          <p:cNvSpPr>
            <a:spLocks noGrp="1" noRo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Doctors are now prescribing two newer drugs - ACE inhibitors and beta blockers - to help slow the progression of heart failure.  These drugs have been proven to save lives and keep people out of the hospital.</a:t>
            </a:r>
          </a:p>
          <a:p>
            <a:pPr>
              <a:buFontTx/>
              <a:buChar char="•"/>
            </a:pPr>
            <a:r>
              <a:rPr lang="en-US" smtClean="0">
                <a:latin typeface="Arial" charset="0"/>
              </a:rPr>
              <a:t>  ACE inhibitors - used to treat high blood pressure and heart failure - widen the blood vessels, which in turn increases the flow of blood.  This means that the heart doesn’t have to pump as hard to get blood through the body.</a:t>
            </a:r>
          </a:p>
          <a:p>
            <a:pPr>
              <a:buFontTx/>
              <a:buChar char="•"/>
            </a:pPr>
            <a:r>
              <a:rPr lang="en-US" smtClean="0">
                <a:latin typeface="Arial" charset="0"/>
              </a:rPr>
              <a:t>  Beta blockers - also used to treat high blood pressure and heart failure - help the body from making certain hormones that cause negative effects on the heart and blood flow.  These drugs help keep the heart from pumping too fast so it doesn’t have to work as hard to pump blood through the body.</a:t>
            </a:r>
          </a:p>
          <a:p>
            <a:pPr>
              <a:buFontTx/>
              <a:buChar char="•"/>
            </a:pPr>
            <a:r>
              <a:rPr lang="en-US" smtClean="0">
                <a:latin typeface="Arial" charset="0"/>
              </a:rPr>
              <a:t>  If you have been diagnosed with heart failure you should talk to your physician about therapy with ACE inhibitors and beta blockers.</a:t>
            </a:r>
            <a:endParaRPr lang="en-US" smtClean="0">
              <a:solidFill>
                <a:srgbClr val="000000"/>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D831B821-A4DC-4FB6-A7EC-8263196E9338}" type="slidenum">
              <a:rPr lang="en-US" smtClean="0">
                <a:latin typeface="Times New Roman" pitchFamily="18" charset="0"/>
              </a:rPr>
              <a:pPr/>
              <a:t>14</a:t>
            </a:fld>
            <a:endParaRPr lang="en-US" smtClean="0">
              <a:latin typeface="Times New Roman" pitchFamily="18" charset="0"/>
            </a:endParaRPr>
          </a:p>
        </p:txBody>
      </p:sp>
      <p:sp>
        <p:nvSpPr>
          <p:cNvPr id="43010" name="Rectangle 2"/>
          <p:cNvSpPr>
            <a:spLocks noGrp="1" noRo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US" smtClean="0">
                <a:latin typeface="Times New Roman" pitchFamily="18" charset="0"/>
              </a:rPr>
              <a:t>Blocks certain body chemicals that will prevent the progression of heart disease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14FAB88B-95B0-43DF-8A4A-C2612D9CC7CD}" type="slidenum">
              <a:rPr lang="en-US" smtClean="0">
                <a:latin typeface="Times New Roman" pitchFamily="18" charset="0"/>
              </a:rPr>
              <a:pPr/>
              <a:t>16</a:t>
            </a:fld>
            <a:endParaRPr lang="en-US" smtClean="0">
              <a:latin typeface="Times New Roman" pitchFamily="18" charset="0"/>
            </a:endParaRPr>
          </a:p>
        </p:txBody>
      </p:sp>
      <p:sp>
        <p:nvSpPr>
          <p:cNvPr id="46082" name="Rectangle 2"/>
          <p:cNvSpPr>
            <a:spLocks noGrp="1" noRo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US" smtClean="0">
                <a:latin typeface="Times New Roman" pitchFamily="18" charset="0"/>
              </a:rPr>
              <a:t>A normal heart sends electrical signals to both lower chambers or ventricles of the heart to make them pump at the same time.  Sometimes in heart failure patients, the two chambers do not pump together.  A special pacemaker called a CRT can be placed under the skin with leads to both ventricles that stimulate the chambers to pump simultaneously.  Can improve symptoms, but does not affect mortality.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6CEED17F-2412-4403-AC66-CCE688D364DB}" type="slidenum">
              <a:rPr lang="en-US" smtClean="0">
                <a:latin typeface="Times New Roman" pitchFamily="18" charset="0"/>
              </a:rPr>
              <a:pPr/>
              <a:t>18</a:t>
            </a:fld>
            <a:endParaRPr lang="en-US" smtClean="0">
              <a:latin typeface="Times New Roman" pitchFamily="18" charset="0"/>
            </a:endParaRPr>
          </a:p>
        </p:txBody>
      </p:sp>
      <p:sp>
        <p:nvSpPr>
          <p:cNvPr id="49154" name="Rectangle 2"/>
          <p:cNvSpPr>
            <a:spLocks noGrp="1" noRo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latin typeface="Times New Roman" pitchFamily="18" charset="0"/>
              </a:rPr>
              <a:t>Some patient with heart failure have dangerous fast heartbeats called ventricular tachycardia or ventricular fibrillation.   This fast heartbeat can  cause serious problems such as fainting, or even death.   Implanted under the skin like a pacemaker, the defibrillator can detect these rhythms and provide electrical shock to the heart to  and return it to a normal heartbeat.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F7134178-2FDA-4D51-BB94-1804551D5158}" type="slidenum">
              <a:rPr lang="en-US" smtClean="0">
                <a:latin typeface="Times New Roman" pitchFamily="18" charset="0"/>
              </a:rPr>
              <a:pPr/>
              <a:t>2</a:t>
            </a:fld>
            <a:endParaRPr lang="en-US" smtClean="0">
              <a:latin typeface="Times New Roman" pitchFamily="18" charset="0"/>
            </a:endParaRPr>
          </a:p>
        </p:txBody>
      </p:sp>
      <p:sp>
        <p:nvSpPr>
          <p:cNvPr id="18434" name="Rectangle 2"/>
          <p:cNvSpPr>
            <a:spLocks noGrp="1"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a:buFontTx/>
              <a:buChar char="•"/>
            </a:pPr>
            <a:r>
              <a:rPr lang="en-US" smtClean="0">
                <a:latin typeface="Arial" charset="0"/>
              </a:rPr>
              <a:t>  At first the term “heart failure” can seem pretty scary.  You may hear the condition described as an “enlarged heart,” a heart with a “little damage”  or a “weak heart.”</a:t>
            </a:r>
          </a:p>
          <a:p>
            <a:pPr>
              <a:buFontTx/>
              <a:buChar char="•"/>
            </a:pPr>
            <a:r>
              <a:rPr lang="en-US" smtClean="0">
                <a:latin typeface="Arial" charset="0"/>
              </a:rPr>
              <a:t>  Heart failure is often a misunderstood disease.  Many people think of heart failure as a sudden event such as a heart attack.  But in fact the two are not the same.</a:t>
            </a:r>
          </a:p>
          <a:p>
            <a:pPr>
              <a:buFontTx/>
              <a:buChar char="•"/>
            </a:pPr>
            <a:r>
              <a:rPr lang="en-US" smtClean="0">
                <a:latin typeface="Arial" charset="0"/>
              </a:rPr>
              <a:t>  A heart attack usually results from blockage in the blood vessels that cut off the supply of blood to the heart.  This means that the heart isn’t getting the blood and oxygen it needs, and that causes the sharp pains associated with a heart attack.</a:t>
            </a:r>
          </a:p>
          <a:p>
            <a:pPr>
              <a:buFontTx/>
              <a:buChar char="•"/>
            </a:pPr>
            <a:r>
              <a:rPr lang="en-US" smtClean="0">
                <a:latin typeface="Arial" charset="0"/>
              </a:rPr>
              <a:t>  Unlike a heart attack, heart failure is not something that occurs suddenly, nor is it typically painful.  Heart failure is a progressive weakening of the heart muscle.  It is a chronic condition that develops slowly and gets worse over time.</a:t>
            </a:r>
          </a:p>
          <a:p>
            <a:pPr>
              <a:buFontTx/>
              <a:buChar char="•"/>
            </a:pPr>
            <a:r>
              <a:rPr lang="en-US" smtClean="0">
                <a:latin typeface="Arial" charset="0"/>
              </a:rPr>
              <a:t>  Very simply, heart failure is a condition that occurs when your heart can not pump blood well enough to meet your body’s needs. This is generally because the heart muscle is too weak.  Heart failure typically develops as a result of some sort of injury or damage to the heart muscle.  The remaining healthy parts of the heart have to do the same amount of work as the whole heart to pump blood around the body. Those remaining healthy parts of the heart get more and more stretched out and weaker - almost like a stretched out balloon or rubberband.</a:t>
            </a:r>
          </a:p>
          <a:p>
            <a:r>
              <a:rPr lang="en-US" smtClean="0">
                <a:solidFill>
                  <a:srgbClr val="000000"/>
                </a:solidFill>
                <a:latin typeface="Arial"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1494A3FC-9443-4E53-B77E-7B7CCA3BB5C2}" type="slidenum">
              <a:rPr lang="en-US" smtClean="0">
                <a:latin typeface="Times New Roman" pitchFamily="18" charset="0"/>
              </a:rPr>
              <a:pPr/>
              <a:t>22</a:t>
            </a:fld>
            <a:endParaRPr lang="en-US" smtClean="0">
              <a:latin typeface="Times New Roman" pitchFamily="18" charset="0"/>
            </a:endParaRPr>
          </a:p>
        </p:txBody>
      </p:sp>
      <p:sp>
        <p:nvSpPr>
          <p:cNvPr id="54274" name="Rectangle 2"/>
          <p:cNvSpPr>
            <a:spLocks noGrp="1" noRo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The good news is that today doctors can do more than ever before to manage heart failure.  Remember living with heart failure begins with you - so make sure to check out any symptoms you or a family member might have.</a:t>
            </a:r>
          </a:p>
          <a:p>
            <a:pPr>
              <a:buFontTx/>
              <a:buChar char="•"/>
            </a:pPr>
            <a:r>
              <a:rPr lang="en-US" smtClean="0">
                <a:latin typeface="Arial" charset="0"/>
              </a:rPr>
              <a:t>  If you do have heart failure, it’s important for you to play an active role in managing your condition.  You’ll want to keep in regular touch with your doctor.</a:t>
            </a:r>
          </a:p>
          <a:p>
            <a:pPr>
              <a:buFontTx/>
              <a:buChar char="•"/>
            </a:pPr>
            <a:r>
              <a:rPr lang="en-US" smtClean="0">
                <a:latin typeface="Arial" charset="0"/>
              </a:rPr>
              <a:t>  Also, you’ll need to watch your diet, particularly your salt intake.  Eating too much salt causes the body to retain too much water, making the fluid buildup in heart failure even worse.  Eat a low-salt or low-sodium diet to keep your heart failure under control.</a:t>
            </a:r>
          </a:p>
          <a:p>
            <a:pPr>
              <a:buFontTx/>
              <a:buChar char="•"/>
            </a:pPr>
            <a:r>
              <a:rPr lang="en-US" smtClean="0">
                <a:latin typeface="Arial" charset="0"/>
              </a:rPr>
              <a:t>  If you notice weight gain for two days straight, or if you’ve gained two or more pounds in one day, you’re probably retaining too much water.  It’s important to call your healthcare provider.</a:t>
            </a:r>
          </a:p>
          <a:p>
            <a:pPr>
              <a:buFontTx/>
              <a:buChar char="•"/>
            </a:pPr>
            <a:r>
              <a:rPr lang="en-US" smtClean="0">
                <a:latin typeface="Arial" charset="0"/>
              </a:rPr>
              <a:t>  Your heart and circulation can benefit from regular exercise, but be sure to talk to your doctor before starting any exercise program.</a:t>
            </a:r>
          </a:p>
          <a:p>
            <a:endParaRPr lang="en-US" smtClean="0">
              <a:latin typeface="Arial" charset="0"/>
            </a:endParaRPr>
          </a:p>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2CC38D7C-FC12-4981-A99E-2ADD8C8B1F32}" type="slidenum">
              <a:rPr lang="en-US" smtClean="0">
                <a:latin typeface="Times New Roman" pitchFamily="18" charset="0"/>
              </a:rPr>
              <a:pPr/>
              <a:t>25</a:t>
            </a:fld>
            <a:endParaRPr lang="en-US" smtClean="0">
              <a:latin typeface="Times New Roman" pitchFamily="18" charset="0"/>
            </a:endParaRPr>
          </a:p>
        </p:txBody>
      </p:sp>
      <p:sp>
        <p:nvSpPr>
          <p:cNvPr id="58370" name="Rectangle 2"/>
          <p:cNvSpPr>
            <a:spLocks noGrp="1" noRo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The Heart Failure Society of America has a web site and toll-free number, both of which can provide you with more information about heart failure.  If you have any questions and your physician is not available or if you would like to receive a free video or other information about heart failure, call this number or visit the web site.</a:t>
            </a:r>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E3BB879C-7385-4FA7-8C95-1610C019CC28}" type="slidenum">
              <a:rPr lang="en-US" smtClean="0">
                <a:latin typeface="Times New Roman" pitchFamily="18" charset="0"/>
              </a:rPr>
              <a:pPr/>
              <a:t>3</a:t>
            </a:fld>
            <a:endParaRPr lang="en-US" smtClean="0">
              <a:latin typeface="Times New Roman" pitchFamily="18" charset="0"/>
            </a:endParaRPr>
          </a:p>
        </p:txBody>
      </p:sp>
      <p:sp>
        <p:nvSpPr>
          <p:cNvPr id="20482" name="Rectangle 2"/>
          <p:cNvSpPr>
            <a:spLocks noGrp="1" noRot="1" noChangeArrowheads="1" noTextEdit="1"/>
          </p:cNvSpPr>
          <p:nvPr>
            <p:ph type="sldImg"/>
          </p:nvPr>
        </p:nvSpPr>
        <p:spPr>
          <a:xfrm>
            <a:off x="1071563" y="677863"/>
            <a:ext cx="4714875" cy="3536950"/>
          </a:xfrm>
          <a:ln/>
        </p:spPr>
      </p:sp>
      <p:sp>
        <p:nvSpPr>
          <p:cNvPr id="20483" name="Rectangle 3"/>
          <p:cNvSpPr>
            <a:spLocks noGrp="1" noChangeArrowheads="1"/>
          </p:cNvSpPr>
          <p:nvPr>
            <p:ph type="body" idx="1"/>
          </p:nvPr>
        </p:nvSpPr>
        <p:spPr>
          <a:noFill/>
          <a:ln/>
        </p:spPr>
        <p:txBody>
          <a:bodyPr/>
          <a:lstStyle/>
          <a:p>
            <a:pPr>
              <a:buFontTx/>
              <a:buChar char="•"/>
            </a:pPr>
            <a:r>
              <a:rPr lang="en-US" smtClean="0">
                <a:latin typeface="Arial" charset="0"/>
              </a:rPr>
              <a:t>  It is important to remember that heart failure does not mean that the heart suddenly stopped working or that you are about to die. </a:t>
            </a:r>
          </a:p>
          <a:p>
            <a:pPr>
              <a:buFontTx/>
              <a:buChar char="•"/>
            </a:pPr>
            <a:r>
              <a:rPr lang="en-US" smtClean="0">
                <a:latin typeface="Arial" charset="0"/>
              </a:rPr>
              <a:t>  Heart failure is not a death sentence.</a:t>
            </a:r>
          </a:p>
          <a:p>
            <a:pPr>
              <a:buFontTx/>
              <a:buChar char="•"/>
            </a:pPr>
            <a:r>
              <a:rPr lang="en-US" smtClean="0">
                <a:latin typeface="Arial" charset="0"/>
              </a:rPr>
              <a:t>  You can live with heart failure.  In fact, millions of people are living with heart failure right now.  Together with your healthcare team, you can make your heart’s job easier and help yourself feel better too.</a:t>
            </a:r>
          </a:p>
          <a:p>
            <a:endParaRPr lang="en-US" smtClean="0">
              <a:latin typeface="Arial" charset="0"/>
            </a:endParaRPr>
          </a:p>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93DF5274-E4EF-4500-B154-10D0C85342EF}" type="slidenum">
              <a:rPr lang="en-US" smtClean="0">
                <a:latin typeface="Times New Roman" pitchFamily="18" charset="0"/>
              </a:rPr>
              <a:pPr/>
              <a:t>4</a:t>
            </a:fld>
            <a:endParaRPr lang="en-US" smtClean="0">
              <a:latin typeface="Times New Roman" pitchFamily="18" charset="0"/>
            </a:endParaRPr>
          </a:p>
        </p:txBody>
      </p:sp>
      <p:sp>
        <p:nvSpPr>
          <p:cNvPr id="22530" name="Rectangle 2"/>
          <p:cNvSpPr>
            <a:spLocks noGrp="1" noRo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Heart failure is associated with weakness of the heart muscle.  Rather than pumping vigorously the heart is now weakened and not pumping as effectively as normal.  This results in two major problems:</a:t>
            </a:r>
          </a:p>
          <a:p>
            <a:pPr>
              <a:buFontTx/>
              <a:buChar char="•"/>
            </a:pPr>
            <a:r>
              <a:rPr lang="en-US" smtClean="0">
                <a:latin typeface="Arial" charset="0"/>
              </a:rPr>
              <a:t>  First, not enough blood is pumped out of the heart into circulation and this produces fatigue.  </a:t>
            </a:r>
          </a:p>
          <a:p>
            <a:pPr>
              <a:buFontTx/>
              <a:buChar char="•"/>
            </a:pPr>
            <a:r>
              <a:rPr lang="en-US" smtClean="0">
                <a:latin typeface="Arial" charset="0"/>
              </a:rPr>
              <a:t>  Secondly, since the blood’s not being squeezed out of the heart in a vigorous fashion, it tends to pool up or dam behind the heart and this results in increased fluid pressures into the lungs and into the rest of the body which produces shortness of breath and swelling.</a:t>
            </a:r>
          </a:p>
          <a:p>
            <a:pPr>
              <a:buFontTx/>
              <a:buChar char="•"/>
            </a:pPr>
            <a:r>
              <a:rPr lang="en-US" smtClean="0">
                <a:latin typeface="Arial" charset="0"/>
              </a:rPr>
              <a:t>  Sometimes you may hear heart failure referred to as congestive heart failure.  That’s because some patients have fluid build up or “congestion”  primarily in the lungs.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580EA8F9-618D-4591-B4DE-A56B8B1B8C44}" type="slidenum">
              <a:rPr lang="en-US" smtClean="0">
                <a:latin typeface="Times New Roman" pitchFamily="18" charset="0"/>
              </a:rPr>
              <a:pPr/>
              <a:t>5</a:t>
            </a:fld>
            <a:endParaRPr lang="en-US" smtClean="0">
              <a:latin typeface="Times New Roman" pitchFamily="18" charset="0"/>
            </a:endParaRPr>
          </a:p>
        </p:txBody>
      </p:sp>
      <p:sp>
        <p:nvSpPr>
          <p:cNvPr id="24578" name="Rectangle 2"/>
          <p:cNvSpPr>
            <a:spLocks noGrp="1" noRo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solidFill>
                  <a:srgbClr val="000000"/>
                </a:solidFill>
                <a:latin typeface="Arial" charset="0"/>
              </a:rPr>
              <a:t>Heart failure is frighteningly common, but under-recognized.  It affects nearly 5 million Americans.  </a:t>
            </a:r>
          </a:p>
          <a:p>
            <a:pPr>
              <a:buFontTx/>
              <a:buChar char="•"/>
            </a:pPr>
            <a:r>
              <a:rPr lang="en-US" smtClean="0">
                <a:solidFill>
                  <a:srgbClr val="000000"/>
                </a:solidFill>
                <a:latin typeface="Arial" charset="0"/>
              </a:rPr>
              <a:t>  As more people are surviving heart attacks, but being left with weakened hearts, heart failure is the only major cardiovascular disorder on the rise.  There are about a half a million new cases diagnosed each year.</a:t>
            </a:r>
          </a:p>
          <a:p>
            <a:pPr>
              <a:buFontTx/>
              <a:buChar char="•"/>
            </a:pPr>
            <a:r>
              <a:rPr lang="en-US" smtClean="0">
                <a:solidFill>
                  <a:srgbClr val="000000"/>
                </a:solidFill>
                <a:latin typeface="Arial" charset="0"/>
              </a:rPr>
              <a:t>  Heart failure is the most frequent cause of hospitalization in people age 65 and older.</a:t>
            </a:r>
          </a:p>
          <a:p>
            <a:pPr>
              <a:buFontTx/>
              <a:buChar char="•"/>
            </a:pPr>
            <a:r>
              <a:rPr lang="en-US" smtClean="0">
                <a:solidFill>
                  <a:srgbClr val="000000"/>
                </a:solidFill>
                <a:latin typeface="Arial" charset="0"/>
              </a:rPr>
              <a:t>  An estimated $8-15 billion is spent each year on the costs of hospitalization due to heart failure, which is twice the amount spent for all forms of cancer combined.  </a:t>
            </a:r>
          </a:p>
          <a:p>
            <a:pPr>
              <a:buFontTx/>
              <a:buChar char="•"/>
            </a:pPr>
            <a:r>
              <a:rPr lang="en-US" smtClean="0">
                <a:solidFill>
                  <a:srgbClr val="000000"/>
                </a:solidFill>
                <a:latin typeface="Arial" charset="0"/>
              </a:rPr>
              <a:t>  However, the use of newer medications has been shown to decrease the risk of hospitalization and death due to heart failure.   As awareness about heart failure grows, and more patients are diagnosed and treated early, we will likely see these numbers fall.</a:t>
            </a:r>
            <a:endParaRPr lang="en-US" smtClean="0">
              <a:latin typeface="Arial" charset="0"/>
            </a:endParaRPr>
          </a:p>
          <a:p>
            <a:pPr lvl="1"/>
            <a:endParaRPr lang="en-US" b="1" smtClean="0">
              <a:latin typeface="Arial" charset="0"/>
            </a:endParaRPr>
          </a:p>
          <a:p>
            <a:pPr lvl="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C43D5EB5-E69D-4189-B2D5-C236BE5B262B}" type="slidenum">
              <a:rPr lang="en-US" smtClean="0">
                <a:latin typeface="Times New Roman" pitchFamily="18" charset="0"/>
              </a:rPr>
              <a:pPr/>
              <a:t>6</a:t>
            </a:fld>
            <a:endParaRPr lang="en-US" smtClean="0">
              <a:latin typeface="Times New Roman" pitchFamily="18" charset="0"/>
            </a:endParaRPr>
          </a:p>
        </p:txBody>
      </p:sp>
      <p:sp>
        <p:nvSpPr>
          <p:cNvPr id="26626" name="Rectangle 2"/>
          <p:cNvSpPr>
            <a:spLocks noGrp="1" noRo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Heart failure is not something you can catch from someone. </a:t>
            </a:r>
          </a:p>
          <a:p>
            <a:pPr>
              <a:buFontTx/>
              <a:buChar char="•"/>
            </a:pPr>
            <a:r>
              <a:rPr lang="en-US" smtClean="0">
                <a:latin typeface="Arial" charset="0"/>
              </a:rPr>
              <a:t>  In a minute, we’ll talk about some of the common symptoms of heart failure.  But before we do that, let’s start by reviewing the risk factors.</a:t>
            </a:r>
          </a:p>
          <a:p>
            <a:pPr>
              <a:buFontTx/>
              <a:buChar char="•"/>
            </a:pPr>
            <a:r>
              <a:rPr lang="en-US" smtClean="0">
                <a:latin typeface="Arial" charset="0"/>
              </a:rPr>
              <a:t>  Muscle damage and scarring caused by a heart attack is among the greatest risks for heart failure.</a:t>
            </a:r>
          </a:p>
          <a:p>
            <a:pPr>
              <a:buFontTx/>
              <a:buChar char="•"/>
            </a:pPr>
            <a:r>
              <a:rPr lang="en-US" smtClean="0">
                <a:latin typeface="Arial" charset="0"/>
              </a:rPr>
              <a:t>  Cardiac arrhythmia (irregular heartbeat) also increases heart failure risk.</a:t>
            </a:r>
          </a:p>
          <a:p>
            <a:pPr>
              <a:buFontTx/>
              <a:buChar char="•"/>
            </a:pPr>
            <a:r>
              <a:rPr lang="en-US" smtClean="0">
                <a:latin typeface="Arial" charset="0"/>
              </a:rPr>
              <a:t>  Uncontrolled high blood pressure increases the risk of heart failure by 200 percent.</a:t>
            </a:r>
          </a:p>
          <a:p>
            <a:pPr>
              <a:buFontTx/>
              <a:buChar char="•"/>
            </a:pPr>
            <a:r>
              <a:rPr lang="en-US" smtClean="0">
                <a:latin typeface="Arial" charset="0"/>
              </a:rPr>
              <a:t>  The degree of heart failure risk appears directly related to the severity of the high blood pressure.</a:t>
            </a:r>
          </a:p>
          <a:p>
            <a:pPr>
              <a:buFontTx/>
              <a:buChar char="•"/>
            </a:pPr>
            <a:r>
              <a:rPr lang="en-US" smtClean="0">
                <a:latin typeface="Arial" charset="0"/>
              </a:rPr>
              <a:t>  People with diabetes have a two to eight-fold greater risk of heart failure than those without.</a:t>
            </a:r>
          </a:p>
          <a:p>
            <a:pPr>
              <a:buFontTx/>
              <a:buChar char="•"/>
            </a:pPr>
            <a:r>
              <a:rPr lang="en-US" smtClean="0">
                <a:latin typeface="Arial" charset="0"/>
              </a:rPr>
              <a:t>  Women with diabetes have a greater risk then men with diabetes.</a:t>
            </a:r>
          </a:p>
          <a:p>
            <a:pPr>
              <a:buFontTx/>
              <a:buChar char="•"/>
            </a:pPr>
            <a:r>
              <a:rPr lang="en-US" smtClean="0">
                <a:latin typeface="Arial" charset="0"/>
              </a:rPr>
              <a:t>  A single risk factor is enough to cause heart failure, but multiple risk factors greatly increases the risk.</a:t>
            </a:r>
          </a:p>
          <a:p>
            <a:pPr>
              <a:buFontTx/>
              <a:buChar char="•"/>
            </a:pPr>
            <a:r>
              <a:rPr lang="en-US" smtClean="0">
                <a:latin typeface="Arial" charset="0"/>
              </a:rPr>
              <a:t>  Advanced age also adds to the potential impact of any heart failure risk.</a:t>
            </a:r>
          </a:p>
          <a:p>
            <a:r>
              <a:rPr lang="en-US" smtClean="0">
                <a:latin typeface="Arial" charset="0"/>
              </a:rPr>
              <a:t>If you have any of these risk factors you should consult your physician.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E6EE3D74-1E71-41CB-8E09-B2F37C87A552}" type="slidenum">
              <a:rPr lang="en-US" smtClean="0">
                <a:latin typeface="Times New Roman" pitchFamily="18" charset="0"/>
              </a:rPr>
              <a:pPr/>
              <a:t>7</a:t>
            </a:fld>
            <a:endParaRPr lang="en-US" smtClean="0">
              <a:latin typeface="Times New Roman" pitchFamily="18" charset="0"/>
            </a:endParaRPr>
          </a:p>
        </p:txBody>
      </p:sp>
      <p:sp>
        <p:nvSpPr>
          <p:cNvPr id="28674" name="Rectangle 2"/>
          <p:cNvSpPr>
            <a:spLocks noGrp="1" noRo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Many people are not aware they have heart failure because the most common symptoms are often confused with normal signs of aging.  Also, people often try to avoid symptoms by making lifestyle changes, such as taking the elevator instead of the stairs.  Let’s review some of the warning signs of heart failure.  An easy way to remember the symptoms is by using the acronym “FACES:  F-A-C-E-S”</a:t>
            </a:r>
          </a:p>
          <a:p>
            <a:pPr>
              <a:buFontTx/>
              <a:buChar char="•"/>
            </a:pPr>
            <a:r>
              <a:rPr lang="en-US" smtClean="0">
                <a:latin typeface="Arial" charset="0"/>
              </a:rPr>
              <a:t>  “F” stands for fatigue or tiredness. This fatigue is generally brought on by exertion, but in advanced stages of heart failure can occur even at rest.</a:t>
            </a:r>
          </a:p>
          <a:p>
            <a:pPr>
              <a:buFontTx/>
              <a:buChar char="•"/>
            </a:pPr>
            <a:r>
              <a:rPr lang="en-US" smtClean="0">
                <a:latin typeface="Arial" charset="0"/>
              </a:rPr>
              <a:t>  “A” stands for activity becomes limited or reduced. You may experience an inability to exercise, feel weak or have trouble completing daily tasks. </a:t>
            </a:r>
          </a:p>
          <a:p>
            <a:pPr>
              <a:buFontTx/>
              <a:buChar char="•"/>
            </a:pPr>
            <a:r>
              <a:rPr lang="en-US" smtClean="0">
                <a:latin typeface="Arial" charset="0"/>
              </a:rPr>
              <a:t>“C” stands for chest congestion or cough.</a:t>
            </a:r>
          </a:p>
          <a:p>
            <a:pPr>
              <a:buFontTx/>
              <a:buChar char="•"/>
            </a:pPr>
            <a:r>
              <a:rPr lang="en-US" smtClean="0">
                <a:latin typeface="Arial" charset="0"/>
              </a:rPr>
              <a:t>“E” stands for edema or swelling in your ankles. </a:t>
            </a:r>
          </a:p>
          <a:p>
            <a:pPr>
              <a:buFontTx/>
              <a:buChar char="•"/>
            </a:pPr>
            <a:r>
              <a:rPr lang="en-US" smtClean="0">
                <a:latin typeface="Arial" charset="0"/>
              </a:rPr>
              <a:t>“S” stand for shortness of breath.  Some people even wake up suddenly from sleep feeling the need to catch their breath.</a:t>
            </a:r>
          </a:p>
          <a:p>
            <a:pPr>
              <a:buFontTx/>
              <a:buChar char="•"/>
            </a:pPr>
            <a:r>
              <a:rPr lang="en-US" smtClean="0">
                <a:latin typeface="Arial" charset="0"/>
              </a:rPr>
              <a:t>If you suffer from any of these symptoms, you should consult your physician about heart failure or make an appointment with one of our physicians that specializes in treating this disease (include local information).</a:t>
            </a:r>
          </a:p>
          <a:p>
            <a:pPr lvl="2">
              <a:buFont typeface="Wingdings" pitchFamily="2" charset="2"/>
              <a:buChar char="§"/>
            </a:pPr>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5F99FD23-D1EA-4D55-9F74-8CE8E71082FE}" type="slidenum">
              <a:rPr lang="en-US" smtClean="0">
                <a:latin typeface="Times New Roman" pitchFamily="18" charset="0"/>
              </a:rPr>
              <a:pPr/>
              <a:t>8</a:t>
            </a:fld>
            <a:endParaRPr lang="en-US" smtClean="0">
              <a:latin typeface="Times New Roman" pitchFamily="18" charset="0"/>
            </a:endParaRPr>
          </a:p>
        </p:txBody>
      </p:sp>
      <p:sp>
        <p:nvSpPr>
          <p:cNvPr id="30722" name="Rectangle 2"/>
          <p:cNvSpPr>
            <a:spLocks noGrp="1" noRot="1" noChangeArrowheads="1" noTextEdit="1"/>
          </p:cNvSpPr>
          <p:nvPr>
            <p:ph type="sldImg"/>
          </p:nvPr>
        </p:nvSpPr>
        <p:spPr>
          <a:xfrm>
            <a:off x="1071563" y="677863"/>
            <a:ext cx="4714875" cy="3536950"/>
          </a:xfrm>
          <a:ln/>
        </p:spPr>
      </p:sp>
      <p:sp>
        <p:nvSpPr>
          <p:cNvPr id="30723" name="Rectangle 3"/>
          <p:cNvSpPr>
            <a:spLocks noGrp="1" noChangeArrowheads="1"/>
          </p:cNvSpPr>
          <p:nvPr>
            <p:ph type="body" idx="1"/>
          </p:nvPr>
        </p:nvSpPr>
        <p:spPr>
          <a:noFill/>
          <a:ln/>
        </p:spPr>
        <p:txBody>
          <a:bodyPr/>
          <a:lstStyle/>
          <a:p>
            <a:pPr>
              <a:buFontTx/>
              <a:buChar char="•"/>
            </a:pPr>
            <a:r>
              <a:rPr lang="en-US" smtClean="0">
                <a:latin typeface="Times New Roman" pitchFamily="18" charset="0"/>
              </a:rPr>
              <a:t>  </a:t>
            </a:r>
            <a:r>
              <a:rPr lang="en-US" smtClean="0">
                <a:latin typeface="Arial" charset="0"/>
              </a:rPr>
              <a:t>Only your doctor can tell if you have heart failure.  When you visit your doctor, he/she will examine your medical history and conduct a series of tests to explore a possible diagnosis of heart failure.</a:t>
            </a:r>
          </a:p>
          <a:p>
            <a:pPr>
              <a:buFontTx/>
              <a:buChar char="•"/>
            </a:pPr>
            <a:r>
              <a:rPr lang="en-US" smtClean="0">
                <a:latin typeface="Arial" charset="0"/>
              </a:rPr>
              <a:t>  One of most important diagnostic tools for heart failure is called an echocardiogram or ECHO for short. It is a painless and non-invasive procedure that allows your doctor to see inside your heart and can tell you how vigorously or not the heart is squeezing.</a:t>
            </a:r>
          </a:p>
          <a:p>
            <a:pPr lvl="1">
              <a:buFontTx/>
              <a:buChar char="•"/>
            </a:pPr>
            <a:r>
              <a:rPr lang="en-US" smtClean="0">
                <a:latin typeface="Arial" charset="0"/>
              </a:rPr>
              <a:t>  An echo tells your doctor what your ejection fraction, or EF, is.  The ejection fraction is a measurement of how well your heart is pumping. It represents a percent of blood squeezed out of the heart with every beat.</a:t>
            </a:r>
          </a:p>
          <a:p>
            <a:pPr lvl="1">
              <a:buFontTx/>
              <a:buChar char="•"/>
            </a:pPr>
            <a:r>
              <a:rPr lang="en-US" smtClean="0">
                <a:latin typeface="Arial" charset="0"/>
              </a:rPr>
              <a:t>  The healthy heart does not squeeze out 100% of the blood.  People with a healthy heart have an ejection fraction of about 55 -65%.  People with heart failure have an ejection fraction of 40 % or less.</a:t>
            </a:r>
          </a:p>
          <a:p>
            <a:pPr>
              <a:buFontTx/>
              <a:buChar char="•"/>
            </a:pPr>
            <a:r>
              <a:rPr lang="en-US" smtClean="0">
                <a:latin typeface="Arial" charset="0"/>
              </a:rPr>
              <a:t>  Another test your doctor may run is called an electrocardiogram or EKG.  This is also a painless and non-invasive test. Electrical wires with suction cups are placed on your chest, arms and legs to measure how your heart is beating and if there has been any damage to your heart muscle.</a:t>
            </a:r>
          </a:p>
          <a:p>
            <a:pPr>
              <a:buFontTx/>
              <a:buChar char="•"/>
            </a:pPr>
            <a:r>
              <a:rPr lang="en-US" smtClean="0">
                <a:latin typeface="Arial" charset="0"/>
              </a:rPr>
              <a:t>  Your doctor may also take a chest X-ray.  The chest X-ray will show the size of your heart.  People with heart failure sometimes have an enlarged heart muscle.</a:t>
            </a:r>
          </a:p>
          <a:p>
            <a:r>
              <a:rPr lang="en-US" smtClean="0">
                <a:latin typeface="Arial"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BA53AA10-73C1-4E37-A7EC-EAEBB485B15F}" type="slidenum">
              <a:rPr lang="en-US" smtClean="0">
                <a:latin typeface="Times New Roman" pitchFamily="18" charset="0"/>
              </a:rPr>
              <a:pPr/>
              <a:t>9</a:t>
            </a:fld>
            <a:endParaRPr lang="en-US" smtClean="0">
              <a:latin typeface="Times New Roman" pitchFamily="18" charset="0"/>
            </a:endParaRPr>
          </a:p>
        </p:txBody>
      </p:sp>
      <p:sp>
        <p:nvSpPr>
          <p:cNvPr id="32770" name="Rectangle 2"/>
          <p:cNvSpPr>
            <a:spLocks noGrp="1" noRo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US" smtClean="0">
                <a:latin typeface="Times New Roman" pitchFamily="18" charset="0"/>
              </a:rPr>
              <a:t>Class I  Ordinary physical activity does not cause undue fatigue, palpitation or dyspnea.</a:t>
            </a:r>
          </a:p>
          <a:p>
            <a:r>
              <a:rPr lang="en-US" smtClean="0">
                <a:latin typeface="Times New Roman" pitchFamily="18" charset="0"/>
              </a:rPr>
              <a:t>Class II Comfortable at rest, but ordinary physical activity  results in fatigue, palpitation, or dyspnea.</a:t>
            </a:r>
          </a:p>
          <a:p>
            <a:r>
              <a:rPr lang="en-US" smtClean="0">
                <a:latin typeface="Times New Roman" pitchFamily="18" charset="0"/>
              </a:rPr>
              <a:t>Class III Comfortable at rest, but less than ordinary activity causes fatigue palpitation or dyspnea</a:t>
            </a:r>
          </a:p>
          <a:p>
            <a:r>
              <a:rPr lang="en-US" smtClean="0">
                <a:latin typeface="Times New Roman" pitchFamily="18" charset="0"/>
              </a:rPr>
              <a:t>Class IV Symptoms of cardiac insufficiency may be present even at rest.  If any physical activity is undertaken, discomfort is increased.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6" name="Rectangle 6"/>
          <p:cNvSpPr>
            <a:spLocks noGrp="1" noChangeArrowheads="1"/>
          </p:cNvSpPr>
          <p:nvPr>
            <p:ph type="sldNum" sz="quarter" idx="12"/>
          </p:nvPr>
        </p:nvSpPr>
        <p:spPr>
          <a:ln/>
        </p:spPr>
        <p:txBody>
          <a:bodyPr/>
          <a:lstStyle>
            <a:lvl1pPr>
              <a:defRPr/>
            </a:lvl1pPr>
          </a:lstStyle>
          <a:p>
            <a:pPr>
              <a:defRPr/>
            </a:pPr>
            <a:fld id="{30879D6F-3893-4BB3-8ADF-2A1BD7F7FD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6" name="Rectangle 6"/>
          <p:cNvSpPr>
            <a:spLocks noGrp="1" noChangeArrowheads="1"/>
          </p:cNvSpPr>
          <p:nvPr>
            <p:ph type="sldNum" sz="quarter" idx="12"/>
          </p:nvPr>
        </p:nvSpPr>
        <p:spPr>
          <a:ln/>
        </p:spPr>
        <p:txBody>
          <a:bodyPr/>
          <a:lstStyle>
            <a:lvl1pPr>
              <a:defRPr/>
            </a:lvl1pPr>
          </a:lstStyle>
          <a:p>
            <a:pPr>
              <a:defRPr/>
            </a:pPr>
            <a:fld id="{67AEC868-AC5D-4335-80F3-13904F7AD7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31788"/>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31788"/>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6" name="Rectangle 6"/>
          <p:cNvSpPr>
            <a:spLocks noGrp="1" noChangeArrowheads="1"/>
          </p:cNvSpPr>
          <p:nvPr>
            <p:ph type="sldNum" sz="quarter" idx="12"/>
          </p:nvPr>
        </p:nvSpPr>
        <p:spPr>
          <a:ln/>
        </p:spPr>
        <p:txBody>
          <a:bodyPr/>
          <a:lstStyle>
            <a:lvl1pPr>
              <a:defRPr/>
            </a:lvl1pPr>
          </a:lstStyle>
          <a:p>
            <a:pPr>
              <a:defRPr/>
            </a:pPr>
            <a:fld id="{4000B004-163E-4B3E-ACB6-0144DFB4F2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6" name="Rectangle 6"/>
          <p:cNvSpPr>
            <a:spLocks noGrp="1" noChangeArrowheads="1"/>
          </p:cNvSpPr>
          <p:nvPr>
            <p:ph type="sldNum" sz="quarter" idx="12"/>
          </p:nvPr>
        </p:nvSpPr>
        <p:spPr>
          <a:ln/>
        </p:spPr>
        <p:txBody>
          <a:bodyPr/>
          <a:lstStyle>
            <a:lvl1pPr>
              <a:defRPr/>
            </a:lvl1pPr>
          </a:lstStyle>
          <a:p>
            <a:pPr>
              <a:defRPr/>
            </a:pPr>
            <a:fld id="{5F996EA7-C1E1-48CE-9A24-EF1542AE949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6" name="Rectangle 6"/>
          <p:cNvSpPr>
            <a:spLocks noGrp="1" noChangeArrowheads="1"/>
          </p:cNvSpPr>
          <p:nvPr>
            <p:ph type="sldNum" sz="quarter" idx="12"/>
          </p:nvPr>
        </p:nvSpPr>
        <p:spPr>
          <a:ln/>
        </p:spPr>
        <p:txBody>
          <a:bodyPr/>
          <a:lstStyle>
            <a:lvl1pPr>
              <a:defRPr/>
            </a:lvl1pPr>
          </a:lstStyle>
          <a:p>
            <a:pPr>
              <a:defRPr/>
            </a:pPr>
            <a:fld id="{65ED9647-292E-453C-847A-6BB2E0400C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033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33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7" name="Rectangle 6"/>
          <p:cNvSpPr>
            <a:spLocks noGrp="1" noChangeArrowheads="1"/>
          </p:cNvSpPr>
          <p:nvPr>
            <p:ph type="sldNum" sz="quarter" idx="12"/>
          </p:nvPr>
        </p:nvSpPr>
        <p:spPr>
          <a:ln/>
        </p:spPr>
        <p:txBody>
          <a:bodyPr/>
          <a:lstStyle>
            <a:lvl1pPr>
              <a:defRPr/>
            </a:lvl1pPr>
          </a:lstStyle>
          <a:p>
            <a:pPr>
              <a:defRPr/>
            </a:pPr>
            <a:fld id="{4FA4D1BD-C729-4788-B255-D0324614A6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9" name="Rectangle 6"/>
          <p:cNvSpPr>
            <a:spLocks noGrp="1" noChangeArrowheads="1"/>
          </p:cNvSpPr>
          <p:nvPr>
            <p:ph type="sldNum" sz="quarter" idx="12"/>
          </p:nvPr>
        </p:nvSpPr>
        <p:spPr>
          <a:ln/>
        </p:spPr>
        <p:txBody>
          <a:bodyPr/>
          <a:lstStyle>
            <a:lvl1pPr>
              <a:defRPr/>
            </a:lvl1pPr>
          </a:lstStyle>
          <a:p>
            <a:pPr>
              <a:defRPr/>
            </a:pPr>
            <a:fld id="{C2E8E2FF-8D6D-4294-9FC9-DD70E492781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5" name="Rectangle 6"/>
          <p:cNvSpPr>
            <a:spLocks noGrp="1" noChangeArrowheads="1"/>
          </p:cNvSpPr>
          <p:nvPr>
            <p:ph type="sldNum" sz="quarter" idx="12"/>
          </p:nvPr>
        </p:nvSpPr>
        <p:spPr>
          <a:ln/>
        </p:spPr>
        <p:txBody>
          <a:bodyPr/>
          <a:lstStyle>
            <a:lvl1pPr>
              <a:defRPr/>
            </a:lvl1pPr>
          </a:lstStyle>
          <a:p>
            <a:pPr>
              <a:defRPr/>
            </a:pPr>
            <a:fld id="{3D5086EC-B63B-4E7F-8F84-0C93847E488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4" name="Rectangle 6"/>
          <p:cNvSpPr>
            <a:spLocks noGrp="1" noChangeArrowheads="1"/>
          </p:cNvSpPr>
          <p:nvPr>
            <p:ph type="sldNum" sz="quarter" idx="12"/>
          </p:nvPr>
        </p:nvSpPr>
        <p:spPr>
          <a:ln/>
        </p:spPr>
        <p:txBody>
          <a:bodyPr/>
          <a:lstStyle>
            <a:lvl1pPr>
              <a:defRPr/>
            </a:lvl1pPr>
          </a:lstStyle>
          <a:p>
            <a:pPr>
              <a:defRPr/>
            </a:pPr>
            <a:fld id="{A6497EE3-A407-4DEB-8D34-71242DA607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7" name="Rectangle 6"/>
          <p:cNvSpPr>
            <a:spLocks noGrp="1" noChangeArrowheads="1"/>
          </p:cNvSpPr>
          <p:nvPr>
            <p:ph type="sldNum" sz="quarter" idx="12"/>
          </p:nvPr>
        </p:nvSpPr>
        <p:spPr>
          <a:ln/>
        </p:spPr>
        <p:txBody>
          <a:bodyPr/>
          <a:lstStyle>
            <a:lvl1pPr>
              <a:defRPr/>
            </a:lvl1pPr>
          </a:lstStyle>
          <a:p>
            <a:pPr>
              <a:defRPr/>
            </a:pPr>
            <a:fld id="{F1547132-F6EB-419A-8A91-623558FDC7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en-US"/>
              <a:t>© 2000 Heart Failure Society of America, Inc.</a:t>
            </a:r>
          </a:p>
        </p:txBody>
      </p:sp>
      <p:sp>
        <p:nvSpPr>
          <p:cNvPr id="7" name="Rectangle 6"/>
          <p:cNvSpPr>
            <a:spLocks noGrp="1" noChangeArrowheads="1"/>
          </p:cNvSpPr>
          <p:nvPr>
            <p:ph type="sldNum" sz="quarter" idx="12"/>
          </p:nvPr>
        </p:nvSpPr>
        <p:spPr>
          <a:ln/>
        </p:spPr>
        <p:txBody>
          <a:bodyPr/>
          <a:lstStyle>
            <a:lvl1pPr>
              <a:defRPr/>
            </a:lvl1pPr>
          </a:lstStyle>
          <a:p>
            <a:pPr>
              <a:defRPr/>
            </a:pPr>
            <a:fld id="{56D98009-1E53-40D0-974E-15C8C45801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76"/>
            </a:gs>
            <a:gs pos="100000">
              <a:srgbClr val="0000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31788"/>
            <a:ext cx="7772400" cy="1143000"/>
          </a:xfrm>
          <a:prstGeom prst="rect">
            <a:avLst/>
          </a:prstGeom>
          <a:noFill/>
          <a:ln w="12700">
            <a:solidFill>
              <a:srgbClr val="FF0000"/>
            </a:solid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0338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2724150" y="6248400"/>
            <a:ext cx="36957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1">
                <a:solidFill>
                  <a:schemeClr val="bg1"/>
                </a:solidFill>
                <a:latin typeface="Tahoma" pitchFamily="34" charset="0"/>
                <a:cs typeface="Times New Roman" charset="0"/>
              </a:defRPr>
            </a:lvl1pPr>
          </a:lstStyle>
          <a:p>
            <a:pPr>
              <a:defRPr/>
            </a:pPr>
            <a:endParaRPr lang="en-US"/>
          </a:p>
          <a:p>
            <a:pPr>
              <a:defRPr/>
            </a:pPr>
            <a:r>
              <a:rPr lang="en-US"/>
              <a:t>© 2000 Heart Failure Society of America, Inc.</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charset="0"/>
              </a:defRPr>
            </a:lvl1pPr>
          </a:lstStyle>
          <a:p>
            <a:pPr>
              <a:defRPr/>
            </a:pPr>
            <a:fld id="{4B878221-0D0A-446D-B4E1-75539F7E138D}" type="slidenum">
              <a:rPr lang="en-US"/>
              <a:pPr>
                <a:defRPr/>
              </a:pPr>
              <a:t>‹#›</a:t>
            </a:fld>
            <a:endParaRPr lang="en-US"/>
          </a:p>
        </p:txBody>
      </p:sp>
      <p:pic>
        <p:nvPicPr>
          <p:cNvPr id="1031" name="Picture 8" descr="hfa_small"/>
          <p:cNvPicPr>
            <a:picLocks noChangeAspect="1" noChangeArrowheads="1"/>
          </p:cNvPicPr>
          <p:nvPr userDrawn="1"/>
        </p:nvPicPr>
        <p:blipFill>
          <a:blip r:embed="rId13"/>
          <a:srcRect/>
          <a:stretch>
            <a:fillRect/>
          </a:stretch>
        </p:blipFill>
        <p:spPr bwMode="auto">
          <a:xfrm>
            <a:off x="7764463" y="5465763"/>
            <a:ext cx="1314450" cy="1336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dt="0"/>
  <p:txStyles>
    <p:title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charset="0"/>
        </a:defRPr>
      </a:lvl2pPr>
      <a:lvl3pPr algn="ctr" rtl="0" eaLnBrk="0" fontAlgn="base" hangingPunct="0">
        <a:spcBef>
          <a:spcPct val="0"/>
        </a:spcBef>
        <a:spcAft>
          <a:spcPct val="0"/>
        </a:spcAft>
        <a:defRPr sz="3600" b="1">
          <a:solidFill>
            <a:srgbClr val="FFFF00"/>
          </a:solidFill>
          <a:latin typeface="Arial" charset="0"/>
        </a:defRPr>
      </a:lvl3pPr>
      <a:lvl4pPr algn="ctr" rtl="0" eaLnBrk="0" fontAlgn="base" hangingPunct="0">
        <a:spcBef>
          <a:spcPct val="0"/>
        </a:spcBef>
        <a:spcAft>
          <a:spcPct val="0"/>
        </a:spcAft>
        <a:defRPr sz="3600" b="1">
          <a:solidFill>
            <a:srgbClr val="FFFF00"/>
          </a:solidFill>
          <a:latin typeface="Arial" charset="0"/>
        </a:defRPr>
      </a:lvl4pPr>
      <a:lvl5pPr algn="ctr" rtl="0" eaLnBrk="0" fontAlgn="base" hangingPunct="0">
        <a:spcBef>
          <a:spcPct val="0"/>
        </a:spcBef>
        <a:spcAft>
          <a:spcPct val="0"/>
        </a:spcAft>
        <a:defRPr sz="3600" b="1">
          <a:solidFill>
            <a:srgbClr val="FFFF00"/>
          </a:solidFill>
          <a:latin typeface="Arial" charset="0"/>
        </a:defRPr>
      </a:lvl5pPr>
      <a:lvl6pPr marL="457200" algn="ctr" rtl="0" eaLnBrk="0" fontAlgn="base" hangingPunct="0">
        <a:spcBef>
          <a:spcPct val="0"/>
        </a:spcBef>
        <a:spcAft>
          <a:spcPct val="0"/>
        </a:spcAft>
        <a:defRPr sz="3600" b="1">
          <a:solidFill>
            <a:srgbClr val="FFFF00"/>
          </a:solidFill>
          <a:latin typeface="Arial" charset="0"/>
        </a:defRPr>
      </a:lvl6pPr>
      <a:lvl7pPr marL="914400" algn="ctr" rtl="0" eaLnBrk="0" fontAlgn="base" hangingPunct="0">
        <a:spcBef>
          <a:spcPct val="0"/>
        </a:spcBef>
        <a:spcAft>
          <a:spcPct val="0"/>
        </a:spcAft>
        <a:defRPr sz="3600" b="1">
          <a:solidFill>
            <a:srgbClr val="FFFF00"/>
          </a:solidFill>
          <a:latin typeface="Arial" charset="0"/>
        </a:defRPr>
      </a:lvl7pPr>
      <a:lvl8pPr marL="1371600" algn="ctr" rtl="0" eaLnBrk="0" fontAlgn="base" hangingPunct="0">
        <a:spcBef>
          <a:spcPct val="0"/>
        </a:spcBef>
        <a:spcAft>
          <a:spcPct val="0"/>
        </a:spcAft>
        <a:defRPr sz="3600" b="1">
          <a:solidFill>
            <a:srgbClr val="FFFF00"/>
          </a:solidFill>
          <a:latin typeface="Arial" charset="0"/>
        </a:defRPr>
      </a:lvl8pPr>
      <a:lvl9pPr marL="1828800" algn="ctr" rtl="0" eaLnBrk="0" fontAlgn="base" hangingPunct="0">
        <a:spcBef>
          <a:spcPct val="0"/>
        </a:spcBef>
        <a:spcAft>
          <a:spcPct val="0"/>
        </a:spcAft>
        <a:defRPr sz="3600" b="1">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2"/>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15362" name="Rectangle 2"/>
          <p:cNvSpPr>
            <a:spLocks noGrp="1" noChangeArrowheads="1"/>
          </p:cNvSpPr>
          <p:nvPr>
            <p:ph type="ctrTitle" idx="4294967295"/>
          </p:nvPr>
        </p:nvSpPr>
        <p:spPr>
          <a:xfrm>
            <a:off x="381000" y="1676400"/>
            <a:ext cx="8534400" cy="1295400"/>
          </a:xfrm>
          <a:ln>
            <a:noFill/>
          </a:ln>
        </p:spPr>
        <p:txBody>
          <a:bodyPr/>
          <a:lstStyle/>
          <a:p>
            <a:r>
              <a:rPr lang="en-US" sz="2000" b="0" smtClean="0">
                <a:solidFill>
                  <a:srgbClr val="000000"/>
                </a:solidFill>
              </a:rPr>
              <a:t/>
            </a:r>
            <a:br>
              <a:rPr lang="en-US" sz="2000" b="0" smtClean="0">
                <a:solidFill>
                  <a:srgbClr val="000000"/>
                </a:solidFill>
              </a:rPr>
            </a:br>
            <a:r>
              <a:rPr lang="en-US" sz="2000" b="0" smtClean="0">
                <a:solidFill>
                  <a:srgbClr val="000000"/>
                </a:solidFill>
              </a:rPr>
              <a:t/>
            </a:r>
            <a:br>
              <a:rPr lang="en-US" sz="2000" b="0" smtClean="0">
                <a:solidFill>
                  <a:srgbClr val="000000"/>
                </a:solidFill>
              </a:rPr>
            </a:br>
            <a:r>
              <a:rPr lang="en-US" sz="2000" b="0" smtClean="0">
                <a:solidFill>
                  <a:srgbClr val="000000"/>
                </a:solidFill>
              </a:rPr>
              <a:t/>
            </a:r>
            <a:br>
              <a:rPr lang="en-US" sz="2000" b="0" smtClean="0">
                <a:solidFill>
                  <a:srgbClr val="000000"/>
                </a:solidFill>
              </a:rPr>
            </a:br>
            <a:r>
              <a:rPr lang="en-US" sz="2000" b="0" smtClean="0">
                <a:solidFill>
                  <a:srgbClr val="000000"/>
                </a:solidFill>
              </a:rPr>
              <a:t/>
            </a:r>
            <a:br>
              <a:rPr lang="en-US" sz="2000" b="0" smtClean="0">
                <a:solidFill>
                  <a:srgbClr val="000000"/>
                </a:solidFill>
              </a:rPr>
            </a:br>
            <a:r>
              <a:rPr lang="en-US" sz="2000" b="0" smtClean="0">
                <a:solidFill>
                  <a:srgbClr val="000000"/>
                </a:solidFill>
              </a:rPr>
              <a:t/>
            </a:r>
            <a:br>
              <a:rPr lang="en-US" sz="2000" b="0" smtClean="0">
                <a:solidFill>
                  <a:srgbClr val="000000"/>
                </a:solidFill>
              </a:rPr>
            </a:br>
            <a:r>
              <a:rPr lang="en-US" smtClean="0">
                <a:solidFill>
                  <a:schemeClr val="bg1"/>
                </a:solidFill>
              </a:rPr>
              <a:t>Understanding Heart Failure</a:t>
            </a:r>
            <a:r>
              <a:rPr lang="en-US" b="0" smtClean="0">
                <a:solidFill>
                  <a:schemeClr val="tx1"/>
                </a:solidFill>
              </a:rPr>
              <a:t/>
            </a:r>
            <a:br>
              <a:rPr lang="en-US" b="0" smtClean="0">
                <a:solidFill>
                  <a:schemeClr val="tx1"/>
                </a:solidFill>
              </a:rPr>
            </a:br>
            <a:r>
              <a:rPr lang="en-US" b="0" smtClean="0">
                <a:solidFill>
                  <a:srgbClr val="000000"/>
                </a:solidFill>
              </a:rPr>
              <a:t/>
            </a:r>
            <a:br>
              <a:rPr lang="en-US" b="0" smtClean="0">
                <a:solidFill>
                  <a:srgbClr val="000000"/>
                </a:solidFill>
              </a:rPr>
            </a:br>
            <a:r>
              <a:rPr lang="en-US" sz="2000" smtClean="0"/>
              <a:t>presented by</a:t>
            </a:r>
            <a:br>
              <a:rPr lang="en-US" sz="2000" smtClean="0"/>
            </a:br>
            <a:r>
              <a:rPr lang="en-US" sz="2000" smtClean="0"/>
              <a:t>Susan Roberts, ANP </a:t>
            </a:r>
            <a:br>
              <a:rPr lang="en-US" sz="2000" smtClean="0"/>
            </a:br>
            <a:r>
              <a:rPr lang="en-US" sz="2000" smtClean="0"/>
              <a:t>Scott Ward, ANP</a:t>
            </a:r>
            <a:br>
              <a:rPr lang="en-US" sz="2000" smtClean="0"/>
            </a:br>
            <a:r>
              <a:rPr lang="en-US" sz="2000" smtClean="0"/>
              <a:t>Congestive Heart Failure Clinic</a:t>
            </a:r>
            <a:br>
              <a:rPr lang="en-US" sz="2000" smtClean="0"/>
            </a:br>
            <a:r>
              <a:rPr lang="en-US" sz="2000" smtClean="0"/>
              <a:t>as a service of</a:t>
            </a:r>
            <a:br>
              <a:rPr lang="en-US" sz="2000" smtClean="0"/>
            </a:br>
            <a:r>
              <a:rPr lang="en-US" sz="2000" smtClean="0"/>
              <a:t>Durham VA Medical Center</a:t>
            </a: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33794" name="Rectangle 2"/>
          <p:cNvSpPr>
            <a:spLocks noGrp="1" noChangeArrowheads="1"/>
          </p:cNvSpPr>
          <p:nvPr>
            <p:ph type="title"/>
          </p:nvPr>
        </p:nvSpPr>
        <p:spPr>
          <a:xfrm>
            <a:off x="533400" y="381000"/>
            <a:ext cx="8153400" cy="1143000"/>
          </a:xfrm>
        </p:spPr>
        <p:txBody>
          <a:bodyPr/>
          <a:lstStyle/>
          <a:p>
            <a:r>
              <a:rPr lang="en-US" smtClean="0"/>
              <a:t>Is There a Cure For Heart Failure?</a:t>
            </a:r>
          </a:p>
        </p:txBody>
      </p:sp>
      <p:sp>
        <p:nvSpPr>
          <p:cNvPr id="33795" name="Rectangle 3"/>
          <p:cNvSpPr>
            <a:spLocks noGrp="1" noChangeArrowheads="1"/>
          </p:cNvSpPr>
          <p:nvPr>
            <p:ph type="body" idx="1"/>
          </p:nvPr>
        </p:nvSpPr>
        <p:spPr>
          <a:xfrm>
            <a:off x="533400" y="1752600"/>
            <a:ext cx="8153400" cy="4495800"/>
          </a:xfrm>
        </p:spPr>
        <p:txBody>
          <a:bodyPr/>
          <a:lstStyle/>
          <a:p>
            <a:pPr>
              <a:buClr>
                <a:srgbClr val="00FFFF"/>
              </a:buClr>
              <a:buSzPct val="135000"/>
            </a:pPr>
            <a:r>
              <a:rPr lang="en-US" sz="2800" smtClean="0"/>
              <a:t>No, currently there is no medical cure</a:t>
            </a:r>
          </a:p>
          <a:p>
            <a:pPr>
              <a:buClr>
                <a:srgbClr val="00FFFF"/>
              </a:buClr>
              <a:buSzPct val="135000"/>
            </a:pPr>
            <a:endParaRPr lang="en-US" sz="2800" smtClean="0"/>
          </a:p>
          <a:p>
            <a:pPr>
              <a:buClr>
                <a:srgbClr val="00FFFF"/>
              </a:buClr>
              <a:buSzPct val="135000"/>
            </a:pPr>
            <a:r>
              <a:rPr lang="en-US" sz="2800" b="1" smtClean="0">
                <a:solidFill>
                  <a:srgbClr val="FFFF00"/>
                </a:solidFill>
              </a:rPr>
              <a:t>BUT</a:t>
            </a:r>
            <a:r>
              <a:rPr lang="en-US" sz="2800" b="1" smtClean="0"/>
              <a:t>, early diagnosis and proper treatment can:</a:t>
            </a:r>
          </a:p>
          <a:p>
            <a:pPr lvl="1">
              <a:buClr>
                <a:srgbClr val="FFFF00"/>
              </a:buClr>
              <a:buSzPct val="135000"/>
              <a:buFont typeface="Wingdings" pitchFamily="2" charset="2"/>
              <a:buNone/>
            </a:pPr>
            <a:r>
              <a:rPr lang="en-US" smtClean="0">
                <a:solidFill>
                  <a:srgbClr val="FFFF00"/>
                </a:solidFill>
              </a:rPr>
              <a:t>-</a:t>
            </a:r>
            <a:r>
              <a:rPr lang="en-US" smtClean="0"/>
              <a:t> Significantly slow the progression of disease</a:t>
            </a:r>
          </a:p>
          <a:p>
            <a:pPr lvl="1">
              <a:buClr>
                <a:srgbClr val="FFFF00"/>
              </a:buClr>
              <a:buSzPct val="135000"/>
              <a:buFont typeface="Wingdings" pitchFamily="2" charset="2"/>
              <a:buNone/>
            </a:pPr>
            <a:r>
              <a:rPr lang="en-US" smtClean="0">
                <a:solidFill>
                  <a:srgbClr val="FFFF00"/>
                </a:solidFill>
              </a:rPr>
              <a:t>-</a:t>
            </a:r>
            <a:r>
              <a:rPr lang="en-US" smtClean="0"/>
              <a:t> Keep patients out of the hospital</a:t>
            </a:r>
          </a:p>
          <a:p>
            <a:pPr lvl="1">
              <a:buClr>
                <a:srgbClr val="FFFF00"/>
              </a:buClr>
              <a:buSzPct val="135000"/>
              <a:buFont typeface="Wingdings" pitchFamily="2" charset="2"/>
              <a:buNone/>
            </a:pPr>
            <a:r>
              <a:rPr lang="en-US" smtClean="0">
                <a:solidFill>
                  <a:srgbClr val="FFFF00"/>
                </a:solidFill>
              </a:rPr>
              <a:t>-</a:t>
            </a:r>
            <a:r>
              <a:rPr lang="en-US" smtClean="0"/>
              <a:t> Save lives!</a:t>
            </a:r>
          </a:p>
          <a:p>
            <a:pPr>
              <a:buClr>
                <a:srgbClr val="00FFFF"/>
              </a:buClr>
              <a:buSzPct val="135000"/>
            </a:pPr>
            <a:endParaRPr lang="en-US"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35842" name="Rectangle 2"/>
          <p:cNvSpPr>
            <a:spLocks noGrp="1" noChangeArrowheads="1"/>
          </p:cNvSpPr>
          <p:nvPr>
            <p:ph type="title"/>
          </p:nvPr>
        </p:nvSpPr>
        <p:spPr>
          <a:xfrm>
            <a:off x="533400" y="457200"/>
            <a:ext cx="8229600" cy="1143000"/>
          </a:xfrm>
        </p:spPr>
        <p:txBody>
          <a:bodyPr/>
          <a:lstStyle/>
          <a:p>
            <a:r>
              <a:rPr lang="en-US" smtClean="0"/>
              <a:t>What Are The Treatments </a:t>
            </a:r>
            <a:br>
              <a:rPr lang="en-US" smtClean="0"/>
            </a:br>
            <a:r>
              <a:rPr lang="en-US" smtClean="0"/>
              <a:t>for Heart Failure?</a:t>
            </a:r>
          </a:p>
        </p:txBody>
      </p:sp>
      <p:sp>
        <p:nvSpPr>
          <p:cNvPr id="35843" name="Rectangle 3"/>
          <p:cNvSpPr>
            <a:spLocks noGrp="1" noChangeArrowheads="1"/>
          </p:cNvSpPr>
          <p:nvPr>
            <p:ph type="body" idx="1"/>
          </p:nvPr>
        </p:nvSpPr>
        <p:spPr>
          <a:xfrm>
            <a:off x="533400" y="1981200"/>
            <a:ext cx="8229600" cy="4038600"/>
          </a:xfrm>
        </p:spPr>
        <p:txBody>
          <a:bodyPr/>
          <a:lstStyle/>
          <a:p>
            <a:pPr>
              <a:buClr>
                <a:srgbClr val="00FFFF"/>
              </a:buClr>
              <a:buSzPct val="135000"/>
              <a:buFontTx/>
              <a:buNone/>
            </a:pPr>
            <a:r>
              <a:rPr lang="en-US" sz="2800" b="1" smtClean="0"/>
              <a:t>Experts recommend:</a:t>
            </a:r>
            <a:br>
              <a:rPr lang="en-US" sz="2800" b="1" smtClean="0"/>
            </a:br>
            <a:endParaRPr lang="en-US" sz="2800" b="1" smtClean="0"/>
          </a:p>
          <a:p>
            <a:pPr>
              <a:buClr>
                <a:srgbClr val="00FFFF"/>
              </a:buClr>
              <a:buSzPct val="135000"/>
            </a:pPr>
            <a:r>
              <a:rPr lang="en-US" sz="2400" b="1" smtClean="0"/>
              <a:t>Diuretics </a:t>
            </a:r>
            <a:r>
              <a:rPr lang="en-US" sz="2400" i="1" smtClean="0"/>
              <a:t>- helps control symptoms</a:t>
            </a:r>
            <a:r>
              <a:rPr lang="en-US" sz="2400" b="1" smtClean="0"/>
              <a:t> </a:t>
            </a:r>
          </a:p>
          <a:p>
            <a:pPr>
              <a:buClr>
                <a:srgbClr val="00FFFF"/>
              </a:buClr>
              <a:buSzPct val="135000"/>
            </a:pPr>
            <a:r>
              <a:rPr lang="en-US" sz="2400" b="1" smtClean="0"/>
              <a:t>Digoxin </a:t>
            </a:r>
            <a:r>
              <a:rPr lang="en-US" sz="2400" i="1" smtClean="0"/>
              <a:t>- helps control symptoms</a:t>
            </a:r>
            <a:endParaRPr lang="en-US" sz="2400" b="1" smtClean="0"/>
          </a:p>
          <a:p>
            <a:pPr>
              <a:buClr>
                <a:srgbClr val="00FFFF"/>
              </a:buClr>
              <a:buSzPct val="135000"/>
            </a:pPr>
            <a:r>
              <a:rPr lang="en-US" sz="2400" b="1" smtClean="0"/>
              <a:t>ACE Inhibitors</a:t>
            </a:r>
            <a:r>
              <a:rPr lang="en-US" sz="2400" i="1" smtClean="0"/>
              <a:t> - can slow down disease progression</a:t>
            </a:r>
            <a:r>
              <a:rPr lang="en-US" sz="2400" b="1" smtClean="0"/>
              <a:t> </a:t>
            </a:r>
          </a:p>
          <a:p>
            <a:pPr>
              <a:buClr>
                <a:srgbClr val="00FFFF"/>
              </a:buClr>
              <a:buSzPct val="135000"/>
            </a:pPr>
            <a:r>
              <a:rPr lang="en-US" sz="2400" b="1" smtClean="0"/>
              <a:t>Beta Blockers</a:t>
            </a:r>
            <a:r>
              <a:rPr lang="en-US" sz="2400" i="1" smtClean="0"/>
              <a:t> - can slow down disease progression</a:t>
            </a:r>
            <a:r>
              <a:rPr lang="en-US" sz="2400" b="1" smtClean="0"/>
              <a:t> </a:t>
            </a:r>
          </a:p>
          <a:p>
            <a:pPr>
              <a:buClr>
                <a:srgbClr val="00FFFF"/>
              </a:buClr>
              <a:buSzPct val="135000"/>
            </a:pPr>
            <a:r>
              <a:rPr lang="en-US" sz="2400" b="1" smtClean="0"/>
              <a:t>Spironolactone - </a:t>
            </a:r>
            <a:r>
              <a:rPr lang="en-US" sz="2400" i="1" smtClean="0"/>
              <a:t>can slow down disease progression</a:t>
            </a:r>
            <a:r>
              <a:rPr lang="en-US" sz="2400" b="1" smtClean="0"/>
              <a:t/>
            </a:r>
            <a:br>
              <a:rPr lang="en-US" sz="2400" b="1" smtClean="0"/>
            </a:br>
            <a:endParaRPr lang="en-US" sz="2400" smtClean="0"/>
          </a:p>
          <a:p>
            <a:pPr>
              <a:lnSpc>
                <a:spcPct val="60000"/>
              </a:lnSpc>
              <a:buClr>
                <a:srgbClr val="00FFFF"/>
              </a:buClr>
              <a:buSzPct val="135000"/>
              <a:buFontTx/>
              <a:buNone/>
            </a:pPr>
            <a:r>
              <a:rPr lang="en-US" sz="2000" b="1" smtClean="0">
                <a:solidFill>
                  <a:srgbClr val="FFFF00"/>
                </a:solidFill>
              </a:rPr>
              <a:t>This combination of medications has been proven to save lives and keep people out of the hospital.</a:t>
            </a:r>
            <a:r>
              <a:rPr lang="en-US" sz="2400" smtClean="0"/>
              <a:t>  </a:t>
            </a:r>
          </a:p>
          <a:p>
            <a:pPr>
              <a:buClr>
                <a:srgbClr val="00FFFF"/>
              </a:buClr>
              <a:buSzPct val="135000"/>
            </a:pPr>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37890" name="Rectangle 2"/>
          <p:cNvSpPr>
            <a:spLocks noGrp="1" noChangeArrowheads="1"/>
          </p:cNvSpPr>
          <p:nvPr>
            <p:ph type="title"/>
          </p:nvPr>
        </p:nvSpPr>
        <p:spPr>
          <a:xfrm>
            <a:off x="457200" y="533400"/>
            <a:ext cx="8229600" cy="1143000"/>
          </a:xfrm>
        </p:spPr>
        <p:txBody>
          <a:bodyPr/>
          <a:lstStyle/>
          <a:p>
            <a:r>
              <a:rPr lang="en-US" smtClean="0"/>
              <a:t>Medicines to Control Symptoms...</a:t>
            </a:r>
          </a:p>
        </p:txBody>
      </p:sp>
      <p:sp>
        <p:nvSpPr>
          <p:cNvPr id="37891" name="Rectangle 3"/>
          <p:cNvSpPr>
            <a:spLocks noGrp="1" noChangeArrowheads="1"/>
          </p:cNvSpPr>
          <p:nvPr>
            <p:ph type="body" idx="1"/>
          </p:nvPr>
        </p:nvSpPr>
        <p:spPr>
          <a:xfrm>
            <a:off x="457200" y="2057400"/>
            <a:ext cx="8229600" cy="4038600"/>
          </a:xfrm>
        </p:spPr>
        <p:txBody>
          <a:bodyPr/>
          <a:lstStyle/>
          <a:p>
            <a:pPr>
              <a:buClr>
                <a:srgbClr val="00FFFF"/>
              </a:buClr>
              <a:buSzPct val="135000"/>
            </a:pPr>
            <a:r>
              <a:rPr lang="en-US" b="1" smtClean="0">
                <a:solidFill>
                  <a:srgbClr val="FFFF00"/>
                </a:solidFill>
              </a:rPr>
              <a:t>Diuretics</a:t>
            </a:r>
            <a:r>
              <a:rPr lang="en-US" b="1" smtClean="0"/>
              <a:t>: </a:t>
            </a:r>
            <a:r>
              <a:rPr lang="en-US" smtClean="0"/>
              <a:t>decrease fluid retention and reduce swelling</a:t>
            </a:r>
          </a:p>
          <a:p>
            <a:pPr>
              <a:buClr>
                <a:srgbClr val="00FFFF"/>
              </a:buClr>
              <a:buSzPct val="135000"/>
            </a:pPr>
            <a:endParaRPr lang="en-US" sz="2800" smtClean="0"/>
          </a:p>
          <a:p>
            <a:pPr>
              <a:buClr>
                <a:srgbClr val="00FFFF"/>
              </a:buClr>
              <a:buSzPct val="135000"/>
            </a:pPr>
            <a:r>
              <a:rPr lang="en-US" b="1" smtClean="0">
                <a:solidFill>
                  <a:srgbClr val="FFFF00"/>
                </a:solidFill>
              </a:rPr>
              <a:t>Digoxin</a:t>
            </a:r>
            <a:r>
              <a:rPr lang="en-US" b="1" smtClean="0"/>
              <a:t>:</a:t>
            </a:r>
            <a:r>
              <a:rPr lang="en-US" smtClean="0"/>
              <a:t> improves blood circulation by strengthening the contraction of the heart</a:t>
            </a:r>
          </a:p>
          <a:p>
            <a:pPr>
              <a:buClr>
                <a:srgbClr val="00FFFF"/>
              </a:buClr>
              <a:buSzPct val="135000"/>
              <a:buFontTx/>
              <a:buNone/>
            </a:pPr>
            <a:endParaRPr lang="en-US" smtClean="0"/>
          </a:p>
          <a:p>
            <a:pPr>
              <a:buClr>
                <a:srgbClr val="00FFFF"/>
              </a:buClr>
              <a:buSzPct val="135000"/>
              <a:buFontTx/>
              <a:buNone/>
            </a:pPr>
            <a:endParaRPr lang="en-US" smtClean="0"/>
          </a:p>
          <a:p>
            <a:pPr>
              <a:buClr>
                <a:srgbClr val="00FFFF"/>
              </a:buClr>
              <a:buSzPct val="135000"/>
              <a:buFontTx/>
              <a:buNone/>
            </a:pPr>
            <a:endParaRPr lang="en-US" smtClean="0"/>
          </a:p>
          <a:p>
            <a:pPr>
              <a:buClr>
                <a:srgbClr val="00FFFF"/>
              </a:buClr>
              <a:buSzPct val="135000"/>
              <a:buFontTx/>
              <a:buNone/>
            </a:pPr>
            <a:endParaRPr lang="en-US" smtClean="0"/>
          </a:p>
          <a:p>
            <a:pPr>
              <a:buClr>
                <a:srgbClr val="00FFFF"/>
              </a:buClr>
              <a:buSzPct val="135000"/>
              <a:buFontTx/>
              <a:buNone/>
            </a:pPr>
            <a:endParaRPr lang="en-US" sz="36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39938" name="Rectangle 2"/>
          <p:cNvSpPr>
            <a:spLocks noGrp="1" noChangeArrowheads="1"/>
          </p:cNvSpPr>
          <p:nvPr>
            <p:ph type="title"/>
          </p:nvPr>
        </p:nvSpPr>
        <p:spPr>
          <a:xfrm>
            <a:off x="647700" y="457200"/>
            <a:ext cx="7772400" cy="1143000"/>
          </a:xfrm>
        </p:spPr>
        <p:txBody>
          <a:bodyPr/>
          <a:lstStyle/>
          <a:p>
            <a:r>
              <a:rPr lang="en-US" smtClean="0"/>
              <a:t>Medicines That Save Lives…used for their neuro-hormonal effects</a:t>
            </a:r>
          </a:p>
        </p:txBody>
      </p:sp>
      <p:sp>
        <p:nvSpPr>
          <p:cNvPr id="39939" name="Rectangle 3"/>
          <p:cNvSpPr>
            <a:spLocks noGrp="1" noChangeArrowheads="1"/>
          </p:cNvSpPr>
          <p:nvPr>
            <p:ph type="body" idx="1"/>
          </p:nvPr>
        </p:nvSpPr>
        <p:spPr>
          <a:xfrm>
            <a:off x="647700" y="1600200"/>
            <a:ext cx="7772400" cy="4495800"/>
          </a:xfrm>
        </p:spPr>
        <p:txBody>
          <a:bodyPr/>
          <a:lstStyle/>
          <a:p>
            <a:pPr>
              <a:buClr>
                <a:srgbClr val="00FFFF"/>
              </a:buClr>
              <a:buSzPct val="135000"/>
            </a:pPr>
            <a:endParaRPr lang="en-US" sz="2800" b="1" smtClean="0"/>
          </a:p>
          <a:p>
            <a:pPr>
              <a:buClr>
                <a:srgbClr val="00FFFF"/>
              </a:buClr>
              <a:buSzPct val="135000"/>
            </a:pPr>
            <a:r>
              <a:rPr lang="en-US" sz="2800" b="1" smtClean="0">
                <a:solidFill>
                  <a:srgbClr val="FFFF00"/>
                </a:solidFill>
              </a:rPr>
              <a:t>ACE Inhibitors</a:t>
            </a:r>
            <a:r>
              <a:rPr lang="en-US" sz="2800" b="1" smtClean="0"/>
              <a:t>:</a:t>
            </a:r>
            <a:r>
              <a:rPr lang="en-US" sz="2800" smtClean="0"/>
              <a:t> dilate or widen blood vessels; increase blood flow and block the body’s response to substances which can damage the heart</a:t>
            </a:r>
          </a:p>
          <a:p>
            <a:pPr>
              <a:buClr>
                <a:srgbClr val="00FFFF"/>
              </a:buClr>
              <a:buSzPct val="135000"/>
            </a:pPr>
            <a:endParaRPr lang="en-US" sz="2800" b="1" smtClean="0"/>
          </a:p>
          <a:p>
            <a:pPr>
              <a:buClr>
                <a:srgbClr val="00FFFF"/>
              </a:buClr>
              <a:buSzPct val="135000"/>
            </a:pPr>
            <a:r>
              <a:rPr lang="en-US" sz="2800" b="1" smtClean="0">
                <a:solidFill>
                  <a:srgbClr val="FFFF00"/>
                </a:solidFill>
              </a:rPr>
              <a:t>Beta blockers</a:t>
            </a:r>
            <a:r>
              <a:rPr lang="en-US" sz="2800" b="1" smtClean="0"/>
              <a:t>:</a:t>
            </a:r>
            <a:r>
              <a:rPr lang="en-US" sz="2800" smtClean="0"/>
              <a:t> help strengthen the heart’s pumping ability; block the body’s response to substances which can damage the heart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41986" name="Rectangle 1026"/>
          <p:cNvSpPr>
            <a:spLocks noGrp="1" noChangeArrowheads="1"/>
          </p:cNvSpPr>
          <p:nvPr>
            <p:ph type="title"/>
          </p:nvPr>
        </p:nvSpPr>
        <p:spPr/>
        <p:txBody>
          <a:bodyPr/>
          <a:lstStyle/>
          <a:p>
            <a:r>
              <a:rPr lang="en-US" smtClean="0"/>
              <a:t/>
            </a:r>
            <a:br>
              <a:rPr lang="en-US" smtClean="0"/>
            </a:br>
            <a:r>
              <a:rPr lang="en-US" smtClean="0"/>
              <a:t>Medicines That Save Lives…</a:t>
            </a:r>
            <a:br>
              <a:rPr lang="en-US" smtClean="0"/>
            </a:br>
            <a:endParaRPr lang="en-US" smtClean="0"/>
          </a:p>
        </p:txBody>
      </p:sp>
      <p:sp>
        <p:nvSpPr>
          <p:cNvPr id="41987" name="Rectangle 1027"/>
          <p:cNvSpPr>
            <a:spLocks noGrp="1" noChangeArrowheads="1"/>
          </p:cNvSpPr>
          <p:nvPr>
            <p:ph type="body" idx="1"/>
          </p:nvPr>
        </p:nvSpPr>
        <p:spPr/>
        <p:txBody>
          <a:bodyPr/>
          <a:lstStyle/>
          <a:p>
            <a:r>
              <a:rPr lang="en-US" smtClean="0"/>
              <a:t>Spironolactone- for class III-IV heart failure patients.  Can block the body’s response to substances which can damage the heart.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44034" name="Rectangle 2"/>
          <p:cNvSpPr>
            <a:spLocks noGrp="1" noChangeArrowheads="1"/>
          </p:cNvSpPr>
          <p:nvPr>
            <p:ph type="title"/>
          </p:nvPr>
        </p:nvSpPr>
        <p:spPr/>
        <p:txBody>
          <a:bodyPr/>
          <a:lstStyle/>
          <a:p>
            <a:r>
              <a:rPr lang="en-US" smtClean="0"/>
              <a:t>Looking Ahead..New Treatments</a:t>
            </a:r>
          </a:p>
        </p:txBody>
      </p:sp>
      <p:sp>
        <p:nvSpPr>
          <p:cNvPr id="44035" name="Rectangle 3"/>
          <p:cNvSpPr>
            <a:spLocks noGrp="1" noChangeArrowheads="1"/>
          </p:cNvSpPr>
          <p:nvPr>
            <p:ph type="body" idx="1"/>
          </p:nvPr>
        </p:nvSpPr>
        <p:spPr/>
        <p:txBody>
          <a:bodyPr/>
          <a:lstStyle/>
          <a:p>
            <a:r>
              <a:rPr lang="en-US" smtClean="0"/>
              <a:t>Cardiac Resynchronization Therapy</a:t>
            </a:r>
          </a:p>
          <a:p>
            <a:r>
              <a:rPr lang="en-US" smtClean="0"/>
              <a:t>Implantable Cardioverter Defibrillator</a:t>
            </a:r>
          </a:p>
          <a:p>
            <a:r>
              <a:rPr lang="en-US" smtClean="0"/>
              <a:t>Ventricular Assist Device</a:t>
            </a:r>
          </a:p>
          <a:p>
            <a:r>
              <a:rPr lang="en-US" smtClean="0"/>
              <a:t>Heart Transplantation</a:t>
            </a:r>
          </a:p>
          <a:p>
            <a:r>
              <a:rPr lang="en-US" smtClean="0"/>
              <a:t>Research and Clinical Studies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45058" name="Rectangle 2"/>
          <p:cNvSpPr>
            <a:spLocks noGrp="1" noChangeArrowheads="1"/>
          </p:cNvSpPr>
          <p:nvPr>
            <p:ph type="title"/>
          </p:nvPr>
        </p:nvSpPr>
        <p:spPr/>
        <p:txBody>
          <a:bodyPr/>
          <a:lstStyle/>
          <a:p>
            <a:r>
              <a:rPr lang="en-US" smtClean="0"/>
              <a:t>Cardiac Resynchronization </a:t>
            </a:r>
          </a:p>
        </p:txBody>
      </p:sp>
      <p:sp>
        <p:nvSpPr>
          <p:cNvPr id="45059" name="Rectangle 3"/>
          <p:cNvSpPr>
            <a:spLocks noGrp="1" noChangeArrowheads="1"/>
          </p:cNvSpPr>
          <p:nvPr>
            <p:ph type="body" idx="1"/>
          </p:nvPr>
        </p:nvSpPr>
        <p:spPr/>
        <p:txBody>
          <a:bodyPr/>
          <a:lstStyle/>
          <a:p>
            <a:r>
              <a:rPr lang="en-US" smtClean="0"/>
              <a:t>Some patients with heart failure can benefit from cardiac resynchronization or  a Bi Ventricular device. </a:t>
            </a:r>
          </a:p>
          <a:p>
            <a:pPr>
              <a:buFontTx/>
              <a:buNone/>
            </a:pPr>
            <a:r>
              <a:rPr lang="en-US" smtClean="0"/>
              <a:t>      - Does not affect mortality, but improves quality of life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47106" name="Rectangle 2"/>
          <p:cNvSpPr>
            <a:spLocks noGrp="1" noChangeArrowheads="1"/>
          </p:cNvSpPr>
          <p:nvPr>
            <p:ph type="title"/>
          </p:nvPr>
        </p:nvSpPr>
        <p:spPr/>
        <p:txBody>
          <a:bodyPr/>
          <a:lstStyle/>
          <a:p>
            <a:r>
              <a:rPr lang="en-US" smtClean="0"/>
              <a:t>BiV Pacemakers</a:t>
            </a:r>
          </a:p>
        </p:txBody>
      </p:sp>
      <p:sp>
        <p:nvSpPr>
          <p:cNvPr id="47107" name="Rectangle 3"/>
          <p:cNvSpPr>
            <a:spLocks noGrp="1" noChangeArrowheads="1"/>
          </p:cNvSpPr>
          <p:nvPr>
            <p:ph type="body" idx="1"/>
          </p:nvPr>
        </p:nvSpPr>
        <p:spPr/>
        <p:txBody>
          <a:bodyPr/>
          <a:lstStyle/>
          <a:p>
            <a:r>
              <a:rPr lang="en-US" smtClean="0"/>
              <a:t>In order to qualify for a BiV pacer, the patient must meet the following  qualifications </a:t>
            </a:r>
          </a:p>
          <a:p>
            <a:pPr>
              <a:buFontTx/>
              <a:buNone/>
            </a:pPr>
            <a:r>
              <a:rPr lang="en-US" smtClean="0"/>
              <a:t>     - Have NYHA Class III or IV symptoms</a:t>
            </a:r>
          </a:p>
          <a:p>
            <a:pPr>
              <a:buFontTx/>
              <a:buNone/>
            </a:pPr>
            <a:r>
              <a:rPr lang="en-US" smtClean="0"/>
              <a:t>     - Have a QRS complex &gt;120   </a:t>
            </a:r>
          </a:p>
          <a:p>
            <a:pPr>
              <a:buFontTx/>
              <a:buNone/>
            </a:pPr>
            <a:r>
              <a:rPr lang="en-US" smtClean="0"/>
              <a:t>     - EF &lt; 35%</a:t>
            </a:r>
          </a:p>
          <a:p>
            <a:pPr>
              <a:buFontTx/>
              <a:buNone/>
            </a:pPr>
            <a:r>
              <a:rPr lang="en-US"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48130" name="Rectangle 2"/>
          <p:cNvSpPr>
            <a:spLocks noGrp="1" noChangeArrowheads="1"/>
          </p:cNvSpPr>
          <p:nvPr>
            <p:ph type="title"/>
          </p:nvPr>
        </p:nvSpPr>
        <p:spPr/>
        <p:txBody>
          <a:bodyPr/>
          <a:lstStyle/>
          <a:p>
            <a:r>
              <a:rPr lang="en-US" smtClean="0"/>
              <a:t>Implanted Defibrillator</a:t>
            </a:r>
          </a:p>
        </p:txBody>
      </p:sp>
      <p:sp>
        <p:nvSpPr>
          <p:cNvPr id="48131" name="Rectangle 3"/>
          <p:cNvSpPr>
            <a:spLocks noGrp="1" noChangeArrowheads="1"/>
          </p:cNvSpPr>
          <p:nvPr>
            <p:ph type="body" idx="1"/>
          </p:nvPr>
        </p:nvSpPr>
        <p:spPr/>
        <p:txBody>
          <a:bodyPr/>
          <a:lstStyle/>
          <a:p>
            <a:r>
              <a:rPr lang="en-US" smtClean="0"/>
              <a:t>EF&lt;35%</a:t>
            </a:r>
          </a:p>
          <a:p>
            <a:r>
              <a:rPr lang="en-US" smtClean="0"/>
              <a:t>NYHA Class II/III</a:t>
            </a:r>
          </a:p>
          <a:p>
            <a:r>
              <a:rPr lang="en-US" smtClean="0"/>
              <a:t>With or without CAD</a:t>
            </a:r>
          </a:p>
          <a:p>
            <a:pPr lvl="1"/>
            <a:r>
              <a:rPr lang="en-US" smtClean="0"/>
              <a:t>MADIT  II  with  CAD</a:t>
            </a:r>
          </a:p>
          <a:p>
            <a:pPr lvl="1"/>
            <a:r>
              <a:rPr lang="en-US" smtClean="0"/>
              <a:t>SCD-Heft without CAD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0178" name="Rectangle 2"/>
          <p:cNvSpPr>
            <a:spLocks noGrp="1" noChangeArrowheads="1"/>
          </p:cNvSpPr>
          <p:nvPr>
            <p:ph type="title"/>
          </p:nvPr>
        </p:nvSpPr>
        <p:spPr/>
        <p:txBody>
          <a:bodyPr/>
          <a:lstStyle/>
          <a:p>
            <a:r>
              <a:rPr lang="en-US" smtClean="0"/>
              <a:t>Ventricular Assist Device</a:t>
            </a:r>
          </a:p>
        </p:txBody>
      </p:sp>
      <p:sp>
        <p:nvSpPr>
          <p:cNvPr id="50179" name="Rectangle 3"/>
          <p:cNvSpPr>
            <a:spLocks noGrp="1" noChangeArrowheads="1"/>
          </p:cNvSpPr>
          <p:nvPr>
            <p:ph type="body" idx="1"/>
          </p:nvPr>
        </p:nvSpPr>
        <p:spPr/>
        <p:txBody>
          <a:bodyPr/>
          <a:lstStyle/>
          <a:p>
            <a:r>
              <a:rPr lang="en-US" smtClean="0"/>
              <a:t>A mechanical pump  inserted into your body to assist with blood flow.</a:t>
            </a:r>
          </a:p>
          <a:p>
            <a:r>
              <a:rPr lang="en-US" smtClean="0"/>
              <a:t>For severe heart failure</a:t>
            </a:r>
          </a:p>
          <a:p>
            <a:r>
              <a:rPr lang="en-US" smtClean="0"/>
              <a:t>Can stabilize your heart failure</a:t>
            </a:r>
          </a:p>
          <a:p>
            <a:r>
              <a:rPr lang="en-US" smtClean="0"/>
              <a:t>Not a treatment for everyone</a:t>
            </a:r>
          </a:p>
          <a:p>
            <a:r>
              <a:rPr lang="en-US" smtClean="0"/>
              <a:t>Not currently available at DVAMC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17410" name="Rectangle 2"/>
          <p:cNvSpPr>
            <a:spLocks noGrp="1" noChangeArrowheads="1"/>
          </p:cNvSpPr>
          <p:nvPr>
            <p:ph type="title"/>
          </p:nvPr>
        </p:nvSpPr>
        <p:spPr>
          <a:xfrm>
            <a:off x="533400" y="228600"/>
            <a:ext cx="8153400" cy="1143000"/>
          </a:xfrm>
        </p:spPr>
        <p:txBody>
          <a:bodyPr/>
          <a:lstStyle/>
          <a:p>
            <a:r>
              <a:rPr lang="en-US" smtClean="0"/>
              <a:t>What is Heart Failure? </a:t>
            </a:r>
          </a:p>
        </p:txBody>
      </p:sp>
      <p:sp>
        <p:nvSpPr>
          <p:cNvPr id="17411" name="Rectangle 3"/>
          <p:cNvSpPr>
            <a:spLocks noGrp="1" noChangeArrowheads="1"/>
          </p:cNvSpPr>
          <p:nvPr>
            <p:ph type="body" idx="1"/>
          </p:nvPr>
        </p:nvSpPr>
        <p:spPr>
          <a:xfrm>
            <a:off x="533400" y="1524000"/>
            <a:ext cx="8153400" cy="4724400"/>
          </a:xfrm>
        </p:spPr>
        <p:txBody>
          <a:bodyPr/>
          <a:lstStyle/>
          <a:p>
            <a:pPr>
              <a:buClr>
                <a:srgbClr val="00FFFF"/>
              </a:buClr>
              <a:buSzPct val="135000"/>
            </a:pPr>
            <a:r>
              <a:rPr lang="en-US" sz="2800" smtClean="0"/>
              <a:t>Heart failure is a condition that develops when the heart's muscle becomes weakened after it is injured, often from a heart attack or high blood pressure, and fails to pump enough blood to meet the metabolic needs of the body.  </a:t>
            </a:r>
            <a:endParaRPr lang="en-US" sz="1600" smtClean="0"/>
          </a:p>
          <a:p>
            <a:pPr>
              <a:buClr>
                <a:srgbClr val="00FFFF"/>
              </a:buClr>
              <a:buSzPct val="135000"/>
            </a:pPr>
            <a:endParaRPr lang="en-US" sz="2800" smtClean="0"/>
          </a:p>
          <a:p>
            <a:pPr>
              <a:buClr>
                <a:srgbClr val="00FFFF"/>
              </a:buClr>
              <a:buSzPct val="135000"/>
            </a:pP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1202" name="Rectangle 2"/>
          <p:cNvSpPr>
            <a:spLocks noGrp="1" noChangeArrowheads="1"/>
          </p:cNvSpPr>
          <p:nvPr>
            <p:ph type="title"/>
          </p:nvPr>
        </p:nvSpPr>
        <p:spPr/>
        <p:txBody>
          <a:bodyPr/>
          <a:lstStyle/>
          <a:p>
            <a:r>
              <a:rPr lang="en-US" smtClean="0"/>
              <a:t>Heart Transplantation</a:t>
            </a:r>
          </a:p>
        </p:txBody>
      </p:sp>
      <p:sp>
        <p:nvSpPr>
          <p:cNvPr id="51203" name="Rectangle 3"/>
          <p:cNvSpPr>
            <a:spLocks noGrp="1" noChangeArrowheads="1"/>
          </p:cNvSpPr>
          <p:nvPr>
            <p:ph type="body" idx="1"/>
          </p:nvPr>
        </p:nvSpPr>
        <p:spPr/>
        <p:txBody>
          <a:bodyPr/>
          <a:lstStyle/>
          <a:p>
            <a:r>
              <a:rPr lang="en-US" smtClean="0"/>
              <a:t>Operation to replace diseased heart  with a healthy heart.</a:t>
            </a:r>
          </a:p>
          <a:p>
            <a:r>
              <a:rPr lang="en-US" smtClean="0"/>
              <a:t>Not done on smokers.</a:t>
            </a:r>
          </a:p>
          <a:p>
            <a:r>
              <a:rPr lang="en-US" smtClean="0"/>
              <a:t>Limited availability of organs</a:t>
            </a:r>
          </a:p>
          <a:p>
            <a:r>
              <a:rPr lang="en-US" smtClean="0"/>
              <a:t>Option for only a very few people who have good health except for heart disease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2226" name="Rectangle 2"/>
          <p:cNvSpPr>
            <a:spLocks noGrp="1" noChangeArrowheads="1"/>
          </p:cNvSpPr>
          <p:nvPr>
            <p:ph type="title"/>
          </p:nvPr>
        </p:nvSpPr>
        <p:spPr/>
        <p:txBody>
          <a:bodyPr/>
          <a:lstStyle/>
          <a:p>
            <a:r>
              <a:rPr lang="en-US" smtClean="0"/>
              <a:t>Research and Clinical Studies</a:t>
            </a:r>
          </a:p>
        </p:txBody>
      </p:sp>
      <p:sp>
        <p:nvSpPr>
          <p:cNvPr id="52227" name="Rectangle 3"/>
          <p:cNvSpPr>
            <a:spLocks noGrp="1" noChangeArrowheads="1"/>
          </p:cNvSpPr>
          <p:nvPr>
            <p:ph type="body" idx="1"/>
          </p:nvPr>
        </p:nvSpPr>
        <p:spPr/>
        <p:txBody>
          <a:bodyPr/>
          <a:lstStyle/>
          <a:p>
            <a:r>
              <a:rPr lang="en-US" smtClean="0"/>
              <a:t>Ongoing medical research regarding medical and surgical interventions for diseased hearts.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3250" name="Rectangle 2"/>
          <p:cNvSpPr>
            <a:spLocks noGrp="1" noChangeArrowheads="1"/>
          </p:cNvSpPr>
          <p:nvPr>
            <p:ph type="title"/>
          </p:nvPr>
        </p:nvSpPr>
        <p:spPr>
          <a:xfrm>
            <a:off x="407988" y="381000"/>
            <a:ext cx="8391525" cy="1143000"/>
          </a:xfrm>
        </p:spPr>
        <p:txBody>
          <a:bodyPr/>
          <a:lstStyle/>
          <a:p>
            <a:r>
              <a:rPr lang="en-US" smtClean="0"/>
              <a:t>Can a Person Live </a:t>
            </a:r>
            <a:br>
              <a:rPr lang="en-US" smtClean="0"/>
            </a:br>
            <a:r>
              <a:rPr lang="en-US" smtClean="0"/>
              <a:t>with Heart Failure?</a:t>
            </a:r>
          </a:p>
        </p:txBody>
      </p:sp>
      <p:sp>
        <p:nvSpPr>
          <p:cNvPr id="53251" name="Rectangle 3"/>
          <p:cNvSpPr>
            <a:spLocks noGrp="1" noChangeArrowheads="1"/>
          </p:cNvSpPr>
          <p:nvPr>
            <p:ph type="body" idx="1"/>
          </p:nvPr>
        </p:nvSpPr>
        <p:spPr>
          <a:xfrm>
            <a:off x="381000" y="1676400"/>
            <a:ext cx="8443913" cy="4343400"/>
          </a:xfrm>
        </p:spPr>
        <p:txBody>
          <a:bodyPr/>
          <a:lstStyle/>
          <a:p>
            <a:pPr>
              <a:buClr>
                <a:srgbClr val="FF0000"/>
              </a:buClr>
              <a:buFont typeface="Symbol" pitchFamily="18" charset="2"/>
              <a:buNone/>
            </a:pPr>
            <a:r>
              <a:rPr lang="en-US" sz="4000" b="1" smtClean="0">
                <a:solidFill>
                  <a:srgbClr val="FFFF00"/>
                </a:solidFill>
              </a:rPr>
              <a:t>YES!!!</a:t>
            </a:r>
          </a:p>
          <a:p>
            <a:pPr>
              <a:buClr>
                <a:srgbClr val="00FFFF"/>
              </a:buClr>
              <a:buSzPct val="135000"/>
            </a:pPr>
            <a:r>
              <a:rPr lang="en-US" sz="3600" smtClean="0"/>
              <a:t>Patients need regular follow-up</a:t>
            </a:r>
          </a:p>
          <a:p>
            <a:pPr>
              <a:buClr>
                <a:srgbClr val="00FFFF"/>
              </a:buClr>
              <a:buSzPct val="135000"/>
            </a:pPr>
            <a:r>
              <a:rPr lang="en-US" sz="3600" smtClean="0"/>
              <a:t>Educating patients regarding signs and symptoms of heart failure is crucial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5298" name="Rectangle 2"/>
          <p:cNvSpPr>
            <a:spLocks noGrp="1" noChangeArrowheads="1"/>
          </p:cNvSpPr>
          <p:nvPr>
            <p:ph type="title"/>
          </p:nvPr>
        </p:nvSpPr>
        <p:spPr/>
        <p:txBody>
          <a:bodyPr/>
          <a:lstStyle/>
          <a:p>
            <a:r>
              <a:rPr lang="en-US" smtClean="0"/>
              <a:t>Discharge Teaching for Heart Failure Patients</a:t>
            </a:r>
          </a:p>
        </p:txBody>
      </p:sp>
      <p:sp>
        <p:nvSpPr>
          <p:cNvPr id="55299" name="Rectangle 3"/>
          <p:cNvSpPr>
            <a:spLocks noGrp="1" noChangeArrowheads="1"/>
          </p:cNvSpPr>
          <p:nvPr>
            <p:ph type="body" idx="1"/>
          </p:nvPr>
        </p:nvSpPr>
        <p:spPr/>
        <p:txBody>
          <a:bodyPr/>
          <a:lstStyle/>
          <a:p>
            <a:pPr>
              <a:lnSpc>
                <a:spcPct val="90000"/>
              </a:lnSpc>
            </a:pPr>
            <a:r>
              <a:rPr lang="en-US" sz="2800" smtClean="0"/>
              <a:t>Take medications as prescribed.  Don’t run out.</a:t>
            </a:r>
          </a:p>
          <a:p>
            <a:pPr>
              <a:lnSpc>
                <a:spcPct val="90000"/>
              </a:lnSpc>
            </a:pPr>
            <a:r>
              <a:rPr lang="en-US" sz="2800" smtClean="0"/>
              <a:t>Weigh daily.  Weight gain of 3 pounds overnight, or 5 pounds in 5 days indicates fluid retention.</a:t>
            </a:r>
          </a:p>
          <a:p>
            <a:pPr>
              <a:lnSpc>
                <a:spcPct val="90000"/>
              </a:lnSpc>
            </a:pPr>
            <a:r>
              <a:rPr lang="en-US" sz="2800" smtClean="0"/>
              <a:t>Stop smoking.</a:t>
            </a:r>
          </a:p>
          <a:p>
            <a:pPr>
              <a:lnSpc>
                <a:spcPct val="90000"/>
              </a:lnSpc>
            </a:pPr>
            <a:r>
              <a:rPr lang="en-US" sz="2800" smtClean="0"/>
              <a:t>Eat a low sodium diet.</a:t>
            </a:r>
          </a:p>
          <a:p>
            <a:pPr>
              <a:lnSpc>
                <a:spcPct val="90000"/>
              </a:lnSpc>
            </a:pPr>
            <a:r>
              <a:rPr lang="en-US" sz="2800" smtClean="0"/>
              <a:t>Take blood pressure daily. Goal for most patients is &lt; 130/80.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6322" name="Rectangle 2"/>
          <p:cNvSpPr>
            <a:spLocks noGrp="1" noChangeArrowheads="1"/>
          </p:cNvSpPr>
          <p:nvPr>
            <p:ph type="title"/>
          </p:nvPr>
        </p:nvSpPr>
        <p:spPr/>
        <p:txBody>
          <a:bodyPr/>
          <a:lstStyle/>
          <a:p>
            <a:r>
              <a:rPr lang="en-US" smtClean="0"/>
              <a:t>Discharge Teaching for Heart Failure Patients</a:t>
            </a:r>
          </a:p>
        </p:txBody>
      </p:sp>
      <p:sp>
        <p:nvSpPr>
          <p:cNvPr id="56323" name="Rectangle 3"/>
          <p:cNvSpPr>
            <a:spLocks noGrp="1" noChangeArrowheads="1"/>
          </p:cNvSpPr>
          <p:nvPr>
            <p:ph type="body" idx="1"/>
          </p:nvPr>
        </p:nvSpPr>
        <p:spPr/>
        <p:txBody>
          <a:bodyPr/>
          <a:lstStyle/>
          <a:p>
            <a:r>
              <a:rPr lang="en-US" smtClean="0"/>
              <a:t>Proceed with activity as you can tolerate it.  If it makes you short of breath, slow down or stop.  If you have chest pain, slow down or stop and if unrelieved by nitroglycerin, call your doctor or 911.</a:t>
            </a:r>
          </a:p>
          <a:p>
            <a:r>
              <a:rPr lang="en-US" smtClean="0"/>
              <a:t>Any questions, call your provider.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57346" name="Rectangle 2"/>
          <p:cNvSpPr>
            <a:spLocks noGrp="1" noChangeArrowheads="1"/>
          </p:cNvSpPr>
          <p:nvPr>
            <p:ph type="title"/>
          </p:nvPr>
        </p:nvSpPr>
        <p:spPr>
          <a:xfrm>
            <a:off x="495300" y="381000"/>
            <a:ext cx="8153400" cy="1143000"/>
          </a:xfrm>
        </p:spPr>
        <p:txBody>
          <a:bodyPr/>
          <a:lstStyle/>
          <a:p>
            <a:r>
              <a:rPr lang="en-US" smtClean="0"/>
              <a:t>For More Information </a:t>
            </a:r>
            <a:br>
              <a:rPr lang="en-US" smtClean="0"/>
            </a:br>
            <a:r>
              <a:rPr lang="en-US" smtClean="0"/>
              <a:t>About Heart Failure, Contact…</a:t>
            </a:r>
          </a:p>
        </p:txBody>
      </p:sp>
      <p:sp>
        <p:nvSpPr>
          <p:cNvPr id="57347" name="Rectangle 3"/>
          <p:cNvSpPr>
            <a:spLocks noGrp="1" noChangeArrowheads="1"/>
          </p:cNvSpPr>
          <p:nvPr>
            <p:ph type="body" idx="1"/>
          </p:nvPr>
        </p:nvSpPr>
        <p:spPr>
          <a:xfrm>
            <a:off x="304800" y="1524000"/>
            <a:ext cx="8534400" cy="4724400"/>
          </a:xfrm>
        </p:spPr>
        <p:txBody>
          <a:bodyPr/>
          <a:lstStyle/>
          <a:p>
            <a:pPr>
              <a:buClr>
                <a:srgbClr val="FF0000"/>
              </a:buClr>
              <a:buFont typeface="Symbol" pitchFamily="18" charset="2"/>
              <a:buChar char="©"/>
            </a:pPr>
            <a:endParaRPr lang="en-US" sz="500" smtClean="0"/>
          </a:p>
          <a:p>
            <a:pPr>
              <a:buClr>
                <a:srgbClr val="FF0000"/>
              </a:buClr>
              <a:buFont typeface="Symbol" pitchFamily="18" charset="2"/>
              <a:buNone/>
            </a:pPr>
            <a:r>
              <a:rPr lang="en-US" b="1" smtClean="0"/>
              <a:t>The Heart Failure Society of America</a:t>
            </a:r>
            <a:br>
              <a:rPr lang="en-US" b="1" smtClean="0"/>
            </a:br>
            <a:r>
              <a:rPr lang="en-US" b="1" smtClean="0"/>
              <a:t>via their web sites:</a:t>
            </a:r>
          </a:p>
          <a:p>
            <a:pPr>
              <a:buClr>
                <a:srgbClr val="FF0000"/>
              </a:buClr>
              <a:buFont typeface="Symbol" pitchFamily="18" charset="2"/>
              <a:buNone/>
            </a:pPr>
            <a:endParaRPr lang="en-US" smtClean="0"/>
          </a:p>
          <a:p>
            <a:pPr lvl="2">
              <a:lnSpc>
                <a:spcPct val="80000"/>
              </a:lnSpc>
              <a:buClr>
                <a:srgbClr val="00FFFF"/>
              </a:buClr>
              <a:buSzPct val="135000"/>
            </a:pPr>
            <a:r>
              <a:rPr lang="en-US" sz="2800" b="1" smtClean="0">
                <a:solidFill>
                  <a:srgbClr val="FFFF00"/>
                </a:solidFill>
              </a:rPr>
              <a:t>Individuals</a:t>
            </a:r>
            <a:r>
              <a:rPr lang="en-US" sz="2800" smtClean="0"/>
              <a:t> - www.abouthf.org</a:t>
            </a:r>
          </a:p>
          <a:p>
            <a:pPr lvl="2">
              <a:lnSpc>
                <a:spcPct val="80000"/>
              </a:lnSpc>
              <a:buClr>
                <a:srgbClr val="00FFFF"/>
              </a:buClr>
              <a:buSzPct val="135000"/>
              <a:buFontTx/>
              <a:buNone/>
            </a:pPr>
            <a:endParaRPr lang="en-US" sz="2800" smtClean="0"/>
          </a:p>
          <a:p>
            <a:pPr lvl="2">
              <a:lnSpc>
                <a:spcPct val="80000"/>
              </a:lnSpc>
              <a:buClr>
                <a:srgbClr val="00FFFF"/>
              </a:buClr>
              <a:buSzPct val="135000"/>
            </a:pPr>
            <a:r>
              <a:rPr lang="en-US" sz="2800" b="1" smtClean="0">
                <a:solidFill>
                  <a:srgbClr val="FFFF00"/>
                </a:solidFill>
              </a:rPr>
              <a:t>Professionals</a:t>
            </a:r>
            <a:r>
              <a:rPr lang="en-US" sz="2800" smtClean="0"/>
              <a:t> – www.hfsa.org</a:t>
            </a:r>
          </a:p>
          <a:p>
            <a:pPr lvl="2">
              <a:lnSpc>
                <a:spcPct val="80000"/>
              </a:lnSpc>
              <a:buClr>
                <a:srgbClr val="FF0000"/>
              </a:buClr>
              <a:buFont typeface="Symbol" pitchFamily="18" charset="2"/>
              <a:buNone/>
            </a:pPr>
            <a:endParaRPr lang="en-US" sz="4000" smtClean="0"/>
          </a:p>
          <a:p>
            <a:pPr lvl="2">
              <a:lnSpc>
                <a:spcPct val="80000"/>
              </a:lnSpc>
              <a:buClr>
                <a:srgbClr val="FF0000"/>
              </a:buClr>
              <a:buFont typeface="Symbol" pitchFamily="18" charset="2"/>
              <a:buNone/>
            </a:pPr>
            <a:endParaRPr lang="en-US" sz="1200" b="1" smtClean="0"/>
          </a:p>
          <a:p>
            <a:pPr algn="ctr">
              <a:lnSpc>
                <a:spcPct val="80000"/>
              </a:lnSpc>
              <a:buClr>
                <a:srgbClr val="FF0000"/>
              </a:buClr>
              <a:buFont typeface="Symbol" pitchFamily="18" charset="2"/>
              <a:buNone/>
            </a:pPr>
            <a:endParaRPr lang="en-US" smtClean="0"/>
          </a:p>
          <a:p>
            <a:pPr algn="ctr">
              <a:lnSpc>
                <a:spcPct val="80000"/>
              </a:lnSpc>
              <a:buClr>
                <a:srgbClr val="FF0000"/>
              </a:buClr>
              <a:buFont typeface="Symbol" pitchFamily="18" charset="2"/>
              <a:buNone/>
            </a:pP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19458" name="Rectangle 2"/>
          <p:cNvSpPr>
            <a:spLocks noGrp="1" noChangeArrowheads="1"/>
          </p:cNvSpPr>
          <p:nvPr>
            <p:ph type="title"/>
          </p:nvPr>
        </p:nvSpPr>
        <p:spPr>
          <a:xfrm>
            <a:off x="457200" y="304800"/>
            <a:ext cx="8229600" cy="1143000"/>
          </a:xfrm>
        </p:spPr>
        <p:txBody>
          <a:bodyPr/>
          <a:lstStyle/>
          <a:p>
            <a:r>
              <a:rPr lang="en-US" smtClean="0"/>
              <a:t>Heart Failure Does</a:t>
            </a:r>
            <a:r>
              <a:rPr lang="en-US" b="0" smtClean="0"/>
              <a:t> </a:t>
            </a:r>
            <a:r>
              <a:rPr lang="en-US" u="sng" smtClean="0">
                <a:solidFill>
                  <a:srgbClr val="00FFFF"/>
                </a:solidFill>
              </a:rPr>
              <a:t>NOT</a:t>
            </a:r>
            <a:r>
              <a:rPr lang="en-US" b="0" smtClean="0"/>
              <a:t> </a:t>
            </a:r>
            <a:r>
              <a:rPr lang="en-US" smtClean="0"/>
              <a:t>Mean...</a:t>
            </a:r>
          </a:p>
        </p:txBody>
      </p:sp>
      <p:sp>
        <p:nvSpPr>
          <p:cNvPr id="19459" name="Rectangle 3"/>
          <p:cNvSpPr>
            <a:spLocks noGrp="1" noChangeArrowheads="1"/>
          </p:cNvSpPr>
          <p:nvPr>
            <p:ph type="body" idx="1"/>
          </p:nvPr>
        </p:nvSpPr>
        <p:spPr>
          <a:xfrm>
            <a:off x="457200" y="1676400"/>
            <a:ext cx="8229600" cy="4648200"/>
          </a:xfrm>
        </p:spPr>
        <p:txBody>
          <a:bodyPr/>
          <a:lstStyle/>
          <a:p>
            <a:pPr>
              <a:buClr>
                <a:srgbClr val="00FFFF"/>
              </a:buClr>
              <a:buSzPct val="135000"/>
            </a:pPr>
            <a:r>
              <a:rPr lang="en-US" sz="2400" smtClean="0"/>
              <a:t>That the heart has stopped working or is about to stop working, or that the patient has had a heart attack.</a:t>
            </a:r>
          </a:p>
          <a:p>
            <a:pPr>
              <a:buClr>
                <a:srgbClr val="00FFFF"/>
              </a:buClr>
              <a:buSzPct val="135000"/>
            </a:pPr>
            <a:endParaRPr lang="en-US" sz="2400" smtClean="0"/>
          </a:p>
          <a:p>
            <a:pPr>
              <a:buClr>
                <a:srgbClr val="00FFFF"/>
              </a:buClr>
              <a:buSzPct val="135000"/>
            </a:pPr>
            <a:endParaRPr lang="en-US" sz="2400" smtClean="0"/>
          </a:p>
          <a:p>
            <a:pPr>
              <a:buClr>
                <a:srgbClr val="00FFFF"/>
              </a:buClr>
              <a:buSzPct val="135000"/>
            </a:pPr>
            <a:endParaRPr lang="en-US" sz="2400" smtClean="0"/>
          </a:p>
          <a:p>
            <a:pPr algn="ctr">
              <a:buClr>
                <a:srgbClr val="00FFFF"/>
              </a:buClr>
              <a:buSzPct val="135000"/>
              <a:buFontTx/>
              <a:buNone/>
            </a:pPr>
            <a:r>
              <a:rPr lang="en-US" sz="2400" b="1" u="sng" smtClean="0">
                <a:solidFill>
                  <a:srgbClr val="FFFF00"/>
                </a:solidFill>
              </a:rPr>
              <a:t>PATIENTS  CAN LIVE WITH HEART FAILURE!</a:t>
            </a:r>
            <a:endParaRPr lang="en-US" sz="2000" b="1" u="sng" smtClean="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21506" name="Rectangle 1026"/>
          <p:cNvSpPr>
            <a:spLocks noGrp="1" noChangeArrowheads="1"/>
          </p:cNvSpPr>
          <p:nvPr>
            <p:ph type="title"/>
          </p:nvPr>
        </p:nvSpPr>
        <p:spPr/>
        <p:txBody>
          <a:bodyPr/>
          <a:lstStyle/>
          <a:p>
            <a:r>
              <a:rPr lang="en-US" smtClean="0"/>
              <a:t>How Does Heart Failure </a:t>
            </a:r>
            <a:br>
              <a:rPr lang="en-US" smtClean="0"/>
            </a:br>
            <a:r>
              <a:rPr lang="en-US" smtClean="0"/>
              <a:t>Affect the Body?</a:t>
            </a:r>
          </a:p>
        </p:txBody>
      </p:sp>
      <p:sp>
        <p:nvSpPr>
          <p:cNvPr id="21507" name="Rectangle 1027"/>
          <p:cNvSpPr>
            <a:spLocks noGrp="1" noChangeArrowheads="1"/>
          </p:cNvSpPr>
          <p:nvPr>
            <p:ph type="body" idx="1"/>
          </p:nvPr>
        </p:nvSpPr>
        <p:spPr/>
        <p:txBody>
          <a:bodyPr/>
          <a:lstStyle/>
          <a:p>
            <a:pPr>
              <a:buClr>
                <a:srgbClr val="00FFFF"/>
              </a:buClr>
              <a:buSzPct val="135000"/>
            </a:pPr>
            <a:endParaRPr lang="en-US" smtClean="0"/>
          </a:p>
          <a:p>
            <a:pPr>
              <a:buClr>
                <a:srgbClr val="00FFFF"/>
              </a:buClr>
              <a:buSzPct val="135000"/>
            </a:pPr>
            <a:r>
              <a:rPr lang="en-US" smtClean="0"/>
              <a:t>Not enough blood circulating </a:t>
            </a:r>
          </a:p>
          <a:p>
            <a:pPr>
              <a:buClr>
                <a:srgbClr val="00FFFF"/>
              </a:buClr>
              <a:buSzPct val="135000"/>
            </a:pPr>
            <a:endParaRPr lang="en-US" smtClean="0"/>
          </a:p>
          <a:p>
            <a:pPr>
              <a:buClr>
                <a:srgbClr val="00FFFF"/>
              </a:buClr>
              <a:buSzPct val="135000"/>
            </a:pPr>
            <a:r>
              <a:rPr lang="en-US" smtClean="0"/>
              <a:t>“Congestion” or fluid build up in the lungs, extremities, and other areas of the body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23554" name="Rectangle 2"/>
          <p:cNvSpPr>
            <a:spLocks noGrp="1" noChangeArrowheads="1"/>
          </p:cNvSpPr>
          <p:nvPr>
            <p:ph type="title"/>
          </p:nvPr>
        </p:nvSpPr>
        <p:spPr>
          <a:xfrm>
            <a:off x="457200" y="381000"/>
            <a:ext cx="8229600" cy="1143000"/>
          </a:xfrm>
        </p:spPr>
        <p:txBody>
          <a:bodyPr/>
          <a:lstStyle/>
          <a:p>
            <a:r>
              <a:rPr lang="en-US" smtClean="0"/>
              <a:t>How Many People Have</a:t>
            </a:r>
            <a:br>
              <a:rPr lang="en-US" smtClean="0"/>
            </a:br>
            <a:r>
              <a:rPr lang="en-US" smtClean="0"/>
              <a:t> Heart Failure?</a:t>
            </a:r>
          </a:p>
        </p:txBody>
      </p:sp>
      <p:sp>
        <p:nvSpPr>
          <p:cNvPr id="23555" name="Rectangle 3"/>
          <p:cNvSpPr>
            <a:spLocks noGrp="1" noChangeArrowheads="1"/>
          </p:cNvSpPr>
          <p:nvPr>
            <p:ph type="body" idx="1"/>
          </p:nvPr>
        </p:nvSpPr>
        <p:spPr>
          <a:xfrm>
            <a:off x="457200" y="1752600"/>
            <a:ext cx="8229600" cy="4648200"/>
          </a:xfrm>
        </p:spPr>
        <p:txBody>
          <a:bodyPr/>
          <a:lstStyle/>
          <a:p>
            <a:pPr>
              <a:buClr>
                <a:srgbClr val="00FFFF"/>
              </a:buClr>
              <a:buSzPct val="135000"/>
            </a:pPr>
            <a:endParaRPr lang="en-US" sz="2000" smtClean="0"/>
          </a:p>
          <a:p>
            <a:pPr>
              <a:buClr>
                <a:srgbClr val="00FFFF"/>
              </a:buClr>
              <a:buSzPct val="135000"/>
            </a:pPr>
            <a:r>
              <a:rPr lang="en-US" sz="2800" smtClean="0"/>
              <a:t>Heart failure is very common</a:t>
            </a:r>
          </a:p>
          <a:p>
            <a:pPr>
              <a:buClr>
                <a:srgbClr val="00FFFF"/>
              </a:buClr>
              <a:buSzPct val="135000"/>
            </a:pPr>
            <a:endParaRPr lang="en-US" sz="2800" b="1" smtClean="0"/>
          </a:p>
          <a:p>
            <a:pPr>
              <a:buClr>
                <a:srgbClr val="00FFFF"/>
              </a:buClr>
              <a:buSzPct val="135000"/>
            </a:pPr>
            <a:r>
              <a:rPr lang="en-US" sz="2800" smtClean="0"/>
              <a:t>Heart failure affects nearly 5 million Americans</a:t>
            </a:r>
          </a:p>
          <a:p>
            <a:pPr>
              <a:buClr>
                <a:srgbClr val="00FFFF"/>
              </a:buClr>
              <a:buSzPct val="135000"/>
            </a:pPr>
            <a:endParaRPr lang="en-US" sz="2800" smtClean="0"/>
          </a:p>
          <a:p>
            <a:pPr>
              <a:buClr>
                <a:srgbClr val="00FFFF"/>
              </a:buClr>
              <a:buSzPct val="135000"/>
            </a:pPr>
            <a:r>
              <a:rPr lang="en-US" sz="2800" smtClean="0"/>
              <a:t>An estimated 400,000 to 700,000 new cases are diagnosed each year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25602" name="Rectangle 2"/>
          <p:cNvSpPr>
            <a:spLocks noGrp="1" noChangeArrowheads="1"/>
          </p:cNvSpPr>
          <p:nvPr>
            <p:ph type="title"/>
          </p:nvPr>
        </p:nvSpPr>
        <p:spPr>
          <a:xfrm>
            <a:off x="457200" y="381000"/>
            <a:ext cx="8153400" cy="1143000"/>
          </a:xfrm>
        </p:spPr>
        <p:txBody>
          <a:bodyPr/>
          <a:lstStyle/>
          <a:p>
            <a:r>
              <a:rPr lang="en-US" smtClean="0"/>
              <a:t>What Causes Heart Failure?</a:t>
            </a:r>
          </a:p>
        </p:txBody>
      </p:sp>
      <p:sp>
        <p:nvSpPr>
          <p:cNvPr id="25603" name="Rectangle 3"/>
          <p:cNvSpPr>
            <a:spLocks noGrp="1" noChangeArrowheads="1"/>
          </p:cNvSpPr>
          <p:nvPr>
            <p:ph type="body" idx="1"/>
          </p:nvPr>
        </p:nvSpPr>
        <p:spPr>
          <a:xfrm>
            <a:off x="533400" y="1524000"/>
            <a:ext cx="8077200" cy="4572000"/>
          </a:xfrm>
        </p:spPr>
        <p:txBody>
          <a:bodyPr/>
          <a:lstStyle/>
          <a:p>
            <a:pPr>
              <a:buClr>
                <a:srgbClr val="00FFFF"/>
              </a:buClr>
              <a:buSzPct val="135000"/>
              <a:buFontTx/>
              <a:buNone/>
            </a:pPr>
            <a:r>
              <a:rPr lang="en-US" sz="2400" b="1" smtClean="0"/>
              <a:t>Heart failure results after injury to the heart.  Risk factors include</a:t>
            </a:r>
            <a:r>
              <a:rPr lang="en-US" sz="2400" smtClean="0"/>
              <a:t>:</a:t>
            </a:r>
          </a:p>
          <a:p>
            <a:pPr lvl="1">
              <a:buClr>
                <a:srgbClr val="00FFFF"/>
              </a:buClr>
              <a:buSzPct val="135000"/>
              <a:buFontTx/>
              <a:buChar char="•"/>
            </a:pPr>
            <a:r>
              <a:rPr lang="en-US" sz="2400" smtClean="0"/>
              <a:t>Heart attack</a:t>
            </a:r>
          </a:p>
          <a:p>
            <a:pPr lvl="1">
              <a:buClr>
                <a:srgbClr val="00FFFF"/>
              </a:buClr>
              <a:buSzPct val="135000"/>
              <a:buFontTx/>
              <a:buChar char="•"/>
            </a:pPr>
            <a:r>
              <a:rPr lang="en-US" sz="2400" smtClean="0"/>
              <a:t>High blood pressure</a:t>
            </a:r>
          </a:p>
          <a:p>
            <a:pPr lvl="1">
              <a:buClr>
                <a:srgbClr val="00FFFF"/>
              </a:buClr>
              <a:buSzPct val="135000"/>
              <a:buFontTx/>
              <a:buChar char="•"/>
            </a:pPr>
            <a:r>
              <a:rPr lang="en-US" sz="2400" smtClean="0"/>
              <a:t>High cholesterol</a:t>
            </a:r>
          </a:p>
          <a:p>
            <a:pPr lvl="1">
              <a:buClr>
                <a:srgbClr val="00FFFF"/>
              </a:buClr>
              <a:buSzPct val="135000"/>
              <a:buFontTx/>
              <a:buChar char="•"/>
            </a:pPr>
            <a:r>
              <a:rPr lang="en-US" sz="2400" smtClean="0"/>
              <a:t>Damage to the heart valves </a:t>
            </a:r>
          </a:p>
          <a:p>
            <a:pPr lvl="1">
              <a:buClr>
                <a:srgbClr val="00FFFF"/>
              </a:buClr>
              <a:buSzPct val="135000"/>
              <a:buFontTx/>
              <a:buChar char="•"/>
            </a:pPr>
            <a:r>
              <a:rPr lang="en-US" sz="2400" smtClean="0"/>
              <a:t>Diabetes</a:t>
            </a:r>
          </a:p>
          <a:p>
            <a:pPr lvl="1">
              <a:buClr>
                <a:srgbClr val="00FFFF"/>
              </a:buClr>
              <a:buSzPct val="135000"/>
              <a:buFontTx/>
              <a:buChar char="•"/>
            </a:pPr>
            <a:r>
              <a:rPr lang="en-US" sz="2400" smtClean="0"/>
              <a:t>Obesity </a:t>
            </a:r>
          </a:p>
          <a:p>
            <a:pPr lvl="1">
              <a:buClr>
                <a:srgbClr val="00FFFF"/>
              </a:buClr>
              <a:buSzPct val="135000"/>
              <a:buFontTx/>
              <a:buChar char="•"/>
            </a:pPr>
            <a:r>
              <a:rPr lang="en-US" sz="2400" smtClean="0"/>
              <a:t>Advancing age</a:t>
            </a:r>
          </a:p>
          <a:p>
            <a:pPr lvl="1">
              <a:buClr>
                <a:srgbClr val="00FFFF"/>
              </a:buClr>
              <a:buSzPct val="135000"/>
              <a:buFontTx/>
              <a:buChar char="•"/>
            </a:pPr>
            <a:r>
              <a:rPr lang="en-US" sz="2400" smtClean="0"/>
              <a:t>Cocaine and alcohol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27650" name="Rectangle 2"/>
          <p:cNvSpPr>
            <a:spLocks noGrp="1" noChangeArrowheads="1"/>
          </p:cNvSpPr>
          <p:nvPr>
            <p:ph type="title"/>
          </p:nvPr>
        </p:nvSpPr>
        <p:spPr>
          <a:xfrm>
            <a:off x="457200" y="381000"/>
            <a:ext cx="8229600" cy="1143000"/>
          </a:xfrm>
        </p:spPr>
        <p:txBody>
          <a:bodyPr/>
          <a:lstStyle/>
          <a:p>
            <a:r>
              <a:rPr lang="en-US" smtClean="0"/>
              <a:t>What Are The Symptoms </a:t>
            </a:r>
            <a:br>
              <a:rPr lang="en-US" smtClean="0"/>
            </a:br>
            <a:r>
              <a:rPr lang="en-US" smtClean="0"/>
              <a:t>of Heart Failure?</a:t>
            </a:r>
          </a:p>
        </p:txBody>
      </p:sp>
      <p:sp>
        <p:nvSpPr>
          <p:cNvPr id="27651" name="Rectangle 3"/>
          <p:cNvSpPr>
            <a:spLocks noGrp="1" noChangeArrowheads="1"/>
          </p:cNvSpPr>
          <p:nvPr>
            <p:ph type="body" idx="1"/>
          </p:nvPr>
        </p:nvSpPr>
        <p:spPr>
          <a:xfrm>
            <a:off x="457200" y="1752600"/>
            <a:ext cx="8229600" cy="4648200"/>
          </a:xfrm>
        </p:spPr>
        <p:txBody>
          <a:bodyPr/>
          <a:lstStyle/>
          <a:p>
            <a:pPr>
              <a:buClr>
                <a:srgbClr val="00FFFF"/>
              </a:buClr>
              <a:buFontTx/>
              <a:buNone/>
            </a:pPr>
            <a:r>
              <a:rPr lang="en-US" sz="3100" smtClean="0"/>
              <a:t>Think </a:t>
            </a:r>
            <a:r>
              <a:rPr lang="en-US" sz="3100" b="1" smtClean="0">
                <a:solidFill>
                  <a:srgbClr val="FFFF00"/>
                </a:solidFill>
              </a:rPr>
              <a:t>FACES</a:t>
            </a:r>
            <a:r>
              <a:rPr lang="en-US" sz="3100" smtClean="0"/>
              <a:t>...</a:t>
            </a:r>
          </a:p>
          <a:p>
            <a:pPr>
              <a:buClr>
                <a:srgbClr val="00FFFF"/>
              </a:buClr>
            </a:pPr>
            <a:r>
              <a:rPr lang="en-US" sz="3700" b="1" smtClean="0">
                <a:solidFill>
                  <a:srgbClr val="FFFF00"/>
                </a:solidFill>
              </a:rPr>
              <a:t>F</a:t>
            </a:r>
            <a:r>
              <a:rPr lang="en-US" sz="3100" smtClean="0"/>
              <a:t>atigue</a:t>
            </a:r>
          </a:p>
          <a:p>
            <a:pPr>
              <a:buClr>
                <a:srgbClr val="00FFFF"/>
              </a:buClr>
            </a:pPr>
            <a:r>
              <a:rPr lang="en-US" sz="3700" b="1" smtClean="0">
                <a:solidFill>
                  <a:srgbClr val="FFFF00"/>
                </a:solidFill>
              </a:rPr>
              <a:t>A</a:t>
            </a:r>
            <a:r>
              <a:rPr lang="en-US" sz="3100" smtClean="0"/>
              <a:t>ctivities limited</a:t>
            </a:r>
          </a:p>
          <a:p>
            <a:pPr>
              <a:buClr>
                <a:srgbClr val="00FFFF"/>
              </a:buClr>
            </a:pPr>
            <a:r>
              <a:rPr lang="en-US" sz="3700" b="1" smtClean="0">
                <a:solidFill>
                  <a:srgbClr val="FFFF00"/>
                </a:solidFill>
              </a:rPr>
              <a:t>C</a:t>
            </a:r>
            <a:r>
              <a:rPr lang="en-US" sz="3100" smtClean="0"/>
              <a:t>hest congestion</a:t>
            </a:r>
          </a:p>
          <a:p>
            <a:pPr>
              <a:buClr>
                <a:srgbClr val="00FFFF"/>
              </a:buClr>
            </a:pPr>
            <a:r>
              <a:rPr lang="en-US" sz="3700" b="1" smtClean="0">
                <a:solidFill>
                  <a:srgbClr val="FFFF00"/>
                </a:solidFill>
              </a:rPr>
              <a:t>E</a:t>
            </a:r>
            <a:r>
              <a:rPr lang="en-US" sz="3100" smtClean="0"/>
              <a:t>dema or ankle swelling</a:t>
            </a:r>
          </a:p>
          <a:p>
            <a:pPr>
              <a:buClr>
                <a:srgbClr val="00FFFF"/>
              </a:buClr>
            </a:pPr>
            <a:r>
              <a:rPr lang="en-US" sz="3700" b="1" smtClean="0">
                <a:solidFill>
                  <a:srgbClr val="FFFF00"/>
                </a:solidFill>
              </a:rPr>
              <a:t>S</a:t>
            </a:r>
            <a:r>
              <a:rPr lang="en-US" sz="3100" smtClean="0"/>
              <a:t>hortness of breath</a:t>
            </a:r>
          </a:p>
          <a:p>
            <a:pPr>
              <a:buClr>
                <a:srgbClr val="00FFFF"/>
              </a:buClr>
            </a:pPr>
            <a:endParaRPr lang="en-US" sz="3100" smtClean="0"/>
          </a:p>
          <a:p>
            <a:pPr>
              <a:buClr>
                <a:srgbClr val="00FFFF"/>
              </a:buClr>
            </a:pPr>
            <a:endParaRPr 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29698" name="Rectangle 2"/>
          <p:cNvSpPr>
            <a:spLocks noGrp="1" noChangeArrowheads="1"/>
          </p:cNvSpPr>
          <p:nvPr>
            <p:ph type="title"/>
          </p:nvPr>
        </p:nvSpPr>
        <p:spPr>
          <a:xfrm>
            <a:off x="533400" y="381000"/>
            <a:ext cx="8153400" cy="1143000"/>
          </a:xfrm>
        </p:spPr>
        <p:txBody>
          <a:bodyPr/>
          <a:lstStyle/>
          <a:p>
            <a:r>
              <a:rPr lang="en-US" smtClean="0"/>
              <a:t>Diagnostic Workup for Heart Failure</a:t>
            </a:r>
          </a:p>
        </p:txBody>
      </p:sp>
      <p:sp>
        <p:nvSpPr>
          <p:cNvPr id="29699" name="Rectangle 3"/>
          <p:cNvSpPr>
            <a:spLocks noGrp="1" noChangeArrowheads="1"/>
          </p:cNvSpPr>
          <p:nvPr>
            <p:ph type="body" idx="1"/>
          </p:nvPr>
        </p:nvSpPr>
        <p:spPr>
          <a:xfrm>
            <a:off x="533400" y="1752600"/>
            <a:ext cx="8153400" cy="4724400"/>
          </a:xfrm>
        </p:spPr>
        <p:txBody>
          <a:bodyPr/>
          <a:lstStyle/>
          <a:p>
            <a:pPr>
              <a:buClr>
                <a:srgbClr val="00FFFF"/>
              </a:buClr>
              <a:buSzPct val="135000"/>
              <a:buFontTx/>
              <a:buNone/>
            </a:pPr>
            <a:r>
              <a:rPr lang="en-US" sz="2800" b="1" smtClean="0"/>
              <a:t>The following tests are helpful in diagnosing heart failure:</a:t>
            </a:r>
          </a:p>
          <a:p>
            <a:pPr>
              <a:buClr>
                <a:srgbClr val="00FFFF"/>
              </a:buClr>
              <a:buSzPct val="135000"/>
            </a:pPr>
            <a:r>
              <a:rPr lang="en-US" sz="2800" b="1" smtClean="0"/>
              <a:t>Echocardiogram, or “ECHO” </a:t>
            </a:r>
          </a:p>
          <a:p>
            <a:pPr lvl="1">
              <a:buClr>
                <a:srgbClr val="FFFF00"/>
              </a:buClr>
              <a:buSzPct val="135000"/>
              <a:buFont typeface="Wingdings" pitchFamily="2" charset="2"/>
              <a:buChar char="v"/>
            </a:pPr>
            <a:r>
              <a:rPr lang="en-US" smtClean="0"/>
              <a:t>Ejection Fraction</a:t>
            </a:r>
          </a:p>
          <a:p>
            <a:pPr lvl="2">
              <a:buClr>
                <a:srgbClr val="FF0000"/>
              </a:buClr>
              <a:buSzPct val="135000"/>
              <a:buFontTx/>
              <a:buNone/>
            </a:pPr>
            <a:r>
              <a:rPr lang="en-US" b="1" smtClean="0">
                <a:solidFill>
                  <a:srgbClr val="FFFF00"/>
                </a:solidFill>
              </a:rPr>
              <a:t>Healthy heart = 60% or more</a:t>
            </a:r>
          </a:p>
          <a:p>
            <a:pPr lvl="2">
              <a:buClr>
                <a:srgbClr val="FF0000"/>
              </a:buClr>
              <a:buSzPct val="135000"/>
              <a:buFontTx/>
              <a:buNone/>
            </a:pPr>
            <a:r>
              <a:rPr lang="en-US" b="1" smtClean="0">
                <a:solidFill>
                  <a:srgbClr val="FFFF00"/>
                </a:solidFill>
              </a:rPr>
              <a:t>Heart failure = 40 % or less</a:t>
            </a:r>
          </a:p>
          <a:p>
            <a:pPr>
              <a:buClr>
                <a:srgbClr val="00FFFF"/>
              </a:buClr>
              <a:buSzPct val="135000"/>
            </a:pPr>
            <a:r>
              <a:rPr lang="en-US" sz="2800" b="1" smtClean="0"/>
              <a:t>Electrocardiogram</a:t>
            </a:r>
          </a:p>
          <a:p>
            <a:pPr>
              <a:buClr>
                <a:srgbClr val="00FFFF"/>
              </a:buClr>
              <a:buSzPct val="135000"/>
            </a:pPr>
            <a:r>
              <a:rPr lang="en-US" sz="2800" b="1" smtClean="0"/>
              <a:t>Chest X-ray</a:t>
            </a:r>
            <a:endParaRPr lang="en-US" sz="2800" smtClean="0"/>
          </a:p>
          <a:p>
            <a:pPr>
              <a:buClr>
                <a:srgbClr val="00FFFF"/>
              </a:buClr>
              <a:buSzPct val="135000"/>
            </a:pPr>
            <a:endParaRPr lang="en-US" sz="2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1"/>
          </p:nvPr>
        </p:nvSpPr>
        <p:spPr>
          <a:noFill/>
        </p:spPr>
        <p:txBody>
          <a:bodyPr/>
          <a:lstStyle/>
          <a:p>
            <a:endParaRPr lang="en-US" smtClean="0">
              <a:cs typeface="Times New Roman" pitchFamily="18" charset="0"/>
            </a:endParaRPr>
          </a:p>
          <a:p>
            <a:r>
              <a:rPr lang="en-US" smtClean="0">
                <a:cs typeface="Times New Roman" pitchFamily="18" charset="0"/>
              </a:rPr>
              <a:t>© 2000 Heart Failure Society of America, Inc.</a:t>
            </a:r>
          </a:p>
        </p:txBody>
      </p:sp>
      <p:sp>
        <p:nvSpPr>
          <p:cNvPr id="31746" name="Rectangle 2"/>
          <p:cNvSpPr>
            <a:spLocks noGrp="1" noChangeArrowheads="1"/>
          </p:cNvSpPr>
          <p:nvPr>
            <p:ph type="title"/>
          </p:nvPr>
        </p:nvSpPr>
        <p:spPr/>
        <p:txBody>
          <a:bodyPr/>
          <a:lstStyle/>
          <a:p>
            <a:r>
              <a:rPr lang="en-US" smtClean="0"/>
              <a:t>New York Heart Association (NYHA) Classification </a:t>
            </a:r>
          </a:p>
        </p:txBody>
      </p:sp>
      <p:sp>
        <p:nvSpPr>
          <p:cNvPr id="31747" name="Rectangle 3"/>
          <p:cNvSpPr>
            <a:spLocks noGrp="1" noChangeArrowheads="1"/>
          </p:cNvSpPr>
          <p:nvPr>
            <p:ph type="body" idx="1"/>
          </p:nvPr>
        </p:nvSpPr>
        <p:spPr/>
        <p:txBody>
          <a:bodyPr/>
          <a:lstStyle/>
          <a:p>
            <a:r>
              <a:rPr lang="en-US" smtClean="0"/>
              <a:t>Class I - No limitation of physical activity</a:t>
            </a:r>
          </a:p>
          <a:p>
            <a:r>
              <a:rPr lang="en-US" smtClean="0"/>
              <a:t>Class I - Slight limitation of physical activity</a:t>
            </a:r>
          </a:p>
          <a:p>
            <a:r>
              <a:rPr lang="en-US" smtClean="0"/>
              <a:t>Class III - Marked limitation of physical activity</a:t>
            </a:r>
          </a:p>
          <a:p>
            <a:r>
              <a:rPr lang="en-US" smtClean="0"/>
              <a:t>Class IV - Unable to carry on any physical activity without discomfort</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1642</TotalTime>
  <Words>3082</Words>
  <Application>Microsoft PowerPoint</Application>
  <PresentationFormat>On-screen Show (4:3)</PresentationFormat>
  <Paragraphs>277</Paragraphs>
  <Slides>25</Slides>
  <Notes>25</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25</vt:i4>
      </vt:variant>
    </vt:vector>
  </HeadingPairs>
  <TitlesOfParts>
    <vt:vector size="31" baseType="lpstr">
      <vt:lpstr>Times New Roman</vt:lpstr>
      <vt:lpstr>Arial</vt:lpstr>
      <vt:lpstr>Tahoma</vt:lpstr>
      <vt:lpstr>Wingdings</vt:lpstr>
      <vt:lpstr>Symbol</vt:lpstr>
      <vt:lpstr>Blank Presentation</vt:lpstr>
      <vt:lpstr>     Understanding Heart Failure  presented by Susan Roberts, ANP  Scott Ward, ANP Congestive Heart Failure Clinic as a service of Durham VA Medical Center</vt:lpstr>
      <vt:lpstr>What is Heart Failure? </vt:lpstr>
      <vt:lpstr>Heart Failure Does NOT Mean...</vt:lpstr>
      <vt:lpstr>How Does Heart Failure  Affect the Body?</vt:lpstr>
      <vt:lpstr>How Many People Have  Heart Failure?</vt:lpstr>
      <vt:lpstr>What Causes Heart Failure?</vt:lpstr>
      <vt:lpstr>What Are The Symptoms  of Heart Failure?</vt:lpstr>
      <vt:lpstr>Diagnostic Workup for Heart Failure</vt:lpstr>
      <vt:lpstr>New York Heart Association (NYHA) Classification </vt:lpstr>
      <vt:lpstr>Is There a Cure For Heart Failure?</vt:lpstr>
      <vt:lpstr>What Are The Treatments  for Heart Failure?</vt:lpstr>
      <vt:lpstr>Medicines to Control Symptoms...</vt:lpstr>
      <vt:lpstr>Medicines That Save Lives…used for their neuro-hormonal effects</vt:lpstr>
      <vt:lpstr> Medicines That Save Lives… </vt:lpstr>
      <vt:lpstr>Looking Ahead..New Treatments</vt:lpstr>
      <vt:lpstr>Cardiac Resynchronization </vt:lpstr>
      <vt:lpstr>BiV Pacemakers</vt:lpstr>
      <vt:lpstr>Implanted Defibrillator</vt:lpstr>
      <vt:lpstr>Ventricular Assist Device</vt:lpstr>
      <vt:lpstr>Heart Transplantation</vt:lpstr>
      <vt:lpstr>Research and Clinical Studies</vt:lpstr>
      <vt:lpstr>Can a Person Live  with Heart Failure?</vt:lpstr>
      <vt:lpstr>Discharge Teaching for Heart Failure Patients</vt:lpstr>
      <vt:lpstr>Discharge Teaching for Heart Failure Patients</vt:lpstr>
      <vt:lpstr>For More Information  About Heart Failure, Contact…</vt:lpstr>
    </vt:vector>
  </TitlesOfParts>
  <Company>Young &amp; Rubicam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Heart Failure?</dc:title>
  <dc:creator>Cohn &amp; Wolfe</dc:creator>
  <cp:lastModifiedBy>vhapalsahaya</cp:lastModifiedBy>
  <cp:revision>98</cp:revision>
  <cp:lastPrinted>2000-12-20T19:04:20Z</cp:lastPrinted>
  <dcterms:created xsi:type="dcterms:W3CDTF">2000-12-12T21:19:41Z</dcterms:created>
  <dcterms:modified xsi:type="dcterms:W3CDTF">2007-10-30T17:29:38Z</dcterms:modified>
</cp:coreProperties>
</file>