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76" r:id="rId2"/>
    <p:sldMasterId id="2147483677" r:id="rId3"/>
  </p:sldMasterIdLst>
  <p:notesMasterIdLst>
    <p:notesMasterId r:id="rId46"/>
  </p:notesMasterIdLst>
  <p:handoutMasterIdLst>
    <p:handoutMasterId r:id="rId47"/>
  </p:handoutMasterIdLst>
  <p:sldIdLst>
    <p:sldId id="266" r:id="rId4"/>
    <p:sldId id="278" r:id="rId5"/>
    <p:sldId id="394" r:id="rId6"/>
    <p:sldId id="577" r:id="rId7"/>
    <p:sldId id="619" r:id="rId8"/>
    <p:sldId id="617" r:id="rId9"/>
    <p:sldId id="546" r:id="rId10"/>
    <p:sldId id="705" r:id="rId11"/>
    <p:sldId id="618" r:id="rId12"/>
    <p:sldId id="512" r:id="rId13"/>
    <p:sldId id="492" r:id="rId14"/>
    <p:sldId id="621" r:id="rId15"/>
    <p:sldId id="712" r:id="rId16"/>
    <p:sldId id="711" r:id="rId17"/>
    <p:sldId id="673" r:id="rId18"/>
    <p:sldId id="586" r:id="rId19"/>
    <p:sldId id="316" r:id="rId20"/>
    <p:sldId id="707" r:id="rId21"/>
    <p:sldId id="708" r:id="rId22"/>
    <p:sldId id="591" r:id="rId23"/>
    <p:sldId id="674" r:id="rId24"/>
    <p:sldId id="706" r:id="rId25"/>
    <p:sldId id="721" r:id="rId26"/>
    <p:sldId id="713" r:id="rId27"/>
    <p:sldId id="714" r:id="rId28"/>
    <p:sldId id="715" r:id="rId29"/>
    <p:sldId id="723" r:id="rId30"/>
    <p:sldId id="724" r:id="rId31"/>
    <p:sldId id="677" r:id="rId32"/>
    <p:sldId id="678" r:id="rId33"/>
    <p:sldId id="569" r:id="rId34"/>
    <p:sldId id="722" r:id="rId35"/>
    <p:sldId id="718" r:id="rId36"/>
    <p:sldId id="719" r:id="rId37"/>
    <p:sldId id="720" r:id="rId38"/>
    <p:sldId id="406" r:id="rId39"/>
    <p:sldId id="270" r:id="rId40"/>
    <p:sldId id="685" r:id="rId41"/>
    <p:sldId id="686" r:id="rId42"/>
    <p:sldId id="626" r:id="rId43"/>
    <p:sldId id="627" r:id="rId44"/>
    <p:sldId id="628" r:id="rId45"/>
  </p:sldIdLst>
  <p:sldSz cx="9144000" cy="6858000" type="screen4x3"/>
  <p:notesSz cx="7010400" cy="9296400"/>
  <p:defaultTextStyle>
    <a:defPPr>
      <a:defRPr lang="en-US"/>
    </a:defPPr>
    <a:lvl1pPr algn="l" rtl="0" fontAlgn="base">
      <a:spcBef>
        <a:spcPct val="20000"/>
      </a:spcBef>
      <a:spcAft>
        <a:spcPct val="0"/>
      </a:spcAft>
      <a:buChar char="•"/>
      <a:defRPr sz="2000" kern="1200">
        <a:solidFill>
          <a:schemeClr val="tx1"/>
        </a:solidFill>
        <a:latin typeface="Arial Rounded MT Bold" pitchFamily="34" charset="0"/>
        <a:ea typeface="+mn-ea"/>
        <a:cs typeface="+mn-cs"/>
      </a:defRPr>
    </a:lvl1pPr>
    <a:lvl2pPr marL="457200" algn="l" rtl="0" fontAlgn="base">
      <a:spcBef>
        <a:spcPct val="20000"/>
      </a:spcBef>
      <a:spcAft>
        <a:spcPct val="0"/>
      </a:spcAft>
      <a:buChar char="•"/>
      <a:defRPr sz="2000" kern="1200">
        <a:solidFill>
          <a:schemeClr val="tx1"/>
        </a:solidFill>
        <a:latin typeface="Arial Rounded MT Bold" pitchFamily="34" charset="0"/>
        <a:ea typeface="+mn-ea"/>
        <a:cs typeface="+mn-cs"/>
      </a:defRPr>
    </a:lvl2pPr>
    <a:lvl3pPr marL="914400" algn="l" rtl="0" fontAlgn="base">
      <a:spcBef>
        <a:spcPct val="20000"/>
      </a:spcBef>
      <a:spcAft>
        <a:spcPct val="0"/>
      </a:spcAft>
      <a:buChar char="•"/>
      <a:defRPr sz="2000" kern="1200">
        <a:solidFill>
          <a:schemeClr val="tx1"/>
        </a:solidFill>
        <a:latin typeface="Arial Rounded MT Bold" pitchFamily="34" charset="0"/>
        <a:ea typeface="+mn-ea"/>
        <a:cs typeface="+mn-cs"/>
      </a:defRPr>
    </a:lvl3pPr>
    <a:lvl4pPr marL="1371600" algn="l" rtl="0" fontAlgn="base">
      <a:spcBef>
        <a:spcPct val="20000"/>
      </a:spcBef>
      <a:spcAft>
        <a:spcPct val="0"/>
      </a:spcAft>
      <a:buChar char="•"/>
      <a:defRPr sz="2000" kern="1200">
        <a:solidFill>
          <a:schemeClr val="tx1"/>
        </a:solidFill>
        <a:latin typeface="Arial Rounded MT Bold" pitchFamily="34" charset="0"/>
        <a:ea typeface="+mn-ea"/>
        <a:cs typeface="+mn-cs"/>
      </a:defRPr>
    </a:lvl4pPr>
    <a:lvl5pPr marL="1828800" algn="l" rtl="0" fontAlgn="base">
      <a:spcBef>
        <a:spcPct val="20000"/>
      </a:spcBef>
      <a:spcAft>
        <a:spcPct val="0"/>
      </a:spcAft>
      <a:buChar char="•"/>
      <a:defRPr sz="2000" kern="1200">
        <a:solidFill>
          <a:schemeClr val="tx1"/>
        </a:solidFill>
        <a:latin typeface="Arial Rounded MT Bold" pitchFamily="34" charset="0"/>
        <a:ea typeface="+mn-ea"/>
        <a:cs typeface="+mn-cs"/>
      </a:defRPr>
    </a:lvl5pPr>
    <a:lvl6pPr marL="2286000" algn="l" defTabSz="914400" rtl="0" eaLnBrk="1" latinLnBrk="0" hangingPunct="1">
      <a:defRPr sz="2000" kern="1200">
        <a:solidFill>
          <a:schemeClr val="tx1"/>
        </a:solidFill>
        <a:latin typeface="Arial Rounded MT Bold" pitchFamily="34" charset="0"/>
        <a:ea typeface="+mn-ea"/>
        <a:cs typeface="+mn-cs"/>
      </a:defRPr>
    </a:lvl6pPr>
    <a:lvl7pPr marL="2743200" algn="l" defTabSz="914400" rtl="0" eaLnBrk="1" latinLnBrk="0" hangingPunct="1">
      <a:defRPr sz="2000" kern="1200">
        <a:solidFill>
          <a:schemeClr val="tx1"/>
        </a:solidFill>
        <a:latin typeface="Arial Rounded MT Bold" pitchFamily="34" charset="0"/>
        <a:ea typeface="+mn-ea"/>
        <a:cs typeface="+mn-cs"/>
      </a:defRPr>
    </a:lvl7pPr>
    <a:lvl8pPr marL="3200400" algn="l" defTabSz="914400" rtl="0" eaLnBrk="1" latinLnBrk="0" hangingPunct="1">
      <a:defRPr sz="2000" kern="1200">
        <a:solidFill>
          <a:schemeClr val="tx1"/>
        </a:solidFill>
        <a:latin typeface="Arial Rounded MT Bold" pitchFamily="34" charset="0"/>
        <a:ea typeface="+mn-ea"/>
        <a:cs typeface="+mn-cs"/>
      </a:defRPr>
    </a:lvl8pPr>
    <a:lvl9pPr marL="3657600" algn="l" defTabSz="914400" rtl="0" eaLnBrk="1" latinLnBrk="0" hangingPunct="1">
      <a:defRPr sz="2000" kern="1200">
        <a:solidFill>
          <a:schemeClr val="tx1"/>
        </a:solidFill>
        <a:latin typeface="Arial Rounded MT Bold"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00"/>
    <a:srgbClr val="000066"/>
    <a:srgbClr val="174DE7"/>
    <a:srgbClr val="3684CA"/>
    <a:srgbClr val="6666FF"/>
    <a:srgbClr val="FFFF99"/>
    <a:srgbClr val="000000"/>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7211" autoAdjust="0"/>
    <p:restoredTop sz="84512" autoAdjust="0"/>
  </p:normalViewPr>
  <p:slideViewPr>
    <p:cSldViewPr>
      <p:cViewPr>
        <p:scale>
          <a:sx n="66" d="100"/>
          <a:sy n="66" d="100"/>
        </p:scale>
        <p:origin x="-126" y="504"/>
      </p:cViewPr>
      <p:guideLst>
        <p:guide orient="horz" pos="3984"/>
        <p:guide pos="91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50" d="100"/>
          <a:sy n="150" d="100"/>
        </p:scale>
        <p:origin x="852" y="-78"/>
      </p:cViewPr>
      <p:guideLst>
        <p:guide orient="horz" pos="2929"/>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41650" cy="465138"/>
          </a:xfrm>
          <a:prstGeom prst="rect">
            <a:avLst/>
          </a:prstGeom>
          <a:noFill/>
          <a:ln w="12700" cap="sq">
            <a:noFill/>
            <a:miter lim="800000"/>
            <a:headEnd type="none" w="sm" len="sm"/>
            <a:tailEnd type="none" w="sm" len="sm"/>
          </a:ln>
        </p:spPr>
        <p:txBody>
          <a:bodyPr vert="horz" wrap="square" lIns="91151" tIns="45576" rIns="91151" bIns="45576" numCol="1" anchor="t" anchorCtr="0" compatLnSpc="1">
            <a:prstTxWarp prst="textNoShape">
              <a:avLst/>
            </a:prstTxWarp>
          </a:bodyPr>
          <a:lstStyle>
            <a:lvl1pPr defTabSz="911225" eaLnBrk="0" hangingPunct="0">
              <a:spcBef>
                <a:spcPct val="0"/>
              </a:spcBef>
              <a:buFontTx/>
              <a:buNone/>
              <a:defRPr sz="120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831263"/>
            <a:ext cx="3041650" cy="465137"/>
          </a:xfrm>
          <a:prstGeom prst="rect">
            <a:avLst/>
          </a:prstGeom>
          <a:noFill/>
          <a:ln w="12700" cap="sq">
            <a:noFill/>
            <a:miter lim="800000"/>
            <a:headEnd type="none" w="sm" len="sm"/>
            <a:tailEnd type="none" w="sm" len="sm"/>
          </a:ln>
        </p:spPr>
        <p:txBody>
          <a:bodyPr vert="horz" wrap="square" lIns="91151" tIns="45576" rIns="91151" bIns="45576" numCol="1" anchor="b" anchorCtr="0" compatLnSpc="1">
            <a:prstTxWarp prst="textNoShape">
              <a:avLst/>
            </a:prstTxWarp>
          </a:bodyPr>
          <a:lstStyle>
            <a:lvl1pPr defTabSz="911225" eaLnBrk="0" hangingPunct="0">
              <a:spcBef>
                <a:spcPct val="0"/>
              </a:spcBef>
              <a:buFontTx/>
              <a:buNone/>
              <a:defRPr sz="120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3968750" y="8831263"/>
            <a:ext cx="3041650" cy="465137"/>
          </a:xfrm>
          <a:prstGeom prst="rect">
            <a:avLst/>
          </a:prstGeom>
          <a:noFill/>
          <a:ln w="12700" cap="sq">
            <a:noFill/>
            <a:miter lim="800000"/>
            <a:headEnd type="none" w="sm" len="sm"/>
            <a:tailEnd type="none" w="sm" len="sm"/>
          </a:ln>
        </p:spPr>
        <p:txBody>
          <a:bodyPr vert="horz" wrap="square" lIns="91151" tIns="45576" rIns="91151" bIns="45576" numCol="1" anchor="b" anchorCtr="0" compatLnSpc="1">
            <a:prstTxWarp prst="textNoShape">
              <a:avLst/>
            </a:prstTxWarp>
          </a:bodyPr>
          <a:lstStyle>
            <a:lvl1pPr algn="r" defTabSz="911225" eaLnBrk="0" hangingPunct="0">
              <a:spcBef>
                <a:spcPct val="0"/>
              </a:spcBef>
              <a:buFontTx/>
              <a:buNone/>
              <a:defRPr sz="1200">
                <a:latin typeface="Times New Roman" pitchFamily="18" charset="0"/>
              </a:defRPr>
            </a:lvl1pPr>
          </a:lstStyle>
          <a:p>
            <a:pPr>
              <a:defRPr/>
            </a:pPr>
            <a:fld id="{650366F9-2C5B-4F50-B6A5-D1F5FBE76FE0}" type="slidenum">
              <a:rPr lang="en-US"/>
              <a:pPr>
                <a:defRPr/>
              </a:pPr>
              <a:t>‹#›</a:t>
            </a:fld>
            <a:endParaRPr lang="en-US"/>
          </a:p>
        </p:txBody>
      </p:sp>
      <p:sp>
        <p:nvSpPr>
          <p:cNvPr id="8" name="Date Placeholder 7"/>
          <p:cNvSpPr>
            <a:spLocks noGrp="1"/>
          </p:cNvSpPr>
          <p:nvPr>
            <p:ph type="dt" sz="quarter" idx="1"/>
          </p:nvPr>
        </p:nvSpPr>
        <p:spPr bwMode="auto">
          <a:xfrm>
            <a:off x="3968750" y="0"/>
            <a:ext cx="3040063" cy="465138"/>
          </a:xfrm>
          <a:prstGeom prst="rect">
            <a:avLst/>
          </a:prstGeom>
          <a:noFill/>
          <a:ln w="9525">
            <a:noFill/>
            <a:miter lim="800000"/>
            <a:headEnd/>
            <a:tailEnd/>
          </a:ln>
        </p:spPr>
        <p:txBody>
          <a:bodyPr vert="horz" wrap="square" lIns="90573" tIns="45286" rIns="90573" bIns="45286" numCol="1" anchor="t" anchorCtr="0" compatLnSpc="1">
            <a:prstTxWarp prst="textNoShape">
              <a:avLst/>
            </a:prstTxWarp>
          </a:bodyPr>
          <a:lstStyle>
            <a:lvl1pPr algn="r" defTabSz="904875">
              <a:spcBef>
                <a:spcPct val="0"/>
              </a:spcBef>
              <a:buFontTx/>
              <a:buNone/>
              <a:defRPr sz="1200">
                <a:latin typeface="Arial Unicode MS" pitchFamily="34" charset="-128"/>
              </a:defRPr>
            </a:lvl1pPr>
          </a:lstStyle>
          <a:p>
            <a:pPr>
              <a:defRPr/>
            </a:pPr>
            <a:fld id="{7578F9F9-CA54-4849-897A-A32655220592}" type="datetime1">
              <a:rPr lang="en-US"/>
              <a:pPr>
                <a:defRPr/>
              </a:pPr>
              <a:t>8/27/2008</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4"/>
          <p:cNvSpPr>
            <a:spLocks noGrp="1" noRot="1" noChangeAspect="1" noChangeArrowheads="1"/>
          </p:cNvSpPr>
          <p:nvPr>
            <p:ph type="sldImg" idx="2"/>
          </p:nvPr>
        </p:nvSpPr>
        <p:spPr bwMode="auto">
          <a:xfrm>
            <a:off x="1184275" y="696913"/>
            <a:ext cx="4648200" cy="3486150"/>
          </a:xfrm>
          <a:prstGeom prst="rect">
            <a:avLst/>
          </a:prstGeom>
          <a:noFill/>
          <a:ln w="12700" cap="sq">
            <a:solidFill>
              <a:schemeClr val="tx1"/>
            </a:solidFill>
            <a:miter lim="800000"/>
            <a:headEnd/>
            <a:tailEnd/>
          </a:ln>
        </p:spPr>
      </p:sp>
      <p:sp>
        <p:nvSpPr>
          <p:cNvPr id="2053"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p:spPr>
        <p:txBody>
          <a:bodyPr vert="horz" wrap="square" lIns="91782" tIns="45892" rIns="91782" bIns="4589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6" name="Rectangle 8"/>
          <p:cNvSpPr>
            <a:spLocks noGrp="1" noChangeArrowheads="1"/>
          </p:cNvSpPr>
          <p:nvPr>
            <p:ph type="hdr" sz="quarter"/>
          </p:nvPr>
        </p:nvSpPr>
        <p:spPr bwMode="auto">
          <a:xfrm>
            <a:off x="0" y="0"/>
            <a:ext cx="3041650" cy="465138"/>
          </a:xfrm>
          <a:prstGeom prst="rect">
            <a:avLst/>
          </a:prstGeom>
          <a:noFill/>
          <a:ln w="12700" cap="sq">
            <a:noFill/>
            <a:miter lim="800000"/>
            <a:headEnd type="none" w="sm" len="sm"/>
            <a:tailEnd type="none" w="sm" len="sm"/>
          </a:ln>
        </p:spPr>
        <p:txBody>
          <a:bodyPr vert="horz" wrap="square" lIns="91151" tIns="45576" rIns="91151" bIns="45576" numCol="1" anchor="t" anchorCtr="0" compatLnSpc="1">
            <a:prstTxWarp prst="textNoShape">
              <a:avLst/>
            </a:prstTxWarp>
          </a:bodyPr>
          <a:lstStyle>
            <a:lvl1pPr defTabSz="911225" eaLnBrk="0" hangingPunct="0">
              <a:spcBef>
                <a:spcPct val="0"/>
              </a:spcBef>
              <a:buFontTx/>
              <a:buNone/>
              <a:defRPr sz="1200">
                <a:latin typeface="Times New Roman" pitchFamily="18" charset="0"/>
              </a:defRPr>
            </a:lvl1pPr>
          </a:lstStyle>
          <a:p>
            <a:pPr>
              <a:defRPr/>
            </a:pPr>
            <a:endParaRPr lang="en-US"/>
          </a:p>
        </p:txBody>
      </p:sp>
      <p:sp>
        <p:nvSpPr>
          <p:cNvPr id="2057" name="Rectangle 9"/>
          <p:cNvSpPr>
            <a:spLocks noGrp="1" noChangeArrowheads="1"/>
          </p:cNvSpPr>
          <p:nvPr>
            <p:ph type="dt" idx="1"/>
          </p:nvPr>
        </p:nvSpPr>
        <p:spPr bwMode="auto">
          <a:xfrm>
            <a:off x="3968750" y="0"/>
            <a:ext cx="3041650" cy="465138"/>
          </a:xfrm>
          <a:prstGeom prst="rect">
            <a:avLst/>
          </a:prstGeom>
          <a:noFill/>
          <a:ln w="12700" cap="sq">
            <a:noFill/>
            <a:miter lim="800000"/>
            <a:headEnd type="none" w="sm" len="sm"/>
            <a:tailEnd type="none" w="sm" len="sm"/>
          </a:ln>
        </p:spPr>
        <p:txBody>
          <a:bodyPr vert="horz" wrap="square" lIns="91151" tIns="45576" rIns="91151" bIns="45576" numCol="1" anchor="t" anchorCtr="0" compatLnSpc="1">
            <a:prstTxWarp prst="textNoShape">
              <a:avLst/>
            </a:prstTxWarp>
          </a:bodyPr>
          <a:lstStyle>
            <a:lvl1pPr algn="r" defTabSz="911225" eaLnBrk="0" hangingPunct="0">
              <a:spcBef>
                <a:spcPct val="0"/>
              </a:spcBef>
              <a:buFontTx/>
              <a:buNone/>
              <a:defRPr sz="1200">
                <a:latin typeface="Times New Roman" pitchFamily="18" charset="0"/>
              </a:defRPr>
            </a:lvl1pPr>
          </a:lstStyle>
          <a:p>
            <a:pPr>
              <a:defRPr/>
            </a:pPr>
            <a:fld id="{FCA7B3B8-0487-4323-BE1A-8A12B9A14365}" type="datetime1">
              <a:rPr lang="en-US"/>
              <a:pPr>
                <a:defRPr/>
              </a:pPr>
              <a:t>8/27/2008</a:t>
            </a:fld>
            <a:r>
              <a:rPr lang="en-US"/>
              <a:t>12/06/2007</a:t>
            </a:r>
          </a:p>
        </p:txBody>
      </p:sp>
      <p:sp>
        <p:nvSpPr>
          <p:cNvPr id="2058" name="Rectangle 10"/>
          <p:cNvSpPr>
            <a:spLocks noGrp="1" noChangeArrowheads="1"/>
          </p:cNvSpPr>
          <p:nvPr>
            <p:ph type="ftr" sz="quarter" idx="4"/>
          </p:nvPr>
        </p:nvSpPr>
        <p:spPr bwMode="auto">
          <a:xfrm>
            <a:off x="0" y="8831263"/>
            <a:ext cx="3041650" cy="465137"/>
          </a:xfrm>
          <a:prstGeom prst="rect">
            <a:avLst/>
          </a:prstGeom>
          <a:noFill/>
          <a:ln w="12700" cap="sq">
            <a:noFill/>
            <a:miter lim="800000"/>
            <a:headEnd type="none" w="sm" len="sm"/>
            <a:tailEnd type="none" w="sm" len="sm"/>
          </a:ln>
        </p:spPr>
        <p:txBody>
          <a:bodyPr vert="horz" wrap="square" lIns="91151" tIns="45576" rIns="91151" bIns="45576" numCol="1" anchor="b" anchorCtr="0" compatLnSpc="1">
            <a:prstTxWarp prst="textNoShape">
              <a:avLst/>
            </a:prstTxWarp>
          </a:bodyPr>
          <a:lstStyle>
            <a:lvl1pPr defTabSz="911225" eaLnBrk="0" hangingPunct="0">
              <a:spcBef>
                <a:spcPct val="0"/>
              </a:spcBef>
              <a:buFontTx/>
              <a:buNone/>
              <a:defRPr sz="1200">
                <a:latin typeface="Times New Roman" pitchFamily="18" charset="0"/>
              </a:defRPr>
            </a:lvl1pPr>
          </a:lstStyle>
          <a:p>
            <a:pPr>
              <a:defRPr/>
            </a:pPr>
            <a:endParaRPr lang="en-US"/>
          </a:p>
        </p:txBody>
      </p:sp>
      <p:sp>
        <p:nvSpPr>
          <p:cNvPr id="2059" name="Rectangle 11"/>
          <p:cNvSpPr>
            <a:spLocks noGrp="1" noChangeArrowheads="1"/>
          </p:cNvSpPr>
          <p:nvPr>
            <p:ph type="sldNum" sz="quarter" idx="5"/>
          </p:nvPr>
        </p:nvSpPr>
        <p:spPr bwMode="auto">
          <a:xfrm>
            <a:off x="3968750" y="8831263"/>
            <a:ext cx="3041650" cy="465137"/>
          </a:xfrm>
          <a:prstGeom prst="rect">
            <a:avLst/>
          </a:prstGeom>
          <a:noFill/>
          <a:ln w="12700" cap="sq">
            <a:noFill/>
            <a:miter lim="800000"/>
            <a:headEnd type="none" w="sm" len="sm"/>
            <a:tailEnd type="none" w="sm" len="sm"/>
          </a:ln>
        </p:spPr>
        <p:txBody>
          <a:bodyPr vert="horz" wrap="square" lIns="91151" tIns="45576" rIns="91151" bIns="45576" numCol="1" anchor="b" anchorCtr="0" compatLnSpc="1">
            <a:prstTxWarp prst="textNoShape">
              <a:avLst/>
            </a:prstTxWarp>
          </a:bodyPr>
          <a:lstStyle>
            <a:lvl1pPr algn="r" defTabSz="911225" eaLnBrk="0" hangingPunct="0">
              <a:spcBef>
                <a:spcPct val="0"/>
              </a:spcBef>
              <a:buFontTx/>
              <a:buNone/>
              <a:defRPr sz="1200">
                <a:latin typeface="Times New Roman" pitchFamily="18" charset="0"/>
              </a:defRPr>
            </a:lvl1pPr>
          </a:lstStyle>
          <a:p>
            <a:pPr>
              <a:defRPr/>
            </a:pPr>
            <a:fld id="{4717FBF4-C166-448F-99B1-90573C0E7E48}"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Grp="1" noChangeArrowheads="1"/>
          </p:cNvSpPr>
          <p:nvPr>
            <p:ph type="dt" sz="quarter" idx="1"/>
          </p:nvPr>
        </p:nvSpPr>
        <p:spPr>
          <a:noFill/>
        </p:spPr>
        <p:txBody>
          <a:bodyPr/>
          <a:lstStyle/>
          <a:p>
            <a:fld id="{A60C7D77-9D97-4D37-B96B-39E930AC18F4}" type="datetime1">
              <a:rPr lang="en-US" smtClean="0"/>
              <a:pPr/>
              <a:t>8/27/2008</a:t>
            </a:fld>
            <a:r>
              <a:rPr lang="en-US" smtClean="0"/>
              <a:t>12/06/2007</a:t>
            </a:r>
          </a:p>
        </p:txBody>
      </p:sp>
      <p:sp>
        <p:nvSpPr>
          <p:cNvPr id="54275" name="Rectangle 11"/>
          <p:cNvSpPr>
            <a:spLocks noGrp="1" noChangeArrowheads="1"/>
          </p:cNvSpPr>
          <p:nvPr>
            <p:ph type="sldNum" sz="quarter" idx="5"/>
          </p:nvPr>
        </p:nvSpPr>
        <p:spPr>
          <a:noFill/>
        </p:spPr>
        <p:txBody>
          <a:bodyPr/>
          <a:lstStyle/>
          <a:p>
            <a:fld id="{D2438C09-1660-4ED9-9980-B21544BB765D}" type="slidenum">
              <a:rPr lang="en-US" smtClean="0"/>
              <a:pPr/>
              <a:t>1</a:t>
            </a:fld>
            <a:endParaRPr lang="en-US" smtClean="0"/>
          </a:p>
        </p:txBody>
      </p:sp>
      <p:sp>
        <p:nvSpPr>
          <p:cNvPr id="5427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9E32A69-993F-4B7F-8968-5D979695E80D}" type="slidenum">
              <a:rPr lang="en-US" sz="1200">
                <a:latin typeface="Times New Roman" pitchFamily="18" charset="0"/>
              </a:rPr>
              <a:pPr algn="r" defTabSz="911225" eaLnBrk="0" hangingPunct="0">
                <a:spcBef>
                  <a:spcPct val="0"/>
                </a:spcBef>
                <a:buFontTx/>
                <a:buNone/>
              </a:pPr>
              <a:t>1</a:t>
            </a:fld>
            <a:endParaRPr lang="en-US" sz="1200">
              <a:latin typeface="Times New Roman" pitchFamily="18" charset="0"/>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p:cNvSpPr>
            <a:spLocks noGrp="1" noChangeArrowheads="1"/>
          </p:cNvSpPr>
          <p:nvPr>
            <p:ph type="dt" sz="quarter" idx="1"/>
          </p:nvPr>
        </p:nvSpPr>
        <p:spPr>
          <a:noFill/>
        </p:spPr>
        <p:txBody>
          <a:bodyPr/>
          <a:lstStyle/>
          <a:p>
            <a:fld id="{274DC2B0-9441-4E7E-A87C-E233709D4CAE}" type="datetime1">
              <a:rPr lang="en-US" smtClean="0"/>
              <a:pPr/>
              <a:t>8/27/2008</a:t>
            </a:fld>
            <a:r>
              <a:rPr lang="en-US" smtClean="0"/>
              <a:t>12/06/2007</a:t>
            </a:r>
          </a:p>
        </p:txBody>
      </p:sp>
      <p:sp>
        <p:nvSpPr>
          <p:cNvPr id="64515" name="Rectangle 11"/>
          <p:cNvSpPr>
            <a:spLocks noGrp="1" noChangeArrowheads="1"/>
          </p:cNvSpPr>
          <p:nvPr>
            <p:ph type="sldNum" sz="quarter" idx="5"/>
          </p:nvPr>
        </p:nvSpPr>
        <p:spPr>
          <a:noFill/>
        </p:spPr>
        <p:txBody>
          <a:bodyPr/>
          <a:lstStyle/>
          <a:p>
            <a:fld id="{C5BBB38E-E7D4-49C4-A59E-06592EAAA907}" type="slidenum">
              <a:rPr lang="en-US" smtClean="0"/>
              <a:pPr/>
              <a:t>10</a:t>
            </a:fld>
            <a:endParaRPr lang="en-US" smtClean="0"/>
          </a:p>
        </p:txBody>
      </p:sp>
      <p:sp>
        <p:nvSpPr>
          <p:cNvPr id="6451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57D98926-106E-4D58-A0DB-F249E0D0BB61}" type="slidenum">
              <a:rPr lang="en-US" sz="1200">
                <a:latin typeface="Times New Roman" pitchFamily="18" charset="0"/>
              </a:rPr>
              <a:pPr algn="r" defTabSz="911225" eaLnBrk="0" hangingPunct="0">
                <a:spcBef>
                  <a:spcPct val="0"/>
                </a:spcBef>
                <a:buFontTx/>
                <a:buNone/>
              </a:pPr>
              <a:t>10</a:t>
            </a:fld>
            <a:endParaRPr lang="en-US" sz="1200">
              <a:latin typeface="Times New Roman" pitchFamily="18" charset="0"/>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a:lstStyle/>
          <a:p>
            <a:pPr eaLnBrk="1" hangingPunct="1"/>
            <a:r>
              <a:rPr lang="en-US" smtClean="0">
                <a:solidFill>
                  <a:srgbClr val="006312"/>
                </a:solidFill>
                <a:latin typeface="Monaco"/>
              </a:rPr>
              <a:t>Email dated 1/26/07 from Bill Voitk to Brian requesting a meeting to determine what we need in supporting the values of the equipment. </a:t>
            </a:r>
          </a:p>
          <a:p>
            <a:pPr eaLnBrk="1" hangingPunct="1"/>
            <a:r>
              <a:rPr lang="en-US" smtClean="0">
                <a:solidFill>
                  <a:srgbClr val="006312"/>
                </a:solidFill>
                <a:latin typeface="Monaco"/>
              </a:rPr>
              <a:t>Email from Sheila Hensley dated 2/22/07 – has not received the contract yet.  She has contacted Bobby Kelley to see if has received it.</a:t>
            </a:r>
          </a:p>
          <a:p>
            <a:pPr eaLnBrk="1" hangingPunct="1"/>
            <a:r>
              <a:rPr lang="en-US" smtClean="0">
                <a:solidFill>
                  <a:srgbClr val="006312"/>
                </a:solidFill>
                <a:latin typeface="Monaco"/>
              </a:rPr>
              <a:t>Spoke with Bill Voitk on 3/22/07 – Bill spent email to Sheila Hensley, Bobby Kelley, Lesilee Hart; they were going to research the modifications that are applicable Ejet components; once the modifications are identified, Bill Voitk was going to provide the modifications</a:t>
            </a:r>
          </a:p>
          <a:p>
            <a:pPr eaLnBrk="1" hangingPunct="1"/>
            <a:endParaRPr lang="en-US" smtClean="0">
              <a:solidFill>
                <a:srgbClr val="006312"/>
              </a:solidFill>
              <a:latin typeface="Monaco"/>
            </a:endParaRPr>
          </a:p>
          <a:p>
            <a:pPr eaLnBrk="1" hangingPunct="1"/>
            <a:r>
              <a:rPr lang="en-US" smtClean="0">
                <a:solidFill>
                  <a:srgbClr val="006312"/>
                </a:solidFill>
                <a:latin typeface="Monaco"/>
              </a:rPr>
              <a:t>This asset has been outstanding since September 2005.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dt" sz="quarter" idx="1"/>
          </p:nvPr>
        </p:nvSpPr>
        <p:spPr>
          <a:noFill/>
        </p:spPr>
        <p:txBody>
          <a:bodyPr/>
          <a:lstStyle/>
          <a:p>
            <a:fld id="{9801BD30-2450-4FAC-8F7C-2D1DB638147E}" type="datetime1">
              <a:rPr lang="en-US" smtClean="0"/>
              <a:pPr/>
              <a:t>8/27/2008</a:t>
            </a:fld>
            <a:r>
              <a:rPr lang="en-US" smtClean="0"/>
              <a:t>12/06/2007</a:t>
            </a:r>
          </a:p>
        </p:txBody>
      </p:sp>
      <p:sp>
        <p:nvSpPr>
          <p:cNvPr id="65539" name="Rectangle 11"/>
          <p:cNvSpPr>
            <a:spLocks noGrp="1" noChangeArrowheads="1"/>
          </p:cNvSpPr>
          <p:nvPr>
            <p:ph type="sldNum" sz="quarter" idx="5"/>
          </p:nvPr>
        </p:nvSpPr>
        <p:spPr>
          <a:noFill/>
        </p:spPr>
        <p:txBody>
          <a:bodyPr/>
          <a:lstStyle/>
          <a:p>
            <a:fld id="{5812D2E5-E0C4-4AF8-8ED8-514C2D1A8425}" type="slidenum">
              <a:rPr lang="en-US" smtClean="0"/>
              <a:pPr/>
              <a:t>11</a:t>
            </a:fld>
            <a:endParaRPr lang="en-US" smtClean="0"/>
          </a:p>
        </p:txBody>
      </p:sp>
      <p:sp>
        <p:nvSpPr>
          <p:cNvPr id="6554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71F86358-A88B-4D2E-8D6D-D15213BFC467}" type="slidenum">
              <a:rPr lang="en-US" sz="1200">
                <a:latin typeface="Times New Roman" pitchFamily="18" charset="0"/>
              </a:rPr>
              <a:pPr algn="r" defTabSz="911225" eaLnBrk="0" hangingPunct="0">
                <a:spcBef>
                  <a:spcPct val="0"/>
                </a:spcBef>
                <a:buFontTx/>
                <a:buNone/>
              </a:pPr>
              <a:t>11</a:t>
            </a:fld>
            <a:endParaRPr lang="en-US" sz="1200">
              <a:latin typeface="Times New Roman" pitchFamily="18" charset="0"/>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a:ln/>
        </p:spPr>
        <p:txBody>
          <a:bodyPr/>
          <a:lstStyle/>
          <a:p>
            <a:pPr eaLnBrk="1" hangingPunct="1"/>
            <a:endParaRPr lang="en-US" smtClean="0">
              <a:solidFill>
                <a:srgbClr val="006312"/>
              </a:solidFill>
              <a:latin typeface="Monac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Grp="1" noChangeArrowheads="1"/>
          </p:cNvSpPr>
          <p:nvPr>
            <p:ph type="dt" sz="quarter" idx="1"/>
          </p:nvPr>
        </p:nvSpPr>
        <p:spPr>
          <a:noFill/>
        </p:spPr>
        <p:txBody>
          <a:bodyPr/>
          <a:lstStyle/>
          <a:p>
            <a:fld id="{A7DDC6E0-5748-4F9C-9143-EB43CCAED40A}" type="datetime1">
              <a:rPr lang="en-US" smtClean="0"/>
              <a:pPr/>
              <a:t>8/27/2008</a:t>
            </a:fld>
            <a:r>
              <a:rPr lang="en-US" smtClean="0"/>
              <a:t>12/06/2007</a:t>
            </a:r>
          </a:p>
        </p:txBody>
      </p:sp>
      <p:sp>
        <p:nvSpPr>
          <p:cNvPr id="66563" name="Rectangle 11"/>
          <p:cNvSpPr>
            <a:spLocks noGrp="1" noChangeArrowheads="1"/>
          </p:cNvSpPr>
          <p:nvPr>
            <p:ph type="sldNum" sz="quarter" idx="5"/>
          </p:nvPr>
        </p:nvSpPr>
        <p:spPr>
          <a:noFill/>
        </p:spPr>
        <p:txBody>
          <a:bodyPr/>
          <a:lstStyle/>
          <a:p>
            <a:fld id="{046BA891-0F63-4A47-90FA-FBA81531BF58}" type="slidenum">
              <a:rPr lang="en-US" smtClean="0"/>
              <a:pPr/>
              <a:t>12</a:t>
            </a:fld>
            <a:endParaRPr lang="en-US" smtClean="0"/>
          </a:p>
        </p:txBody>
      </p:sp>
      <p:sp>
        <p:nvSpPr>
          <p:cNvPr id="6656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5FA377A-F375-4847-9EF1-146A3C926206}" type="slidenum">
              <a:rPr lang="en-US" sz="1200">
                <a:latin typeface="Times New Roman" pitchFamily="18" charset="0"/>
              </a:rPr>
              <a:pPr algn="r" defTabSz="911225" eaLnBrk="0" hangingPunct="0">
                <a:spcBef>
                  <a:spcPct val="0"/>
                </a:spcBef>
                <a:buFontTx/>
                <a:buNone/>
              </a:pPr>
              <a:t>12</a:t>
            </a:fld>
            <a:endParaRPr lang="en-US" sz="1200">
              <a:latin typeface="Times New Roman" pitchFamily="18" charset="0"/>
            </a:endParaRPr>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dt" sz="quarter" idx="1"/>
          </p:nvPr>
        </p:nvSpPr>
        <p:spPr>
          <a:noFill/>
        </p:spPr>
        <p:txBody>
          <a:bodyPr/>
          <a:lstStyle/>
          <a:p>
            <a:fld id="{9530DFA2-8CDB-4054-911E-3ABE36B7F587}" type="datetime1">
              <a:rPr lang="en-US" smtClean="0"/>
              <a:pPr/>
              <a:t>8/27/2008</a:t>
            </a:fld>
            <a:r>
              <a:rPr lang="en-US" smtClean="0"/>
              <a:t>12/06/2007</a:t>
            </a:r>
          </a:p>
        </p:txBody>
      </p:sp>
      <p:sp>
        <p:nvSpPr>
          <p:cNvPr id="68611" name="Rectangle 11"/>
          <p:cNvSpPr>
            <a:spLocks noGrp="1" noChangeArrowheads="1"/>
          </p:cNvSpPr>
          <p:nvPr>
            <p:ph type="sldNum" sz="quarter" idx="5"/>
          </p:nvPr>
        </p:nvSpPr>
        <p:spPr>
          <a:noFill/>
        </p:spPr>
        <p:txBody>
          <a:bodyPr/>
          <a:lstStyle/>
          <a:p>
            <a:fld id="{0D65E50C-92D7-4546-B20F-2C80488CAE70}" type="slidenum">
              <a:rPr lang="en-US" smtClean="0"/>
              <a:pPr/>
              <a:t>13</a:t>
            </a:fld>
            <a:endParaRPr lang="en-US" smtClean="0"/>
          </a:p>
        </p:txBody>
      </p:sp>
      <p:sp>
        <p:nvSpPr>
          <p:cNvPr id="6861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37C514ED-DA57-4AF3-93D6-4290B7D523BA}" type="slidenum">
              <a:rPr lang="en-US" sz="1200">
                <a:latin typeface="Times New Roman" pitchFamily="18" charset="0"/>
              </a:rPr>
              <a:pPr algn="r" defTabSz="911225" eaLnBrk="0" hangingPunct="0">
                <a:spcBef>
                  <a:spcPct val="0"/>
                </a:spcBef>
                <a:buFontTx/>
                <a:buNone/>
              </a:pPr>
              <a:t>13</a:t>
            </a:fld>
            <a:endParaRPr lang="en-US" sz="1200">
              <a:latin typeface="Times New Roman" pitchFamily="18" charset="0"/>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dt" sz="quarter" idx="1"/>
          </p:nvPr>
        </p:nvSpPr>
        <p:spPr>
          <a:noFill/>
        </p:spPr>
        <p:txBody>
          <a:bodyPr/>
          <a:lstStyle/>
          <a:p>
            <a:fld id="{733C8D75-9EB9-4D42-AD4C-E007EE8DB0CB}" type="datetime1">
              <a:rPr lang="en-US" smtClean="0"/>
              <a:pPr/>
              <a:t>8/27/2008</a:t>
            </a:fld>
            <a:r>
              <a:rPr lang="en-US" smtClean="0"/>
              <a:t>12/06/2007</a:t>
            </a:r>
          </a:p>
        </p:txBody>
      </p:sp>
      <p:sp>
        <p:nvSpPr>
          <p:cNvPr id="69635" name="Rectangle 11"/>
          <p:cNvSpPr>
            <a:spLocks noGrp="1" noChangeArrowheads="1"/>
          </p:cNvSpPr>
          <p:nvPr>
            <p:ph type="sldNum" sz="quarter" idx="5"/>
          </p:nvPr>
        </p:nvSpPr>
        <p:spPr>
          <a:noFill/>
        </p:spPr>
        <p:txBody>
          <a:bodyPr/>
          <a:lstStyle/>
          <a:p>
            <a:fld id="{5294749D-5B79-45DF-9DB3-35BF7F122000}" type="slidenum">
              <a:rPr lang="en-US" smtClean="0"/>
              <a:pPr/>
              <a:t>14</a:t>
            </a:fld>
            <a:endParaRPr lang="en-US" smtClean="0"/>
          </a:p>
        </p:txBody>
      </p:sp>
      <p:sp>
        <p:nvSpPr>
          <p:cNvPr id="6963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A157B3BC-786A-4516-A5E5-88C10379D3E9}" type="slidenum">
              <a:rPr lang="en-US" sz="1200">
                <a:latin typeface="Times New Roman" pitchFamily="18" charset="0"/>
              </a:rPr>
              <a:pPr algn="r" defTabSz="911225" eaLnBrk="0" hangingPunct="0">
                <a:spcBef>
                  <a:spcPct val="0"/>
                </a:spcBef>
                <a:buFontTx/>
                <a:buNone/>
              </a:pPr>
              <a:t>14</a:t>
            </a:fld>
            <a:endParaRPr lang="en-US" sz="1200">
              <a:latin typeface="Times New Roman" pitchFamily="18" charset="0"/>
            </a:endParaRPr>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9"/>
          <p:cNvSpPr>
            <a:spLocks noGrp="1" noChangeArrowheads="1"/>
          </p:cNvSpPr>
          <p:nvPr>
            <p:ph type="dt" sz="quarter" idx="1"/>
          </p:nvPr>
        </p:nvSpPr>
        <p:spPr>
          <a:noFill/>
        </p:spPr>
        <p:txBody>
          <a:bodyPr/>
          <a:lstStyle/>
          <a:p>
            <a:fld id="{28E3E435-ADDC-4341-8D74-F1FDD90C77DD}" type="datetime1">
              <a:rPr lang="en-US" smtClean="0"/>
              <a:pPr/>
              <a:t>8/27/2008</a:t>
            </a:fld>
            <a:r>
              <a:rPr lang="en-US" smtClean="0"/>
              <a:t>12/06/2007</a:t>
            </a:r>
          </a:p>
        </p:txBody>
      </p:sp>
      <p:sp>
        <p:nvSpPr>
          <p:cNvPr id="70659" name="Rectangle 11"/>
          <p:cNvSpPr>
            <a:spLocks noGrp="1" noChangeArrowheads="1"/>
          </p:cNvSpPr>
          <p:nvPr>
            <p:ph type="sldNum" sz="quarter" idx="5"/>
          </p:nvPr>
        </p:nvSpPr>
        <p:spPr>
          <a:noFill/>
        </p:spPr>
        <p:txBody>
          <a:bodyPr/>
          <a:lstStyle/>
          <a:p>
            <a:fld id="{E4405D82-8E1C-45D6-8B3D-E67A18DCCE6B}" type="slidenum">
              <a:rPr lang="en-US" smtClean="0"/>
              <a:pPr/>
              <a:t>15</a:t>
            </a:fld>
            <a:endParaRPr lang="en-US" smtClean="0"/>
          </a:p>
        </p:txBody>
      </p:sp>
      <p:sp>
        <p:nvSpPr>
          <p:cNvPr id="7066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FB33B38D-4263-4E28-BE40-DC5323A70295}" type="slidenum">
              <a:rPr lang="en-US" sz="1200">
                <a:latin typeface="Times New Roman" pitchFamily="18" charset="0"/>
              </a:rPr>
              <a:pPr algn="r" defTabSz="911225" eaLnBrk="0" hangingPunct="0">
                <a:spcBef>
                  <a:spcPct val="0"/>
                </a:spcBef>
                <a:buFontTx/>
                <a:buNone/>
              </a:pPr>
              <a:t>15</a:t>
            </a:fld>
            <a:endParaRPr lang="en-US" sz="1200">
              <a:latin typeface="Times New Roman" pitchFamily="18" charset="0"/>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a:ln/>
        </p:spPr>
        <p:txBody>
          <a:bodyPr/>
          <a:lstStyle/>
          <a:p>
            <a:pPr eaLnBrk="1" hangingPunct="1"/>
            <a:r>
              <a:rPr lang="en-US" smtClean="0"/>
              <a:t>This is important to be responded to timely.  PPMB is trying to ensure a Unqualified KPMG Audit opinion.  LO/PMs need to be reminded to submit to the PPMB staff all major projects.  Not just those that believe to be CWIP.  When responding to PPMB, please include the following:  CWIP project, Non-CWIP Project numbers and the corresponding non-CWIP codes of the project.  Additionally, annotation if the project is CWIP or non-CWIP.  PMs should be asking their folks for all projects so that we ensure the money is being programmed in the right pot of money based on our Cap Policies and the CWIP/NONCWIP policies.  Important for the NOAA Financial Statements and that we are not under estimating our net worth.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9"/>
          <p:cNvSpPr>
            <a:spLocks noGrp="1" noChangeArrowheads="1"/>
          </p:cNvSpPr>
          <p:nvPr>
            <p:ph type="dt" sz="quarter" idx="1"/>
          </p:nvPr>
        </p:nvSpPr>
        <p:spPr>
          <a:noFill/>
        </p:spPr>
        <p:txBody>
          <a:bodyPr/>
          <a:lstStyle/>
          <a:p>
            <a:fld id="{17786240-7566-43BA-B319-CFB353C2BD0D}" type="datetime1">
              <a:rPr lang="en-US" smtClean="0"/>
              <a:pPr/>
              <a:t>8/27/2008</a:t>
            </a:fld>
            <a:r>
              <a:rPr lang="en-US" smtClean="0"/>
              <a:t>12/06/2007</a:t>
            </a:r>
          </a:p>
        </p:txBody>
      </p:sp>
      <p:sp>
        <p:nvSpPr>
          <p:cNvPr id="75779" name="Rectangle 11"/>
          <p:cNvSpPr>
            <a:spLocks noGrp="1" noChangeArrowheads="1"/>
          </p:cNvSpPr>
          <p:nvPr>
            <p:ph type="sldNum" sz="quarter" idx="5"/>
          </p:nvPr>
        </p:nvSpPr>
        <p:spPr>
          <a:noFill/>
        </p:spPr>
        <p:txBody>
          <a:bodyPr/>
          <a:lstStyle/>
          <a:p>
            <a:fld id="{8B56C7E9-C52D-4B27-BED1-6082A8DCB628}" type="slidenum">
              <a:rPr lang="en-US" smtClean="0"/>
              <a:pPr/>
              <a:t>16</a:t>
            </a:fld>
            <a:endParaRPr lang="en-US" smtClean="0"/>
          </a:p>
        </p:txBody>
      </p:sp>
      <p:sp>
        <p:nvSpPr>
          <p:cNvPr id="7578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F98BE64F-CD6A-46D0-8B66-6769577F7762}" type="slidenum">
              <a:rPr lang="en-US" sz="1200">
                <a:latin typeface="Times New Roman" pitchFamily="18" charset="0"/>
              </a:rPr>
              <a:pPr algn="r" defTabSz="911225" eaLnBrk="0" hangingPunct="0">
                <a:spcBef>
                  <a:spcPct val="0"/>
                </a:spcBef>
                <a:buFontTx/>
                <a:buNone/>
              </a:pPr>
              <a:t>16</a:t>
            </a:fld>
            <a:endParaRPr lang="en-US" sz="1200">
              <a:latin typeface="Times New Roman" pitchFamily="18" charset="0"/>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dt" sz="quarter" idx="1"/>
          </p:nvPr>
        </p:nvSpPr>
        <p:spPr>
          <a:noFill/>
        </p:spPr>
        <p:txBody>
          <a:bodyPr/>
          <a:lstStyle/>
          <a:p>
            <a:fld id="{45C8925F-A139-45B3-936D-4D9E46E83884}" type="datetime1">
              <a:rPr lang="en-US" smtClean="0"/>
              <a:pPr/>
              <a:t>8/27/2008</a:t>
            </a:fld>
            <a:r>
              <a:rPr lang="en-US" smtClean="0"/>
              <a:t>12/06/2007</a:t>
            </a:r>
          </a:p>
        </p:txBody>
      </p:sp>
      <p:sp>
        <p:nvSpPr>
          <p:cNvPr id="76803" name="Rectangle 11"/>
          <p:cNvSpPr>
            <a:spLocks noGrp="1" noChangeArrowheads="1"/>
          </p:cNvSpPr>
          <p:nvPr>
            <p:ph type="sldNum" sz="quarter" idx="5"/>
          </p:nvPr>
        </p:nvSpPr>
        <p:spPr>
          <a:noFill/>
        </p:spPr>
        <p:txBody>
          <a:bodyPr/>
          <a:lstStyle/>
          <a:p>
            <a:fld id="{CFEC3BE4-FA64-43FB-9A91-7B58692C657A}" type="slidenum">
              <a:rPr lang="en-US" smtClean="0"/>
              <a:pPr/>
              <a:t>17</a:t>
            </a:fld>
            <a:endParaRPr lang="en-US" smtClean="0"/>
          </a:p>
        </p:txBody>
      </p:sp>
      <p:sp>
        <p:nvSpPr>
          <p:cNvPr id="7680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57B9B0CE-44EE-4D97-BB2B-506F40472CA4}" type="slidenum">
              <a:rPr lang="en-US" sz="1200">
                <a:latin typeface="Times New Roman" pitchFamily="18" charset="0"/>
              </a:rPr>
              <a:pPr algn="r" defTabSz="911225" eaLnBrk="0" hangingPunct="0">
                <a:spcBef>
                  <a:spcPct val="0"/>
                </a:spcBef>
                <a:buFontTx/>
                <a:buNone/>
              </a:pPr>
              <a:t>17</a:t>
            </a:fld>
            <a:endParaRPr lang="en-US" sz="1200">
              <a:latin typeface="Times New Roman" pitchFamily="18" charset="0"/>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9"/>
          <p:cNvSpPr>
            <a:spLocks noGrp="1" noChangeArrowheads="1"/>
          </p:cNvSpPr>
          <p:nvPr>
            <p:ph type="dt" sz="quarter" idx="1"/>
          </p:nvPr>
        </p:nvSpPr>
        <p:spPr>
          <a:noFill/>
        </p:spPr>
        <p:txBody>
          <a:bodyPr/>
          <a:lstStyle/>
          <a:p>
            <a:fld id="{BFE4DB9C-96FE-45A3-855D-CF59DB747318}" type="datetime1">
              <a:rPr lang="en-US" smtClean="0"/>
              <a:pPr/>
              <a:t>8/27/2008</a:t>
            </a:fld>
            <a:r>
              <a:rPr lang="en-US" smtClean="0"/>
              <a:t>12/06/2007</a:t>
            </a:r>
          </a:p>
        </p:txBody>
      </p:sp>
      <p:sp>
        <p:nvSpPr>
          <p:cNvPr id="77827" name="Rectangle 11"/>
          <p:cNvSpPr>
            <a:spLocks noGrp="1" noChangeArrowheads="1"/>
          </p:cNvSpPr>
          <p:nvPr>
            <p:ph type="sldNum" sz="quarter" idx="5"/>
          </p:nvPr>
        </p:nvSpPr>
        <p:spPr>
          <a:noFill/>
        </p:spPr>
        <p:txBody>
          <a:bodyPr/>
          <a:lstStyle/>
          <a:p>
            <a:fld id="{3CB0DEC0-0D09-4B71-AA2A-56748E860543}" type="slidenum">
              <a:rPr lang="en-US" smtClean="0"/>
              <a:pPr/>
              <a:t>18</a:t>
            </a:fld>
            <a:endParaRPr lang="en-US" smtClean="0"/>
          </a:p>
        </p:txBody>
      </p:sp>
      <p:sp>
        <p:nvSpPr>
          <p:cNvPr id="77828"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31604A76-73D8-440B-84B7-CF1EFCCCE02F}" type="slidenum">
              <a:rPr lang="en-US" sz="1200">
                <a:latin typeface="Times New Roman" pitchFamily="18" charset="0"/>
              </a:rPr>
              <a:pPr algn="r" defTabSz="911225" eaLnBrk="0" hangingPunct="0">
                <a:spcBef>
                  <a:spcPct val="0"/>
                </a:spcBef>
                <a:buFontTx/>
                <a:buNone/>
              </a:pPr>
              <a:t>18</a:t>
            </a:fld>
            <a:endParaRPr lang="en-US" sz="1200">
              <a:latin typeface="Times New Roman" pitchFamily="18" charset="0"/>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dt" sz="quarter" idx="1"/>
          </p:nvPr>
        </p:nvSpPr>
        <p:spPr>
          <a:noFill/>
        </p:spPr>
        <p:txBody>
          <a:bodyPr/>
          <a:lstStyle/>
          <a:p>
            <a:fld id="{FBF1D32F-5169-45F6-9299-07CA86D24D67}" type="datetime1">
              <a:rPr lang="en-US" smtClean="0"/>
              <a:pPr/>
              <a:t>8/27/2008</a:t>
            </a:fld>
            <a:r>
              <a:rPr lang="en-US" smtClean="0"/>
              <a:t>12/06/2007</a:t>
            </a:r>
          </a:p>
        </p:txBody>
      </p:sp>
      <p:sp>
        <p:nvSpPr>
          <p:cNvPr id="78851" name="Rectangle 11"/>
          <p:cNvSpPr>
            <a:spLocks noGrp="1" noChangeArrowheads="1"/>
          </p:cNvSpPr>
          <p:nvPr>
            <p:ph type="sldNum" sz="quarter" idx="5"/>
          </p:nvPr>
        </p:nvSpPr>
        <p:spPr>
          <a:noFill/>
        </p:spPr>
        <p:txBody>
          <a:bodyPr/>
          <a:lstStyle/>
          <a:p>
            <a:fld id="{7CFD377C-6D14-4B39-9095-524122FE0CC1}" type="slidenum">
              <a:rPr lang="en-US" smtClean="0"/>
              <a:pPr/>
              <a:t>19</a:t>
            </a:fld>
            <a:endParaRPr lang="en-US" smtClean="0"/>
          </a:p>
        </p:txBody>
      </p:sp>
      <p:sp>
        <p:nvSpPr>
          <p:cNvPr id="7885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8BC2CAB1-EE51-45B3-B563-6B223692B938}" type="slidenum">
              <a:rPr lang="en-US" sz="1200">
                <a:latin typeface="Times New Roman" pitchFamily="18" charset="0"/>
              </a:rPr>
              <a:pPr algn="r" defTabSz="911225" eaLnBrk="0" hangingPunct="0">
                <a:spcBef>
                  <a:spcPct val="0"/>
                </a:spcBef>
                <a:buFontTx/>
                <a:buNone/>
              </a:pPr>
              <a:t>19</a:t>
            </a:fld>
            <a:endParaRPr lang="en-US" sz="1200">
              <a:latin typeface="Times New Roman" pitchFamily="18" charset="0"/>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type="dt" sz="quarter" idx="1"/>
          </p:nvPr>
        </p:nvSpPr>
        <p:spPr>
          <a:noFill/>
        </p:spPr>
        <p:txBody>
          <a:bodyPr/>
          <a:lstStyle/>
          <a:p>
            <a:fld id="{09D6CC95-9A82-4B7B-9FB4-A1638EF6AEE6}" type="datetime1">
              <a:rPr lang="en-US" smtClean="0"/>
              <a:pPr/>
              <a:t>8/27/2008</a:t>
            </a:fld>
            <a:r>
              <a:rPr lang="en-US" smtClean="0"/>
              <a:t>12/06/2007</a:t>
            </a:r>
          </a:p>
        </p:txBody>
      </p:sp>
      <p:sp>
        <p:nvSpPr>
          <p:cNvPr id="55299" name="Rectangle 11"/>
          <p:cNvSpPr>
            <a:spLocks noGrp="1" noChangeArrowheads="1"/>
          </p:cNvSpPr>
          <p:nvPr>
            <p:ph type="sldNum" sz="quarter" idx="5"/>
          </p:nvPr>
        </p:nvSpPr>
        <p:spPr>
          <a:noFill/>
        </p:spPr>
        <p:txBody>
          <a:bodyPr/>
          <a:lstStyle/>
          <a:p>
            <a:fld id="{76E37277-AE53-4B90-8430-286A9C5CBE4D}" type="slidenum">
              <a:rPr lang="en-US" smtClean="0"/>
              <a:pPr/>
              <a:t>2</a:t>
            </a:fld>
            <a:endParaRPr lang="en-US" smtClean="0"/>
          </a:p>
        </p:txBody>
      </p:sp>
      <p:sp>
        <p:nvSpPr>
          <p:cNvPr id="5530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7AD1FDF1-6D42-44A1-BBFE-F1420C4AED43}" type="slidenum">
              <a:rPr lang="en-US" sz="1200">
                <a:latin typeface="Times New Roman" pitchFamily="18" charset="0"/>
              </a:rPr>
              <a:pPr algn="r" defTabSz="911225" eaLnBrk="0" hangingPunct="0">
                <a:spcBef>
                  <a:spcPct val="0"/>
                </a:spcBef>
                <a:buFontTx/>
                <a:buNone/>
              </a:pPr>
              <a:t>2</a:t>
            </a:fld>
            <a:endParaRPr lang="en-US" sz="1200">
              <a:latin typeface="Times New Roman" pitchFamily="18" charset="0"/>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9"/>
          <p:cNvSpPr>
            <a:spLocks noGrp="1" noChangeArrowheads="1"/>
          </p:cNvSpPr>
          <p:nvPr>
            <p:ph type="dt" sz="quarter" idx="1"/>
          </p:nvPr>
        </p:nvSpPr>
        <p:spPr>
          <a:noFill/>
        </p:spPr>
        <p:txBody>
          <a:bodyPr/>
          <a:lstStyle/>
          <a:p>
            <a:fld id="{7C9ABD34-05D6-4F68-8C7F-71442B8B2CF4}" type="datetime1">
              <a:rPr lang="en-US" smtClean="0"/>
              <a:pPr/>
              <a:t>8/27/2008</a:t>
            </a:fld>
            <a:r>
              <a:rPr lang="en-US" smtClean="0"/>
              <a:t>12/06/2007</a:t>
            </a:r>
          </a:p>
        </p:txBody>
      </p:sp>
      <p:sp>
        <p:nvSpPr>
          <p:cNvPr id="79875" name="Rectangle 11"/>
          <p:cNvSpPr>
            <a:spLocks noGrp="1" noChangeArrowheads="1"/>
          </p:cNvSpPr>
          <p:nvPr>
            <p:ph type="sldNum" sz="quarter" idx="5"/>
          </p:nvPr>
        </p:nvSpPr>
        <p:spPr>
          <a:noFill/>
        </p:spPr>
        <p:txBody>
          <a:bodyPr/>
          <a:lstStyle/>
          <a:p>
            <a:fld id="{5A8D509C-C5EA-46D1-BD85-1E10A055CDC9}" type="slidenum">
              <a:rPr lang="en-US" smtClean="0"/>
              <a:pPr/>
              <a:t>20</a:t>
            </a:fld>
            <a:endParaRPr lang="en-US" smtClean="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p:cNvSpPr>
            <a:spLocks noGrp="1" noChangeArrowheads="1"/>
          </p:cNvSpPr>
          <p:nvPr>
            <p:ph type="dt" sz="quarter" idx="1"/>
          </p:nvPr>
        </p:nvSpPr>
        <p:spPr>
          <a:noFill/>
        </p:spPr>
        <p:txBody>
          <a:bodyPr/>
          <a:lstStyle/>
          <a:p>
            <a:fld id="{DCECB925-F246-410B-B386-A1443403EDDB}" type="datetime1">
              <a:rPr lang="en-US" smtClean="0"/>
              <a:pPr/>
              <a:t>8/27/2008</a:t>
            </a:fld>
            <a:r>
              <a:rPr lang="en-US" smtClean="0"/>
              <a:t>12/06/2007</a:t>
            </a:r>
          </a:p>
        </p:txBody>
      </p:sp>
      <p:sp>
        <p:nvSpPr>
          <p:cNvPr id="80899" name="Rectangle 11"/>
          <p:cNvSpPr>
            <a:spLocks noGrp="1" noChangeArrowheads="1"/>
          </p:cNvSpPr>
          <p:nvPr>
            <p:ph type="sldNum" sz="quarter" idx="5"/>
          </p:nvPr>
        </p:nvSpPr>
        <p:spPr>
          <a:noFill/>
        </p:spPr>
        <p:txBody>
          <a:bodyPr/>
          <a:lstStyle/>
          <a:p>
            <a:fld id="{B1AA196C-CA13-47F2-8D9F-275B961CE8FB}" type="slidenum">
              <a:rPr lang="en-US" smtClean="0"/>
              <a:pPr/>
              <a:t>21</a:t>
            </a:fld>
            <a:endParaRPr lang="en-US" smtClean="0"/>
          </a:p>
        </p:txBody>
      </p:sp>
      <p:sp>
        <p:nvSpPr>
          <p:cNvPr id="8090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7699FE13-BC41-4B2A-9240-3A707532B9DA}" type="slidenum">
              <a:rPr lang="en-US" sz="1200">
                <a:latin typeface="Times New Roman" pitchFamily="18" charset="0"/>
              </a:rPr>
              <a:pPr algn="r" defTabSz="911225" eaLnBrk="0" hangingPunct="0">
                <a:spcBef>
                  <a:spcPct val="0"/>
                </a:spcBef>
                <a:buFontTx/>
                <a:buNone/>
              </a:pPr>
              <a:t>21</a:t>
            </a:fld>
            <a:endParaRPr lang="en-US" sz="1200">
              <a:latin typeface="Times New Roman" pitchFamily="18" charset="0"/>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dt" sz="quarter" idx="1"/>
          </p:nvPr>
        </p:nvSpPr>
        <p:spPr>
          <a:noFill/>
        </p:spPr>
        <p:txBody>
          <a:bodyPr/>
          <a:lstStyle/>
          <a:p>
            <a:fld id="{A5AA2731-5FC0-48F1-AA90-36F3E9EA5BBD}" type="datetime1">
              <a:rPr lang="en-US" smtClean="0"/>
              <a:pPr/>
              <a:t>8/27/2008</a:t>
            </a:fld>
            <a:r>
              <a:rPr lang="en-US" smtClean="0"/>
              <a:t>12/06/2007</a:t>
            </a:r>
          </a:p>
        </p:txBody>
      </p:sp>
      <p:sp>
        <p:nvSpPr>
          <p:cNvPr id="81923" name="Rectangle 11"/>
          <p:cNvSpPr>
            <a:spLocks noGrp="1" noChangeArrowheads="1"/>
          </p:cNvSpPr>
          <p:nvPr>
            <p:ph type="sldNum" sz="quarter" idx="5"/>
          </p:nvPr>
        </p:nvSpPr>
        <p:spPr>
          <a:noFill/>
        </p:spPr>
        <p:txBody>
          <a:bodyPr/>
          <a:lstStyle/>
          <a:p>
            <a:fld id="{AC25156B-004A-45A5-97FD-2A3EECBCA9F7}" type="slidenum">
              <a:rPr lang="en-US" smtClean="0"/>
              <a:pPr/>
              <a:t>22</a:t>
            </a:fld>
            <a:endParaRPr lang="en-US" smtClean="0"/>
          </a:p>
        </p:txBody>
      </p:sp>
      <p:sp>
        <p:nvSpPr>
          <p:cNvPr id="8192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7008642-4B42-4AA1-93B0-6B95B888412E}" type="slidenum">
              <a:rPr lang="en-US" sz="1200">
                <a:latin typeface="Times New Roman" pitchFamily="18" charset="0"/>
              </a:rPr>
              <a:pPr algn="r" defTabSz="911225" eaLnBrk="0" hangingPunct="0">
                <a:spcBef>
                  <a:spcPct val="0"/>
                </a:spcBef>
                <a:buFontTx/>
                <a:buNone/>
              </a:pPr>
              <a:t>22</a:t>
            </a:fld>
            <a:endParaRPr lang="en-US" sz="1200">
              <a:latin typeface="Times New Roman" pitchFamily="18" charset="0"/>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dt" sz="quarter" idx="1"/>
          </p:nvPr>
        </p:nvSpPr>
        <p:spPr>
          <a:noFill/>
        </p:spPr>
        <p:txBody>
          <a:bodyPr/>
          <a:lstStyle/>
          <a:p>
            <a:fld id="{A5AA2731-5FC0-48F1-AA90-36F3E9EA5BBD}" type="datetime1">
              <a:rPr lang="en-US" smtClean="0"/>
              <a:pPr/>
              <a:t>8/27/2008</a:t>
            </a:fld>
            <a:r>
              <a:rPr lang="en-US" smtClean="0"/>
              <a:t>12/06/2007</a:t>
            </a:r>
          </a:p>
        </p:txBody>
      </p:sp>
      <p:sp>
        <p:nvSpPr>
          <p:cNvPr id="81923" name="Rectangle 11"/>
          <p:cNvSpPr>
            <a:spLocks noGrp="1" noChangeArrowheads="1"/>
          </p:cNvSpPr>
          <p:nvPr>
            <p:ph type="sldNum" sz="quarter" idx="5"/>
          </p:nvPr>
        </p:nvSpPr>
        <p:spPr>
          <a:noFill/>
        </p:spPr>
        <p:txBody>
          <a:bodyPr/>
          <a:lstStyle/>
          <a:p>
            <a:fld id="{AC25156B-004A-45A5-97FD-2A3EECBCA9F7}" type="slidenum">
              <a:rPr lang="en-US" smtClean="0"/>
              <a:pPr/>
              <a:t>23</a:t>
            </a:fld>
            <a:endParaRPr lang="en-US" smtClean="0"/>
          </a:p>
        </p:txBody>
      </p:sp>
      <p:sp>
        <p:nvSpPr>
          <p:cNvPr id="8192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7008642-4B42-4AA1-93B0-6B95B888412E}" type="slidenum">
              <a:rPr lang="en-US" sz="1200">
                <a:latin typeface="Times New Roman" pitchFamily="18" charset="0"/>
              </a:rPr>
              <a:pPr algn="r" defTabSz="911225" eaLnBrk="0" hangingPunct="0">
                <a:spcBef>
                  <a:spcPct val="0"/>
                </a:spcBef>
                <a:buFontTx/>
                <a:buNone/>
              </a:pPr>
              <a:t>23</a:t>
            </a:fld>
            <a:endParaRPr lang="en-US" sz="1200">
              <a:latin typeface="Times New Roman" pitchFamily="18" charset="0"/>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dt" sz="quarter" idx="1"/>
          </p:nvPr>
        </p:nvSpPr>
        <p:spPr>
          <a:noFill/>
        </p:spPr>
        <p:txBody>
          <a:bodyPr/>
          <a:lstStyle/>
          <a:p>
            <a:fld id="{BBEFC6DB-08EB-4983-8212-DA5A10147BE8}" type="datetime1">
              <a:rPr lang="en-US" smtClean="0"/>
              <a:pPr/>
              <a:t>8/27/2008</a:t>
            </a:fld>
            <a:r>
              <a:rPr lang="en-US" smtClean="0"/>
              <a:t>12/06/2007</a:t>
            </a:r>
          </a:p>
        </p:txBody>
      </p:sp>
      <p:sp>
        <p:nvSpPr>
          <p:cNvPr id="82947" name="Rectangle 11"/>
          <p:cNvSpPr>
            <a:spLocks noGrp="1" noChangeArrowheads="1"/>
          </p:cNvSpPr>
          <p:nvPr>
            <p:ph type="sldNum" sz="quarter" idx="5"/>
          </p:nvPr>
        </p:nvSpPr>
        <p:spPr>
          <a:noFill/>
        </p:spPr>
        <p:txBody>
          <a:bodyPr/>
          <a:lstStyle/>
          <a:p>
            <a:fld id="{3C204C3E-5668-414C-9624-B159D7D86E0A}" type="slidenum">
              <a:rPr lang="en-US" smtClean="0"/>
              <a:pPr/>
              <a:t>24</a:t>
            </a:fld>
            <a:endParaRPr lang="en-US" smtClean="0"/>
          </a:p>
        </p:txBody>
      </p:sp>
      <p:sp>
        <p:nvSpPr>
          <p:cNvPr id="82948"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FE69BD4F-8CB9-4E4B-9E64-9B1AA526FFC6}" type="slidenum">
              <a:rPr lang="en-US" sz="1200">
                <a:latin typeface="Times New Roman" pitchFamily="18" charset="0"/>
              </a:rPr>
              <a:pPr algn="r" defTabSz="911225" eaLnBrk="0" hangingPunct="0">
                <a:spcBef>
                  <a:spcPct val="0"/>
                </a:spcBef>
                <a:buFontTx/>
                <a:buNone/>
              </a:pPr>
              <a:t>24</a:t>
            </a:fld>
            <a:endParaRPr lang="en-US" sz="1200">
              <a:latin typeface="Times New Roman" pitchFamily="18" charset="0"/>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Grp="1" noChangeArrowheads="1"/>
          </p:cNvSpPr>
          <p:nvPr>
            <p:ph type="dt" sz="quarter" idx="1"/>
          </p:nvPr>
        </p:nvSpPr>
        <p:spPr>
          <a:noFill/>
        </p:spPr>
        <p:txBody>
          <a:bodyPr/>
          <a:lstStyle/>
          <a:p>
            <a:fld id="{282AFA8C-AB0F-4BFF-A0AB-43E2775C1D1E}" type="datetime1">
              <a:rPr lang="en-US" smtClean="0"/>
              <a:pPr/>
              <a:t>8/27/2008</a:t>
            </a:fld>
            <a:r>
              <a:rPr lang="en-US" smtClean="0"/>
              <a:t>12/06/2007</a:t>
            </a:r>
          </a:p>
        </p:txBody>
      </p:sp>
      <p:sp>
        <p:nvSpPr>
          <p:cNvPr id="83971" name="Rectangle 11"/>
          <p:cNvSpPr>
            <a:spLocks noGrp="1" noChangeArrowheads="1"/>
          </p:cNvSpPr>
          <p:nvPr>
            <p:ph type="sldNum" sz="quarter" idx="5"/>
          </p:nvPr>
        </p:nvSpPr>
        <p:spPr>
          <a:noFill/>
        </p:spPr>
        <p:txBody>
          <a:bodyPr/>
          <a:lstStyle/>
          <a:p>
            <a:fld id="{4D6CE4C4-CB69-453B-A7EC-51B679D729DD}" type="slidenum">
              <a:rPr lang="en-US" smtClean="0"/>
              <a:pPr/>
              <a:t>25</a:t>
            </a:fld>
            <a:endParaRPr lang="en-US" smtClean="0"/>
          </a:p>
        </p:txBody>
      </p:sp>
      <p:sp>
        <p:nvSpPr>
          <p:cNvPr id="8397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F53D2720-3D37-47EB-B06B-92E7B76B65F3}" type="slidenum">
              <a:rPr lang="en-US" sz="1200">
                <a:latin typeface="Times New Roman" pitchFamily="18" charset="0"/>
              </a:rPr>
              <a:pPr algn="r" defTabSz="911225" eaLnBrk="0" hangingPunct="0">
                <a:spcBef>
                  <a:spcPct val="0"/>
                </a:spcBef>
                <a:buFontTx/>
                <a:buNone/>
              </a:pPr>
              <a:t>25</a:t>
            </a:fld>
            <a:endParaRPr lang="en-US" sz="1200">
              <a:latin typeface="Times New Roman" pitchFamily="18" charset="0"/>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dt" sz="quarter" idx="1"/>
          </p:nvPr>
        </p:nvSpPr>
        <p:spPr>
          <a:noFill/>
        </p:spPr>
        <p:txBody>
          <a:bodyPr/>
          <a:lstStyle/>
          <a:p>
            <a:fld id="{6CC84ADC-B98D-4487-8188-7F65A6352770}" type="datetime1">
              <a:rPr lang="en-US" smtClean="0"/>
              <a:pPr/>
              <a:t>8/27/2008</a:t>
            </a:fld>
            <a:r>
              <a:rPr lang="en-US" smtClean="0"/>
              <a:t>12/06/2007</a:t>
            </a:r>
          </a:p>
        </p:txBody>
      </p:sp>
      <p:sp>
        <p:nvSpPr>
          <p:cNvPr id="84995" name="Rectangle 11"/>
          <p:cNvSpPr>
            <a:spLocks noGrp="1" noChangeArrowheads="1"/>
          </p:cNvSpPr>
          <p:nvPr>
            <p:ph type="sldNum" sz="quarter" idx="5"/>
          </p:nvPr>
        </p:nvSpPr>
        <p:spPr>
          <a:noFill/>
        </p:spPr>
        <p:txBody>
          <a:bodyPr/>
          <a:lstStyle/>
          <a:p>
            <a:fld id="{7F19CB4B-B08F-4AFB-90D0-1741CF373A6F}" type="slidenum">
              <a:rPr lang="en-US" smtClean="0"/>
              <a:pPr/>
              <a:t>26</a:t>
            </a:fld>
            <a:endParaRPr lang="en-US" smtClean="0"/>
          </a:p>
        </p:txBody>
      </p:sp>
      <p:sp>
        <p:nvSpPr>
          <p:cNvPr id="8499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EBF76884-4D35-4A08-A566-E55D19786B65}" type="slidenum">
              <a:rPr lang="en-US" sz="1200">
                <a:latin typeface="Times New Roman" pitchFamily="18" charset="0"/>
              </a:rPr>
              <a:pPr algn="r" defTabSz="911225" eaLnBrk="0" hangingPunct="0">
                <a:spcBef>
                  <a:spcPct val="0"/>
                </a:spcBef>
                <a:buFontTx/>
                <a:buNone/>
              </a:pPr>
              <a:t>26</a:t>
            </a:fld>
            <a:endParaRPr lang="en-US" sz="1200">
              <a:latin typeface="Times New Roman" pitchFamily="18" charset="0"/>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dt" idx="1"/>
          </p:nvPr>
        </p:nvSpPr>
        <p:spPr>
          <a:ln/>
        </p:spPr>
        <p:txBody>
          <a:bodyPr/>
          <a:lstStyle/>
          <a:p>
            <a:fld id="{7BFFA229-07FB-4027-8203-76059199A166}" type="datetime1">
              <a:rPr lang="en-US"/>
              <a:pPr/>
              <a:t>8/27/2008</a:t>
            </a:fld>
            <a:r>
              <a:rPr lang="en-US"/>
              <a:t>12/06/2007</a:t>
            </a:r>
          </a:p>
        </p:txBody>
      </p:sp>
      <p:sp>
        <p:nvSpPr>
          <p:cNvPr id="6" name="Rectangle 11"/>
          <p:cNvSpPr>
            <a:spLocks noGrp="1" noChangeArrowheads="1"/>
          </p:cNvSpPr>
          <p:nvPr>
            <p:ph type="sldNum" sz="quarter" idx="5"/>
          </p:nvPr>
        </p:nvSpPr>
        <p:spPr>
          <a:ln/>
        </p:spPr>
        <p:txBody>
          <a:bodyPr/>
          <a:lstStyle/>
          <a:p>
            <a:pPr>
              <a:defRPr/>
            </a:pPr>
            <a:fld id="{2C8B3429-013C-4D3B-98F5-A9B215DDA375}" type="slidenum">
              <a:rPr lang="en-US"/>
              <a:pPr>
                <a:defRPr/>
              </a:pPr>
              <a:t>27</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dt" idx="1"/>
          </p:nvPr>
        </p:nvSpPr>
        <p:spPr>
          <a:ln/>
        </p:spPr>
        <p:txBody>
          <a:bodyPr/>
          <a:lstStyle/>
          <a:p>
            <a:fld id="{BFEEB5F5-F415-4849-AAB4-784ACE991CA1}" type="datetime1">
              <a:rPr lang="en-US"/>
              <a:pPr/>
              <a:t>8/27/2008</a:t>
            </a:fld>
            <a:r>
              <a:rPr lang="en-US"/>
              <a:t>12/06/2007</a:t>
            </a:r>
          </a:p>
        </p:txBody>
      </p:sp>
      <p:sp>
        <p:nvSpPr>
          <p:cNvPr id="6" name="Rectangle 11"/>
          <p:cNvSpPr>
            <a:spLocks noGrp="1" noChangeArrowheads="1"/>
          </p:cNvSpPr>
          <p:nvPr>
            <p:ph type="sldNum" sz="quarter" idx="5"/>
          </p:nvPr>
        </p:nvSpPr>
        <p:spPr>
          <a:ln/>
        </p:spPr>
        <p:txBody>
          <a:bodyPr/>
          <a:lstStyle/>
          <a:p>
            <a:pPr>
              <a:defRPr/>
            </a:pPr>
            <a:fld id="{464DF43C-1393-4DEB-A064-346E18821A4E}" type="slidenum">
              <a:rPr lang="en-US"/>
              <a:pPr>
                <a:defRPr/>
              </a:pPr>
              <a:t>28</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9"/>
          <p:cNvSpPr>
            <a:spLocks noGrp="1" noChangeArrowheads="1"/>
          </p:cNvSpPr>
          <p:nvPr>
            <p:ph type="dt" sz="quarter" idx="1"/>
          </p:nvPr>
        </p:nvSpPr>
        <p:spPr>
          <a:noFill/>
        </p:spPr>
        <p:txBody>
          <a:bodyPr/>
          <a:lstStyle/>
          <a:p>
            <a:fld id="{7F0C7D5C-1D70-4FFB-AC74-2C0D1E47DD65}" type="datetime1">
              <a:rPr lang="en-US" smtClean="0"/>
              <a:pPr/>
              <a:t>8/27/2008</a:t>
            </a:fld>
            <a:r>
              <a:rPr lang="en-US" smtClean="0"/>
              <a:t>12/06/2007</a:t>
            </a:r>
          </a:p>
        </p:txBody>
      </p:sp>
      <p:sp>
        <p:nvSpPr>
          <p:cNvPr id="88067" name="Rectangle 11"/>
          <p:cNvSpPr>
            <a:spLocks noGrp="1" noChangeArrowheads="1"/>
          </p:cNvSpPr>
          <p:nvPr>
            <p:ph type="sldNum" sz="quarter" idx="5"/>
          </p:nvPr>
        </p:nvSpPr>
        <p:spPr>
          <a:noFill/>
        </p:spPr>
        <p:txBody>
          <a:bodyPr/>
          <a:lstStyle/>
          <a:p>
            <a:fld id="{C0AD7F24-0FB6-4D64-BBD6-8506DDC31D8C}" type="slidenum">
              <a:rPr lang="en-US" smtClean="0"/>
              <a:pPr/>
              <a:t>29</a:t>
            </a:fld>
            <a:endParaRPr lang="en-US" smtClean="0"/>
          </a:p>
        </p:txBody>
      </p:sp>
      <p:sp>
        <p:nvSpPr>
          <p:cNvPr id="88068"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0D9DA3EE-88BD-42FA-858F-AA8728FA410B}" type="slidenum">
              <a:rPr lang="en-US" sz="1200">
                <a:latin typeface="Times New Roman" pitchFamily="18" charset="0"/>
              </a:rPr>
              <a:pPr algn="r" defTabSz="911225" eaLnBrk="0" hangingPunct="0">
                <a:spcBef>
                  <a:spcPct val="0"/>
                </a:spcBef>
                <a:buFontTx/>
                <a:buNone/>
              </a:pPr>
              <a:t>29</a:t>
            </a:fld>
            <a:endParaRPr lang="en-US" sz="1200">
              <a:latin typeface="Times New Roman" pitchFamily="18" charset="0"/>
            </a:endParaRPr>
          </a:p>
        </p:txBody>
      </p:sp>
      <p:sp>
        <p:nvSpPr>
          <p:cNvPr id="88069" name="Rectangle 2"/>
          <p:cNvSpPr>
            <a:spLocks noGrp="1" noRot="1" noChangeAspect="1" noChangeArrowheads="1" noTextEdit="1"/>
          </p:cNvSpPr>
          <p:nvPr>
            <p:ph type="sldImg"/>
          </p:nvPr>
        </p:nvSpPr>
        <p:spPr>
          <a:ln/>
        </p:spPr>
      </p:sp>
      <p:sp>
        <p:nvSpPr>
          <p:cNvPr id="8807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type="dt" sz="quarter" idx="1"/>
          </p:nvPr>
        </p:nvSpPr>
        <p:spPr>
          <a:noFill/>
        </p:spPr>
        <p:txBody>
          <a:bodyPr/>
          <a:lstStyle/>
          <a:p>
            <a:fld id="{736DA83D-CBF0-497C-AA83-05E443FF38D0}" type="datetime1">
              <a:rPr lang="en-US" smtClean="0"/>
              <a:pPr/>
              <a:t>8/27/2008</a:t>
            </a:fld>
            <a:r>
              <a:rPr lang="en-US" smtClean="0"/>
              <a:t>12/06/2007</a:t>
            </a:r>
          </a:p>
        </p:txBody>
      </p:sp>
      <p:sp>
        <p:nvSpPr>
          <p:cNvPr id="56323" name="Rectangle 11"/>
          <p:cNvSpPr>
            <a:spLocks noGrp="1" noChangeArrowheads="1"/>
          </p:cNvSpPr>
          <p:nvPr>
            <p:ph type="sldNum" sz="quarter" idx="5"/>
          </p:nvPr>
        </p:nvSpPr>
        <p:spPr>
          <a:noFill/>
        </p:spPr>
        <p:txBody>
          <a:bodyPr/>
          <a:lstStyle/>
          <a:p>
            <a:fld id="{A9F63360-F69E-4C01-BC85-44E6E467C7CB}" type="slidenum">
              <a:rPr lang="en-US" smtClean="0"/>
              <a:pPr/>
              <a:t>3</a:t>
            </a:fld>
            <a:endParaRPr lang="en-US" smtClean="0"/>
          </a:p>
        </p:txBody>
      </p:sp>
      <p:sp>
        <p:nvSpPr>
          <p:cNvPr id="5632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20F227EC-D550-4029-90F0-3E898BA6F564}" type="slidenum">
              <a:rPr lang="en-US" sz="1200">
                <a:latin typeface="Times New Roman" pitchFamily="18" charset="0"/>
              </a:rPr>
              <a:pPr algn="r" defTabSz="911225" eaLnBrk="0" hangingPunct="0">
                <a:spcBef>
                  <a:spcPct val="0"/>
                </a:spcBef>
                <a:buFontTx/>
                <a:buNone/>
              </a:pPr>
              <a:t>3</a:t>
            </a:fld>
            <a:endParaRPr lang="en-US" sz="1200">
              <a:latin typeface="Times New Roman" pitchFamily="18" charset="0"/>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type="dt" sz="quarter" idx="1"/>
          </p:nvPr>
        </p:nvSpPr>
        <p:spPr>
          <a:noFill/>
        </p:spPr>
        <p:txBody>
          <a:bodyPr/>
          <a:lstStyle/>
          <a:p>
            <a:fld id="{DD2D0561-FABD-43BB-8917-E9C193CDF8C8}" type="datetime1">
              <a:rPr lang="en-US" smtClean="0"/>
              <a:pPr/>
              <a:t>8/27/2008</a:t>
            </a:fld>
            <a:r>
              <a:rPr lang="en-US" smtClean="0"/>
              <a:t>12/06/2007</a:t>
            </a:r>
          </a:p>
        </p:txBody>
      </p:sp>
      <p:sp>
        <p:nvSpPr>
          <p:cNvPr id="89091" name="Rectangle 11"/>
          <p:cNvSpPr>
            <a:spLocks noGrp="1" noChangeArrowheads="1"/>
          </p:cNvSpPr>
          <p:nvPr>
            <p:ph type="sldNum" sz="quarter" idx="5"/>
          </p:nvPr>
        </p:nvSpPr>
        <p:spPr>
          <a:noFill/>
        </p:spPr>
        <p:txBody>
          <a:bodyPr/>
          <a:lstStyle/>
          <a:p>
            <a:fld id="{8A123E84-0844-4FD9-AF5F-2B31B79D37B6}" type="slidenum">
              <a:rPr lang="en-US" smtClean="0"/>
              <a:pPr/>
              <a:t>30</a:t>
            </a:fld>
            <a:endParaRPr lang="en-US" smtClean="0"/>
          </a:p>
        </p:txBody>
      </p:sp>
      <p:sp>
        <p:nvSpPr>
          <p:cNvPr id="8909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0910A747-C942-4F11-BFA6-8A2D5E9473F1}" type="slidenum">
              <a:rPr lang="en-US" sz="1200">
                <a:latin typeface="Times New Roman" pitchFamily="18" charset="0"/>
              </a:rPr>
              <a:pPr algn="r" defTabSz="911225" eaLnBrk="0" hangingPunct="0">
                <a:spcBef>
                  <a:spcPct val="0"/>
                </a:spcBef>
                <a:buFontTx/>
                <a:buNone/>
              </a:pPr>
              <a:t>30</a:t>
            </a:fld>
            <a:endParaRPr lang="en-US" sz="1200">
              <a:latin typeface="Times New Roman" pitchFamily="18" charset="0"/>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Grp="1" noChangeArrowheads="1"/>
          </p:cNvSpPr>
          <p:nvPr>
            <p:ph type="dt" sz="quarter" idx="1"/>
          </p:nvPr>
        </p:nvSpPr>
        <p:spPr>
          <a:noFill/>
        </p:spPr>
        <p:txBody>
          <a:bodyPr/>
          <a:lstStyle/>
          <a:p>
            <a:fld id="{F52E4541-2B5A-4872-864A-83AF588C0FE2}" type="datetime1">
              <a:rPr lang="en-US" smtClean="0"/>
              <a:pPr/>
              <a:t>8/27/2008</a:t>
            </a:fld>
            <a:r>
              <a:rPr lang="en-US" smtClean="0"/>
              <a:t>12/06/2007</a:t>
            </a:r>
          </a:p>
        </p:txBody>
      </p:sp>
      <p:sp>
        <p:nvSpPr>
          <p:cNvPr id="90115" name="Rectangle 11"/>
          <p:cNvSpPr>
            <a:spLocks noGrp="1" noChangeArrowheads="1"/>
          </p:cNvSpPr>
          <p:nvPr>
            <p:ph type="sldNum" sz="quarter" idx="5"/>
          </p:nvPr>
        </p:nvSpPr>
        <p:spPr>
          <a:noFill/>
        </p:spPr>
        <p:txBody>
          <a:bodyPr/>
          <a:lstStyle/>
          <a:p>
            <a:fld id="{8FCE1810-9DB9-498B-8E53-B2AC88AF4025}" type="slidenum">
              <a:rPr lang="en-US" smtClean="0"/>
              <a:pPr/>
              <a:t>31</a:t>
            </a:fld>
            <a:endParaRPr lang="en-US" smtClean="0"/>
          </a:p>
        </p:txBody>
      </p:sp>
      <p:sp>
        <p:nvSpPr>
          <p:cNvPr id="9011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48EC4D51-FD07-4F7D-B5B9-DC3E4FFEB576}" type="slidenum">
              <a:rPr lang="en-US" sz="1200">
                <a:latin typeface="Times New Roman" pitchFamily="18" charset="0"/>
              </a:rPr>
              <a:pPr algn="r" defTabSz="911225" eaLnBrk="0" hangingPunct="0">
                <a:spcBef>
                  <a:spcPct val="0"/>
                </a:spcBef>
                <a:buFontTx/>
                <a:buNone/>
              </a:pPr>
              <a:t>31</a:t>
            </a:fld>
            <a:endParaRPr lang="en-US" sz="1200">
              <a:latin typeface="Times New Roman" pitchFamily="18" charset="0"/>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9"/>
          <p:cNvSpPr>
            <a:spLocks noGrp="1" noChangeArrowheads="1"/>
          </p:cNvSpPr>
          <p:nvPr>
            <p:ph type="dt" sz="quarter" idx="1"/>
          </p:nvPr>
        </p:nvSpPr>
        <p:spPr>
          <a:noFill/>
        </p:spPr>
        <p:txBody>
          <a:bodyPr/>
          <a:lstStyle/>
          <a:p>
            <a:fld id="{65B662DB-1DEA-4835-8AB6-3E2EA013A17B}" type="datetime1">
              <a:rPr lang="en-US" smtClean="0"/>
              <a:pPr/>
              <a:t>8/27/2008</a:t>
            </a:fld>
            <a:r>
              <a:rPr lang="en-US" smtClean="0"/>
              <a:t>12/06/2007</a:t>
            </a:r>
          </a:p>
        </p:txBody>
      </p:sp>
      <p:sp>
        <p:nvSpPr>
          <p:cNvPr id="91139" name="Rectangle 11"/>
          <p:cNvSpPr>
            <a:spLocks noGrp="1" noChangeArrowheads="1"/>
          </p:cNvSpPr>
          <p:nvPr>
            <p:ph type="sldNum" sz="quarter" idx="5"/>
          </p:nvPr>
        </p:nvSpPr>
        <p:spPr>
          <a:noFill/>
        </p:spPr>
        <p:txBody>
          <a:bodyPr/>
          <a:lstStyle/>
          <a:p>
            <a:fld id="{55CAB983-DEDF-4F2E-9619-E125A2016A92}" type="slidenum">
              <a:rPr lang="en-US" smtClean="0"/>
              <a:pPr/>
              <a:t>32</a:t>
            </a:fld>
            <a:endParaRPr lang="en-US" smtClean="0"/>
          </a:p>
        </p:txBody>
      </p:sp>
      <p:sp>
        <p:nvSpPr>
          <p:cNvPr id="9114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B8E735FD-038A-4F32-BDC9-A0BBE53427EC}" type="slidenum">
              <a:rPr lang="en-US" sz="1200">
                <a:latin typeface="Times New Roman" pitchFamily="18" charset="0"/>
              </a:rPr>
              <a:pPr algn="r" defTabSz="911225" eaLnBrk="0" hangingPunct="0">
                <a:spcBef>
                  <a:spcPct val="0"/>
                </a:spcBef>
                <a:buFontTx/>
                <a:buNone/>
              </a:pPr>
              <a:t>32</a:t>
            </a:fld>
            <a:endParaRPr lang="en-US" sz="1200">
              <a:latin typeface="Times New Roman" pitchFamily="18" charset="0"/>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9"/>
          <p:cNvSpPr>
            <a:spLocks noGrp="1" noChangeArrowheads="1"/>
          </p:cNvSpPr>
          <p:nvPr>
            <p:ph type="dt" sz="quarter" idx="1"/>
          </p:nvPr>
        </p:nvSpPr>
        <p:spPr>
          <a:noFill/>
        </p:spPr>
        <p:txBody>
          <a:bodyPr/>
          <a:lstStyle/>
          <a:p>
            <a:fld id="{65B662DB-1DEA-4835-8AB6-3E2EA013A17B}" type="datetime1">
              <a:rPr lang="en-US" smtClean="0"/>
              <a:pPr/>
              <a:t>8/27/2008</a:t>
            </a:fld>
            <a:r>
              <a:rPr lang="en-US" smtClean="0"/>
              <a:t>12/06/2007</a:t>
            </a:r>
          </a:p>
        </p:txBody>
      </p:sp>
      <p:sp>
        <p:nvSpPr>
          <p:cNvPr id="91139" name="Rectangle 11"/>
          <p:cNvSpPr>
            <a:spLocks noGrp="1" noChangeArrowheads="1"/>
          </p:cNvSpPr>
          <p:nvPr>
            <p:ph type="sldNum" sz="quarter" idx="5"/>
          </p:nvPr>
        </p:nvSpPr>
        <p:spPr>
          <a:noFill/>
        </p:spPr>
        <p:txBody>
          <a:bodyPr/>
          <a:lstStyle/>
          <a:p>
            <a:fld id="{55CAB983-DEDF-4F2E-9619-E125A2016A92}" type="slidenum">
              <a:rPr lang="en-US" smtClean="0"/>
              <a:pPr/>
              <a:t>33</a:t>
            </a:fld>
            <a:endParaRPr lang="en-US" smtClean="0"/>
          </a:p>
        </p:txBody>
      </p:sp>
      <p:sp>
        <p:nvSpPr>
          <p:cNvPr id="9114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B8E735FD-038A-4F32-BDC9-A0BBE53427EC}" type="slidenum">
              <a:rPr lang="en-US" sz="1200">
                <a:latin typeface="Times New Roman" pitchFamily="18" charset="0"/>
              </a:rPr>
              <a:pPr algn="r" defTabSz="911225" eaLnBrk="0" hangingPunct="0">
                <a:spcBef>
                  <a:spcPct val="0"/>
                </a:spcBef>
                <a:buFontTx/>
                <a:buNone/>
              </a:pPr>
              <a:t>33</a:t>
            </a:fld>
            <a:endParaRPr lang="en-US" sz="1200">
              <a:latin typeface="Times New Roman" pitchFamily="18" charset="0"/>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Grp="1" noChangeArrowheads="1"/>
          </p:cNvSpPr>
          <p:nvPr>
            <p:ph type="dt" sz="quarter" idx="1"/>
          </p:nvPr>
        </p:nvSpPr>
        <p:spPr>
          <a:noFill/>
        </p:spPr>
        <p:txBody>
          <a:bodyPr/>
          <a:lstStyle/>
          <a:p>
            <a:fld id="{A2FB4C66-857A-4F10-9FD3-5A9D27DDB83D}" type="datetime1">
              <a:rPr lang="en-US" smtClean="0"/>
              <a:pPr/>
              <a:t>8/27/2008</a:t>
            </a:fld>
            <a:r>
              <a:rPr lang="en-US" smtClean="0"/>
              <a:t>12/06/2007</a:t>
            </a:r>
          </a:p>
        </p:txBody>
      </p:sp>
      <p:sp>
        <p:nvSpPr>
          <p:cNvPr id="94211" name="Rectangle 11"/>
          <p:cNvSpPr>
            <a:spLocks noGrp="1" noChangeArrowheads="1"/>
          </p:cNvSpPr>
          <p:nvPr>
            <p:ph type="sldNum" sz="quarter" idx="5"/>
          </p:nvPr>
        </p:nvSpPr>
        <p:spPr>
          <a:noFill/>
        </p:spPr>
        <p:txBody>
          <a:bodyPr/>
          <a:lstStyle/>
          <a:p>
            <a:fld id="{0F4448E4-41B2-4AD0-880D-ECF7546E8806}" type="slidenum">
              <a:rPr lang="en-US" smtClean="0"/>
              <a:pPr/>
              <a:t>34</a:t>
            </a:fld>
            <a:endParaRPr lang="en-US" smtClean="0"/>
          </a:p>
        </p:txBody>
      </p:sp>
      <p:sp>
        <p:nvSpPr>
          <p:cNvPr id="9421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64E82616-8EE8-41E3-B210-1DB6D486C5CD}" type="slidenum">
              <a:rPr lang="en-US" sz="1200">
                <a:latin typeface="Times New Roman" pitchFamily="18" charset="0"/>
              </a:rPr>
              <a:pPr algn="r" defTabSz="911225" eaLnBrk="0" hangingPunct="0">
                <a:spcBef>
                  <a:spcPct val="0"/>
                </a:spcBef>
                <a:buFontTx/>
                <a:buNone/>
              </a:pPr>
              <a:t>34</a:t>
            </a:fld>
            <a:endParaRPr lang="en-US" sz="1200">
              <a:latin typeface="Times New Roman" pitchFamily="18" charset="0"/>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Grp="1" noChangeArrowheads="1"/>
          </p:cNvSpPr>
          <p:nvPr>
            <p:ph type="dt" sz="quarter" idx="1"/>
          </p:nvPr>
        </p:nvSpPr>
        <p:spPr>
          <a:noFill/>
        </p:spPr>
        <p:txBody>
          <a:bodyPr/>
          <a:lstStyle/>
          <a:p>
            <a:fld id="{A2FB4C66-857A-4F10-9FD3-5A9D27DDB83D}" type="datetime1">
              <a:rPr lang="en-US" smtClean="0"/>
              <a:pPr/>
              <a:t>8/27/2008</a:t>
            </a:fld>
            <a:r>
              <a:rPr lang="en-US" smtClean="0"/>
              <a:t>12/06/2007</a:t>
            </a:r>
          </a:p>
        </p:txBody>
      </p:sp>
      <p:sp>
        <p:nvSpPr>
          <p:cNvPr id="94211" name="Rectangle 11"/>
          <p:cNvSpPr>
            <a:spLocks noGrp="1" noChangeArrowheads="1"/>
          </p:cNvSpPr>
          <p:nvPr>
            <p:ph type="sldNum" sz="quarter" idx="5"/>
          </p:nvPr>
        </p:nvSpPr>
        <p:spPr>
          <a:noFill/>
        </p:spPr>
        <p:txBody>
          <a:bodyPr/>
          <a:lstStyle/>
          <a:p>
            <a:fld id="{0F4448E4-41B2-4AD0-880D-ECF7546E8806}" type="slidenum">
              <a:rPr lang="en-US" smtClean="0"/>
              <a:pPr/>
              <a:t>35</a:t>
            </a:fld>
            <a:endParaRPr lang="en-US" smtClean="0"/>
          </a:p>
        </p:txBody>
      </p:sp>
      <p:sp>
        <p:nvSpPr>
          <p:cNvPr id="9421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64E82616-8EE8-41E3-B210-1DB6D486C5CD}" type="slidenum">
              <a:rPr lang="en-US" sz="1200">
                <a:latin typeface="Times New Roman" pitchFamily="18" charset="0"/>
              </a:rPr>
              <a:pPr algn="r" defTabSz="911225" eaLnBrk="0" hangingPunct="0">
                <a:spcBef>
                  <a:spcPct val="0"/>
                </a:spcBef>
                <a:buFontTx/>
                <a:buNone/>
              </a:pPr>
              <a:t>35</a:t>
            </a:fld>
            <a:endParaRPr lang="en-US" sz="1200">
              <a:latin typeface="Times New Roman" pitchFamily="18" charset="0"/>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9"/>
          <p:cNvSpPr>
            <a:spLocks noGrp="1" noChangeArrowheads="1"/>
          </p:cNvSpPr>
          <p:nvPr>
            <p:ph type="dt" sz="quarter" idx="1"/>
          </p:nvPr>
        </p:nvSpPr>
        <p:spPr>
          <a:noFill/>
        </p:spPr>
        <p:txBody>
          <a:bodyPr/>
          <a:lstStyle/>
          <a:p>
            <a:fld id="{4834802F-7F3D-4473-9352-1E5C40A9AC72}" type="datetime1">
              <a:rPr lang="en-US" smtClean="0"/>
              <a:pPr/>
              <a:t>8/27/2008</a:t>
            </a:fld>
            <a:r>
              <a:rPr lang="en-US" smtClean="0"/>
              <a:t>12/06/2007</a:t>
            </a:r>
          </a:p>
        </p:txBody>
      </p:sp>
      <p:sp>
        <p:nvSpPr>
          <p:cNvPr id="95235" name="Rectangle 11"/>
          <p:cNvSpPr>
            <a:spLocks noGrp="1" noChangeArrowheads="1"/>
          </p:cNvSpPr>
          <p:nvPr>
            <p:ph type="sldNum" sz="quarter" idx="5"/>
          </p:nvPr>
        </p:nvSpPr>
        <p:spPr>
          <a:noFill/>
        </p:spPr>
        <p:txBody>
          <a:bodyPr/>
          <a:lstStyle/>
          <a:p>
            <a:fld id="{DE2E6A1D-BD07-4A3F-A6F7-093D63A68CC7}" type="slidenum">
              <a:rPr lang="en-US" smtClean="0"/>
              <a:pPr/>
              <a:t>36</a:t>
            </a:fld>
            <a:endParaRPr lang="en-US" smtClean="0"/>
          </a:p>
        </p:txBody>
      </p:sp>
      <p:sp>
        <p:nvSpPr>
          <p:cNvPr id="9523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F92D77E8-1D4C-46A5-8860-0C385907A65B}" type="slidenum">
              <a:rPr lang="en-US" sz="1200">
                <a:latin typeface="Times New Roman" pitchFamily="18" charset="0"/>
              </a:rPr>
              <a:pPr algn="r" defTabSz="911225" eaLnBrk="0" hangingPunct="0">
                <a:spcBef>
                  <a:spcPct val="0"/>
                </a:spcBef>
                <a:buFontTx/>
                <a:buNone/>
              </a:pPr>
              <a:t>36</a:t>
            </a:fld>
            <a:endParaRPr lang="en-US" sz="1200">
              <a:latin typeface="Times New Roman" pitchFamily="18" charset="0"/>
            </a:endParaRPr>
          </a:p>
        </p:txBody>
      </p:sp>
      <p:sp>
        <p:nvSpPr>
          <p:cNvPr id="95237" name="Rectangle 2"/>
          <p:cNvSpPr>
            <a:spLocks noGrp="1" noRot="1" noChangeAspect="1" noChangeArrowheads="1" noTextEdit="1"/>
          </p:cNvSpPr>
          <p:nvPr>
            <p:ph type="sldImg"/>
          </p:nvPr>
        </p:nvSpPr>
        <p:spPr>
          <a:ln/>
        </p:spPr>
      </p:sp>
      <p:sp>
        <p:nvSpPr>
          <p:cNvPr id="9523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9"/>
          <p:cNvSpPr>
            <a:spLocks noGrp="1" noChangeArrowheads="1"/>
          </p:cNvSpPr>
          <p:nvPr>
            <p:ph type="dt" sz="quarter" idx="1"/>
          </p:nvPr>
        </p:nvSpPr>
        <p:spPr>
          <a:noFill/>
        </p:spPr>
        <p:txBody>
          <a:bodyPr/>
          <a:lstStyle/>
          <a:p>
            <a:fld id="{2F53F753-AA21-46FE-9805-F582F258039F}" type="datetime1">
              <a:rPr lang="en-US" smtClean="0"/>
              <a:pPr/>
              <a:t>8/27/2008</a:t>
            </a:fld>
            <a:r>
              <a:rPr lang="en-US" smtClean="0"/>
              <a:t>12/06/2007</a:t>
            </a:r>
          </a:p>
        </p:txBody>
      </p:sp>
      <p:sp>
        <p:nvSpPr>
          <p:cNvPr id="96259" name="Rectangle 11"/>
          <p:cNvSpPr>
            <a:spLocks noGrp="1" noChangeArrowheads="1"/>
          </p:cNvSpPr>
          <p:nvPr>
            <p:ph type="sldNum" sz="quarter" idx="5"/>
          </p:nvPr>
        </p:nvSpPr>
        <p:spPr>
          <a:noFill/>
        </p:spPr>
        <p:txBody>
          <a:bodyPr/>
          <a:lstStyle/>
          <a:p>
            <a:fld id="{CADB2F8E-F2A0-4115-A32A-5E71A827D483}" type="slidenum">
              <a:rPr lang="en-US" smtClean="0"/>
              <a:pPr/>
              <a:t>37</a:t>
            </a:fld>
            <a:endParaRPr lang="en-US" smtClean="0"/>
          </a:p>
        </p:txBody>
      </p:sp>
      <p:sp>
        <p:nvSpPr>
          <p:cNvPr id="9626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26318E58-0BC9-4702-B7DD-AC8002A857E2}" type="slidenum">
              <a:rPr lang="en-US" sz="1200">
                <a:latin typeface="Times New Roman" pitchFamily="18" charset="0"/>
              </a:rPr>
              <a:pPr algn="r" defTabSz="911225" eaLnBrk="0" hangingPunct="0">
                <a:spcBef>
                  <a:spcPct val="0"/>
                </a:spcBef>
                <a:buFontTx/>
                <a:buNone/>
              </a:pPr>
              <a:t>37</a:t>
            </a:fld>
            <a:endParaRPr lang="en-US" sz="1200">
              <a:latin typeface="Times New Roman" pitchFamily="18" charset="0"/>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9"/>
          <p:cNvSpPr>
            <a:spLocks noGrp="1" noChangeArrowheads="1"/>
          </p:cNvSpPr>
          <p:nvPr>
            <p:ph type="dt" sz="quarter" idx="1"/>
          </p:nvPr>
        </p:nvSpPr>
        <p:spPr>
          <a:noFill/>
        </p:spPr>
        <p:txBody>
          <a:bodyPr/>
          <a:lstStyle/>
          <a:p>
            <a:fld id="{94C6CC25-1D37-4976-A7B9-0F55A11E5D07}" type="datetime1">
              <a:rPr lang="en-US" smtClean="0"/>
              <a:pPr/>
              <a:t>8/27/2008</a:t>
            </a:fld>
            <a:r>
              <a:rPr lang="en-US" smtClean="0"/>
              <a:t>12/06/2007</a:t>
            </a:r>
          </a:p>
        </p:txBody>
      </p:sp>
      <p:sp>
        <p:nvSpPr>
          <p:cNvPr id="97283" name="Rectangle 11"/>
          <p:cNvSpPr>
            <a:spLocks noGrp="1" noChangeArrowheads="1"/>
          </p:cNvSpPr>
          <p:nvPr>
            <p:ph type="sldNum" sz="quarter" idx="5"/>
          </p:nvPr>
        </p:nvSpPr>
        <p:spPr>
          <a:noFill/>
        </p:spPr>
        <p:txBody>
          <a:bodyPr/>
          <a:lstStyle/>
          <a:p>
            <a:fld id="{13E86272-0654-45EC-B042-80216868A67F}" type="slidenum">
              <a:rPr lang="en-US" smtClean="0"/>
              <a:pPr/>
              <a:t>38</a:t>
            </a:fld>
            <a:endParaRPr lang="en-US" smtClean="0"/>
          </a:p>
        </p:txBody>
      </p:sp>
      <p:sp>
        <p:nvSpPr>
          <p:cNvPr id="9728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1A63B554-E664-43BF-9664-0A025DFD1E26}" type="slidenum">
              <a:rPr lang="en-US" sz="1200">
                <a:latin typeface="Times New Roman" pitchFamily="18" charset="0"/>
              </a:rPr>
              <a:pPr algn="r" defTabSz="911225" eaLnBrk="0" hangingPunct="0">
                <a:spcBef>
                  <a:spcPct val="0"/>
                </a:spcBef>
                <a:buFontTx/>
                <a:buNone/>
              </a:pPr>
              <a:t>38</a:t>
            </a:fld>
            <a:endParaRPr lang="en-US" sz="1200">
              <a:latin typeface="Times New Roman" pitchFamily="18" charset="0"/>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a:ln/>
        </p:spPr>
        <p:txBody>
          <a:bodyPr/>
          <a:lstStyle/>
          <a:p>
            <a:pPr eaLnBrk="1" hangingPunct="1"/>
            <a:r>
              <a:rPr lang="en-US"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9"/>
          <p:cNvSpPr>
            <a:spLocks noGrp="1" noChangeArrowheads="1"/>
          </p:cNvSpPr>
          <p:nvPr>
            <p:ph type="dt" sz="quarter" idx="1"/>
          </p:nvPr>
        </p:nvSpPr>
        <p:spPr>
          <a:noFill/>
        </p:spPr>
        <p:txBody>
          <a:bodyPr/>
          <a:lstStyle/>
          <a:p>
            <a:fld id="{B609AFA8-AD3F-4360-B363-F3F81E16D704}" type="datetime1">
              <a:rPr lang="en-US" smtClean="0"/>
              <a:pPr/>
              <a:t>8/27/2008</a:t>
            </a:fld>
            <a:r>
              <a:rPr lang="en-US" smtClean="0"/>
              <a:t>12/06/2007</a:t>
            </a:r>
          </a:p>
        </p:txBody>
      </p:sp>
      <p:sp>
        <p:nvSpPr>
          <p:cNvPr id="98307" name="Rectangle 11"/>
          <p:cNvSpPr>
            <a:spLocks noGrp="1" noChangeArrowheads="1"/>
          </p:cNvSpPr>
          <p:nvPr>
            <p:ph type="sldNum" sz="quarter" idx="5"/>
          </p:nvPr>
        </p:nvSpPr>
        <p:spPr>
          <a:noFill/>
        </p:spPr>
        <p:txBody>
          <a:bodyPr/>
          <a:lstStyle/>
          <a:p>
            <a:fld id="{303624BA-5703-4106-9AFF-073E94E322D6}" type="slidenum">
              <a:rPr lang="en-US" smtClean="0"/>
              <a:pPr/>
              <a:t>39</a:t>
            </a:fld>
            <a:endParaRPr lang="en-US" smtClean="0"/>
          </a:p>
        </p:txBody>
      </p:sp>
      <p:sp>
        <p:nvSpPr>
          <p:cNvPr id="98308"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2A9CF7D-FDD9-4A04-9D29-DC7BC2F9F164}" type="slidenum">
              <a:rPr lang="en-US" sz="1200">
                <a:latin typeface="Times New Roman" pitchFamily="18" charset="0"/>
              </a:rPr>
              <a:pPr algn="r" defTabSz="911225" eaLnBrk="0" hangingPunct="0">
                <a:spcBef>
                  <a:spcPct val="0"/>
                </a:spcBef>
                <a:buFontTx/>
                <a:buNone/>
              </a:pPr>
              <a:t>39</a:t>
            </a:fld>
            <a:endParaRPr lang="en-US" sz="1200">
              <a:latin typeface="Times New Roman" pitchFamily="18" charset="0"/>
            </a:endParaRPr>
          </a:p>
        </p:txBody>
      </p:sp>
      <p:sp>
        <p:nvSpPr>
          <p:cNvPr id="98309" name="Rectangle 2"/>
          <p:cNvSpPr>
            <a:spLocks noGrp="1" noRot="1" noChangeAspect="1" noChangeArrowheads="1" noTextEdit="1"/>
          </p:cNvSpPr>
          <p:nvPr>
            <p:ph type="sldImg"/>
          </p:nvPr>
        </p:nvSpPr>
        <p:spPr>
          <a:ln/>
        </p:spPr>
      </p:sp>
      <p:sp>
        <p:nvSpPr>
          <p:cNvPr id="98310" name="Rectangle 3"/>
          <p:cNvSpPr>
            <a:spLocks noGrp="1" noChangeArrowheads="1"/>
          </p:cNvSpPr>
          <p:nvPr>
            <p:ph type="body" idx="1"/>
          </p:nvPr>
        </p:nvSpPr>
        <p:spPr>
          <a:noFill/>
          <a:ln/>
        </p:spPr>
        <p:txBody>
          <a:bodyPr/>
          <a:lstStyle/>
          <a:p>
            <a:pPr eaLnBrk="1" hangingPunct="1"/>
            <a:r>
              <a:rPr lang="en-US"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Grp="1" noChangeArrowheads="1"/>
          </p:cNvSpPr>
          <p:nvPr>
            <p:ph type="dt" sz="quarter" idx="1"/>
          </p:nvPr>
        </p:nvSpPr>
        <p:spPr>
          <a:noFill/>
        </p:spPr>
        <p:txBody>
          <a:bodyPr/>
          <a:lstStyle/>
          <a:p>
            <a:fld id="{632AF1B2-1ACC-44DC-8727-41D45917A5AC}" type="datetime1">
              <a:rPr lang="en-US" smtClean="0"/>
              <a:pPr/>
              <a:t>8/27/2008</a:t>
            </a:fld>
            <a:r>
              <a:rPr lang="en-US" smtClean="0"/>
              <a:t>12/06/2007</a:t>
            </a:r>
          </a:p>
        </p:txBody>
      </p:sp>
      <p:sp>
        <p:nvSpPr>
          <p:cNvPr id="57347" name="Rectangle 11"/>
          <p:cNvSpPr>
            <a:spLocks noGrp="1" noChangeArrowheads="1"/>
          </p:cNvSpPr>
          <p:nvPr>
            <p:ph type="sldNum" sz="quarter" idx="5"/>
          </p:nvPr>
        </p:nvSpPr>
        <p:spPr>
          <a:noFill/>
        </p:spPr>
        <p:txBody>
          <a:bodyPr/>
          <a:lstStyle/>
          <a:p>
            <a:fld id="{60349DD4-C126-4CEC-8CC1-F704A88996E4}" type="slidenum">
              <a:rPr lang="en-US" smtClean="0"/>
              <a:pPr/>
              <a:t>4</a:t>
            </a:fld>
            <a:endParaRPr lang="en-US" smtClean="0"/>
          </a:p>
        </p:txBody>
      </p:sp>
      <p:sp>
        <p:nvSpPr>
          <p:cNvPr id="57348"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BF90F9B3-C73F-428D-94CA-2A370F752A65}" type="slidenum">
              <a:rPr lang="en-US" sz="1200">
                <a:latin typeface="Times New Roman" pitchFamily="18" charset="0"/>
              </a:rPr>
              <a:pPr algn="r" defTabSz="911225" eaLnBrk="0" hangingPunct="0">
                <a:spcBef>
                  <a:spcPct val="0"/>
                </a:spcBef>
                <a:buFontTx/>
                <a:buNone/>
              </a:pPr>
              <a:t>4</a:t>
            </a:fld>
            <a:endParaRPr lang="en-US" sz="1200">
              <a:latin typeface="Times New Roman" pitchFamily="18" charset="0"/>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9"/>
          <p:cNvSpPr>
            <a:spLocks noGrp="1" noChangeArrowheads="1"/>
          </p:cNvSpPr>
          <p:nvPr>
            <p:ph type="dt" sz="quarter" idx="1"/>
          </p:nvPr>
        </p:nvSpPr>
        <p:spPr>
          <a:noFill/>
        </p:spPr>
        <p:txBody>
          <a:bodyPr/>
          <a:lstStyle/>
          <a:p>
            <a:fld id="{7A4FF374-2837-4B96-B90B-CF96D6867FBA}" type="datetime1">
              <a:rPr lang="en-US" smtClean="0"/>
              <a:pPr/>
              <a:t>8/27/2008</a:t>
            </a:fld>
            <a:r>
              <a:rPr lang="en-US" smtClean="0"/>
              <a:t>12/06/2007</a:t>
            </a:r>
          </a:p>
        </p:txBody>
      </p:sp>
      <p:sp>
        <p:nvSpPr>
          <p:cNvPr id="99331" name="Rectangle 11"/>
          <p:cNvSpPr>
            <a:spLocks noGrp="1" noChangeArrowheads="1"/>
          </p:cNvSpPr>
          <p:nvPr>
            <p:ph type="sldNum" sz="quarter" idx="5"/>
          </p:nvPr>
        </p:nvSpPr>
        <p:spPr>
          <a:noFill/>
        </p:spPr>
        <p:txBody>
          <a:bodyPr/>
          <a:lstStyle/>
          <a:p>
            <a:fld id="{2FD4BF66-96DA-485E-ADEC-2C8CBB023210}" type="slidenum">
              <a:rPr lang="en-US" smtClean="0"/>
              <a:pPr/>
              <a:t>40</a:t>
            </a:fld>
            <a:endParaRPr lang="en-US" smtClean="0"/>
          </a:p>
        </p:txBody>
      </p:sp>
      <p:sp>
        <p:nvSpPr>
          <p:cNvPr id="9933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0F5A510-A1D6-446C-992D-98E712F6051D}" type="slidenum">
              <a:rPr lang="en-US" sz="1200">
                <a:latin typeface="Times New Roman" pitchFamily="18" charset="0"/>
              </a:rPr>
              <a:pPr algn="r" defTabSz="911225" eaLnBrk="0" hangingPunct="0">
                <a:spcBef>
                  <a:spcPct val="0"/>
                </a:spcBef>
                <a:buFontTx/>
                <a:buNone/>
              </a:pPr>
              <a:t>40</a:t>
            </a:fld>
            <a:endParaRPr lang="en-US" sz="1200">
              <a:latin typeface="Times New Roman" pitchFamily="18" charset="0"/>
            </a:endParaRPr>
          </a:p>
        </p:txBody>
      </p:sp>
      <p:sp>
        <p:nvSpPr>
          <p:cNvPr id="99333" name="Rectangle 2"/>
          <p:cNvSpPr>
            <a:spLocks noGrp="1" noRot="1" noChangeAspect="1" noChangeArrowheads="1" noTextEdit="1"/>
          </p:cNvSpPr>
          <p:nvPr>
            <p:ph type="sldImg"/>
          </p:nvPr>
        </p:nvSpPr>
        <p:spPr>
          <a:ln/>
        </p:spPr>
      </p:sp>
      <p:sp>
        <p:nvSpPr>
          <p:cNvPr id="9933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9"/>
          <p:cNvSpPr>
            <a:spLocks noGrp="1" noChangeArrowheads="1"/>
          </p:cNvSpPr>
          <p:nvPr>
            <p:ph type="dt" sz="quarter" idx="1"/>
          </p:nvPr>
        </p:nvSpPr>
        <p:spPr>
          <a:noFill/>
        </p:spPr>
        <p:txBody>
          <a:bodyPr/>
          <a:lstStyle/>
          <a:p>
            <a:fld id="{E49FE7F5-654B-4A86-B31B-7A7FD83226AD}" type="datetime1">
              <a:rPr lang="en-US" smtClean="0"/>
              <a:pPr/>
              <a:t>8/27/2008</a:t>
            </a:fld>
            <a:r>
              <a:rPr lang="en-US" smtClean="0"/>
              <a:t>12/06/2007</a:t>
            </a:r>
          </a:p>
        </p:txBody>
      </p:sp>
      <p:sp>
        <p:nvSpPr>
          <p:cNvPr id="100355" name="Rectangle 11"/>
          <p:cNvSpPr>
            <a:spLocks noGrp="1" noChangeArrowheads="1"/>
          </p:cNvSpPr>
          <p:nvPr>
            <p:ph type="sldNum" sz="quarter" idx="5"/>
          </p:nvPr>
        </p:nvSpPr>
        <p:spPr>
          <a:noFill/>
        </p:spPr>
        <p:txBody>
          <a:bodyPr/>
          <a:lstStyle/>
          <a:p>
            <a:fld id="{B2DF73F6-1E82-4025-9FAE-E2AE562A31A8}" type="slidenum">
              <a:rPr lang="en-US" smtClean="0"/>
              <a:pPr/>
              <a:t>41</a:t>
            </a:fld>
            <a:endParaRPr lang="en-US" smtClean="0"/>
          </a:p>
        </p:txBody>
      </p:sp>
      <p:sp>
        <p:nvSpPr>
          <p:cNvPr id="10035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C0D4741D-69E2-4D33-BB62-13B5EBC865C9}" type="slidenum">
              <a:rPr lang="en-US" sz="1200">
                <a:latin typeface="Times New Roman" pitchFamily="18" charset="0"/>
              </a:rPr>
              <a:pPr algn="r" defTabSz="911225" eaLnBrk="0" hangingPunct="0">
                <a:spcBef>
                  <a:spcPct val="0"/>
                </a:spcBef>
                <a:buFontTx/>
                <a:buNone/>
              </a:pPr>
              <a:t>41</a:t>
            </a:fld>
            <a:endParaRPr lang="en-US" sz="1200">
              <a:latin typeface="Times New Roman" pitchFamily="18" charset="0"/>
            </a:endParaRPr>
          </a:p>
        </p:txBody>
      </p:sp>
      <p:sp>
        <p:nvSpPr>
          <p:cNvPr id="100357" name="Rectangle 2"/>
          <p:cNvSpPr>
            <a:spLocks noGrp="1" noRot="1" noChangeAspect="1" noChangeArrowheads="1" noTextEdit="1"/>
          </p:cNvSpPr>
          <p:nvPr>
            <p:ph type="sldImg"/>
          </p:nvPr>
        </p:nvSpPr>
        <p:spPr>
          <a:ln/>
        </p:spPr>
      </p:sp>
      <p:sp>
        <p:nvSpPr>
          <p:cNvPr id="10035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dt" sz="quarter" idx="1"/>
          </p:nvPr>
        </p:nvSpPr>
        <p:spPr>
          <a:noFill/>
        </p:spPr>
        <p:txBody>
          <a:bodyPr/>
          <a:lstStyle/>
          <a:p>
            <a:fld id="{EA8994F1-A573-4B28-A73E-472A307708BD}" type="datetime1">
              <a:rPr lang="en-US" smtClean="0"/>
              <a:pPr/>
              <a:t>8/27/2008</a:t>
            </a:fld>
            <a:r>
              <a:rPr lang="en-US" smtClean="0"/>
              <a:t>12/06/2007</a:t>
            </a:r>
          </a:p>
        </p:txBody>
      </p:sp>
      <p:sp>
        <p:nvSpPr>
          <p:cNvPr id="101379" name="Rectangle 11"/>
          <p:cNvSpPr>
            <a:spLocks noGrp="1" noChangeArrowheads="1"/>
          </p:cNvSpPr>
          <p:nvPr>
            <p:ph type="sldNum" sz="quarter" idx="5"/>
          </p:nvPr>
        </p:nvSpPr>
        <p:spPr>
          <a:noFill/>
        </p:spPr>
        <p:txBody>
          <a:bodyPr/>
          <a:lstStyle/>
          <a:p>
            <a:fld id="{9A81DF3A-4BA3-4E90-993C-FB3F953D7091}" type="slidenum">
              <a:rPr lang="en-US" smtClean="0"/>
              <a:pPr/>
              <a:t>42</a:t>
            </a:fld>
            <a:endParaRPr lang="en-US" smtClean="0"/>
          </a:p>
        </p:txBody>
      </p:sp>
      <p:sp>
        <p:nvSpPr>
          <p:cNvPr id="10138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909097F6-DED4-4C02-B5C6-DC8991971B88}" type="slidenum">
              <a:rPr lang="en-US" sz="1200">
                <a:latin typeface="Times New Roman" pitchFamily="18" charset="0"/>
              </a:rPr>
              <a:pPr algn="r" defTabSz="911225" eaLnBrk="0" hangingPunct="0">
                <a:spcBef>
                  <a:spcPct val="0"/>
                </a:spcBef>
                <a:buFontTx/>
                <a:buNone/>
              </a:pPr>
              <a:t>42</a:t>
            </a:fld>
            <a:endParaRPr lang="en-US" sz="1200">
              <a:latin typeface="Times New Roman" pitchFamily="18" charset="0"/>
            </a:endParaRPr>
          </a:p>
        </p:txBody>
      </p:sp>
      <p:sp>
        <p:nvSpPr>
          <p:cNvPr id="101381" name="Rectangle 2"/>
          <p:cNvSpPr>
            <a:spLocks noGrp="1" noRot="1" noChangeAspect="1" noChangeArrowheads="1" noTextEdit="1"/>
          </p:cNvSpPr>
          <p:nvPr>
            <p:ph type="sldImg"/>
          </p:nvPr>
        </p:nvSpPr>
        <p:spPr>
          <a:ln/>
        </p:spPr>
      </p:sp>
      <p:sp>
        <p:nvSpPr>
          <p:cNvPr id="10138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p:cNvSpPr>
            <a:spLocks noGrp="1" noChangeArrowheads="1"/>
          </p:cNvSpPr>
          <p:nvPr>
            <p:ph type="dt" sz="quarter" idx="1"/>
          </p:nvPr>
        </p:nvSpPr>
        <p:spPr>
          <a:noFill/>
        </p:spPr>
        <p:txBody>
          <a:bodyPr/>
          <a:lstStyle/>
          <a:p>
            <a:fld id="{6E596F41-C1D5-49BD-8C7A-E3AF3C9B4BD1}" type="datetime1">
              <a:rPr lang="en-US" smtClean="0"/>
              <a:pPr/>
              <a:t>8/27/2008</a:t>
            </a:fld>
            <a:r>
              <a:rPr lang="en-US" smtClean="0"/>
              <a:t>12/06/2007</a:t>
            </a:r>
          </a:p>
        </p:txBody>
      </p:sp>
      <p:sp>
        <p:nvSpPr>
          <p:cNvPr id="58371" name="Rectangle 11"/>
          <p:cNvSpPr>
            <a:spLocks noGrp="1" noChangeArrowheads="1"/>
          </p:cNvSpPr>
          <p:nvPr>
            <p:ph type="sldNum" sz="quarter" idx="5"/>
          </p:nvPr>
        </p:nvSpPr>
        <p:spPr>
          <a:noFill/>
        </p:spPr>
        <p:txBody>
          <a:bodyPr/>
          <a:lstStyle/>
          <a:p>
            <a:fld id="{73861B8B-36EA-40A8-8CE6-00BBDDCB35A0}" type="slidenum">
              <a:rPr lang="en-US" smtClean="0"/>
              <a:pPr/>
              <a:t>5</a:t>
            </a:fld>
            <a:endParaRPr lang="en-US" smtClean="0"/>
          </a:p>
        </p:txBody>
      </p:sp>
      <p:sp>
        <p:nvSpPr>
          <p:cNvPr id="5837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AB44CC8B-E6A6-4981-97CB-DBA65F08CD95}" type="slidenum">
              <a:rPr lang="en-US" sz="1200">
                <a:latin typeface="Times New Roman" pitchFamily="18" charset="0"/>
              </a:rPr>
              <a:pPr algn="r" defTabSz="911225" eaLnBrk="0" hangingPunct="0">
                <a:spcBef>
                  <a:spcPct val="0"/>
                </a:spcBef>
                <a:buFontTx/>
                <a:buNone/>
              </a:pPr>
              <a:t>5</a:t>
            </a:fld>
            <a:endParaRPr lang="en-US" sz="1200">
              <a:latin typeface="Times New Roman" pitchFamily="18" charset="0"/>
            </a:endParaRPr>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9"/>
          <p:cNvSpPr>
            <a:spLocks noGrp="1" noChangeArrowheads="1"/>
          </p:cNvSpPr>
          <p:nvPr>
            <p:ph type="dt" sz="quarter" idx="1"/>
          </p:nvPr>
        </p:nvSpPr>
        <p:spPr>
          <a:noFill/>
        </p:spPr>
        <p:txBody>
          <a:bodyPr/>
          <a:lstStyle/>
          <a:p>
            <a:fld id="{E9245E82-FA04-49BE-A8E6-83DDFEF32777}" type="datetime1">
              <a:rPr lang="en-US" smtClean="0"/>
              <a:pPr/>
              <a:t>8/27/2008</a:t>
            </a:fld>
            <a:r>
              <a:rPr lang="en-US" smtClean="0"/>
              <a:t>12/06/2007</a:t>
            </a:r>
          </a:p>
        </p:txBody>
      </p:sp>
      <p:sp>
        <p:nvSpPr>
          <p:cNvPr id="59395" name="Rectangle 11"/>
          <p:cNvSpPr>
            <a:spLocks noGrp="1" noChangeArrowheads="1"/>
          </p:cNvSpPr>
          <p:nvPr>
            <p:ph type="sldNum" sz="quarter" idx="5"/>
          </p:nvPr>
        </p:nvSpPr>
        <p:spPr>
          <a:noFill/>
        </p:spPr>
        <p:txBody>
          <a:bodyPr/>
          <a:lstStyle/>
          <a:p>
            <a:fld id="{6D067F61-AA43-46CC-8007-A63C2E55AED4}" type="slidenum">
              <a:rPr lang="en-US" smtClean="0"/>
              <a:pPr/>
              <a:t>6</a:t>
            </a:fld>
            <a:endParaRPr lang="en-US" smtClean="0"/>
          </a:p>
        </p:txBody>
      </p:sp>
      <p:sp>
        <p:nvSpPr>
          <p:cNvPr id="59396"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485FF166-DC4B-4546-9192-301F0EDC710C}" type="slidenum">
              <a:rPr lang="en-US" sz="1200">
                <a:latin typeface="Times New Roman" pitchFamily="18" charset="0"/>
              </a:rPr>
              <a:pPr algn="r" defTabSz="911225" eaLnBrk="0" hangingPunct="0">
                <a:spcBef>
                  <a:spcPct val="0"/>
                </a:spcBef>
                <a:buFontTx/>
                <a:buNone/>
              </a:pPr>
              <a:t>6</a:t>
            </a:fld>
            <a:endParaRPr lang="en-US" sz="1200">
              <a:latin typeface="Times New Roman" pitchFamily="18" charset="0"/>
            </a:endParaRPr>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dt" sz="quarter" idx="1"/>
          </p:nvPr>
        </p:nvSpPr>
        <p:spPr>
          <a:noFill/>
        </p:spPr>
        <p:txBody>
          <a:bodyPr/>
          <a:lstStyle/>
          <a:p>
            <a:fld id="{97E87EC8-233E-4706-935F-D8AC225F8926}" type="datetime1">
              <a:rPr lang="en-US" smtClean="0"/>
              <a:pPr/>
              <a:t>8/27/2008</a:t>
            </a:fld>
            <a:r>
              <a:rPr lang="en-US" smtClean="0"/>
              <a:t>12/06/2007</a:t>
            </a:r>
          </a:p>
        </p:txBody>
      </p:sp>
      <p:sp>
        <p:nvSpPr>
          <p:cNvPr id="60419" name="Rectangle 11"/>
          <p:cNvSpPr>
            <a:spLocks noGrp="1" noChangeArrowheads="1"/>
          </p:cNvSpPr>
          <p:nvPr>
            <p:ph type="sldNum" sz="quarter" idx="5"/>
          </p:nvPr>
        </p:nvSpPr>
        <p:spPr>
          <a:noFill/>
        </p:spPr>
        <p:txBody>
          <a:bodyPr/>
          <a:lstStyle/>
          <a:p>
            <a:fld id="{839F8556-CAD8-47CF-8FAD-D782D08B0BCA}" type="slidenum">
              <a:rPr lang="en-US" smtClean="0"/>
              <a:pPr/>
              <a:t>7</a:t>
            </a:fld>
            <a:endParaRPr lang="en-US" smtClean="0"/>
          </a:p>
        </p:txBody>
      </p:sp>
      <p:sp>
        <p:nvSpPr>
          <p:cNvPr id="60420"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B11598BD-94CA-4E6E-AA33-DB83CBF7924F}" type="slidenum">
              <a:rPr lang="en-US" sz="1200">
                <a:latin typeface="Times New Roman" pitchFamily="18" charset="0"/>
              </a:rPr>
              <a:pPr algn="r" defTabSz="911225" eaLnBrk="0" hangingPunct="0">
                <a:spcBef>
                  <a:spcPct val="0"/>
                </a:spcBef>
                <a:buFontTx/>
                <a:buNone/>
              </a:pPr>
              <a:t>7</a:t>
            </a:fld>
            <a:endParaRPr lang="en-US" sz="1200">
              <a:latin typeface="Times New Roman" pitchFamily="18" charset="0"/>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a:ln/>
        </p:spPr>
        <p:txBody>
          <a:bodyPr/>
          <a:lstStyle/>
          <a:p>
            <a:pPr eaLnBrk="1" hangingPunct="1"/>
            <a:r>
              <a:rPr lang="en-US" b="1" smtClean="0"/>
              <a:t>Email from Joel Nathan to Jan Evans on 9/6/07 - I believe the NWRWAVES software is listed in error.  Here is what I wrote you last week</a:t>
            </a:r>
            <a:r>
              <a:rPr lang="en-US" smtClean="0"/>
              <a:t>:</a:t>
            </a:r>
            <a:br>
              <a:rPr lang="en-US" smtClean="0"/>
            </a:br>
            <a:r>
              <a:rPr lang="en-US" smtClean="0"/>
              <a:t>I don't know why Property would even be tracking NWRWAVES.  I think there is some misunderstanding about the NWRWAVES software.  It is not an independent piece of application software.  It is a subsystem in the AWIPS baseline software, just like GHG, WarnGen, RiverPro, etc.  Do any of these AWIPS baseline subsystems get accounted for separately or is it just rolled up into AWIPS as a whole? </a:t>
            </a:r>
            <a:br>
              <a:rPr lang="en-US" smtClean="0"/>
            </a:br>
            <a:r>
              <a:rPr lang="en-US" smtClean="0"/>
              <a:t/>
            </a:r>
            <a:br>
              <a:rPr lang="en-US" smtClean="0"/>
            </a:br>
            <a:r>
              <a:rPr lang="en-US" smtClean="0"/>
              <a:t>Thanks, </a:t>
            </a:r>
            <a:br>
              <a:rPr lang="en-US" smtClean="0"/>
            </a:br>
            <a:r>
              <a:rPr lang="en-US" smtClean="0"/>
              <a:t/>
            </a:r>
            <a:br>
              <a:rPr lang="en-US" smtClean="0"/>
            </a:br>
            <a:r>
              <a:rPr lang="en-US" smtClean="0"/>
              <a:t>Joel </a:t>
            </a:r>
            <a:br>
              <a:rPr lang="en-US" smtClean="0"/>
            </a:b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9"/>
          <p:cNvSpPr>
            <a:spLocks noGrp="1" noChangeArrowheads="1"/>
          </p:cNvSpPr>
          <p:nvPr>
            <p:ph type="dt" sz="quarter" idx="1"/>
          </p:nvPr>
        </p:nvSpPr>
        <p:spPr>
          <a:noFill/>
        </p:spPr>
        <p:txBody>
          <a:bodyPr/>
          <a:lstStyle/>
          <a:p>
            <a:fld id="{250DF6DA-D465-4253-8868-D8E66E4BC456}" type="datetime1">
              <a:rPr lang="en-US" smtClean="0"/>
              <a:pPr/>
              <a:t>8/27/2008</a:t>
            </a:fld>
            <a:r>
              <a:rPr lang="en-US" smtClean="0"/>
              <a:t>12/06/2007</a:t>
            </a:r>
          </a:p>
        </p:txBody>
      </p:sp>
      <p:sp>
        <p:nvSpPr>
          <p:cNvPr id="61443" name="Rectangle 11"/>
          <p:cNvSpPr>
            <a:spLocks noGrp="1" noChangeArrowheads="1"/>
          </p:cNvSpPr>
          <p:nvPr>
            <p:ph type="sldNum" sz="quarter" idx="5"/>
          </p:nvPr>
        </p:nvSpPr>
        <p:spPr>
          <a:noFill/>
        </p:spPr>
        <p:txBody>
          <a:bodyPr/>
          <a:lstStyle/>
          <a:p>
            <a:fld id="{BAA25F31-3E54-425D-BB85-BD76E04896B5}" type="slidenum">
              <a:rPr lang="en-US" smtClean="0"/>
              <a:pPr/>
              <a:t>8</a:t>
            </a:fld>
            <a:endParaRPr lang="en-US" smtClean="0"/>
          </a:p>
        </p:txBody>
      </p:sp>
      <p:sp>
        <p:nvSpPr>
          <p:cNvPr id="61444"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92A7D39F-9A82-424D-B4D6-7F5AFEF07003}" type="slidenum">
              <a:rPr lang="en-US" sz="1200">
                <a:latin typeface="Times New Roman" pitchFamily="18" charset="0"/>
              </a:rPr>
              <a:pPr algn="r" defTabSz="911225" eaLnBrk="0" hangingPunct="0">
                <a:spcBef>
                  <a:spcPct val="0"/>
                </a:spcBef>
                <a:buFontTx/>
                <a:buNone/>
              </a:pPr>
              <a:t>8</a:t>
            </a:fld>
            <a:endParaRPr lang="en-US" sz="1200">
              <a:latin typeface="Times New Roman" pitchFamily="18" charset="0"/>
            </a:endParaRP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a:ln/>
        </p:spPr>
        <p:txBody>
          <a:bodyPr/>
          <a:lstStyle/>
          <a:p>
            <a:pPr eaLnBrk="1" hangingPunct="1"/>
            <a:r>
              <a:rPr lang="en-US" b="1" smtClean="0"/>
              <a:t>Email from Joel Nathan to Jan Evans on 9/6/07 - I believe the NWRWAVES software is listed in error.  Here is what I wrote you last week</a:t>
            </a:r>
            <a:r>
              <a:rPr lang="en-US" smtClean="0"/>
              <a:t>:</a:t>
            </a:r>
            <a:br>
              <a:rPr lang="en-US" smtClean="0"/>
            </a:br>
            <a:r>
              <a:rPr lang="en-US" smtClean="0"/>
              <a:t>I don't know why Property would even be tracking NWRWAVES.  I think there is some misunderstanding about the NWRWAVES software.  It is not an independent piece of application software.  It is a subsystem in the AWIPS baseline software, just like GHG, WarnGen, RiverPro, etc.  Do any of these AWIPS baseline subsystems get accounted for separately or is it just rolled up into AWIPS as a whole? </a:t>
            </a:r>
            <a:br>
              <a:rPr lang="en-US" smtClean="0"/>
            </a:br>
            <a:r>
              <a:rPr lang="en-US" smtClean="0"/>
              <a:t/>
            </a:r>
            <a:br>
              <a:rPr lang="en-US" smtClean="0"/>
            </a:br>
            <a:r>
              <a:rPr lang="en-US" smtClean="0"/>
              <a:t>Thanks, </a:t>
            </a:r>
            <a:br>
              <a:rPr lang="en-US" smtClean="0"/>
            </a:br>
            <a:r>
              <a:rPr lang="en-US" smtClean="0"/>
              <a:t/>
            </a:r>
            <a:br>
              <a:rPr lang="en-US" smtClean="0"/>
            </a:br>
            <a:r>
              <a:rPr lang="en-US" smtClean="0"/>
              <a:t>Joel </a:t>
            </a:r>
            <a:br>
              <a:rPr lang="en-US" smtClean="0"/>
            </a:b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Grp="1" noChangeArrowheads="1"/>
          </p:cNvSpPr>
          <p:nvPr>
            <p:ph type="dt" sz="quarter" idx="1"/>
          </p:nvPr>
        </p:nvSpPr>
        <p:spPr>
          <a:noFill/>
        </p:spPr>
        <p:txBody>
          <a:bodyPr/>
          <a:lstStyle/>
          <a:p>
            <a:fld id="{F14DBD2F-9CCB-41C1-897B-B7836D032501}" type="datetime1">
              <a:rPr lang="en-US" smtClean="0"/>
              <a:pPr/>
              <a:t>8/27/2008</a:t>
            </a:fld>
            <a:r>
              <a:rPr lang="en-US" smtClean="0"/>
              <a:t>12/06/2007</a:t>
            </a:r>
          </a:p>
        </p:txBody>
      </p:sp>
      <p:sp>
        <p:nvSpPr>
          <p:cNvPr id="63491" name="Rectangle 11"/>
          <p:cNvSpPr>
            <a:spLocks noGrp="1" noChangeArrowheads="1"/>
          </p:cNvSpPr>
          <p:nvPr>
            <p:ph type="sldNum" sz="quarter" idx="5"/>
          </p:nvPr>
        </p:nvSpPr>
        <p:spPr>
          <a:noFill/>
        </p:spPr>
        <p:txBody>
          <a:bodyPr/>
          <a:lstStyle/>
          <a:p>
            <a:fld id="{A97273AF-ADC9-4591-8FE7-511BED92CDD5}" type="slidenum">
              <a:rPr lang="en-US" smtClean="0"/>
              <a:pPr/>
              <a:t>9</a:t>
            </a:fld>
            <a:endParaRPr lang="en-US" smtClean="0"/>
          </a:p>
        </p:txBody>
      </p:sp>
      <p:sp>
        <p:nvSpPr>
          <p:cNvPr id="63492" name="Rectangle 11"/>
          <p:cNvSpPr txBox="1">
            <a:spLocks noGrp="1" noChangeArrowheads="1"/>
          </p:cNvSpPr>
          <p:nvPr/>
        </p:nvSpPr>
        <p:spPr bwMode="auto">
          <a:xfrm>
            <a:off x="3968750" y="8831263"/>
            <a:ext cx="3041650" cy="465137"/>
          </a:xfrm>
          <a:prstGeom prst="rect">
            <a:avLst/>
          </a:prstGeom>
          <a:noFill/>
          <a:ln w="12700" cap="sq">
            <a:noFill/>
            <a:miter lim="800000"/>
            <a:headEnd type="none" w="sm" len="sm"/>
            <a:tailEnd type="none" w="sm" len="sm"/>
          </a:ln>
        </p:spPr>
        <p:txBody>
          <a:bodyPr lIns="91151" tIns="45576" rIns="91151" bIns="45576" anchor="b"/>
          <a:lstStyle/>
          <a:p>
            <a:pPr algn="r" defTabSz="911225" eaLnBrk="0" hangingPunct="0">
              <a:spcBef>
                <a:spcPct val="0"/>
              </a:spcBef>
              <a:buFontTx/>
              <a:buNone/>
            </a:pPr>
            <a:fld id="{3123272E-38DC-438F-A087-AC3D628D27A8}" type="slidenum">
              <a:rPr lang="en-US" sz="1200">
                <a:latin typeface="Times New Roman" pitchFamily="18" charset="0"/>
              </a:rPr>
              <a:pPr algn="r" defTabSz="911225" eaLnBrk="0" hangingPunct="0">
                <a:spcBef>
                  <a:spcPct val="0"/>
                </a:spcBef>
                <a:buFontTx/>
                <a:buNone/>
              </a:pPr>
              <a:t>9</a:t>
            </a:fld>
            <a:endParaRPr lang="en-US" sz="1200">
              <a:latin typeface="Times New Roman" pitchFamily="18" charset="0"/>
            </a:endParaRP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doclogoltblue"/>
          <p:cNvPicPr>
            <a:picLocks noChangeAspect="1" noChangeArrowheads="1"/>
          </p:cNvPicPr>
          <p:nvPr userDrawn="1"/>
        </p:nvPicPr>
        <p:blipFill>
          <a:blip r:embed="rId2"/>
          <a:srcRect/>
          <a:stretch>
            <a:fillRect/>
          </a:stretch>
        </p:blipFill>
        <p:spPr bwMode="auto">
          <a:xfrm>
            <a:off x="457200" y="304800"/>
            <a:ext cx="1066800" cy="1066800"/>
          </a:xfrm>
          <a:prstGeom prst="rect">
            <a:avLst/>
          </a:prstGeom>
          <a:noFill/>
          <a:ln w="9525">
            <a:noFill/>
            <a:miter lim="800000"/>
            <a:headEnd/>
            <a:tailEnd/>
          </a:ln>
        </p:spPr>
      </p:pic>
      <p:pic>
        <p:nvPicPr>
          <p:cNvPr id="5" name="Picture 8" descr="noaaemb3"/>
          <p:cNvPicPr>
            <a:picLocks noChangeAspect="1" noChangeArrowheads="1"/>
          </p:cNvPicPr>
          <p:nvPr userDrawn="1"/>
        </p:nvPicPr>
        <p:blipFill>
          <a:blip r:embed="rId3"/>
          <a:srcRect/>
          <a:stretch>
            <a:fillRect/>
          </a:stretch>
        </p:blipFill>
        <p:spPr bwMode="auto">
          <a:xfrm>
            <a:off x="7620000" y="304800"/>
            <a:ext cx="1028700" cy="10287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77576413-FDB9-479D-A5B0-C090ABD872B4}" type="datetime8">
              <a:rPr lang="en-US" smtClean="0"/>
              <a:pPr>
                <a:defRPr/>
              </a:pPr>
              <a:t>8/27/2008 1:09 PM</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Thomas C. Deckard / (301) 713-3530</a:t>
            </a:r>
          </a:p>
          <a:p>
            <a:pPr>
              <a:defRPr/>
            </a:pPr>
            <a:r>
              <a:rPr lang="en-US"/>
              <a:t>Thomas.C.Deckard@noaa.gov</a:t>
            </a:r>
          </a:p>
        </p:txBody>
      </p:sp>
      <p:sp>
        <p:nvSpPr>
          <p:cNvPr id="8" name="Slide Number Placeholder 5"/>
          <p:cNvSpPr>
            <a:spLocks noGrp="1"/>
          </p:cNvSpPr>
          <p:nvPr>
            <p:ph type="sldNum" sz="quarter" idx="12"/>
          </p:nvPr>
        </p:nvSpPr>
        <p:spPr/>
        <p:txBody>
          <a:bodyPr/>
          <a:lstStyle>
            <a:lvl1pPr>
              <a:defRPr/>
            </a:lvl1pPr>
          </a:lstStyle>
          <a:p>
            <a:pPr>
              <a:defRPr/>
            </a:pPr>
            <a:fld id="{52788DB2-9EFC-4D2B-915B-D9751E4024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F5D4C9D-3898-446C-9EB6-5BD9426FE80C}"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6" name="Rectangle 6"/>
          <p:cNvSpPr>
            <a:spLocks noGrp="1" noChangeArrowheads="1"/>
          </p:cNvSpPr>
          <p:nvPr>
            <p:ph type="sldNum" sz="quarter" idx="12"/>
          </p:nvPr>
        </p:nvSpPr>
        <p:spPr>
          <a:ln/>
        </p:spPr>
        <p:txBody>
          <a:bodyPr/>
          <a:lstStyle>
            <a:lvl1pPr>
              <a:defRPr/>
            </a:lvl1pPr>
          </a:lstStyle>
          <a:p>
            <a:pPr>
              <a:defRPr/>
            </a:pPr>
            <a:fld id="{8182BC6B-C88C-4D20-A1F6-5CB0FD6CCD9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FEE6C6D-2C25-4CDA-906D-D76B71EA7664}"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6" name="Rectangle 6"/>
          <p:cNvSpPr>
            <a:spLocks noGrp="1" noChangeArrowheads="1"/>
          </p:cNvSpPr>
          <p:nvPr>
            <p:ph type="sldNum" sz="quarter" idx="12"/>
          </p:nvPr>
        </p:nvSpPr>
        <p:spPr>
          <a:ln/>
        </p:spPr>
        <p:txBody>
          <a:bodyPr/>
          <a:lstStyle>
            <a:lvl1pPr>
              <a:defRPr/>
            </a:lvl1pPr>
          </a:lstStyle>
          <a:p>
            <a:pPr>
              <a:defRPr/>
            </a:pPr>
            <a:fld id="{B7D616C3-94A3-42E8-8BE2-0D4F4B9BA08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10DDDB2E-B536-42D7-93D6-6FCC53970733}"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6" name="Rectangle 6"/>
          <p:cNvSpPr>
            <a:spLocks noGrp="1" noChangeArrowheads="1"/>
          </p:cNvSpPr>
          <p:nvPr>
            <p:ph type="sldNum" sz="quarter" idx="12"/>
          </p:nvPr>
        </p:nvSpPr>
        <p:spPr>
          <a:ln/>
        </p:spPr>
        <p:txBody>
          <a:bodyPr/>
          <a:lstStyle>
            <a:lvl1pPr>
              <a:defRPr/>
            </a:lvl1pPr>
          </a:lstStyle>
          <a:p>
            <a:pPr>
              <a:defRPr/>
            </a:pPr>
            <a:fld id="{552CF158-C6F5-4EF2-9D33-28EBAD0AB86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6502B6B-486B-4FE8-8EC7-3311B9186030}" type="datetime8">
              <a:rPr lang="en-US" smtClean="0"/>
              <a:pPr>
                <a:defRPr/>
              </a:pPr>
              <a:t>8/27/2008 1:09 PM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5" name="Rectangle 6"/>
          <p:cNvSpPr>
            <a:spLocks noGrp="1" noChangeArrowheads="1"/>
          </p:cNvSpPr>
          <p:nvPr>
            <p:ph type="sldNum" sz="quarter" idx="12"/>
          </p:nvPr>
        </p:nvSpPr>
        <p:spPr>
          <a:ln/>
        </p:spPr>
        <p:txBody>
          <a:bodyPr/>
          <a:lstStyle>
            <a:lvl1pPr>
              <a:defRPr/>
            </a:lvl1pPr>
          </a:lstStyle>
          <a:p>
            <a:pPr>
              <a:defRPr/>
            </a:pPr>
            <a:fld id="{78AA5540-08A1-49CB-B1E2-A9149A0BBFC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1A99FF0-0632-49D5-91F6-AB273D42AFF7}"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9211E-984C-4E33-96BF-7F21D309682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7BC67A0-3ADB-4999-8A70-EDC701FAF0F4}"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75036D-F736-4F20-A6FA-9738DB2ADF2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418406C-5C12-4BCD-9FD1-BC27D71310E6}"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94AD81-6BC3-47CC-967D-3E2186BFCE3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EC606B4-85FE-45E1-A6CC-C53C47271D86}"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87694C-D8EC-44EA-BF65-549AF6E2CD2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5267D30-05A5-426A-B0B4-F3128EDBFB4D}" type="datetime8">
              <a:rPr lang="en-US" smtClean="0"/>
              <a:pPr>
                <a:defRPr/>
              </a:pPr>
              <a:t>8/27/2008 1:09 PM</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B2BC9A-0FDE-4264-8B9F-B1DECFB6BAD6}"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0244F4B-C2CB-48D8-9DE7-C4DC0CEA793D}" type="datetime8">
              <a:rPr lang="en-US" smtClean="0"/>
              <a:pPr>
                <a:defRPr/>
              </a:pPr>
              <a:t>8/27/2008 1:09 PM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837AB0-0C8C-48D0-B4AC-72BA81BD46D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27DAC3F-4108-40EB-939F-29D054D0E5D6}"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6" name="Rectangle 6"/>
          <p:cNvSpPr>
            <a:spLocks noGrp="1" noChangeArrowheads="1"/>
          </p:cNvSpPr>
          <p:nvPr>
            <p:ph type="sldNum" sz="quarter" idx="12"/>
          </p:nvPr>
        </p:nvSpPr>
        <p:spPr>
          <a:ln/>
        </p:spPr>
        <p:txBody>
          <a:bodyPr/>
          <a:lstStyle>
            <a:lvl1pPr>
              <a:defRPr/>
            </a:lvl1pPr>
          </a:lstStyle>
          <a:p>
            <a:pPr>
              <a:defRPr/>
            </a:pPr>
            <a:fld id="{ED34EC39-A311-4D23-AE04-8A3895D61E2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0B165E-071A-431D-847F-07CA013B2D8B}" type="datetime8">
              <a:rPr lang="en-US" smtClean="0"/>
              <a:pPr>
                <a:defRPr/>
              </a:pPr>
              <a:t>8/27/2008 1:09 PM</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7F84ADA-CB0D-4529-8793-76CCEE94EF7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82836F8-83B7-43A3-9439-C512A4410473}"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88E3493-2CAB-4737-AAED-D7627441F7D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7D3678A-E42D-43B4-A705-6891248B1C84}"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8427FE-FBA7-4E1D-8C5A-DF0B308FE2A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6571C17-D7C9-4207-BA3A-1B5353033024}"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7317-653D-4889-A9BC-4B255F71EDA7}"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FAE0363-877E-4FA3-AF33-1F4D4B39B9D7}"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3D0AD9-BEA4-4EBD-A952-B2C10450131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5D84C47-13D0-4559-ADB9-AF758B9A49E9}"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B3D45C-4AA0-4A88-A182-E9112F7A0950}"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30EB4C6-C8EA-47BE-835E-B2EAC5A151CA}"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F1CB9F-3B71-4218-ADAF-04BA985FE036}"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D18A1F8-49C4-4F92-96C0-6A08F0AC302B}"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3BEEE4-15BC-4379-8964-2EA410A2361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640EB97B-6B42-455C-B46C-590A25036284}"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BF0F7E-3A9F-42DC-B149-125D3B11EC3C}"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F281A375-9530-4268-967E-F06D244A2BC4}" type="datetime8">
              <a:rPr lang="en-US" smtClean="0"/>
              <a:pPr>
                <a:defRPr/>
              </a:pPr>
              <a:t>8/27/2008 1:09 PM</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EF18C4-1FFC-45AF-8B9C-7581E0C832B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7012411-6F7C-4F01-8A3E-6A74B49C72C1}"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6" name="Rectangle 6"/>
          <p:cNvSpPr>
            <a:spLocks noGrp="1" noChangeArrowheads="1"/>
          </p:cNvSpPr>
          <p:nvPr>
            <p:ph type="sldNum" sz="quarter" idx="12"/>
          </p:nvPr>
        </p:nvSpPr>
        <p:spPr>
          <a:ln/>
        </p:spPr>
        <p:txBody>
          <a:bodyPr/>
          <a:lstStyle>
            <a:lvl1pPr>
              <a:defRPr/>
            </a:lvl1pPr>
          </a:lstStyle>
          <a:p>
            <a:pPr>
              <a:defRPr/>
            </a:pPr>
            <a:fld id="{84CCC363-3BC3-4CC0-A177-586B259A8D27}"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8FC0B16-B501-4CB6-A1C6-F07D7BBC079E}" type="datetime8">
              <a:rPr lang="en-US" smtClean="0"/>
              <a:pPr>
                <a:defRPr/>
              </a:pPr>
              <a:t>8/27/2008 1:09 PM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250DB88-07C4-4B93-99B9-75F4137B17A7}"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693CFCC-9B51-4957-BDFA-0C9D594BCB00}" type="datetime8">
              <a:rPr lang="en-US" smtClean="0"/>
              <a:pPr>
                <a:defRPr/>
              </a:pPr>
              <a:t>8/27/2008 1:09 PM</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CBDE5FC-69CA-428A-A6B7-0BDCD45DE5AC}"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9EF16F8-FFA4-4429-8704-932D6266C2E2}"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124FE0-AF28-43EE-A15F-65F8317434B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357FF58-3480-4836-AEE5-78D6D2574188}"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2BD418-4630-4962-952A-37291B33326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03FA7D0-F82C-43EA-986B-ED291CE38386}"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704047-108A-497E-87C4-76ADD29E5347}"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678AF7F-5019-4F28-8E3B-E5DEB9C95B7F}" type="datetime8">
              <a:rPr lang="en-US" smtClean="0"/>
              <a:pPr>
                <a:defRPr/>
              </a:pPr>
              <a:t>8/27/2008 1:09 PM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Thomas C. Deckard / (301) 713-3530 Thomas.C.Deckard@noaa.gov</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F55188-20A0-4BAC-9692-40FD0F0713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D6F55260-5F9B-45E1-AF8C-2C2C6859EBDC}"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7" name="Rectangle 6"/>
          <p:cNvSpPr>
            <a:spLocks noGrp="1" noChangeArrowheads="1"/>
          </p:cNvSpPr>
          <p:nvPr>
            <p:ph type="sldNum" sz="quarter" idx="12"/>
          </p:nvPr>
        </p:nvSpPr>
        <p:spPr>
          <a:ln/>
        </p:spPr>
        <p:txBody>
          <a:bodyPr/>
          <a:lstStyle>
            <a:lvl1pPr>
              <a:defRPr/>
            </a:lvl1pPr>
          </a:lstStyle>
          <a:p>
            <a:pPr>
              <a:defRPr/>
            </a:pPr>
            <a:fld id="{9429B8F7-A538-4468-B573-8742219DE8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6B763C8-7B0D-466A-AAEC-3D80FB06C993}" type="datetime8">
              <a:rPr lang="en-US" smtClean="0"/>
              <a:pPr>
                <a:defRPr/>
              </a:pPr>
              <a:t>8/27/2008 1:09 PM</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9" name="Rectangle 6"/>
          <p:cNvSpPr>
            <a:spLocks noGrp="1" noChangeArrowheads="1"/>
          </p:cNvSpPr>
          <p:nvPr>
            <p:ph type="sldNum" sz="quarter" idx="12"/>
          </p:nvPr>
        </p:nvSpPr>
        <p:spPr>
          <a:ln/>
        </p:spPr>
        <p:txBody>
          <a:bodyPr/>
          <a:lstStyle>
            <a:lvl1pPr>
              <a:defRPr/>
            </a:lvl1pPr>
          </a:lstStyle>
          <a:p>
            <a:pPr>
              <a:defRPr/>
            </a:pPr>
            <a:fld id="{CC2545DD-D3CA-406A-B7DA-D632CB6FF6B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CB000B2-BA28-4C2A-A798-208924CD9AF5}" type="datetime8">
              <a:rPr lang="en-US" smtClean="0"/>
              <a:pPr>
                <a:defRPr/>
              </a:pPr>
              <a:t>8/27/2008 1:09 PM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5" name="Rectangle 6"/>
          <p:cNvSpPr>
            <a:spLocks noGrp="1" noChangeArrowheads="1"/>
          </p:cNvSpPr>
          <p:nvPr>
            <p:ph type="sldNum" sz="quarter" idx="12"/>
          </p:nvPr>
        </p:nvSpPr>
        <p:spPr>
          <a:ln/>
        </p:spPr>
        <p:txBody>
          <a:bodyPr/>
          <a:lstStyle>
            <a:lvl1pPr>
              <a:defRPr/>
            </a:lvl1pPr>
          </a:lstStyle>
          <a:p>
            <a:pPr>
              <a:defRPr/>
            </a:pPr>
            <a:fld id="{C542977F-B0BB-4169-AA2F-E289DA019A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C3ABD3D-C5FE-49DC-BE95-D6AA6FE7F89F}" type="datetime8">
              <a:rPr lang="en-US" smtClean="0"/>
              <a:pPr>
                <a:defRPr/>
              </a:pPr>
              <a:t>8/27/2008 1:09 PM</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4" name="Rectangle 6"/>
          <p:cNvSpPr>
            <a:spLocks noGrp="1" noChangeArrowheads="1"/>
          </p:cNvSpPr>
          <p:nvPr>
            <p:ph type="sldNum" sz="quarter" idx="12"/>
          </p:nvPr>
        </p:nvSpPr>
        <p:spPr>
          <a:ln/>
        </p:spPr>
        <p:txBody>
          <a:bodyPr/>
          <a:lstStyle>
            <a:lvl1pPr>
              <a:defRPr/>
            </a:lvl1pPr>
          </a:lstStyle>
          <a:p>
            <a:pPr>
              <a:defRPr/>
            </a:pPr>
            <a:fld id="{B94ABE7F-CD8D-49DE-A125-02BB61C447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C4CCDCE-DCC9-4C17-A3FF-70C29C5F681D}"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7" name="Rectangle 6"/>
          <p:cNvSpPr>
            <a:spLocks noGrp="1" noChangeArrowheads="1"/>
          </p:cNvSpPr>
          <p:nvPr>
            <p:ph type="sldNum" sz="quarter" idx="12"/>
          </p:nvPr>
        </p:nvSpPr>
        <p:spPr>
          <a:ln/>
        </p:spPr>
        <p:txBody>
          <a:bodyPr/>
          <a:lstStyle>
            <a:lvl1pPr>
              <a:defRPr/>
            </a:lvl1pPr>
          </a:lstStyle>
          <a:p>
            <a:pPr>
              <a:defRPr/>
            </a:pPr>
            <a:fld id="{BFC4FEBA-CC8C-4BBA-BBB9-B9DEECC194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FEF98AD-AA9A-4C2B-9EF0-9CC83A9DF8E4}" type="datetime8">
              <a:rPr lang="en-US" smtClean="0"/>
              <a:pPr>
                <a:defRPr/>
              </a:pPr>
              <a:t>8/27/2008 1:09 PM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Thomas C. Deckard / (301) 713-3530</a:t>
            </a:r>
          </a:p>
          <a:p>
            <a:pPr>
              <a:defRPr/>
            </a:pPr>
            <a:r>
              <a:rPr lang="en-US"/>
              <a:t>Thomas.C.Deckard@noaa.gov</a:t>
            </a:r>
          </a:p>
        </p:txBody>
      </p:sp>
      <p:sp>
        <p:nvSpPr>
          <p:cNvPr id="7" name="Rectangle 6"/>
          <p:cNvSpPr>
            <a:spLocks noGrp="1" noChangeArrowheads="1"/>
          </p:cNvSpPr>
          <p:nvPr>
            <p:ph type="sldNum" sz="quarter" idx="12"/>
          </p:nvPr>
        </p:nvSpPr>
        <p:spPr>
          <a:ln/>
        </p:spPr>
        <p:txBody>
          <a:bodyPr/>
          <a:lstStyle>
            <a:lvl1pPr>
              <a:defRPr/>
            </a:lvl1pPr>
          </a:lstStyle>
          <a:p>
            <a:pPr>
              <a:defRPr/>
            </a:pPr>
            <a:fld id="{74D46B6B-1638-4274-806A-141E27DC9E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1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Arial Unicode MS" pitchFamily="34" charset="-128"/>
              </a:defRPr>
            </a:lvl1pPr>
          </a:lstStyle>
          <a:p>
            <a:pPr>
              <a:defRPr/>
            </a:pPr>
            <a:fld id="{DBFF02E3-5542-43C5-ACEB-169A8302E9CA}" type="datetime8">
              <a:rPr lang="en-US" smtClean="0"/>
              <a:pPr>
                <a:defRPr/>
              </a:pPr>
              <a:t>8/27/2008 1:09 PM</a:t>
            </a:fld>
            <a:endParaRPr lang="en-US"/>
          </a:p>
        </p:txBody>
      </p:sp>
      <p:sp>
        <p:nvSpPr>
          <p:cNvPr id="348165" name="Rectangle 5"/>
          <p:cNvSpPr>
            <a:spLocks noGrp="1" noChangeArrowheads="1"/>
          </p:cNvSpPr>
          <p:nvPr>
            <p:ph type="ftr" sz="quarter" idx="3"/>
          </p:nvPr>
        </p:nvSpPr>
        <p:spPr bwMode="auto">
          <a:xfrm>
            <a:off x="2590800" y="6245225"/>
            <a:ext cx="3962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Arial Unicode MS" pitchFamily="34" charset="-128"/>
              </a:defRPr>
            </a:lvl1pPr>
          </a:lstStyle>
          <a:p>
            <a:pPr>
              <a:defRPr/>
            </a:pPr>
            <a:r>
              <a:rPr lang="en-US"/>
              <a:t>Thomas C. Deckard / (301) 713-3530</a:t>
            </a:r>
          </a:p>
          <a:p>
            <a:pPr>
              <a:defRPr/>
            </a:pPr>
            <a:r>
              <a:rPr lang="en-US"/>
              <a:t>Thomas.C.Deckard@noaa.gov</a:t>
            </a:r>
          </a:p>
        </p:txBody>
      </p:sp>
      <p:sp>
        <p:nvSpPr>
          <p:cNvPr id="3481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Arial Unicode MS" pitchFamily="34" charset="-128"/>
              </a:defRPr>
            </a:lvl1pPr>
          </a:lstStyle>
          <a:p>
            <a:pPr>
              <a:defRPr/>
            </a:pPr>
            <a:fld id="{67730AE8-0028-4F49-9DDA-A6F036A4AE64}" type="slidenum">
              <a:rPr lang="en-US"/>
              <a:pPr>
                <a:defRPr/>
              </a:pPr>
              <a:t>‹#›</a:t>
            </a:fld>
            <a:endParaRPr lang="en-US"/>
          </a:p>
        </p:txBody>
      </p:sp>
      <p:pic>
        <p:nvPicPr>
          <p:cNvPr id="1031" name="Picture 7" descr="doclogoltblue"/>
          <p:cNvPicPr>
            <a:picLocks noChangeAspect="1" noChangeArrowheads="1"/>
          </p:cNvPicPr>
          <p:nvPr userDrawn="1"/>
        </p:nvPicPr>
        <p:blipFill>
          <a:blip r:embed="rId15"/>
          <a:srcRect/>
          <a:stretch>
            <a:fillRect/>
          </a:stretch>
        </p:blipFill>
        <p:spPr bwMode="auto">
          <a:xfrm>
            <a:off x="304800" y="228600"/>
            <a:ext cx="1066800" cy="1066800"/>
          </a:xfrm>
          <a:prstGeom prst="rect">
            <a:avLst/>
          </a:prstGeom>
          <a:noFill/>
          <a:ln w="9525">
            <a:noFill/>
            <a:miter lim="800000"/>
            <a:headEnd/>
            <a:tailEnd/>
          </a:ln>
        </p:spPr>
      </p:pic>
      <p:pic>
        <p:nvPicPr>
          <p:cNvPr id="1032" name="Picture 8" descr="noaaemb3"/>
          <p:cNvPicPr>
            <a:picLocks noChangeAspect="1" noChangeArrowheads="1"/>
          </p:cNvPicPr>
          <p:nvPr userDrawn="1"/>
        </p:nvPicPr>
        <p:blipFill>
          <a:blip r:embed="rId16"/>
          <a:srcRect/>
          <a:stretch>
            <a:fillRect/>
          </a:stretch>
        </p:blipFill>
        <p:spPr bwMode="auto">
          <a:xfrm>
            <a:off x="7772400" y="228600"/>
            <a:ext cx="1028700" cy="1028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28"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59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Arial Unicode MS" pitchFamily="34" charset="-128"/>
              </a:defRPr>
            </a:lvl1pPr>
          </a:lstStyle>
          <a:p>
            <a:pPr>
              <a:defRPr/>
            </a:pPr>
            <a:fld id="{38C12A25-F6B0-4FCA-B0F8-CE55E40BCFED}" type="datetime8">
              <a:rPr lang="en-US" smtClean="0"/>
              <a:pPr>
                <a:defRPr/>
              </a:pPr>
              <a:t>8/27/2008 1:09 PM</a:t>
            </a:fld>
            <a:endParaRPr lang="en-US"/>
          </a:p>
        </p:txBody>
      </p:sp>
      <p:sp>
        <p:nvSpPr>
          <p:cNvPr id="1259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Arial Unicode MS" pitchFamily="34" charset="-128"/>
              </a:defRPr>
            </a:lvl1pPr>
          </a:lstStyle>
          <a:p>
            <a:pPr>
              <a:defRPr/>
            </a:pPr>
            <a:r>
              <a:rPr lang="sv-SE" smtClean="0"/>
              <a:t>Thomas C. Deckard / (301) 713-3530 Thomas.C.Deckard@noaa.gov</a:t>
            </a:r>
            <a:endParaRPr lang="en-US"/>
          </a:p>
        </p:txBody>
      </p:sp>
      <p:sp>
        <p:nvSpPr>
          <p:cNvPr id="1259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Arial Unicode MS" pitchFamily="34" charset="-128"/>
              </a:defRPr>
            </a:lvl1pPr>
          </a:lstStyle>
          <a:p>
            <a:pPr>
              <a:defRPr/>
            </a:pPr>
            <a:fld id="{9FBF86B7-E943-4B7C-881E-149EE25B88B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80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Arial Unicode MS" pitchFamily="34" charset="-128"/>
              </a:defRPr>
            </a:lvl1pPr>
          </a:lstStyle>
          <a:p>
            <a:pPr>
              <a:defRPr/>
            </a:pPr>
            <a:fld id="{9B39250E-9657-4C9E-99A1-A49ECD720843}" type="datetime8">
              <a:rPr lang="en-US" smtClean="0"/>
              <a:pPr>
                <a:defRPr/>
              </a:pPr>
              <a:t>8/27/2008 1:09 PM</a:t>
            </a:fld>
            <a:endParaRPr lang="en-US"/>
          </a:p>
        </p:txBody>
      </p:sp>
      <p:sp>
        <p:nvSpPr>
          <p:cNvPr id="1280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atin typeface="Arial Unicode MS" pitchFamily="34" charset="-128"/>
              </a:defRPr>
            </a:lvl1pPr>
          </a:lstStyle>
          <a:p>
            <a:pPr>
              <a:defRPr/>
            </a:pPr>
            <a:r>
              <a:rPr lang="sv-SE" smtClean="0"/>
              <a:t>Thomas C. Deckard / (301) 713-3530 Thomas.C.Deckard@noaa.gov</a:t>
            </a:r>
            <a:endParaRPr lang="en-US"/>
          </a:p>
        </p:txBody>
      </p:sp>
      <p:sp>
        <p:nvSpPr>
          <p:cNvPr id="1280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Arial Unicode MS" pitchFamily="34" charset="-128"/>
              </a:defRPr>
            </a:lvl1pPr>
          </a:lstStyle>
          <a:p>
            <a:pPr>
              <a:defRPr/>
            </a:pPr>
            <a:fld id="{9BFC6F65-1220-48ED-A756-A2B6AA5689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learn.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learn.com/"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pps.noaa.gov/audit_calendar.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ww.pps.noaa.gov/"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smtClean="0"/>
              <a:t/>
            </a:r>
            <a:br>
              <a:rPr lang="en-US" smtClean="0"/>
            </a:br>
            <a:r>
              <a:rPr lang="en-US" b="1" smtClean="0">
                <a:solidFill>
                  <a:srgbClr val="000066"/>
                </a:solidFill>
                <a:latin typeface="Arial Unicode MS" pitchFamily="34" charset="-128"/>
              </a:rPr>
              <a:t>PERSONAL PROPERTY</a:t>
            </a:r>
          </a:p>
        </p:txBody>
      </p:sp>
      <p:sp>
        <p:nvSpPr>
          <p:cNvPr id="5123" name="Rectangle 5"/>
          <p:cNvSpPr>
            <a:spLocks noGrp="1" noChangeArrowheads="1"/>
          </p:cNvSpPr>
          <p:nvPr>
            <p:ph type="subTitle" idx="1"/>
          </p:nvPr>
        </p:nvSpPr>
        <p:spPr/>
        <p:txBody>
          <a:bodyPr/>
          <a:lstStyle/>
          <a:p>
            <a:pPr eaLnBrk="1" hangingPunct="1"/>
            <a:r>
              <a:rPr lang="en-US" smtClean="0">
                <a:solidFill>
                  <a:srgbClr val="000066"/>
                </a:solidFill>
                <a:latin typeface="Arial Rounded MT Bold" pitchFamily="34" charset="0"/>
              </a:rPr>
              <a:t>Status Meeting</a:t>
            </a:r>
          </a:p>
          <a:p>
            <a:pPr eaLnBrk="1" hangingPunct="1"/>
            <a:endParaRPr lang="en-US" smtClean="0">
              <a:solidFill>
                <a:srgbClr val="000066"/>
              </a:solidFill>
              <a:latin typeface="Arial Unicode MS" pitchFamily="34" charset="-128"/>
            </a:endParaRPr>
          </a:p>
          <a:p>
            <a:pPr eaLnBrk="1" hangingPunct="1"/>
            <a:r>
              <a:rPr lang="en-US" smtClean="0">
                <a:solidFill>
                  <a:srgbClr val="000066"/>
                </a:solidFill>
                <a:latin typeface="Arial Rounded MT Bold" pitchFamily="34" charset="0"/>
              </a:rPr>
              <a:t>July 10, 2008</a:t>
            </a:r>
          </a:p>
        </p:txBody>
      </p:sp>
      <p:pic>
        <p:nvPicPr>
          <p:cNvPr id="5124" name="Picture 14" descr="Collage depicting fish, ships, satellites, ocean, maps, buoys, sun, hurricanes -- with the NOAA Logo "/>
          <p:cNvPicPr>
            <a:picLocks noChangeAspect="1" noChangeArrowheads="1"/>
          </p:cNvPicPr>
          <p:nvPr/>
        </p:nvPicPr>
        <p:blipFill>
          <a:blip r:embed="rId3"/>
          <a:srcRect/>
          <a:stretch>
            <a:fillRect/>
          </a:stretch>
        </p:blipFill>
        <p:spPr bwMode="auto">
          <a:xfrm>
            <a:off x="762000" y="1524000"/>
            <a:ext cx="7561263" cy="1201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p:spPr>
        <p:txBody>
          <a:bodyPr/>
          <a:lstStyle/>
          <a:p>
            <a:fld id="{8AA22B7B-28F3-4032-AB80-1438B45ADBCD}" type="datetime8">
              <a:rPr lang="en-US" smtClean="0"/>
              <a:pPr/>
              <a:t>8/27/2008 1:09 PM</a:t>
            </a:fld>
            <a:endParaRPr lang="en-US" smtClean="0"/>
          </a:p>
        </p:txBody>
      </p:sp>
      <p:sp>
        <p:nvSpPr>
          <p:cNvPr id="15363"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15365" name="Slide Number Placeholder 5"/>
          <p:cNvSpPr>
            <a:spLocks noGrp="1"/>
          </p:cNvSpPr>
          <p:nvPr>
            <p:ph type="sldNum" sz="quarter" idx="12"/>
          </p:nvPr>
        </p:nvSpPr>
        <p:spPr>
          <a:noFill/>
        </p:spPr>
        <p:txBody>
          <a:bodyPr/>
          <a:lstStyle/>
          <a:p>
            <a:fld id="{1E5D3379-8379-49A9-B46D-4CBB044EB24F}" type="slidenum">
              <a:rPr lang="en-US" smtClean="0"/>
              <a:pPr/>
              <a:t>10</a:t>
            </a:fld>
            <a:endParaRPr lang="en-US" smtClean="0"/>
          </a:p>
        </p:txBody>
      </p:sp>
      <p:sp>
        <p:nvSpPr>
          <p:cNvPr id="15366" name="Rectangle 2"/>
          <p:cNvSpPr>
            <a:spLocks noGrp="1" noChangeArrowheads="1"/>
          </p:cNvSpPr>
          <p:nvPr>
            <p:ph type="title"/>
          </p:nvPr>
        </p:nvSpPr>
        <p:spPr>
          <a:xfrm>
            <a:off x="457200" y="228600"/>
            <a:ext cx="8305800" cy="1524000"/>
          </a:xfrm>
        </p:spPr>
        <p:txBody>
          <a:bodyPr/>
          <a:lstStyle/>
          <a:p>
            <a:pPr eaLnBrk="1" hangingPunct="1"/>
            <a:r>
              <a:rPr lang="en-US" sz="4200" dirty="0" smtClean="0">
                <a:solidFill>
                  <a:srgbClr val="FF0000"/>
                </a:solidFill>
                <a:latin typeface="Arial Rounded MT Bold" pitchFamily="34" charset="0"/>
              </a:rPr>
              <a:t>UNRESOLVED</a:t>
            </a:r>
            <a:br>
              <a:rPr lang="en-US" sz="4200" dirty="0" smtClean="0">
                <a:solidFill>
                  <a:srgbClr val="FF0000"/>
                </a:solidFill>
                <a:latin typeface="Arial Rounded MT Bold" pitchFamily="34" charset="0"/>
              </a:rPr>
            </a:br>
            <a:r>
              <a:rPr lang="en-US" sz="4200" dirty="0" smtClean="0">
                <a:solidFill>
                  <a:srgbClr val="FF0000"/>
                </a:solidFill>
                <a:latin typeface="Arial Rounded MT Bold" pitchFamily="34" charset="0"/>
              </a:rPr>
              <a:t>AUDIT ISSUES (cont)</a:t>
            </a:r>
            <a:br>
              <a:rPr lang="en-US" sz="4200" dirty="0" smtClean="0">
                <a:solidFill>
                  <a:srgbClr val="FF0000"/>
                </a:solidFill>
                <a:latin typeface="Arial Rounded MT Bold" pitchFamily="34" charset="0"/>
              </a:rPr>
            </a:br>
            <a:r>
              <a:rPr lang="en-US" sz="1800" b="1" dirty="0" smtClean="0">
                <a:latin typeface="Arial Rounded MT Bold" pitchFamily="34" charset="0"/>
              </a:rPr>
              <a:t>Please verify the following projects’ projected date of acceptance (PDA)</a:t>
            </a:r>
          </a:p>
        </p:txBody>
      </p:sp>
      <p:sp>
        <p:nvSpPr>
          <p:cNvPr id="15367" name="Rectangle 3"/>
          <p:cNvSpPr>
            <a:spLocks noGrp="1" noChangeArrowheads="1"/>
          </p:cNvSpPr>
          <p:nvPr>
            <p:ph type="body" idx="1"/>
          </p:nvPr>
        </p:nvSpPr>
        <p:spPr>
          <a:xfrm>
            <a:off x="457200" y="1752600"/>
            <a:ext cx="8229600" cy="4267200"/>
          </a:xfrm>
        </p:spPr>
        <p:txBody>
          <a:bodyPr/>
          <a:lstStyle/>
          <a:p>
            <a:pPr eaLnBrk="1" hangingPunct="1"/>
            <a:r>
              <a:rPr lang="en-US" sz="2800" dirty="0" smtClean="0">
                <a:latin typeface="Arial Rounded MT Bold" pitchFamily="34" charset="0"/>
              </a:rPr>
              <a:t>OAR</a:t>
            </a:r>
          </a:p>
          <a:p>
            <a:pPr lvl="1" eaLnBrk="1" hangingPunct="1"/>
            <a:r>
              <a:rPr lang="en-US" sz="2000" dirty="0" err="1" smtClean="0">
                <a:latin typeface="Arial Rounded MT Bold" pitchFamily="34" charset="0"/>
              </a:rPr>
              <a:t>Ejet</a:t>
            </a:r>
            <a:endParaRPr lang="en-US" sz="2000" dirty="0" smtClean="0">
              <a:latin typeface="Arial Rounded MT Bold" pitchFamily="34" charset="0"/>
            </a:endParaRPr>
          </a:p>
          <a:p>
            <a:pPr lvl="2" eaLnBrk="1" hangingPunct="1"/>
            <a:r>
              <a:rPr lang="en-US" sz="1800" dirty="0" smtClean="0">
                <a:latin typeface="Arial Rounded MT Bold" pitchFamily="34" charset="0"/>
              </a:rPr>
              <a:t>Bobby Kelley has identified the applicable contract modifications.</a:t>
            </a:r>
          </a:p>
          <a:p>
            <a:pPr lvl="2" eaLnBrk="1" hangingPunct="1"/>
            <a:r>
              <a:rPr lang="en-US" sz="1800" dirty="0" smtClean="0">
                <a:solidFill>
                  <a:srgbClr val="FF0000"/>
                </a:solidFill>
                <a:latin typeface="Arial Rounded MT Bold" pitchFamily="34" charset="0"/>
              </a:rPr>
              <a:t>Ruth Wright needs to send additional supporting documentation for identified modifications.</a:t>
            </a:r>
          </a:p>
          <a:p>
            <a:pPr lvl="2" eaLnBrk="1" hangingPunct="1"/>
            <a:r>
              <a:rPr lang="en-US" sz="1800" dirty="0" smtClean="0">
                <a:latin typeface="Arial Rounded MT Bold" pitchFamily="34" charset="0"/>
              </a:rPr>
              <a:t>Property Custodian: Bobby Kelley</a:t>
            </a:r>
          </a:p>
          <a:p>
            <a:pPr lvl="2" eaLnBrk="1" hangingPunct="1"/>
            <a:r>
              <a:rPr lang="en-US" sz="1800" dirty="0" smtClean="0">
                <a:latin typeface="Arial Rounded MT Bold" pitchFamily="34" charset="0"/>
              </a:rPr>
              <a:t>Location/Region: Seattle/Boulder</a:t>
            </a:r>
          </a:p>
          <a:p>
            <a:pPr lvl="3" eaLnBrk="1" hangingPunct="1"/>
            <a:r>
              <a:rPr lang="en-US" sz="1800" dirty="0" smtClean="0">
                <a:solidFill>
                  <a:srgbClr val="FF0000"/>
                </a:solidFill>
                <a:latin typeface="Arial Rounded MT Bold" pitchFamily="34" charset="0"/>
              </a:rPr>
              <a:t>Comments: a/o 07/08/08</a:t>
            </a:r>
          </a:p>
          <a:p>
            <a:pPr lvl="4" eaLnBrk="1" hangingPunct="1"/>
            <a:r>
              <a:rPr lang="en-US" sz="1800" dirty="0" smtClean="0">
                <a:solidFill>
                  <a:srgbClr val="FF0000"/>
                </a:solidFill>
                <a:latin typeface="Arial Rounded MT Bold" pitchFamily="34" charset="0"/>
              </a:rPr>
              <a:t>Marie is working with Bobby Kelly to determine value and complete paperwork</a:t>
            </a:r>
          </a:p>
          <a:p>
            <a:pPr lvl="4" eaLnBrk="1" hangingPunct="1"/>
            <a:r>
              <a:rPr lang="en-US" sz="1800" dirty="0" smtClean="0">
                <a:solidFill>
                  <a:srgbClr val="FF0000"/>
                </a:solidFill>
                <a:latin typeface="Arial Rounded MT Bold" pitchFamily="34" charset="0"/>
              </a:rPr>
              <a:t>Bobby Kelly is working with vendor/contractor to determine the original value</a:t>
            </a:r>
          </a:p>
        </p:txBody>
      </p:sp>
      <p:sp>
        <p:nvSpPr>
          <p:cNvPr id="15368" name="Text Box 4"/>
          <p:cNvSpPr txBox="1">
            <a:spLocks noChangeArrowheads="1"/>
          </p:cNvSpPr>
          <p:nvPr/>
        </p:nvSpPr>
        <p:spPr bwMode="auto">
          <a:xfrm>
            <a:off x="5775325" y="5583238"/>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p:spPr>
        <p:txBody>
          <a:bodyPr/>
          <a:lstStyle/>
          <a:p>
            <a:fld id="{40C3FD81-0E4E-4C15-9E3A-86C9DD013A4E}" type="datetime8">
              <a:rPr lang="en-US" smtClean="0"/>
              <a:pPr/>
              <a:t>8/27/2008 1:09 PM</a:t>
            </a:fld>
            <a:endParaRPr lang="en-US" smtClean="0"/>
          </a:p>
        </p:txBody>
      </p:sp>
      <p:sp>
        <p:nvSpPr>
          <p:cNvPr id="16387"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16389" name="Slide Number Placeholder 5"/>
          <p:cNvSpPr>
            <a:spLocks noGrp="1"/>
          </p:cNvSpPr>
          <p:nvPr>
            <p:ph type="sldNum" sz="quarter" idx="12"/>
          </p:nvPr>
        </p:nvSpPr>
        <p:spPr>
          <a:noFill/>
        </p:spPr>
        <p:txBody>
          <a:bodyPr/>
          <a:lstStyle/>
          <a:p>
            <a:fld id="{E67477AF-CD4A-42C2-98C0-419385039398}" type="slidenum">
              <a:rPr lang="en-US" smtClean="0"/>
              <a:pPr/>
              <a:t>11</a:t>
            </a:fld>
            <a:endParaRPr lang="en-US" smtClean="0"/>
          </a:p>
        </p:txBody>
      </p:sp>
      <p:sp>
        <p:nvSpPr>
          <p:cNvPr id="16390" name="Rectangle 2"/>
          <p:cNvSpPr>
            <a:spLocks noGrp="1" noChangeArrowheads="1"/>
          </p:cNvSpPr>
          <p:nvPr>
            <p:ph type="title"/>
          </p:nvPr>
        </p:nvSpPr>
        <p:spPr>
          <a:xfrm>
            <a:off x="381000" y="533400"/>
            <a:ext cx="8305800" cy="1143000"/>
          </a:xfrm>
        </p:spPr>
        <p:txBody>
          <a:bodyPr/>
          <a:lstStyle/>
          <a:p>
            <a:pPr eaLnBrk="1" hangingPunct="1"/>
            <a:r>
              <a:rPr lang="en-US" sz="4600" b="1" smtClean="0">
                <a:latin typeface="Arial Rounded MT Bold" pitchFamily="34" charset="0"/>
              </a:rPr>
              <a:t>NESDIS PROJECTS</a:t>
            </a:r>
            <a:r>
              <a:rPr lang="en-US" sz="4200" smtClean="0">
                <a:solidFill>
                  <a:srgbClr val="FF0000"/>
                </a:solidFill>
                <a:latin typeface="Arial Rounded MT Bold" pitchFamily="34" charset="0"/>
              </a:rPr>
              <a:t/>
            </a:r>
            <a:br>
              <a:rPr lang="en-US" sz="4200" smtClean="0">
                <a:solidFill>
                  <a:srgbClr val="FF0000"/>
                </a:solidFill>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16391" name="Rectangle 3"/>
          <p:cNvSpPr>
            <a:spLocks noGrp="1" noChangeArrowheads="1"/>
          </p:cNvSpPr>
          <p:nvPr>
            <p:ph type="body" idx="1"/>
          </p:nvPr>
        </p:nvSpPr>
        <p:spPr>
          <a:xfrm>
            <a:off x="533400" y="1676400"/>
            <a:ext cx="8229600" cy="4343400"/>
          </a:xfrm>
        </p:spPr>
        <p:txBody>
          <a:bodyPr/>
          <a:lstStyle/>
          <a:p>
            <a:pPr eaLnBrk="1" hangingPunct="1">
              <a:lnSpc>
                <a:spcPct val="90000"/>
              </a:lnSpc>
            </a:pPr>
            <a:r>
              <a:rPr lang="en-US" sz="2800" dirty="0" smtClean="0">
                <a:latin typeface="Arial Rounded MT Bold" pitchFamily="34" charset="0"/>
              </a:rPr>
              <a:t>Goes N Series SSG Modifications for Operations – Ground Systems (N/O/P/Q) </a:t>
            </a:r>
          </a:p>
          <a:p>
            <a:pPr lvl="1" eaLnBrk="1" hangingPunct="1">
              <a:lnSpc>
                <a:spcPct val="90000"/>
              </a:lnSpc>
            </a:pPr>
            <a:r>
              <a:rPr lang="en-US" dirty="0" smtClean="0">
                <a:latin typeface="Arial Rounded MT Bold" pitchFamily="34" charset="0"/>
              </a:rPr>
              <a:t>Project Manager: Charlie Bryant	</a:t>
            </a:r>
          </a:p>
          <a:p>
            <a:pPr lvl="1" eaLnBrk="1" hangingPunct="1">
              <a:lnSpc>
                <a:spcPct val="90000"/>
              </a:lnSpc>
            </a:pPr>
            <a:r>
              <a:rPr lang="en-US" dirty="0" smtClean="0">
                <a:latin typeface="Arial Rounded MT Bold" pitchFamily="34" charset="0"/>
              </a:rPr>
              <a:t>PDA:  May 2008</a:t>
            </a:r>
          </a:p>
          <a:p>
            <a:pPr lvl="1" eaLnBrk="1" hangingPunct="1">
              <a:lnSpc>
                <a:spcPct val="90000"/>
              </a:lnSpc>
            </a:pPr>
            <a:r>
              <a:rPr lang="en-US" dirty="0" smtClean="0">
                <a:latin typeface="Arial Rounded MT Bold" pitchFamily="34" charset="0"/>
              </a:rPr>
              <a:t>Est. Cost: $3.8 million</a:t>
            </a:r>
          </a:p>
          <a:p>
            <a:pPr lvl="1" eaLnBrk="1" hangingPunct="1">
              <a:lnSpc>
                <a:spcPct val="90000"/>
              </a:lnSpc>
            </a:pPr>
            <a:r>
              <a:rPr lang="en-US" dirty="0" smtClean="0">
                <a:latin typeface="Arial Rounded MT Bold" pitchFamily="34" charset="0"/>
              </a:rPr>
              <a:t>Location/Region: Headquarters</a:t>
            </a:r>
          </a:p>
          <a:p>
            <a:pPr lvl="2" eaLnBrk="1" hangingPunct="1">
              <a:lnSpc>
                <a:spcPct val="90000"/>
              </a:lnSpc>
            </a:pPr>
            <a:r>
              <a:rPr lang="en-US" dirty="0" smtClean="0">
                <a:solidFill>
                  <a:srgbClr val="FF0000"/>
                </a:solidFill>
                <a:latin typeface="Arial Rounded MT Bold" pitchFamily="34" charset="0"/>
              </a:rPr>
              <a:t>Comments: </a:t>
            </a:r>
          </a:p>
          <a:p>
            <a:pPr lvl="3" eaLnBrk="1" hangingPunct="1">
              <a:lnSpc>
                <a:spcPct val="90000"/>
              </a:lnSpc>
            </a:pPr>
            <a:r>
              <a:rPr lang="en-US" sz="2400" dirty="0" smtClean="0">
                <a:solidFill>
                  <a:srgbClr val="FF0000"/>
                </a:solidFill>
                <a:latin typeface="Arial Rounded MT Bold" pitchFamily="34" charset="0"/>
              </a:rPr>
              <a:t>Security Enhancements completed. </a:t>
            </a:r>
          </a:p>
          <a:p>
            <a:pPr lvl="3" eaLnBrk="1" hangingPunct="1">
              <a:lnSpc>
                <a:spcPct val="90000"/>
              </a:lnSpc>
            </a:pPr>
            <a:r>
              <a:rPr lang="en-US" sz="2400" dirty="0" smtClean="0">
                <a:solidFill>
                  <a:srgbClr val="FF0000"/>
                </a:solidFill>
                <a:latin typeface="Arial Rounded MT Bold" pitchFamily="34" charset="0"/>
              </a:rPr>
              <a:t>Will be closed out by May 30 per Linda Williams</a:t>
            </a:r>
          </a:p>
        </p:txBody>
      </p:sp>
      <p:sp>
        <p:nvSpPr>
          <p:cNvPr id="7" name="Rectangle 6"/>
          <p:cNvSpPr/>
          <p:nvPr/>
        </p:nvSpPr>
        <p:spPr>
          <a:xfrm rot="19134185">
            <a:off x="2408630" y="2667000"/>
            <a:ext cx="4745209" cy="1920526"/>
          </a:xfrm>
          <a:prstGeom prst="rect">
            <a:avLst/>
          </a:prstGeom>
          <a:noFill/>
        </p:spPr>
        <p:txBody>
          <a:bodyPr wrap="none" lIns="91440" tIns="45720" rIns="91440" bIns="45720">
            <a:spAutoFit/>
          </a:bodyPr>
          <a:lstStyle/>
          <a:p>
            <a:pPr algn="ctr">
              <a:buNone/>
            </a:pPr>
            <a:r>
              <a:rPr lang="en-US" sz="5400" cap="none" spc="0"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COMPLETED </a:t>
            </a:r>
          </a:p>
          <a:p>
            <a:pPr algn="ctr">
              <a:buNone/>
            </a:pPr>
            <a:r>
              <a:rPr lang="en-US" sz="5400"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p:spPr>
        <p:txBody>
          <a:bodyPr/>
          <a:lstStyle/>
          <a:p>
            <a:fld id="{AFEFC32D-A99F-43F0-A28A-90515B6B2AF8}" type="datetime8">
              <a:rPr lang="en-US" smtClean="0"/>
              <a:pPr/>
              <a:t>8/27/2008 1:09 PM</a:t>
            </a:fld>
            <a:endParaRPr lang="en-US" smtClean="0"/>
          </a:p>
        </p:txBody>
      </p:sp>
      <p:sp>
        <p:nvSpPr>
          <p:cNvPr id="17411"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17412"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17413"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6635584-EC15-4AF8-808E-BFAFADAA270C}" type="slidenum">
              <a:rPr lang="en-US" sz="1400">
                <a:latin typeface="Arial Unicode MS" pitchFamily="34" charset="-128"/>
              </a:rPr>
              <a:pPr algn="r">
                <a:spcBef>
                  <a:spcPct val="0"/>
                </a:spcBef>
                <a:buFontTx/>
                <a:buNone/>
              </a:pPr>
              <a:t>12</a:t>
            </a:fld>
            <a:endParaRPr lang="en-US" sz="1400">
              <a:latin typeface="Arial Unicode MS" pitchFamily="34" charset="-128"/>
            </a:endParaRPr>
          </a:p>
        </p:txBody>
      </p:sp>
      <p:sp>
        <p:nvSpPr>
          <p:cNvPr id="17414" name="Rectangle 2"/>
          <p:cNvSpPr>
            <a:spLocks noGrp="1" noChangeArrowheads="1"/>
          </p:cNvSpPr>
          <p:nvPr>
            <p:ph type="title" idx="4294967295"/>
          </p:nvPr>
        </p:nvSpPr>
        <p:spPr>
          <a:xfrm>
            <a:off x="304800" y="152400"/>
            <a:ext cx="8382000" cy="1676400"/>
          </a:xfrm>
        </p:spPr>
        <p:txBody>
          <a:bodyPr/>
          <a:lstStyle/>
          <a:p>
            <a:pPr eaLnBrk="1" hangingPunct="1"/>
            <a:r>
              <a:rPr lang="en-US" sz="4600" b="1" smtClean="0">
                <a:latin typeface="Arial Rounded MT Bold" pitchFamily="34" charset="0"/>
              </a:rPr>
              <a:t>NESDIS PROJECTS</a:t>
            </a:r>
            <a:br>
              <a:rPr lang="en-US" sz="4600" b="1" smtClean="0">
                <a:latin typeface="Arial Rounded MT Bold" pitchFamily="34" charset="0"/>
              </a:rPr>
            </a:br>
            <a:r>
              <a:rPr lang="en-US" sz="1800" b="1" smtClean="0">
                <a:latin typeface="Arial Rounded MT Bold" pitchFamily="34" charset="0"/>
              </a:rPr>
              <a:t/>
            </a:r>
            <a:br>
              <a:rPr lang="en-US" sz="1800" b="1"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17415" name="Rectangle 3"/>
          <p:cNvSpPr>
            <a:spLocks noGrp="1" noChangeArrowheads="1"/>
          </p:cNvSpPr>
          <p:nvPr>
            <p:ph type="body" idx="4294967295"/>
          </p:nvPr>
        </p:nvSpPr>
        <p:spPr>
          <a:xfrm>
            <a:off x="457200" y="1676400"/>
            <a:ext cx="8382000" cy="4419600"/>
          </a:xfrm>
        </p:spPr>
        <p:txBody>
          <a:bodyPr/>
          <a:lstStyle/>
          <a:p>
            <a:pPr eaLnBrk="1" hangingPunct="1"/>
            <a:r>
              <a:rPr lang="en-US" dirty="0" smtClean="0">
                <a:latin typeface="Arial Rounded MT Bold" pitchFamily="34" charset="0"/>
              </a:rPr>
              <a:t>Replacement Intermediate Frequency Distribution System</a:t>
            </a:r>
          </a:p>
          <a:p>
            <a:pPr lvl="1" eaLnBrk="1" hangingPunct="1"/>
            <a:r>
              <a:rPr lang="en-US" dirty="0" smtClean="0">
                <a:latin typeface="Arial Rounded MT Bold" pitchFamily="34" charset="0"/>
              </a:rPr>
              <a:t>Project Manager: Gregory Johnson </a:t>
            </a:r>
          </a:p>
          <a:p>
            <a:pPr lvl="1" eaLnBrk="1" hangingPunct="1"/>
            <a:r>
              <a:rPr lang="en-US" dirty="0" smtClean="0">
                <a:latin typeface="Arial Rounded MT Bold" pitchFamily="34" charset="0"/>
              </a:rPr>
              <a:t>PDA: July /Aug 2008</a:t>
            </a:r>
          </a:p>
          <a:p>
            <a:pPr lvl="1" eaLnBrk="1" hangingPunct="1"/>
            <a:r>
              <a:rPr lang="en-US" dirty="0" smtClean="0">
                <a:latin typeface="Arial Rounded MT Bold" pitchFamily="34" charset="0"/>
              </a:rPr>
              <a:t>Est. Cost: $1.3 million</a:t>
            </a:r>
          </a:p>
          <a:p>
            <a:pPr lvl="1" eaLnBrk="1" hangingPunct="1"/>
            <a:r>
              <a:rPr lang="en-US" dirty="0" smtClean="0">
                <a:latin typeface="Arial Rounded MT Bold" pitchFamily="34" charset="0"/>
              </a:rPr>
              <a:t>Location/Region: Wallops/Norfolk</a:t>
            </a:r>
          </a:p>
          <a:p>
            <a:pPr lvl="2" eaLnBrk="1" hangingPunct="1"/>
            <a:r>
              <a:rPr lang="en-US" sz="2000" dirty="0" smtClean="0">
                <a:solidFill>
                  <a:srgbClr val="FF0000"/>
                </a:solidFill>
                <a:latin typeface="Arial Rounded MT Bold" pitchFamily="34" charset="0"/>
              </a:rPr>
              <a:t>Comments: a/o 07/08/08</a:t>
            </a:r>
          </a:p>
          <a:p>
            <a:pPr lvl="3" eaLnBrk="1" hangingPunct="1"/>
            <a:r>
              <a:rPr lang="en-US" sz="1800" dirty="0" smtClean="0">
                <a:solidFill>
                  <a:srgbClr val="FF0000"/>
                </a:solidFill>
                <a:latin typeface="Arial Rounded MT Bold" pitchFamily="34" charset="0"/>
              </a:rPr>
              <a:t>PDA  - July/Aug 2008</a:t>
            </a:r>
          </a:p>
        </p:txBody>
      </p:sp>
      <p:sp>
        <p:nvSpPr>
          <p:cNvPr id="17416" name="Text Box 4"/>
          <p:cNvSpPr txBox="1">
            <a:spLocks noChangeArrowheads="1"/>
          </p:cNvSpPr>
          <p:nvPr/>
        </p:nvSpPr>
        <p:spPr bwMode="auto">
          <a:xfrm>
            <a:off x="1752600" y="2514600"/>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p:spPr>
        <p:txBody>
          <a:bodyPr/>
          <a:lstStyle/>
          <a:p>
            <a:fld id="{6A64A80B-C525-409C-9127-4F31DA91EDE0}" type="datetime8">
              <a:rPr lang="en-US" smtClean="0"/>
              <a:pPr/>
              <a:t>8/27/2008 1:09 PM</a:t>
            </a:fld>
            <a:endParaRPr lang="en-US" smtClean="0"/>
          </a:p>
        </p:txBody>
      </p:sp>
      <p:sp>
        <p:nvSpPr>
          <p:cNvPr id="19459"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1946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1425DB71-4559-47D8-8112-E361A0640471}" type="slidenum">
              <a:rPr lang="en-US" sz="1400">
                <a:latin typeface="Arial Unicode MS" pitchFamily="34" charset="-128"/>
              </a:rPr>
              <a:pPr algn="r">
                <a:spcBef>
                  <a:spcPct val="0"/>
                </a:spcBef>
                <a:buFontTx/>
                <a:buNone/>
              </a:pPr>
              <a:t>13</a:t>
            </a:fld>
            <a:endParaRPr lang="en-US" sz="1400">
              <a:latin typeface="Arial Unicode MS" pitchFamily="34" charset="-128"/>
            </a:endParaRPr>
          </a:p>
        </p:txBody>
      </p:sp>
      <p:sp>
        <p:nvSpPr>
          <p:cNvPr id="19461" name="Rectangle 2"/>
          <p:cNvSpPr>
            <a:spLocks noGrp="1" noChangeArrowheads="1"/>
          </p:cNvSpPr>
          <p:nvPr>
            <p:ph type="title" idx="4294967295"/>
          </p:nvPr>
        </p:nvSpPr>
        <p:spPr>
          <a:xfrm>
            <a:off x="304800" y="228600"/>
            <a:ext cx="8458200" cy="1676400"/>
          </a:xfrm>
        </p:spPr>
        <p:txBody>
          <a:bodyPr/>
          <a:lstStyle/>
          <a:p>
            <a:pPr eaLnBrk="1" hangingPunct="1"/>
            <a:r>
              <a:rPr lang="en-US" sz="4600" smtClean="0">
                <a:latin typeface="Arial Rounded MT Bold" pitchFamily="34" charset="0"/>
              </a:rPr>
              <a:t>NOS PROJECTS </a:t>
            </a:r>
            <a:br>
              <a:rPr lang="en-US" sz="4600" smtClean="0">
                <a:latin typeface="Arial Rounded MT Bold" pitchFamily="34" charset="0"/>
              </a:rPr>
            </a:br>
            <a:r>
              <a:rPr lang="en-US" sz="1800" b="1" smtClean="0">
                <a:latin typeface="Arial Rounded MT Bold" pitchFamily="34" charset="0"/>
              </a:rPr>
              <a:t/>
            </a:r>
            <a:br>
              <a:rPr lang="en-US" sz="1800" b="1"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19462" name="Rectangle 3"/>
          <p:cNvSpPr>
            <a:spLocks noGrp="1" noChangeArrowheads="1"/>
          </p:cNvSpPr>
          <p:nvPr>
            <p:ph type="body" idx="4294967295"/>
          </p:nvPr>
        </p:nvSpPr>
        <p:spPr>
          <a:xfrm>
            <a:off x="457200" y="1981200"/>
            <a:ext cx="8229600" cy="4267200"/>
          </a:xfrm>
        </p:spPr>
        <p:txBody>
          <a:bodyPr/>
          <a:lstStyle/>
          <a:p>
            <a:pPr eaLnBrk="1" hangingPunct="1"/>
            <a:r>
              <a:rPr lang="en-US" dirty="0" smtClean="0">
                <a:latin typeface="Arial Rounded MT Bold" pitchFamily="34" charset="0"/>
              </a:rPr>
              <a:t>Internal Use Software Development </a:t>
            </a:r>
          </a:p>
          <a:p>
            <a:pPr lvl="1" eaLnBrk="1" hangingPunct="1"/>
            <a:r>
              <a:rPr lang="en-US" dirty="0" smtClean="0">
                <a:latin typeface="Arial Rounded MT Bold" pitchFamily="34" charset="0"/>
              </a:rPr>
              <a:t>Project Manager: </a:t>
            </a:r>
            <a:r>
              <a:rPr lang="en-US" dirty="0" smtClean="0">
                <a:solidFill>
                  <a:srgbClr val="FF0000"/>
                </a:solidFill>
                <a:latin typeface="Arial Rounded MT Bold" pitchFamily="34" charset="0"/>
              </a:rPr>
              <a:t>Unknown</a:t>
            </a:r>
            <a:r>
              <a:rPr lang="en-US" dirty="0" smtClean="0">
                <a:latin typeface="Arial Rounded MT Bold" pitchFamily="34" charset="0"/>
              </a:rPr>
              <a:t> </a:t>
            </a:r>
          </a:p>
          <a:p>
            <a:pPr lvl="1" eaLnBrk="1" hangingPunct="1"/>
            <a:r>
              <a:rPr lang="en-US" dirty="0" smtClean="0">
                <a:latin typeface="Arial Rounded MT Bold" pitchFamily="34" charset="0"/>
              </a:rPr>
              <a:t>PDA: </a:t>
            </a:r>
            <a:r>
              <a:rPr lang="en-US" b="1" dirty="0" smtClean="0">
                <a:solidFill>
                  <a:srgbClr val="FF0000"/>
                </a:solidFill>
                <a:latin typeface="Arial Rounded MT Bold" pitchFamily="34" charset="0"/>
              </a:rPr>
              <a:t>Unknown</a:t>
            </a:r>
          </a:p>
          <a:p>
            <a:pPr lvl="1" eaLnBrk="1" hangingPunct="1"/>
            <a:r>
              <a:rPr lang="en-US" dirty="0" smtClean="0">
                <a:latin typeface="Arial Rounded MT Bold" pitchFamily="34" charset="0"/>
              </a:rPr>
              <a:t>Est. Cost: </a:t>
            </a:r>
            <a:r>
              <a:rPr lang="en-US" b="1" dirty="0" smtClean="0">
                <a:solidFill>
                  <a:srgbClr val="FF0000"/>
                </a:solidFill>
                <a:latin typeface="Arial Rounded MT Bold" pitchFamily="34" charset="0"/>
              </a:rPr>
              <a:t>Unknown</a:t>
            </a:r>
          </a:p>
          <a:p>
            <a:pPr lvl="1" eaLnBrk="1" hangingPunct="1"/>
            <a:r>
              <a:rPr lang="en-US" dirty="0" smtClean="0">
                <a:latin typeface="Arial Rounded MT Bold" pitchFamily="34" charset="0"/>
              </a:rPr>
              <a:t>Location/Region: </a:t>
            </a:r>
            <a:r>
              <a:rPr lang="en-US" dirty="0" err="1" smtClean="0">
                <a:latin typeface="Arial Rounded MT Bold" pitchFamily="34" charset="0"/>
              </a:rPr>
              <a:t>Hqs</a:t>
            </a:r>
            <a:endParaRPr lang="en-US" dirty="0" smtClean="0">
              <a:latin typeface="Arial Rounded MT Bold" pitchFamily="34" charset="0"/>
            </a:endParaRPr>
          </a:p>
        </p:txBody>
      </p:sp>
      <p:sp>
        <p:nvSpPr>
          <p:cNvPr id="19463" name="Text Box 4"/>
          <p:cNvSpPr txBox="1">
            <a:spLocks noChangeArrowheads="1"/>
          </p:cNvSpPr>
          <p:nvPr/>
        </p:nvSpPr>
        <p:spPr bwMode="auto">
          <a:xfrm>
            <a:off x="5775325" y="5583238"/>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p:spPr>
        <p:txBody>
          <a:bodyPr/>
          <a:lstStyle/>
          <a:p>
            <a:fld id="{55E7E989-CAFC-4D56-BF3E-C5A24AE86A44}" type="datetime8">
              <a:rPr lang="en-US" smtClean="0"/>
              <a:pPr/>
              <a:t>8/27/2008 1:09 PM</a:t>
            </a:fld>
            <a:endParaRPr lang="en-US" smtClean="0"/>
          </a:p>
        </p:txBody>
      </p:sp>
      <p:sp>
        <p:nvSpPr>
          <p:cNvPr id="20483"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2048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BA2492F7-9C49-456C-82B3-21D09835D842}" type="slidenum">
              <a:rPr lang="en-US" sz="1400">
                <a:latin typeface="Arial Unicode MS" pitchFamily="34" charset="-128"/>
              </a:rPr>
              <a:pPr algn="r">
                <a:spcBef>
                  <a:spcPct val="0"/>
                </a:spcBef>
                <a:buFontTx/>
                <a:buNone/>
              </a:pPr>
              <a:t>14</a:t>
            </a:fld>
            <a:endParaRPr lang="en-US" sz="1400">
              <a:latin typeface="Arial Unicode MS" pitchFamily="34" charset="-128"/>
            </a:endParaRPr>
          </a:p>
        </p:txBody>
      </p:sp>
      <p:sp>
        <p:nvSpPr>
          <p:cNvPr id="20485" name="Rectangle 2"/>
          <p:cNvSpPr>
            <a:spLocks noGrp="1" noChangeArrowheads="1"/>
          </p:cNvSpPr>
          <p:nvPr>
            <p:ph type="title" idx="4294967295"/>
          </p:nvPr>
        </p:nvSpPr>
        <p:spPr>
          <a:xfrm>
            <a:off x="304800" y="228600"/>
            <a:ext cx="8458200" cy="1676400"/>
          </a:xfrm>
        </p:spPr>
        <p:txBody>
          <a:bodyPr/>
          <a:lstStyle/>
          <a:p>
            <a:pPr eaLnBrk="1" hangingPunct="1"/>
            <a:r>
              <a:rPr lang="en-US" sz="4600" smtClean="0">
                <a:latin typeface="Arial Rounded MT Bold" pitchFamily="34" charset="0"/>
              </a:rPr>
              <a:t>OAR PROJECTS </a:t>
            </a:r>
            <a:br>
              <a:rPr lang="en-US" sz="4600" smtClean="0">
                <a:latin typeface="Arial Rounded MT Bold" pitchFamily="34" charset="0"/>
              </a:rPr>
            </a:br>
            <a:r>
              <a:rPr lang="en-US" sz="1800" b="1" smtClean="0">
                <a:latin typeface="Arial Rounded MT Bold" pitchFamily="34" charset="0"/>
              </a:rPr>
              <a:t/>
            </a:r>
            <a:br>
              <a:rPr lang="en-US" sz="1800" b="1"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20486" name="Rectangle 3"/>
          <p:cNvSpPr>
            <a:spLocks noGrp="1" noChangeArrowheads="1"/>
          </p:cNvSpPr>
          <p:nvPr>
            <p:ph type="body" idx="4294967295"/>
          </p:nvPr>
        </p:nvSpPr>
        <p:spPr>
          <a:xfrm>
            <a:off x="457200" y="1981200"/>
            <a:ext cx="8229600" cy="4267200"/>
          </a:xfrm>
        </p:spPr>
        <p:txBody>
          <a:bodyPr/>
          <a:lstStyle/>
          <a:p>
            <a:pPr eaLnBrk="1" hangingPunct="1">
              <a:lnSpc>
                <a:spcPct val="90000"/>
              </a:lnSpc>
            </a:pPr>
            <a:r>
              <a:rPr lang="en-US" sz="2800" dirty="0" smtClean="0">
                <a:latin typeface="Arial Rounded MT Bold" pitchFamily="34" charset="0"/>
              </a:rPr>
              <a:t>Raytheon Supercomputer</a:t>
            </a:r>
          </a:p>
          <a:p>
            <a:pPr lvl="1" eaLnBrk="1" hangingPunct="1">
              <a:lnSpc>
                <a:spcPct val="90000"/>
              </a:lnSpc>
            </a:pPr>
            <a:r>
              <a:rPr lang="en-US" sz="2400" dirty="0" smtClean="0">
                <a:latin typeface="Arial Rounded MT Bold" pitchFamily="34" charset="0"/>
              </a:rPr>
              <a:t>Project Manager: Bobby Kelley</a:t>
            </a:r>
          </a:p>
          <a:p>
            <a:pPr lvl="1" eaLnBrk="1" hangingPunct="1">
              <a:lnSpc>
                <a:spcPct val="90000"/>
              </a:lnSpc>
            </a:pPr>
            <a:r>
              <a:rPr lang="en-US" sz="2400" dirty="0" smtClean="0">
                <a:latin typeface="Arial Rounded MT Bold" pitchFamily="34" charset="0"/>
              </a:rPr>
              <a:t>PDA: </a:t>
            </a:r>
            <a:r>
              <a:rPr lang="en-US" sz="2400" b="1" dirty="0" smtClean="0">
                <a:solidFill>
                  <a:srgbClr val="FF0000"/>
                </a:solidFill>
                <a:latin typeface="Arial Rounded MT Bold" pitchFamily="34" charset="0"/>
              </a:rPr>
              <a:t>Unknown</a:t>
            </a:r>
          </a:p>
          <a:p>
            <a:pPr lvl="1" eaLnBrk="1" hangingPunct="1">
              <a:lnSpc>
                <a:spcPct val="90000"/>
              </a:lnSpc>
            </a:pPr>
            <a:r>
              <a:rPr lang="en-US" sz="2400" dirty="0" smtClean="0">
                <a:latin typeface="Arial Rounded MT Bold" pitchFamily="34" charset="0"/>
              </a:rPr>
              <a:t>Est. Cost: </a:t>
            </a:r>
            <a:r>
              <a:rPr lang="en-US" sz="2400" b="1" dirty="0" smtClean="0">
                <a:solidFill>
                  <a:srgbClr val="FF0000"/>
                </a:solidFill>
                <a:latin typeface="Arial Rounded MT Bold" pitchFamily="34" charset="0"/>
              </a:rPr>
              <a:t>Unknown</a:t>
            </a:r>
          </a:p>
          <a:p>
            <a:pPr lvl="1" eaLnBrk="1" hangingPunct="1">
              <a:lnSpc>
                <a:spcPct val="90000"/>
              </a:lnSpc>
            </a:pPr>
            <a:r>
              <a:rPr lang="en-US" sz="2400" dirty="0" smtClean="0">
                <a:latin typeface="Arial Rounded MT Bold" pitchFamily="34" charset="0"/>
              </a:rPr>
              <a:t>Location/Region: Seattle/Boulder</a:t>
            </a:r>
          </a:p>
          <a:p>
            <a:pPr lvl="2" eaLnBrk="1" hangingPunct="1">
              <a:lnSpc>
                <a:spcPct val="90000"/>
              </a:lnSpc>
            </a:pPr>
            <a:r>
              <a:rPr lang="en-US" sz="2000" dirty="0" smtClean="0">
                <a:solidFill>
                  <a:srgbClr val="FF0000"/>
                </a:solidFill>
                <a:latin typeface="Arial Rounded MT Bold" pitchFamily="34" charset="0"/>
              </a:rPr>
              <a:t>Comments: a/o 07/08/08</a:t>
            </a:r>
          </a:p>
          <a:p>
            <a:pPr lvl="3" eaLnBrk="1" hangingPunct="1">
              <a:lnSpc>
                <a:spcPct val="90000"/>
              </a:lnSpc>
            </a:pPr>
            <a:r>
              <a:rPr lang="en-US" sz="1600" dirty="0" smtClean="0">
                <a:solidFill>
                  <a:srgbClr val="FF0000"/>
                </a:solidFill>
                <a:latin typeface="Arial Rounded MT Bold" pitchFamily="34" charset="0"/>
              </a:rPr>
              <a:t>The contract has been successfully modified to accept the original system. </a:t>
            </a:r>
          </a:p>
          <a:p>
            <a:pPr lvl="3" eaLnBrk="1" hangingPunct="1">
              <a:lnSpc>
                <a:spcPct val="90000"/>
              </a:lnSpc>
            </a:pPr>
            <a:r>
              <a:rPr lang="en-US" sz="1600" dirty="0" smtClean="0">
                <a:solidFill>
                  <a:srgbClr val="FF0000"/>
                </a:solidFill>
                <a:latin typeface="Arial Rounded MT Bold" pitchFamily="34" charset="0"/>
              </a:rPr>
              <a:t>Contractor to prepare the letter of acceptance</a:t>
            </a:r>
          </a:p>
          <a:p>
            <a:pPr lvl="3" eaLnBrk="1" hangingPunct="1">
              <a:lnSpc>
                <a:spcPct val="90000"/>
              </a:lnSpc>
            </a:pPr>
            <a:r>
              <a:rPr lang="en-US" sz="1600" dirty="0" smtClean="0">
                <a:solidFill>
                  <a:srgbClr val="FF0000"/>
                </a:solidFill>
                <a:latin typeface="Arial Rounded MT Bold" pitchFamily="34" charset="0"/>
              </a:rPr>
              <a:t>Contracting Specialist is working with the contractor to prepare the Lease Determination Worksheet (LDW)</a:t>
            </a:r>
          </a:p>
        </p:txBody>
      </p:sp>
      <p:sp>
        <p:nvSpPr>
          <p:cNvPr id="20487" name="Text Box 4"/>
          <p:cNvSpPr txBox="1">
            <a:spLocks noChangeArrowheads="1"/>
          </p:cNvSpPr>
          <p:nvPr/>
        </p:nvSpPr>
        <p:spPr bwMode="auto">
          <a:xfrm>
            <a:off x="5775325" y="5583238"/>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p:spPr>
        <p:txBody>
          <a:bodyPr/>
          <a:lstStyle/>
          <a:p>
            <a:fld id="{12AF519D-EC06-4852-9146-570286305F31}" type="datetime8">
              <a:rPr lang="en-US" smtClean="0"/>
              <a:pPr/>
              <a:t>8/27/2008 1:09 PM</a:t>
            </a:fld>
            <a:endParaRPr lang="en-US" smtClean="0"/>
          </a:p>
        </p:txBody>
      </p:sp>
      <p:sp>
        <p:nvSpPr>
          <p:cNvPr id="21507"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21508"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21509"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5202FEF2-EAC4-44AB-8EDC-196CAFC9A976}" type="slidenum">
              <a:rPr lang="en-US" sz="1400">
                <a:latin typeface="Arial Unicode MS" pitchFamily="34" charset="-128"/>
              </a:rPr>
              <a:pPr algn="r">
                <a:spcBef>
                  <a:spcPct val="0"/>
                </a:spcBef>
                <a:buFontTx/>
                <a:buNone/>
              </a:pPr>
              <a:t>15</a:t>
            </a:fld>
            <a:endParaRPr lang="en-US" sz="1400">
              <a:latin typeface="Arial Unicode MS" pitchFamily="34" charset="-128"/>
            </a:endParaRPr>
          </a:p>
        </p:txBody>
      </p:sp>
      <p:sp>
        <p:nvSpPr>
          <p:cNvPr id="21510" name="Rectangle 2"/>
          <p:cNvSpPr>
            <a:spLocks noGrp="1" noChangeArrowheads="1"/>
          </p:cNvSpPr>
          <p:nvPr>
            <p:ph type="title" idx="4294967295"/>
          </p:nvPr>
        </p:nvSpPr>
        <p:spPr>
          <a:xfrm>
            <a:off x="457200" y="533400"/>
            <a:ext cx="8229600" cy="1143000"/>
          </a:xfrm>
        </p:spPr>
        <p:txBody>
          <a:bodyPr/>
          <a:lstStyle/>
          <a:p>
            <a:pPr eaLnBrk="1" hangingPunct="1"/>
            <a:r>
              <a:rPr lang="en-US" sz="4600" b="1" smtClean="0">
                <a:latin typeface="Arial Rounded MT Bold" pitchFamily="34" charset="0"/>
              </a:rPr>
              <a:t>PROJECT LIST</a:t>
            </a:r>
            <a:r>
              <a:rPr lang="en-US" sz="4600" smtClean="0">
                <a:latin typeface="Arial Rounded MT Bold" pitchFamily="34" charset="0"/>
              </a:rPr>
              <a:t/>
            </a:r>
            <a:br>
              <a:rPr lang="en-US" sz="4600"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21511" name="Rectangle 9"/>
          <p:cNvSpPr>
            <a:spLocks noGrp="1" noChangeArrowheads="1"/>
          </p:cNvSpPr>
          <p:nvPr>
            <p:ph type="body" idx="4294967295"/>
          </p:nvPr>
        </p:nvSpPr>
        <p:spPr>
          <a:xfrm>
            <a:off x="457200" y="1828800"/>
            <a:ext cx="8229600" cy="4525963"/>
          </a:xfrm>
        </p:spPr>
        <p:txBody>
          <a:bodyPr/>
          <a:lstStyle/>
          <a:p>
            <a:pPr>
              <a:lnSpc>
                <a:spcPct val="80000"/>
              </a:lnSpc>
            </a:pPr>
            <a:r>
              <a:rPr lang="en-US" sz="2800" smtClean="0">
                <a:latin typeface="Arial Rounded MT Bold" pitchFamily="34" charset="0"/>
              </a:rPr>
              <a:t>Spreadsheet sent out monthly by PPMB requesting L/S/CO to update their projects and add any new projects.</a:t>
            </a:r>
          </a:p>
          <a:p>
            <a:pPr lvl="1">
              <a:lnSpc>
                <a:spcPct val="80000"/>
              </a:lnSpc>
            </a:pPr>
            <a:r>
              <a:rPr lang="en-US" sz="2400" smtClean="0">
                <a:latin typeface="Arial Rounded MT Bold" pitchFamily="34" charset="0"/>
              </a:rPr>
              <a:t>Please include CWIP </a:t>
            </a:r>
            <a:r>
              <a:rPr lang="en-US" sz="2400" b="1" u="sng" smtClean="0">
                <a:latin typeface="Arial Rounded MT Bold" pitchFamily="34" charset="0"/>
              </a:rPr>
              <a:t>and</a:t>
            </a:r>
            <a:r>
              <a:rPr lang="en-US" sz="2400" smtClean="0">
                <a:latin typeface="Arial Rounded MT Bold" pitchFamily="34" charset="0"/>
              </a:rPr>
              <a:t> Non-CWIP projects.</a:t>
            </a:r>
          </a:p>
          <a:p>
            <a:pPr lvl="1">
              <a:lnSpc>
                <a:spcPct val="80000"/>
              </a:lnSpc>
            </a:pPr>
            <a:r>
              <a:rPr lang="en-US" sz="2400" smtClean="0">
                <a:latin typeface="Arial Rounded MT Bold" pitchFamily="34" charset="0"/>
              </a:rPr>
              <a:t>Please include project codes (both CWIP and non-CWIP) related to the project.</a:t>
            </a:r>
          </a:p>
          <a:p>
            <a:pPr lvl="1">
              <a:lnSpc>
                <a:spcPct val="80000"/>
              </a:lnSpc>
            </a:pPr>
            <a:r>
              <a:rPr lang="en-US" sz="2400" smtClean="0">
                <a:latin typeface="Arial Rounded MT Bold" pitchFamily="34" charset="0"/>
              </a:rPr>
              <a:t>A response is required even if there are no updates.</a:t>
            </a:r>
          </a:p>
          <a:p>
            <a:pPr lvl="1">
              <a:lnSpc>
                <a:spcPct val="80000"/>
              </a:lnSpc>
            </a:pPr>
            <a:r>
              <a:rPr lang="en-US" sz="2400" smtClean="0">
                <a:latin typeface="Arial Rounded MT Bold" pitchFamily="34" charset="0"/>
              </a:rPr>
              <a:t>Please include the Team Leads and regional PPMB personnel on your responses.</a:t>
            </a:r>
          </a:p>
          <a:p>
            <a:pPr lvl="1">
              <a:lnSpc>
                <a:spcPct val="80000"/>
              </a:lnSpc>
            </a:pPr>
            <a:r>
              <a:rPr lang="en-US" sz="2400" smtClean="0">
                <a:solidFill>
                  <a:srgbClr val="FF0000"/>
                </a:solidFill>
                <a:latin typeface="Arial Rounded MT Bold" pitchFamily="34" charset="0"/>
              </a:rPr>
              <a:t>CWIP will be an audit emphasis in FY 2008</a:t>
            </a: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p:spPr>
        <p:txBody>
          <a:bodyPr/>
          <a:lstStyle/>
          <a:p>
            <a:fld id="{4B1586B7-7050-4FA3-AE21-FB9ECE906B48}" type="datetime8">
              <a:rPr lang="en-US" smtClean="0"/>
              <a:pPr/>
              <a:t>8/27/2008 1:09 PM</a:t>
            </a:fld>
            <a:endParaRPr lang="en-US" smtClean="0"/>
          </a:p>
        </p:txBody>
      </p:sp>
      <p:sp>
        <p:nvSpPr>
          <p:cNvPr id="26627"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26628"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26629"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8A0C8EF0-121C-4E44-98A9-C7FE0506B312}" type="slidenum">
              <a:rPr lang="en-US" sz="1400">
                <a:latin typeface="Arial Unicode MS" pitchFamily="34" charset="-128"/>
              </a:rPr>
              <a:pPr algn="r">
                <a:spcBef>
                  <a:spcPct val="0"/>
                </a:spcBef>
                <a:buFontTx/>
                <a:buNone/>
              </a:pPr>
              <a:t>16</a:t>
            </a:fld>
            <a:endParaRPr lang="en-US" sz="1400">
              <a:latin typeface="Arial Unicode MS" pitchFamily="34" charset="-128"/>
            </a:endParaRPr>
          </a:p>
        </p:txBody>
      </p:sp>
      <p:sp>
        <p:nvSpPr>
          <p:cNvPr id="26630" name="Rectangle 2"/>
          <p:cNvSpPr>
            <a:spLocks noGrp="1" noChangeArrowheads="1"/>
          </p:cNvSpPr>
          <p:nvPr>
            <p:ph type="title" idx="4294967295"/>
          </p:nvPr>
        </p:nvSpPr>
        <p:spPr>
          <a:xfrm>
            <a:off x="533400" y="228600"/>
            <a:ext cx="8229600" cy="1143000"/>
          </a:xfrm>
        </p:spPr>
        <p:txBody>
          <a:bodyPr/>
          <a:lstStyle/>
          <a:p>
            <a:pPr eaLnBrk="1" hangingPunct="1"/>
            <a:r>
              <a:rPr lang="en-US" sz="4200" b="1" smtClean="0">
                <a:latin typeface="Arial Rounded MT Bold" pitchFamily="34" charset="0"/>
              </a:rPr>
              <a:t>UPR TRENDS</a:t>
            </a:r>
          </a:p>
        </p:txBody>
      </p:sp>
      <p:graphicFrame>
        <p:nvGraphicFramePr>
          <p:cNvPr id="26839" name="Group 215"/>
          <p:cNvGraphicFramePr>
            <a:graphicFrameLocks noGrp="1"/>
          </p:cNvGraphicFramePr>
          <p:nvPr>
            <p:ph idx="4294967295"/>
          </p:nvPr>
        </p:nvGraphicFramePr>
        <p:xfrm>
          <a:off x="228600" y="1752600"/>
          <a:ext cx="8686800" cy="4279903"/>
        </p:xfrm>
        <a:graphic>
          <a:graphicData uri="http://schemas.openxmlformats.org/drawingml/2006/table">
            <a:tbl>
              <a:tblPr/>
              <a:tblGrid>
                <a:gridCol w="1066800"/>
                <a:gridCol w="914400"/>
                <a:gridCol w="914400"/>
                <a:gridCol w="914400"/>
                <a:gridCol w="914400"/>
                <a:gridCol w="990600"/>
                <a:gridCol w="990600"/>
                <a:gridCol w="990600"/>
                <a:gridCol w="990600"/>
              </a:tblGrid>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Rounded MT Bold" pitchFamily="34" charset="0"/>
                        </a:rPr>
                        <a:t>Combined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5222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Jul 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Rounded MT Bold" pitchFamily="34" charset="0"/>
                        </a:rPr>
                        <a:t>Jul 4</a:t>
                      </a:r>
                    </a:p>
                    <a:p>
                      <a:endParaRPr 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Rounded MT Bold" pitchFamily="34" charset="0"/>
                        </a:rPr>
                        <a:t>Jul 4</a:t>
                      </a:r>
                      <a:endParaRPr lang="en-US"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4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Rounded MT Bold" pitchFamily="34" charset="0"/>
                        </a:rPr>
                        <a:t>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0000"/>
                          </a:solidFill>
                          <a:effectLst/>
                          <a:latin typeface="Arial Rounded MT Bold" pitchFamily="34" charset="0"/>
                        </a:rPr>
                        <a:t>5.9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r"/>
                      <a:r>
                        <a:rPr lang="en-US" sz="1400" dirty="0" smtClean="0">
                          <a:solidFill>
                            <a:srgbClr val="FF0000"/>
                          </a:solidFill>
                        </a:rPr>
                        <a:t>0</a:t>
                      </a:r>
                      <a:endParaRPr lang="en-US" sz="1400" dirty="0">
                        <a:solidFill>
                          <a:srgbClr val="FF0000"/>
                        </a:solidFill>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Rounded MT Bold" pitchFamily="34" charset="0"/>
                        </a:rPr>
                        <a:t>2,855.8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Rounded MT Bold" pitchFamily="34" charset="0"/>
                        </a:rPr>
                        <a:t>2,318.3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Rounded MT Bold" pitchFamily="34" charset="0"/>
                        </a:rPr>
                        <a:t>17,436.8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Rounded MT Bold" pitchFamily="34" charset="0"/>
                        </a:rPr>
                        <a:t>15,638.5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Rounded MT Bold" pitchFamily="34" charset="0"/>
                        </a:rPr>
                        <a:t>20.298.4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Rounded MT Bold" pitchFamily="34" charset="0"/>
                        </a:rPr>
                        <a:t>17,956.8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AGO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CAO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9.6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CFO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CIO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105.8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105.8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74.1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216.3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GC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17.2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NESDIS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1,379.4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493.5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1,379.4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493.5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6729" name="Text Box 82"/>
          <p:cNvSpPr txBox="1">
            <a:spLocks noChangeArrowheads="1"/>
          </p:cNvSpPr>
          <p:nvPr/>
        </p:nvSpPr>
        <p:spPr bwMode="auto">
          <a:xfrm>
            <a:off x="1447800" y="1143000"/>
            <a:ext cx="6705600" cy="366713"/>
          </a:xfrm>
          <a:prstGeom prst="rect">
            <a:avLst/>
          </a:prstGeom>
          <a:noFill/>
          <a:ln w="12700" cap="sq">
            <a:noFill/>
            <a:miter lim="800000"/>
            <a:headEnd type="none" w="sm" len="sm"/>
            <a:tailEnd type="none" w="sm" len="sm"/>
          </a:ln>
        </p:spPr>
        <p:txBody>
          <a:bodyPr>
            <a:spAutoFit/>
          </a:bodyPr>
          <a:lstStyle/>
          <a:p>
            <a:pPr eaLnBrk="0" hangingPunct="0">
              <a:spcBef>
                <a:spcPct val="50000"/>
              </a:spcBef>
              <a:buFontTx/>
              <a:buNone/>
            </a:pPr>
            <a:r>
              <a:rPr lang="en-US" sz="1800"/>
              <a:t>As of July 4, 2008	      	         In thousands (000s)</a:t>
            </a:r>
          </a:p>
        </p:txBody>
      </p:sp>
      <p:sp>
        <p:nvSpPr>
          <p:cNvPr id="9" name="Rectangle 8"/>
          <p:cNvSpPr/>
          <p:nvPr/>
        </p:nvSpPr>
        <p:spPr>
          <a:xfrm rot="18800281">
            <a:off x="1295400" y="3810000"/>
            <a:ext cx="1752601" cy="830997"/>
          </a:xfrm>
          <a:prstGeom prst="rect">
            <a:avLst/>
          </a:prstGeom>
          <a:noFill/>
        </p:spPr>
        <p:txBody>
          <a:bodyPr>
            <a:spAutoFit/>
          </a:bodyPr>
          <a:lstStyle/>
          <a:p>
            <a:pPr algn="ctr">
              <a:buFontTx/>
              <a:buNone/>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 To All</a:t>
            </a:r>
          </a:p>
        </p:txBody>
      </p:sp>
      <p:sp>
        <p:nvSpPr>
          <p:cNvPr id="10" name="Slide Number Placeholder 9"/>
          <p:cNvSpPr>
            <a:spLocks noGrp="1"/>
          </p:cNvSpPr>
          <p:nvPr>
            <p:ph type="sldNum" sz="quarter" idx="12"/>
          </p:nvPr>
        </p:nvSpPr>
        <p:spPr/>
        <p:txBody>
          <a:bodyPr/>
          <a:lstStyle/>
          <a:p>
            <a:pPr>
              <a:defRPr/>
            </a:pPr>
            <a:fld id="{B94ABE7F-CD8D-49DE-A125-02BB61C44724}"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p:spPr>
        <p:txBody>
          <a:bodyPr/>
          <a:lstStyle/>
          <a:p>
            <a:fld id="{1BC9CDA2-95F1-47F7-9D77-8F2582E8B666}" type="datetime8">
              <a:rPr lang="en-US" smtClean="0"/>
              <a:pPr/>
              <a:t>8/27/2008 1:09 PM</a:t>
            </a:fld>
            <a:endParaRPr lang="en-US" smtClean="0"/>
          </a:p>
        </p:txBody>
      </p:sp>
      <p:sp>
        <p:nvSpPr>
          <p:cNvPr id="27651" name="Date Placeholder 3"/>
          <p:cNvSpPr txBox="1">
            <a:spLocks noGrp="1"/>
          </p:cNvSpPr>
          <p:nvPr/>
        </p:nvSpPr>
        <p:spPr bwMode="auto">
          <a:xfrm>
            <a:off x="457200" y="6400800"/>
            <a:ext cx="2133600" cy="320675"/>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27653" name="Slide Number Placeholder 5"/>
          <p:cNvSpPr>
            <a:spLocks noGrp="1"/>
          </p:cNvSpPr>
          <p:nvPr>
            <p:ph type="sldNum" sz="quarter" idx="12"/>
          </p:nvPr>
        </p:nvSpPr>
        <p:spPr>
          <a:noFill/>
        </p:spPr>
        <p:txBody>
          <a:bodyPr/>
          <a:lstStyle/>
          <a:p>
            <a:fld id="{225F0616-686C-403B-AA32-56ACFB7439C2}" type="slidenum">
              <a:rPr lang="en-US" smtClean="0"/>
              <a:pPr/>
              <a:t>17</a:t>
            </a:fld>
            <a:endParaRPr lang="en-US" smtClean="0"/>
          </a:p>
        </p:txBody>
      </p:sp>
      <p:sp>
        <p:nvSpPr>
          <p:cNvPr id="27654" name="Rectangle 2"/>
          <p:cNvSpPr>
            <a:spLocks noGrp="1" noChangeArrowheads="1"/>
          </p:cNvSpPr>
          <p:nvPr>
            <p:ph type="title"/>
          </p:nvPr>
        </p:nvSpPr>
        <p:spPr>
          <a:xfrm>
            <a:off x="304800" y="381000"/>
            <a:ext cx="8229600" cy="838200"/>
          </a:xfrm>
        </p:spPr>
        <p:txBody>
          <a:bodyPr/>
          <a:lstStyle/>
          <a:p>
            <a:pPr eaLnBrk="1" hangingPunct="1"/>
            <a:r>
              <a:rPr lang="en-US" sz="4200" smtClean="0">
                <a:latin typeface="Arial Rounded MT Bold" pitchFamily="34" charset="0"/>
              </a:rPr>
              <a:t>UPR TRENDS </a:t>
            </a:r>
            <a:br>
              <a:rPr lang="en-US" sz="4200" smtClean="0">
                <a:latin typeface="Arial Rounded MT Bold" pitchFamily="34" charset="0"/>
              </a:rPr>
            </a:br>
            <a:r>
              <a:rPr lang="en-US" sz="4200" smtClean="0">
                <a:latin typeface="Arial Rounded MT Bold" pitchFamily="34" charset="0"/>
              </a:rPr>
              <a:t>(CONT)</a:t>
            </a:r>
            <a:r>
              <a:rPr lang="en-US" smtClean="0">
                <a:latin typeface="Arial Unicode MS" pitchFamily="34" charset="-128"/>
              </a:rPr>
              <a:t> </a:t>
            </a:r>
            <a:endParaRPr lang="en-US" sz="3200" smtClean="0">
              <a:latin typeface="Arial Unicode MS" pitchFamily="34" charset="-128"/>
            </a:endParaRPr>
          </a:p>
        </p:txBody>
      </p:sp>
      <p:graphicFrame>
        <p:nvGraphicFramePr>
          <p:cNvPr id="27843" name="Group 195"/>
          <p:cNvGraphicFramePr>
            <a:graphicFrameLocks noGrp="1"/>
          </p:cNvGraphicFramePr>
          <p:nvPr>
            <p:ph idx="1"/>
          </p:nvPr>
        </p:nvGraphicFramePr>
        <p:xfrm>
          <a:off x="533400" y="1828800"/>
          <a:ext cx="8458202" cy="4500882"/>
        </p:xfrm>
        <a:graphic>
          <a:graphicData uri="http://schemas.openxmlformats.org/drawingml/2006/table">
            <a:tbl>
              <a:tblPr/>
              <a:tblGrid>
                <a:gridCol w="1078101"/>
                <a:gridCol w="921110"/>
                <a:gridCol w="743989"/>
                <a:gridCol w="990600"/>
                <a:gridCol w="838200"/>
                <a:gridCol w="914400"/>
                <a:gridCol w="990600"/>
                <a:gridCol w="838200"/>
                <a:gridCol w="1143002"/>
              </a:tblGrid>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Combined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534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r>
                        <a:rPr lang="en-US" sz="1600" dirty="0" smtClean="0">
                          <a:latin typeface="Arial Rounded MT Bold" pitchFamily="34" charset="0"/>
                        </a:rPr>
                        <a:t>Jul 4</a:t>
                      </a:r>
                      <a:endParaRPr lang="en-US" sz="1600" dirty="0">
                        <a:latin typeface="Arial Rounded MT Bold"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OMAO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3,724.9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674.5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3,724.9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674.5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Rounded MT Bold" pitchFamily="34" charset="0"/>
                        </a:rPr>
                        <a:t>NMFS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223.7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212.9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1,805.8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1,349.3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2,029.6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1,562.2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NOS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Arial Rounded MT Bold" pitchFamily="34" charset="0"/>
                        </a:rPr>
                        <a:t>5.5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1,457.1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1,432.3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7,129.2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9,637.2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8,586.3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11,069.5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NWS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1,064.2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562.4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2,863.8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2,725.8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3,933.6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3,288.2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OAR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Arial Rounded MT Bold"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301.9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505.7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PPI/SP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USAO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127.8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131.0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131.0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WFM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7763" name="Text Box 83"/>
          <p:cNvSpPr txBox="1">
            <a:spLocks noChangeArrowheads="1"/>
          </p:cNvSpPr>
          <p:nvPr/>
        </p:nvSpPr>
        <p:spPr bwMode="auto">
          <a:xfrm>
            <a:off x="1219200" y="1363663"/>
            <a:ext cx="7086600" cy="366712"/>
          </a:xfrm>
          <a:prstGeom prst="rect">
            <a:avLst/>
          </a:prstGeom>
          <a:noFill/>
          <a:ln w="12700" cap="sq">
            <a:noFill/>
            <a:miter lim="800000"/>
            <a:headEnd type="none" w="sm" len="sm"/>
            <a:tailEnd type="none" w="sm" len="sm"/>
          </a:ln>
        </p:spPr>
        <p:txBody>
          <a:bodyPr>
            <a:spAutoFit/>
          </a:bodyPr>
          <a:lstStyle/>
          <a:p>
            <a:pPr eaLnBrk="0" hangingPunct="0">
              <a:spcBef>
                <a:spcPct val="50000"/>
              </a:spcBef>
              <a:buFontTx/>
              <a:buNone/>
            </a:pPr>
            <a:r>
              <a:rPr lang="en-US" sz="1800"/>
              <a:t>As of July 4, 2008			In thousands (000s)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p:spPr>
        <p:txBody>
          <a:bodyPr/>
          <a:lstStyle/>
          <a:p>
            <a:fld id="{E425B196-9F2B-4AA6-9B9D-4AFAAB8445FD}" type="datetime8">
              <a:rPr lang="en-US" smtClean="0"/>
              <a:pPr/>
              <a:t>8/27/2008 1:09 PM</a:t>
            </a:fld>
            <a:endParaRPr lang="en-US" smtClean="0"/>
          </a:p>
        </p:txBody>
      </p:sp>
      <p:sp>
        <p:nvSpPr>
          <p:cNvPr id="28675" name="Date Placeholder 3"/>
          <p:cNvSpPr txBox="1">
            <a:spLocks noGrp="1"/>
          </p:cNvSpPr>
          <p:nvPr/>
        </p:nvSpPr>
        <p:spPr bwMode="auto">
          <a:xfrm>
            <a:off x="457200" y="6400800"/>
            <a:ext cx="2133600" cy="320675"/>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28676"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28677"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4980E6BB-37C7-4795-AFCA-D33E05B9E9EE}" type="slidenum">
              <a:rPr lang="en-US" sz="1400">
                <a:latin typeface="Arial Unicode MS" pitchFamily="34" charset="-128"/>
              </a:rPr>
              <a:pPr algn="r">
                <a:spcBef>
                  <a:spcPct val="0"/>
                </a:spcBef>
                <a:buFontTx/>
                <a:buNone/>
              </a:pPr>
              <a:t>18</a:t>
            </a:fld>
            <a:endParaRPr lang="en-US" sz="1400">
              <a:latin typeface="Arial Unicode MS" pitchFamily="34" charset="-128"/>
            </a:endParaRPr>
          </a:p>
        </p:txBody>
      </p:sp>
      <p:sp>
        <p:nvSpPr>
          <p:cNvPr id="28678" name="Rectangle 2"/>
          <p:cNvSpPr>
            <a:spLocks noGrp="1" noChangeArrowheads="1"/>
          </p:cNvSpPr>
          <p:nvPr>
            <p:ph type="title" idx="4294967295"/>
          </p:nvPr>
        </p:nvSpPr>
        <p:spPr>
          <a:xfrm>
            <a:off x="381000" y="381000"/>
            <a:ext cx="8153400" cy="762000"/>
          </a:xfrm>
        </p:spPr>
        <p:txBody>
          <a:bodyPr/>
          <a:lstStyle/>
          <a:p>
            <a:pPr eaLnBrk="1" hangingPunct="1"/>
            <a:r>
              <a:rPr lang="en-US" sz="4000" b="1" smtClean="0">
                <a:latin typeface="Arial Rounded MT Bold" pitchFamily="34" charset="0"/>
              </a:rPr>
              <a:t>AGED UPR</a:t>
            </a:r>
            <a:br>
              <a:rPr lang="en-US" sz="4000" b="1" smtClean="0">
                <a:latin typeface="Arial Rounded MT Bold" pitchFamily="34" charset="0"/>
              </a:rPr>
            </a:br>
            <a:r>
              <a:rPr lang="en-US" sz="4000" b="1" smtClean="0">
                <a:latin typeface="Arial Rounded MT Bold" pitchFamily="34" charset="0"/>
              </a:rPr>
              <a:t>(90 DAYS &amp; OLDER)</a:t>
            </a:r>
            <a:r>
              <a:rPr lang="en-US" sz="4200" smtClean="0">
                <a:latin typeface="Arial Unicode MS" pitchFamily="34" charset="-128"/>
              </a:rPr>
              <a:t> </a:t>
            </a:r>
            <a:endParaRPr lang="en-US" smtClean="0">
              <a:latin typeface="Arial Unicode MS" pitchFamily="34" charset="-128"/>
            </a:endParaRPr>
          </a:p>
        </p:txBody>
      </p:sp>
      <p:graphicFrame>
        <p:nvGraphicFramePr>
          <p:cNvPr id="460950" name="Group 150"/>
          <p:cNvGraphicFramePr>
            <a:graphicFrameLocks noGrp="1"/>
          </p:cNvGraphicFramePr>
          <p:nvPr>
            <p:ph idx="4294967295"/>
          </p:nvPr>
        </p:nvGraphicFramePr>
        <p:xfrm>
          <a:off x="304800" y="1676400"/>
          <a:ext cx="8686800" cy="4435158"/>
        </p:xfrm>
        <a:graphic>
          <a:graphicData uri="http://schemas.openxmlformats.org/drawingml/2006/table">
            <a:tbl>
              <a:tblPr/>
              <a:tblGrid>
                <a:gridCol w="1066800"/>
                <a:gridCol w="914400"/>
                <a:gridCol w="838200"/>
                <a:gridCol w="914400"/>
                <a:gridCol w="838200"/>
                <a:gridCol w="1066800"/>
                <a:gridCol w="990600"/>
                <a:gridCol w="1050925"/>
                <a:gridCol w="1006475"/>
              </a:tblGrid>
              <a:tr h="5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Combined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r>
                        <a:rPr lang="en-US" sz="1600" dirty="0" smtClean="0">
                          <a:latin typeface="Arial Rounded MT Bold" pitchFamily="34" charset="0"/>
                        </a:rPr>
                        <a:t>Jul 4</a:t>
                      </a:r>
                      <a:endParaRPr lang="en-US" sz="1600" dirty="0">
                        <a:latin typeface="Arial Rounded MT Bold"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Rounded MT Bold" pitchFamily="34" charset="0"/>
                        </a:rPr>
                        <a:t>TOTAL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0000"/>
                          </a:solidFill>
                          <a:effectLst/>
                          <a:latin typeface="Arial Rounded MT Bold" pitchFamily="34" charset="0"/>
                        </a:rPr>
                        <a:t>5.9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2,855.8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2,318.3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9,981.6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11,426.3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12,843.3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17,956.8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Rounded MT Bold" pitchFamily="34" charset="0"/>
                        </a:rPr>
                        <a:t>AGO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Rounded MT Bold" pitchFamily="34" charset="0"/>
                        </a:rPr>
                        <a:t>CAO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Rounded MT Bold" pitchFamily="34" charset="0"/>
                        </a:rPr>
                        <a:t>CFO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Rounded MT Bold" pitchFamily="34" charset="0"/>
                        </a:rPr>
                        <a:t>CIO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105.8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105.8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36.7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45.1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142.6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150.9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Rounded MT Bold" pitchFamily="34" charset="0"/>
                        </a:rPr>
                        <a:t>GC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6092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Rounded MT Bold" pitchFamily="34" charset="0"/>
                        </a:rPr>
                        <a:t>NESDIS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8777" name="Text Box 83"/>
          <p:cNvSpPr txBox="1">
            <a:spLocks noChangeArrowheads="1"/>
          </p:cNvSpPr>
          <p:nvPr/>
        </p:nvSpPr>
        <p:spPr bwMode="auto">
          <a:xfrm>
            <a:off x="1219200" y="1295400"/>
            <a:ext cx="7086600" cy="366713"/>
          </a:xfrm>
          <a:prstGeom prst="rect">
            <a:avLst/>
          </a:prstGeom>
          <a:noFill/>
          <a:ln w="12700" cap="sq">
            <a:noFill/>
            <a:miter lim="800000"/>
            <a:headEnd type="none" w="sm" len="sm"/>
            <a:tailEnd type="none" w="sm" len="sm"/>
          </a:ln>
        </p:spPr>
        <p:txBody>
          <a:bodyPr>
            <a:spAutoFit/>
          </a:bodyPr>
          <a:lstStyle/>
          <a:p>
            <a:pPr eaLnBrk="0" hangingPunct="0">
              <a:spcBef>
                <a:spcPct val="50000"/>
              </a:spcBef>
              <a:buFontTx/>
              <a:buNone/>
            </a:pPr>
            <a:r>
              <a:rPr lang="en-US" sz="1800"/>
              <a:t>As of July 4, 2008			In thousands (000s)</a:t>
            </a:r>
          </a:p>
        </p:txBody>
      </p:sp>
      <p:sp>
        <p:nvSpPr>
          <p:cNvPr id="9" name="Rectangle 8"/>
          <p:cNvSpPr/>
          <p:nvPr/>
        </p:nvSpPr>
        <p:spPr>
          <a:xfrm rot="18753744">
            <a:off x="1447800" y="3886200"/>
            <a:ext cx="1602489" cy="830997"/>
          </a:xfrm>
          <a:prstGeom prst="rect">
            <a:avLst/>
          </a:prstGeom>
          <a:noFill/>
        </p:spPr>
        <p:txBody>
          <a:bodyPr>
            <a:spAutoFit/>
          </a:bodyPr>
          <a:lstStyle/>
          <a:p>
            <a:pPr algn="ctr">
              <a:buFontTx/>
              <a:buNone/>
              <a:defRPr/>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 To All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p:spPr>
        <p:txBody>
          <a:bodyPr/>
          <a:lstStyle/>
          <a:p>
            <a:fld id="{3B158EA8-00E4-4FD2-A25B-84AE624A2638}" type="datetime8">
              <a:rPr lang="en-US" smtClean="0"/>
              <a:pPr/>
              <a:t>8/27/2008 1:09 PM</a:t>
            </a:fld>
            <a:endParaRPr lang="en-US" smtClean="0"/>
          </a:p>
        </p:txBody>
      </p:sp>
      <p:sp>
        <p:nvSpPr>
          <p:cNvPr id="29699" name="Date Placeholder 3"/>
          <p:cNvSpPr txBox="1">
            <a:spLocks noGrp="1"/>
          </p:cNvSpPr>
          <p:nvPr/>
        </p:nvSpPr>
        <p:spPr bwMode="auto">
          <a:xfrm>
            <a:off x="457200" y="6400800"/>
            <a:ext cx="2133600" cy="320675"/>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29700"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29701"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63775DF0-7B11-45E5-AF8D-EC1CE286F51F}" type="slidenum">
              <a:rPr lang="en-US" sz="1400">
                <a:latin typeface="Arial Unicode MS" pitchFamily="34" charset="-128"/>
              </a:rPr>
              <a:pPr algn="r">
                <a:spcBef>
                  <a:spcPct val="0"/>
                </a:spcBef>
                <a:buFontTx/>
                <a:buNone/>
              </a:pPr>
              <a:t>19</a:t>
            </a:fld>
            <a:endParaRPr lang="en-US" sz="1400">
              <a:latin typeface="Arial Unicode MS" pitchFamily="34" charset="-128"/>
            </a:endParaRPr>
          </a:p>
        </p:txBody>
      </p:sp>
      <p:sp>
        <p:nvSpPr>
          <p:cNvPr id="29702" name="Rectangle 2"/>
          <p:cNvSpPr>
            <a:spLocks noGrp="1" noChangeArrowheads="1"/>
          </p:cNvSpPr>
          <p:nvPr>
            <p:ph type="title" idx="4294967295"/>
          </p:nvPr>
        </p:nvSpPr>
        <p:spPr>
          <a:xfrm>
            <a:off x="381000" y="381000"/>
            <a:ext cx="8153400" cy="762000"/>
          </a:xfrm>
        </p:spPr>
        <p:txBody>
          <a:bodyPr/>
          <a:lstStyle/>
          <a:p>
            <a:pPr eaLnBrk="1" hangingPunct="1"/>
            <a:r>
              <a:rPr lang="en-US" b="1" smtClean="0">
                <a:latin typeface="Arial Rounded MT Bold" pitchFamily="34" charset="0"/>
              </a:rPr>
              <a:t>AGED UPR</a:t>
            </a:r>
            <a:br>
              <a:rPr lang="en-US" b="1" smtClean="0">
                <a:latin typeface="Arial Rounded MT Bold" pitchFamily="34" charset="0"/>
              </a:rPr>
            </a:br>
            <a:r>
              <a:rPr lang="en-US" b="1" smtClean="0">
                <a:latin typeface="Arial Rounded MT Bold" pitchFamily="34" charset="0"/>
              </a:rPr>
              <a:t>(90 DAYS &amp; OLDER)</a:t>
            </a:r>
            <a:r>
              <a:rPr lang="en-US" sz="4600" smtClean="0">
                <a:latin typeface="Arial Unicode MS" pitchFamily="34" charset="-128"/>
              </a:rPr>
              <a:t> </a:t>
            </a:r>
            <a:endParaRPr lang="en-US" sz="4800" smtClean="0">
              <a:latin typeface="Arial Unicode MS" pitchFamily="34" charset="-128"/>
            </a:endParaRPr>
          </a:p>
        </p:txBody>
      </p:sp>
      <p:graphicFrame>
        <p:nvGraphicFramePr>
          <p:cNvPr id="462967" name="Group 119"/>
          <p:cNvGraphicFramePr>
            <a:graphicFrameLocks noGrp="1"/>
          </p:cNvGraphicFramePr>
          <p:nvPr>
            <p:ph idx="4294967295"/>
          </p:nvPr>
        </p:nvGraphicFramePr>
        <p:xfrm>
          <a:off x="533400" y="1676400"/>
          <a:ext cx="8382000" cy="4388169"/>
        </p:xfrm>
        <a:graphic>
          <a:graphicData uri="http://schemas.openxmlformats.org/drawingml/2006/table">
            <a:tbl>
              <a:tblPr/>
              <a:tblGrid>
                <a:gridCol w="1068388"/>
                <a:gridCol w="912812"/>
                <a:gridCol w="914400"/>
                <a:gridCol w="914400"/>
                <a:gridCol w="914400"/>
                <a:gridCol w="914400"/>
                <a:gridCol w="914400"/>
                <a:gridCol w="914400"/>
                <a:gridCol w="914400"/>
              </a:tblGrid>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FY 2008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Rounded MT Bold" pitchFamily="34" charset="0"/>
                        </a:rPr>
                        <a:t>Combined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Rounded MT Bold"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r>
                        <a:rPr lang="en-US" sz="1600" dirty="0" smtClean="0">
                          <a:latin typeface="Arial Rounded MT Bold" pitchFamily="34" charset="0"/>
                        </a:rPr>
                        <a:t>Jul 4</a:t>
                      </a:r>
                      <a:endParaRPr lang="en-US" sz="1600" dirty="0">
                        <a:latin typeface="Arial Rounded MT Bold"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Rounded MT Bold" pitchFamily="34" charset="0"/>
                        </a:rPr>
                        <a:t>May 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Arial Rounded MT Bold" pitchFamily="34" charset="0"/>
                        </a:rPr>
                        <a:t>Jul 4</a:t>
                      </a:r>
                    </a:p>
                    <a:p>
                      <a:endParaRPr lang="en-US"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OMAO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563.1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318.0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563.1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318.0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NMFS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223.7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212.9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503.8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727.5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879.5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NOS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Arial Rounded MT Bold" pitchFamily="34" charset="0"/>
                        </a:rPr>
                        <a:t>5.5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1,457.1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1,432.3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6,293.0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8,131.8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7,755.6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9,564.1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NWS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1,064.2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562.4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2,458.8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1,954.9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3,523.0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2,517.3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OAR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171.1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PPI/SP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USAO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126.0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129.1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131.0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Rounded MT Bold" pitchFamily="34" charset="0"/>
                        </a:rPr>
                        <a:t>WFM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Rounded MT Bold" pitchFamily="34"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9811" name="Text Box 83"/>
          <p:cNvSpPr txBox="1">
            <a:spLocks noChangeArrowheads="1"/>
          </p:cNvSpPr>
          <p:nvPr/>
        </p:nvSpPr>
        <p:spPr bwMode="auto">
          <a:xfrm>
            <a:off x="1219200" y="1295400"/>
            <a:ext cx="7086600" cy="366713"/>
          </a:xfrm>
          <a:prstGeom prst="rect">
            <a:avLst/>
          </a:prstGeom>
          <a:noFill/>
          <a:ln w="12700" cap="sq">
            <a:noFill/>
            <a:miter lim="800000"/>
            <a:headEnd type="none" w="sm" len="sm"/>
            <a:tailEnd type="none" w="sm" len="sm"/>
          </a:ln>
        </p:spPr>
        <p:txBody>
          <a:bodyPr>
            <a:spAutoFit/>
          </a:bodyPr>
          <a:lstStyle/>
          <a:p>
            <a:pPr eaLnBrk="0" hangingPunct="0">
              <a:spcBef>
                <a:spcPct val="50000"/>
              </a:spcBef>
              <a:buFontTx/>
              <a:buNone/>
            </a:pPr>
            <a:r>
              <a:rPr lang="en-US" sz="1800"/>
              <a:t>As of July 4, 2008			In thousands (000s)</a:t>
            </a: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p:spPr>
        <p:txBody>
          <a:bodyPr/>
          <a:lstStyle/>
          <a:p>
            <a:fld id="{76FDC06D-22EF-4A91-9679-6A2E920A8774}" type="datetime8">
              <a:rPr lang="en-US" smtClean="0"/>
              <a:pPr/>
              <a:t>8/27/2008 1:09 PM</a:t>
            </a:fld>
            <a:endParaRPr lang="en-US" smtClean="0"/>
          </a:p>
        </p:txBody>
      </p:sp>
      <p:sp>
        <p:nvSpPr>
          <p:cNvPr id="6148" name="Slide Number Placeholder 6"/>
          <p:cNvSpPr>
            <a:spLocks noGrp="1"/>
          </p:cNvSpPr>
          <p:nvPr>
            <p:ph type="sldNum" sz="quarter" idx="12"/>
          </p:nvPr>
        </p:nvSpPr>
        <p:spPr>
          <a:noFill/>
        </p:spPr>
        <p:txBody>
          <a:bodyPr/>
          <a:lstStyle/>
          <a:p>
            <a:fld id="{92A02D33-3EE4-4A61-8717-04B9FAAD167E}" type="slidenum">
              <a:rPr lang="en-US" smtClean="0"/>
              <a:pPr/>
              <a:t>2</a:t>
            </a:fld>
            <a:endParaRPr lang="en-US" smtClean="0"/>
          </a:p>
        </p:txBody>
      </p:sp>
      <p:sp>
        <p:nvSpPr>
          <p:cNvPr id="6149" name="Rectangle 2"/>
          <p:cNvSpPr>
            <a:spLocks noGrp="1" noChangeArrowheads="1"/>
          </p:cNvSpPr>
          <p:nvPr>
            <p:ph type="title"/>
          </p:nvPr>
        </p:nvSpPr>
        <p:spPr/>
        <p:txBody>
          <a:bodyPr/>
          <a:lstStyle/>
          <a:p>
            <a:pPr eaLnBrk="1" hangingPunct="1"/>
            <a:r>
              <a:rPr lang="en-US" sz="4200" b="1" smtClean="0">
                <a:latin typeface="Arial Unicode MS" pitchFamily="34" charset="-128"/>
              </a:rPr>
              <a:t>AGENDA</a:t>
            </a:r>
          </a:p>
        </p:txBody>
      </p:sp>
      <p:sp>
        <p:nvSpPr>
          <p:cNvPr id="6150" name="Rectangle 4"/>
          <p:cNvSpPr>
            <a:spLocks noGrp="1" noChangeArrowheads="1"/>
          </p:cNvSpPr>
          <p:nvPr>
            <p:ph type="body" sz="half" idx="1"/>
          </p:nvPr>
        </p:nvSpPr>
        <p:spPr>
          <a:xfrm>
            <a:off x="457200" y="1676400"/>
            <a:ext cx="4114800" cy="4495800"/>
          </a:xfrm>
        </p:spPr>
        <p:txBody>
          <a:bodyPr/>
          <a:lstStyle/>
          <a:p>
            <a:pPr eaLnBrk="1" hangingPunct="1"/>
            <a:r>
              <a:rPr lang="en-US" dirty="0" smtClean="0">
                <a:latin typeface="Arial Rounded MT Bold" pitchFamily="34" charset="0"/>
              </a:rPr>
              <a:t>Audit Calendar</a:t>
            </a:r>
          </a:p>
          <a:p>
            <a:pPr eaLnBrk="1" hangingPunct="1"/>
            <a:r>
              <a:rPr lang="en-US" dirty="0" smtClean="0">
                <a:latin typeface="Arial Rounded MT Bold" pitchFamily="34" charset="0"/>
              </a:rPr>
              <a:t>Unresolved Audit Issues</a:t>
            </a:r>
          </a:p>
          <a:p>
            <a:pPr eaLnBrk="1" hangingPunct="1"/>
            <a:r>
              <a:rPr lang="en-US" dirty="0" smtClean="0">
                <a:latin typeface="Arial Rounded MT Bold" pitchFamily="34" charset="0"/>
              </a:rPr>
              <a:t>Anticipated Projects by Line/Staff/Corp Office</a:t>
            </a:r>
          </a:p>
          <a:p>
            <a:pPr eaLnBrk="1" hangingPunct="1"/>
            <a:r>
              <a:rPr lang="en-US" dirty="0" smtClean="0">
                <a:latin typeface="Arial Rounded MT Bold" pitchFamily="34" charset="0"/>
              </a:rPr>
              <a:t>Project List</a:t>
            </a:r>
          </a:p>
          <a:p>
            <a:pPr eaLnBrk="1" hangingPunct="1"/>
            <a:r>
              <a:rPr lang="en-US" dirty="0" smtClean="0">
                <a:latin typeface="Arial Rounded MT Bold" pitchFamily="34" charset="0"/>
              </a:rPr>
              <a:t>(UPR) </a:t>
            </a:r>
            <a:r>
              <a:rPr lang="en-US" dirty="0" err="1" smtClean="0">
                <a:latin typeface="Arial Rounded MT Bold" pitchFamily="34" charset="0"/>
              </a:rPr>
              <a:t>Unreconciled</a:t>
            </a:r>
            <a:r>
              <a:rPr lang="en-US" dirty="0" smtClean="0">
                <a:latin typeface="Arial Rounded MT Bold" pitchFamily="34" charset="0"/>
              </a:rPr>
              <a:t> Payments Report</a:t>
            </a:r>
          </a:p>
          <a:p>
            <a:pPr eaLnBrk="1" hangingPunct="1"/>
            <a:endParaRPr lang="en-US" dirty="0" smtClean="0">
              <a:latin typeface="Arial Rounded MT Bold" pitchFamily="34" charset="0"/>
            </a:endParaRPr>
          </a:p>
          <a:p>
            <a:pPr eaLnBrk="1" hangingPunct="1"/>
            <a:endParaRPr lang="en-US" dirty="0" smtClean="0">
              <a:latin typeface="Arial Rounded MT Bold" pitchFamily="34" charset="0"/>
            </a:endParaRPr>
          </a:p>
        </p:txBody>
      </p:sp>
      <p:sp>
        <p:nvSpPr>
          <p:cNvPr id="6151" name="Rectangle 5"/>
          <p:cNvSpPr>
            <a:spLocks noGrp="1" noChangeArrowheads="1"/>
          </p:cNvSpPr>
          <p:nvPr>
            <p:ph type="body" sz="half" idx="2"/>
          </p:nvPr>
        </p:nvSpPr>
        <p:spPr>
          <a:xfrm>
            <a:off x="4648200" y="1600200"/>
            <a:ext cx="4038600" cy="4648200"/>
          </a:xfrm>
        </p:spPr>
        <p:txBody>
          <a:bodyPr/>
          <a:lstStyle/>
          <a:p>
            <a:pPr eaLnBrk="1" hangingPunct="1"/>
            <a:r>
              <a:rPr lang="en-US" dirty="0" smtClean="0">
                <a:latin typeface="Arial Rounded MT Bold" pitchFamily="34" charset="0"/>
              </a:rPr>
              <a:t>FY 2008 Annual Physical Inventory</a:t>
            </a:r>
          </a:p>
          <a:p>
            <a:pPr eaLnBrk="1" hangingPunct="1"/>
            <a:r>
              <a:rPr lang="en-US" dirty="0" smtClean="0">
                <a:latin typeface="Arial Rounded MT Bold" pitchFamily="34" charset="0"/>
              </a:rPr>
              <a:t>Hand Receipt Policy</a:t>
            </a:r>
          </a:p>
          <a:p>
            <a:pPr eaLnBrk="1" hangingPunct="1"/>
            <a:r>
              <a:rPr lang="en-US" dirty="0" smtClean="0">
                <a:latin typeface="Arial Rounded MT Bold" pitchFamily="34" charset="0"/>
              </a:rPr>
              <a:t>Training-PC/CWIP</a:t>
            </a:r>
          </a:p>
          <a:p>
            <a:pPr eaLnBrk="1" hangingPunct="1"/>
            <a:r>
              <a:rPr lang="en-US" dirty="0" smtClean="0">
                <a:latin typeface="Arial Rounded MT Bold" pitchFamily="34" charset="0"/>
              </a:rPr>
              <a:t>Reports</a:t>
            </a:r>
          </a:p>
          <a:p>
            <a:pPr eaLnBrk="1" hangingPunct="1"/>
            <a:r>
              <a:rPr lang="en-US" dirty="0" smtClean="0">
                <a:latin typeface="Arial Rounded MT Bold" pitchFamily="34" charset="0"/>
              </a:rPr>
              <a:t>General Information</a:t>
            </a:r>
          </a:p>
          <a:p>
            <a:pPr eaLnBrk="1" hangingPunct="1"/>
            <a:r>
              <a:rPr lang="en-US" dirty="0" smtClean="0">
                <a:latin typeface="Arial Rounded MT Bold" pitchFamily="34" charset="0"/>
              </a:rPr>
              <a:t>Tip of the Month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dt" sz="quarter" idx="10"/>
          </p:nvPr>
        </p:nvSpPr>
        <p:spPr>
          <a:noFill/>
        </p:spPr>
        <p:txBody>
          <a:bodyPr/>
          <a:lstStyle/>
          <a:p>
            <a:fld id="{EA029E8A-D79C-45D0-8FFA-A078D4E32500}" type="datetime8">
              <a:rPr lang="en-US" smtClean="0"/>
              <a:pPr/>
              <a:t>8/27/2008 1:09 PM</a:t>
            </a:fld>
            <a:endParaRPr lang="en-US" smtClean="0"/>
          </a:p>
        </p:txBody>
      </p:sp>
      <p:sp>
        <p:nvSpPr>
          <p:cNvPr id="30723" name="Rectangle 4"/>
          <p:cNvSpPr>
            <a:spLocks noGrp="1" noChangeArrowheads="1"/>
          </p:cNvSpPr>
          <p:nvPr>
            <p:ph type="title"/>
          </p:nvPr>
        </p:nvSpPr>
        <p:spPr>
          <a:xfrm>
            <a:off x="457200" y="152400"/>
            <a:ext cx="8229600" cy="1219200"/>
          </a:xfrm>
        </p:spPr>
        <p:txBody>
          <a:bodyPr/>
          <a:lstStyle/>
          <a:p>
            <a:r>
              <a:rPr lang="en-US" sz="3600" b="1" smtClean="0">
                <a:latin typeface="Arial Rounded MT Bold" pitchFamily="34" charset="0"/>
              </a:rPr>
              <a:t>FY 2008 ANNUAL </a:t>
            </a:r>
            <a:br>
              <a:rPr lang="en-US" sz="3600" b="1" smtClean="0">
                <a:latin typeface="Arial Rounded MT Bold" pitchFamily="34" charset="0"/>
              </a:rPr>
            </a:br>
            <a:r>
              <a:rPr lang="en-US" sz="3600" b="1" smtClean="0">
                <a:latin typeface="Arial Rounded MT Bold" pitchFamily="34" charset="0"/>
              </a:rPr>
              <a:t>PHYSICAL INVENTORY</a:t>
            </a:r>
          </a:p>
        </p:txBody>
      </p:sp>
      <p:graphicFrame>
        <p:nvGraphicFramePr>
          <p:cNvPr id="30787" name="Group 67"/>
          <p:cNvGraphicFramePr>
            <a:graphicFrameLocks noGrp="1"/>
          </p:cNvGraphicFramePr>
          <p:nvPr>
            <p:ph idx="1"/>
          </p:nvPr>
        </p:nvGraphicFramePr>
        <p:xfrm>
          <a:off x="914401" y="1295400"/>
          <a:ext cx="7696200" cy="4828636"/>
        </p:xfrm>
        <a:graphic>
          <a:graphicData uri="http://schemas.openxmlformats.org/drawingml/2006/table">
            <a:tbl>
              <a:tblPr/>
              <a:tblGrid>
                <a:gridCol w="1674813"/>
                <a:gridCol w="1524000"/>
                <a:gridCol w="1522412"/>
                <a:gridCol w="1520825"/>
                <a:gridCol w="1454150"/>
              </a:tblGrid>
              <a:tr h="28539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QTR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NORFOLK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BOULDER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SEATTLE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NCR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6302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First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(Oct – Dec)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WFMO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OCIO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OCFO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NMFS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WFMO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OCIO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OCFO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NMFS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AGO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WFMO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OCIO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OCFO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NMFS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AGO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WFMO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OCIO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OCFO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AGO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80939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Second</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(Jan – Mar)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NESDIS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NOS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NESDIS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NOS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NESDIS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NESDIS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815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Third</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(Apr – Jun)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NWS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OMAO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OGC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NWS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OMAO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OGC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NWS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OMAO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OGC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NWS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OMAO</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NMFS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OGC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USEC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Rounded MT Bold" pitchFamily="34" charset="0"/>
                        </a:rPr>
                        <a:t>PPI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6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Fourth</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Rounded MT Bold" pitchFamily="34" charset="0"/>
                        </a:rPr>
                        <a:t>(Jul – Sep)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Rounded MT Bold"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Rounded MT Bold"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Rounded MT Bold"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Rounded MT Bold"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62" name="Rectangle 79"/>
          <p:cNvSpPr>
            <a:spLocks noChangeArrowheads="1"/>
          </p:cNvSpPr>
          <p:nvPr/>
        </p:nvSpPr>
        <p:spPr bwMode="auto">
          <a:xfrm>
            <a:off x="457200" y="6553200"/>
            <a:ext cx="184150" cy="304800"/>
          </a:xfrm>
          <a:prstGeom prst="rect">
            <a:avLst/>
          </a:prstGeom>
          <a:noFill/>
          <a:ln w="9525">
            <a:noFill/>
            <a:miter lim="800000"/>
            <a:headEnd/>
            <a:tailEnd/>
          </a:ln>
        </p:spPr>
        <p:txBody>
          <a:bodyPr wrap="none">
            <a:spAutoFit/>
          </a:bodyPr>
          <a:lstStyle/>
          <a:p>
            <a:pPr>
              <a:spcBef>
                <a:spcPct val="0"/>
              </a:spcBef>
              <a:buFontTx/>
              <a:buNone/>
            </a:pPr>
            <a:endParaRPr lang="en-US" sz="1400">
              <a:latin typeface="Arial Unicode MS" pitchFamily="34" charset="-128"/>
            </a:endParaRPr>
          </a:p>
        </p:txBody>
      </p:sp>
      <p:sp>
        <p:nvSpPr>
          <p:cNvPr id="30763" name="Footer Placeholder 5"/>
          <p:cNvSpPr txBox="1">
            <a:spLocks noGrp="1"/>
          </p:cNvSpPr>
          <p:nvPr/>
        </p:nvSpPr>
        <p:spPr bwMode="auto">
          <a:xfrm>
            <a:off x="2667000" y="6400800"/>
            <a:ext cx="3962400" cy="22860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30764" name="Rectangle 82"/>
          <p:cNvSpPr>
            <a:spLocks noChangeArrowheads="1"/>
          </p:cNvSpPr>
          <p:nvPr/>
        </p:nvSpPr>
        <p:spPr bwMode="auto">
          <a:xfrm>
            <a:off x="8153400" y="6553200"/>
            <a:ext cx="727075" cy="304800"/>
          </a:xfrm>
          <a:prstGeom prst="rect">
            <a:avLst/>
          </a:prstGeom>
          <a:noFill/>
          <a:ln w="9525">
            <a:noFill/>
            <a:miter lim="800000"/>
            <a:headEnd/>
            <a:tailEnd/>
          </a:ln>
        </p:spPr>
        <p:txBody>
          <a:bodyPr>
            <a:spAutoFit/>
          </a:bodyPr>
          <a:lstStyle/>
          <a:p>
            <a:pPr>
              <a:spcBef>
                <a:spcPct val="0"/>
              </a:spcBef>
              <a:buFontTx/>
              <a:buNone/>
            </a:pPr>
            <a:fld id="{935270E8-1DE4-4ED9-92DC-7C83C38BD74A}" type="slidenum">
              <a:rPr lang="en-US" sz="1400">
                <a:latin typeface="Arial Unicode MS" pitchFamily="34" charset="-128"/>
              </a:rPr>
              <a:pPr>
                <a:spcBef>
                  <a:spcPct val="0"/>
                </a:spcBef>
                <a:buFontTx/>
                <a:buNone/>
              </a:pPr>
              <a:t>20</a:t>
            </a:fld>
            <a:endParaRPr lang="en-US" sz="1400">
              <a:latin typeface="Arial Unicode MS"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p:spPr>
        <p:txBody>
          <a:bodyPr/>
          <a:lstStyle/>
          <a:p>
            <a:fld id="{5E94D8B6-4896-422A-869A-4642C3483435}" type="datetime8">
              <a:rPr lang="en-US" smtClean="0"/>
              <a:pPr/>
              <a:t>8/27/2008 1:09 PM</a:t>
            </a:fld>
            <a:endParaRPr lang="en-US" smtClean="0"/>
          </a:p>
        </p:txBody>
      </p:sp>
      <p:sp>
        <p:nvSpPr>
          <p:cNvPr id="31747"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31748"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31749"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E2B8E379-2302-4245-A598-1E23CBE556B0}" type="slidenum">
              <a:rPr lang="en-US" sz="1400">
                <a:latin typeface="Arial Unicode MS" pitchFamily="34" charset="-128"/>
              </a:rPr>
              <a:pPr algn="r">
                <a:spcBef>
                  <a:spcPct val="0"/>
                </a:spcBef>
                <a:buFontTx/>
                <a:buNone/>
              </a:pPr>
              <a:t>21</a:t>
            </a:fld>
            <a:endParaRPr lang="en-US" sz="1400">
              <a:latin typeface="Arial Unicode MS" pitchFamily="34" charset="-128"/>
            </a:endParaRPr>
          </a:p>
        </p:txBody>
      </p:sp>
      <p:sp>
        <p:nvSpPr>
          <p:cNvPr id="31750" name="Rectangle 2"/>
          <p:cNvSpPr>
            <a:spLocks noGrp="1" noChangeArrowheads="1"/>
          </p:cNvSpPr>
          <p:nvPr>
            <p:ph type="title"/>
          </p:nvPr>
        </p:nvSpPr>
        <p:spPr/>
        <p:txBody>
          <a:bodyPr/>
          <a:lstStyle/>
          <a:p>
            <a:pPr eaLnBrk="1" hangingPunct="1"/>
            <a:r>
              <a:rPr lang="en-US" sz="3600" b="1" dirty="0" smtClean="0">
                <a:latin typeface="Arial Rounded MT Bold" pitchFamily="34" charset="0"/>
              </a:rPr>
              <a:t>FY 2008 ANNUAL </a:t>
            </a:r>
            <a:br>
              <a:rPr lang="en-US" sz="3600" b="1" dirty="0" smtClean="0">
                <a:latin typeface="Arial Rounded MT Bold" pitchFamily="34" charset="0"/>
              </a:rPr>
            </a:br>
            <a:r>
              <a:rPr lang="en-US" sz="3600" b="1" dirty="0" smtClean="0">
                <a:latin typeface="Arial Rounded MT Bold" pitchFamily="34" charset="0"/>
              </a:rPr>
              <a:t>PHYSICAL INVENTORY</a:t>
            </a:r>
            <a:br>
              <a:rPr lang="en-US" sz="3600" b="1" dirty="0" smtClean="0">
                <a:latin typeface="Arial Rounded MT Bold" pitchFamily="34" charset="0"/>
              </a:rPr>
            </a:br>
            <a:r>
              <a:rPr lang="en-US" sz="3600" b="1" dirty="0" smtClean="0">
                <a:latin typeface="Arial Rounded MT Bold" pitchFamily="34" charset="0"/>
              </a:rPr>
              <a:t>(OVERDUE)</a:t>
            </a:r>
          </a:p>
        </p:txBody>
      </p:sp>
      <p:sp>
        <p:nvSpPr>
          <p:cNvPr id="31751" name="Rectangle 3"/>
          <p:cNvSpPr>
            <a:spLocks noGrp="1" noChangeArrowheads="1"/>
          </p:cNvSpPr>
          <p:nvPr>
            <p:ph type="body" sz="half" idx="1"/>
          </p:nvPr>
        </p:nvSpPr>
        <p:spPr>
          <a:xfrm>
            <a:off x="685800" y="1600200"/>
            <a:ext cx="3352800" cy="4495800"/>
          </a:xfrm>
        </p:spPr>
        <p:txBody>
          <a:bodyPr/>
          <a:lstStyle/>
          <a:p>
            <a:pPr eaLnBrk="1" hangingPunct="1">
              <a:lnSpc>
                <a:spcPct val="80000"/>
              </a:lnSpc>
            </a:pPr>
            <a:r>
              <a:rPr lang="en-US" sz="2000" b="1" dirty="0" smtClean="0">
                <a:latin typeface="Arial Rounded MT Bold" pitchFamily="34" charset="0"/>
              </a:rPr>
              <a:t>NOS</a:t>
            </a:r>
          </a:p>
          <a:p>
            <a:pPr lvl="1" eaLnBrk="1" hangingPunct="1">
              <a:lnSpc>
                <a:spcPct val="80000"/>
              </a:lnSpc>
              <a:buFont typeface="Wingdings" pitchFamily="2" charset="2"/>
              <a:buChar char="§"/>
            </a:pPr>
            <a:r>
              <a:rPr lang="en-US" sz="1600" dirty="0" smtClean="0">
                <a:latin typeface="Arial Rounded MT Bold" pitchFamily="34" charset="0"/>
              </a:rPr>
              <a:t>Boulder</a:t>
            </a:r>
          </a:p>
          <a:p>
            <a:pPr lvl="2" eaLnBrk="1" hangingPunct="1">
              <a:lnSpc>
                <a:spcPct val="80000"/>
              </a:lnSpc>
            </a:pPr>
            <a:r>
              <a:rPr lang="en-US" sz="1600" dirty="0" smtClean="0">
                <a:latin typeface="Arial Rounded MT Bold" pitchFamily="34" charset="0"/>
              </a:rPr>
              <a:t>Steven Cook</a:t>
            </a:r>
          </a:p>
          <a:p>
            <a:pPr lvl="2" eaLnBrk="1" hangingPunct="1">
              <a:lnSpc>
                <a:spcPct val="80000"/>
              </a:lnSpc>
            </a:pPr>
            <a:r>
              <a:rPr lang="en-US" sz="1600" dirty="0" smtClean="0">
                <a:latin typeface="Arial Rounded MT Bold" pitchFamily="34" charset="0"/>
              </a:rPr>
              <a:t>George </a:t>
            </a:r>
            <a:r>
              <a:rPr lang="en-US" sz="1600" dirty="0" err="1" smtClean="0">
                <a:latin typeface="Arial Rounded MT Bold" pitchFamily="34" charset="0"/>
              </a:rPr>
              <a:t>Schmahl</a:t>
            </a:r>
            <a:endParaRPr lang="en-US" sz="1600" dirty="0" smtClean="0">
              <a:latin typeface="Arial Rounded MT Bold" pitchFamily="34" charset="0"/>
            </a:endParaRPr>
          </a:p>
          <a:p>
            <a:pPr lvl="2" eaLnBrk="1" hangingPunct="1">
              <a:lnSpc>
                <a:spcPct val="80000"/>
              </a:lnSpc>
            </a:pPr>
            <a:r>
              <a:rPr lang="en-US" sz="1600" dirty="0" smtClean="0">
                <a:latin typeface="Arial Rounded MT Bold" pitchFamily="34" charset="0"/>
              </a:rPr>
              <a:t>Christopher Mobley</a:t>
            </a:r>
          </a:p>
          <a:p>
            <a:pPr lvl="2" eaLnBrk="1" hangingPunct="1">
              <a:lnSpc>
                <a:spcPct val="80000"/>
              </a:lnSpc>
            </a:pPr>
            <a:r>
              <a:rPr lang="en-US" sz="1600" dirty="0" smtClean="0">
                <a:latin typeface="Arial Rounded MT Bold" pitchFamily="34" charset="0"/>
              </a:rPr>
              <a:t>William </a:t>
            </a:r>
            <a:r>
              <a:rPr lang="en-US" sz="1600" dirty="0" err="1" smtClean="0">
                <a:latin typeface="Arial Rounded MT Bold" pitchFamily="34" charset="0"/>
              </a:rPr>
              <a:t>Douros</a:t>
            </a:r>
            <a:endParaRPr lang="en-US" sz="1600" dirty="0" smtClean="0">
              <a:latin typeface="Arial Rounded MT Bold" pitchFamily="34" charset="0"/>
            </a:endParaRPr>
          </a:p>
          <a:p>
            <a:pPr lvl="2" eaLnBrk="1" hangingPunct="1">
              <a:lnSpc>
                <a:spcPct val="80000"/>
              </a:lnSpc>
            </a:pPr>
            <a:r>
              <a:rPr lang="en-US" sz="1600" dirty="0" smtClean="0">
                <a:latin typeface="Arial Rounded MT Bold" pitchFamily="34" charset="0"/>
              </a:rPr>
              <a:t>Maria Brown</a:t>
            </a:r>
          </a:p>
          <a:p>
            <a:pPr lvl="2" eaLnBrk="1" hangingPunct="1">
              <a:lnSpc>
                <a:spcPct val="80000"/>
              </a:lnSpc>
            </a:pPr>
            <a:r>
              <a:rPr lang="en-US" sz="1600" dirty="0" smtClean="0">
                <a:latin typeface="Arial Rounded MT Bold" pitchFamily="34" charset="0"/>
              </a:rPr>
              <a:t>Daniel Howard</a:t>
            </a:r>
          </a:p>
          <a:p>
            <a:pPr lvl="2" eaLnBrk="1" hangingPunct="1">
              <a:lnSpc>
                <a:spcPct val="80000"/>
              </a:lnSpc>
            </a:pPr>
            <a:r>
              <a:rPr lang="en-US" sz="1600" dirty="0" smtClean="0">
                <a:latin typeface="Arial Rounded MT Bold" pitchFamily="34" charset="0"/>
              </a:rPr>
              <a:t>Boulder</a:t>
            </a:r>
          </a:p>
          <a:p>
            <a:pPr lvl="1" eaLnBrk="1" hangingPunct="1">
              <a:lnSpc>
                <a:spcPct val="80000"/>
              </a:lnSpc>
              <a:buFont typeface="Wingdings" pitchFamily="2" charset="2"/>
              <a:buChar char="§"/>
            </a:pPr>
            <a:r>
              <a:rPr lang="en-US" sz="1600" dirty="0" err="1" smtClean="0">
                <a:latin typeface="Arial Rounded MT Bold" pitchFamily="34" charset="0"/>
              </a:rPr>
              <a:t>Hqs</a:t>
            </a:r>
            <a:endParaRPr lang="en-US" sz="1600" dirty="0" smtClean="0">
              <a:latin typeface="Arial Rounded MT Bold" pitchFamily="34" charset="0"/>
            </a:endParaRPr>
          </a:p>
          <a:p>
            <a:pPr lvl="2" eaLnBrk="1" hangingPunct="1">
              <a:lnSpc>
                <a:spcPct val="80000"/>
              </a:lnSpc>
            </a:pPr>
            <a:r>
              <a:rPr lang="en-US" sz="1600" dirty="0" smtClean="0">
                <a:latin typeface="Arial Rounded MT Bold" pitchFamily="34" charset="0"/>
              </a:rPr>
              <a:t>Jeffrey Ferguson</a:t>
            </a:r>
          </a:p>
          <a:p>
            <a:pPr lvl="1" eaLnBrk="1" hangingPunct="1">
              <a:lnSpc>
                <a:spcPct val="80000"/>
              </a:lnSpc>
              <a:buFont typeface="Wingdings" pitchFamily="2" charset="2"/>
              <a:buChar char="§"/>
            </a:pPr>
            <a:r>
              <a:rPr lang="en-US" sz="1600" dirty="0" smtClean="0">
                <a:latin typeface="Arial Rounded MT Bold" pitchFamily="34" charset="0"/>
              </a:rPr>
              <a:t>Norfolk</a:t>
            </a:r>
          </a:p>
          <a:p>
            <a:pPr lvl="2" eaLnBrk="1" hangingPunct="1">
              <a:lnSpc>
                <a:spcPct val="80000"/>
              </a:lnSpc>
            </a:pPr>
            <a:r>
              <a:rPr lang="en-US" sz="1600" dirty="0" err="1" smtClean="0">
                <a:latin typeface="Arial Rounded MT Bold" pitchFamily="34" charset="0"/>
              </a:rPr>
              <a:t>Shepard</a:t>
            </a:r>
            <a:r>
              <a:rPr lang="en-US" sz="1600" dirty="0" smtClean="0">
                <a:latin typeface="Arial Rounded MT Bold" pitchFamily="34" charset="0"/>
              </a:rPr>
              <a:t> Smith</a:t>
            </a:r>
          </a:p>
          <a:p>
            <a:pPr lvl="2" eaLnBrk="1" hangingPunct="1">
              <a:lnSpc>
                <a:spcPct val="80000"/>
              </a:lnSpc>
            </a:pPr>
            <a:r>
              <a:rPr lang="en-US" sz="1600" dirty="0" smtClean="0">
                <a:latin typeface="Arial Rounded MT Bold" pitchFamily="34" charset="0"/>
              </a:rPr>
              <a:t>Jon </a:t>
            </a:r>
            <a:r>
              <a:rPr lang="en-US" sz="1600" dirty="0" err="1" smtClean="0">
                <a:latin typeface="Arial Rounded MT Bold" pitchFamily="34" charset="0"/>
              </a:rPr>
              <a:t>Govoni</a:t>
            </a:r>
            <a:endParaRPr lang="en-US" sz="1600" dirty="0" smtClean="0">
              <a:latin typeface="Arial Rounded MT Bold" pitchFamily="34" charset="0"/>
            </a:endParaRPr>
          </a:p>
          <a:p>
            <a:pPr lvl="2" eaLnBrk="1" hangingPunct="1">
              <a:lnSpc>
                <a:spcPct val="80000"/>
              </a:lnSpc>
            </a:pPr>
            <a:r>
              <a:rPr lang="en-US" sz="1600" dirty="0" smtClean="0">
                <a:latin typeface="Arial Rounded MT Bold" pitchFamily="34" charset="0"/>
              </a:rPr>
              <a:t>Billy Causey</a:t>
            </a:r>
          </a:p>
          <a:p>
            <a:pPr lvl="2" eaLnBrk="1" hangingPunct="1">
              <a:lnSpc>
                <a:spcPct val="80000"/>
              </a:lnSpc>
            </a:pPr>
            <a:r>
              <a:rPr lang="en-US" sz="1600" dirty="0" smtClean="0">
                <a:latin typeface="Arial Rounded MT Bold" pitchFamily="34" charset="0"/>
              </a:rPr>
              <a:t>Reed </a:t>
            </a:r>
            <a:r>
              <a:rPr lang="en-US" sz="1600" dirty="0" err="1" smtClean="0">
                <a:latin typeface="Arial Rounded MT Bold" pitchFamily="34" charset="0"/>
              </a:rPr>
              <a:t>Bohne</a:t>
            </a:r>
            <a:endParaRPr lang="en-US" sz="1600" dirty="0" smtClean="0">
              <a:latin typeface="Arial Rounded MT Bold" pitchFamily="34" charset="0"/>
            </a:endParaRPr>
          </a:p>
          <a:p>
            <a:pPr lvl="1" eaLnBrk="1" hangingPunct="1">
              <a:lnSpc>
                <a:spcPct val="80000"/>
              </a:lnSpc>
              <a:buFont typeface="Wingdings" pitchFamily="2" charset="2"/>
              <a:buChar char="§"/>
            </a:pPr>
            <a:r>
              <a:rPr lang="en-US" sz="1600" dirty="0" smtClean="0">
                <a:latin typeface="Arial Rounded MT Bold" pitchFamily="34" charset="0"/>
              </a:rPr>
              <a:t>Seattle</a:t>
            </a:r>
          </a:p>
          <a:p>
            <a:pPr lvl="2" eaLnBrk="1" hangingPunct="1">
              <a:lnSpc>
                <a:spcPct val="80000"/>
              </a:lnSpc>
            </a:pPr>
            <a:r>
              <a:rPr lang="en-US" sz="1600" dirty="0" smtClean="0">
                <a:latin typeface="Arial Rounded MT Bold" pitchFamily="34" charset="0"/>
              </a:rPr>
              <a:t>John </a:t>
            </a:r>
            <a:r>
              <a:rPr lang="en-US" sz="1600" dirty="0" err="1" smtClean="0">
                <a:latin typeface="Arial Rounded MT Bold" pitchFamily="34" charset="0"/>
              </a:rPr>
              <a:t>Kaperick</a:t>
            </a:r>
            <a:endParaRPr lang="en-US" sz="1600" dirty="0" smtClean="0">
              <a:latin typeface="Arial Rounded MT Bold" pitchFamily="34" charset="0"/>
            </a:endParaRPr>
          </a:p>
          <a:p>
            <a:pPr lvl="2" eaLnBrk="1" hangingPunct="1">
              <a:lnSpc>
                <a:spcPct val="80000"/>
              </a:lnSpc>
            </a:pPr>
            <a:r>
              <a:rPr lang="en-US" sz="1600" dirty="0" smtClean="0">
                <a:latin typeface="Arial Rounded MT Bold" pitchFamily="34" charset="0"/>
              </a:rPr>
              <a:t>David </a:t>
            </a:r>
            <a:r>
              <a:rPr lang="en-US" sz="1600" dirty="0" err="1" smtClean="0">
                <a:latin typeface="Arial Rounded MT Bold" pitchFamily="34" charset="0"/>
              </a:rPr>
              <a:t>Rathbun</a:t>
            </a:r>
            <a:endParaRPr lang="en-US" sz="1600" dirty="0" smtClean="0">
              <a:latin typeface="Arial Rounded MT Bold" pitchFamily="34" charset="0"/>
            </a:endParaRPr>
          </a:p>
          <a:p>
            <a:pPr lvl="2" eaLnBrk="1" hangingPunct="1">
              <a:lnSpc>
                <a:spcPct val="80000"/>
              </a:lnSpc>
            </a:pPr>
            <a:endParaRPr lang="en-US" sz="1600" dirty="0" smtClean="0">
              <a:latin typeface="Arial Rounded MT Bold" pitchFamily="34" charset="0"/>
            </a:endParaRPr>
          </a:p>
          <a:p>
            <a:pPr lvl="1" eaLnBrk="1" hangingPunct="1">
              <a:lnSpc>
                <a:spcPct val="80000"/>
              </a:lnSpc>
            </a:pPr>
            <a:endParaRPr lang="en-US" sz="800" u="sng" dirty="0" smtClean="0">
              <a:solidFill>
                <a:srgbClr val="174DE7"/>
              </a:solidFill>
              <a:latin typeface="Arial Rounded MT Bold" pitchFamily="34" charset="0"/>
            </a:endParaRPr>
          </a:p>
        </p:txBody>
      </p:sp>
      <p:sp>
        <p:nvSpPr>
          <p:cNvPr id="31752" name="Rectangle 7"/>
          <p:cNvSpPr>
            <a:spLocks noGrp="1" noChangeArrowheads="1"/>
          </p:cNvSpPr>
          <p:nvPr>
            <p:ph type="body" sz="half" idx="2"/>
          </p:nvPr>
        </p:nvSpPr>
        <p:spPr>
          <a:xfrm>
            <a:off x="5029200" y="1752600"/>
            <a:ext cx="3657600" cy="4373563"/>
          </a:xfrm>
        </p:spPr>
        <p:txBody>
          <a:bodyPr/>
          <a:lstStyle/>
          <a:p>
            <a:pPr>
              <a:lnSpc>
                <a:spcPct val="80000"/>
              </a:lnSpc>
            </a:pPr>
            <a:r>
              <a:rPr lang="en-US" sz="2000" b="1" dirty="0" smtClean="0">
                <a:latin typeface="Arial Rounded MT Bold" pitchFamily="34" charset="0"/>
              </a:rPr>
              <a:t>OAR</a:t>
            </a:r>
          </a:p>
          <a:p>
            <a:pPr lvl="1">
              <a:lnSpc>
                <a:spcPct val="80000"/>
              </a:lnSpc>
              <a:buFont typeface="Wingdings" pitchFamily="2" charset="2"/>
              <a:buChar char="§"/>
            </a:pPr>
            <a:r>
              <a:rPr lang="en-US" sz="1600" dirty="0" smtClean="0">
                <a:latin typeface="Arial Rounded MT Bold" pitchFamily="34" charset="0"/>
              </a:rPr>
              <a:t>Boulder</a:t>
            </a:r>
          </a:p>
          <a:p>
            <a:pPr lvl="2">
              <a:lnSpc>
                <a:spcPct val="80000"/>
              </a:lnSpc>
            </a:pPr>
            <a:r>
              <a:rPr lang="en-US" sz="1400" dirty="0" smtClean="0">
                <a:latin typeface="Arial Rounded MT Bold" pitchFamily="34" charset="0"/>
              </a:rPr>
              <a:t>Christopher Cornwall</a:t>
            </a:r>
          </a:p>
          <a:p>
            <a:pPr lvl="2">
              <a:lnSpc>
                <a:spcPct val="80000"/>
              </a:lnSpc>
            </a:pPr>
            <a:r>
              <a:rPr lang="en-US" sz="1400" dirty="0" smtClean="0">
                <a:latin typeface="Arial Rounded MT Bold" pitchFamily="34" charset="0"/>
              </a:rPr>
              <a:t>Lori </a:t>
            </a:r>
            <a:r>
              <a:rPr lang="en-US" sz="1400" dirty="0" err="1" smtClean="0">
                <a:latin typeface="Arial Rounded MT Bold" pitchFamily="34" charset="0"/>
              </a:rPr>
              <a:t>Bruwiler</a:t>
            </a:r>
            <a:endParaRPr lang="en-US" sz="1400" dirty="0" smtClean="0">
              <a:latin typeface="Arial Rounded MT Bold" pitchFamily="34" charset="0"/>
            </a:endParaRPr>
          </a:p>
          <a:p>
            <a:pPr lvl="2">
              <a:lnSpc>
                <a:spcPct val="80000"/>
              </a:lnSpc>
            </a:pPr>
            <a:r>
              <a:rPr lang="en-US" sz="1400" dirty="0" smtClean="0">
                <a:latin typeface="Arial Rounded MT Bold" pitchFamily="34" charset="0"/>
              </a:rPr>
              <a:t>Samuel </a:t>
            </a:r>
            <a:r>
              <a:rPr lang="en-US" sz="1400" dirty="0" err="1" smtClean="0">
                <a:latin typeface="Arial Rounded MT Bold" pitchFamily="34" charset="0"/>
              </a:rPr>
              <a:t>Oltmans</a:t>
            </a:r>
            <a:endParaRPr lang="en-US" sz="1400" dirty="0" smtClean="0">
              <a:latin typeface="Arial Rounded MT Bold" pitchFamily="34" charset="0"/>
            </a:endParaRPr>
          </a:p>
          <a:p>
            <a:pPr lvl="2">
              <a:lnSpc>
                <a:spcPct val="80000"/>
              </a:lnSpc>
            </a:pPr>
            <a:r>
              <a:rPr lang="en-US" sz="1400" dirty="0" smtClean="0">
                <a:latin typeface="Arial Rounded MT Bold" pitchFamily="34" charset="0"/>
              </a:rPr>
              <a:t>Russell Schnell (2)</a:t>
            </a:r>
          </a:p>
          <a:p>
            <a:pPr lvl="2">
              <a:lnSpc>
                <a:spcPct val="80000"/>
              </a:lnSpc>
            </a:pPr>
            <a:r>
              <a:rPr lang="en-US" sz="1400" dirty="0" smtClean="0">
                <a:latin typeface="Arial Rounded MT Bold" pitchFamily="34" charset="0"/>
              </a:rPr>
              <a:t>Ellsworth Dutton</a:t>
            </a:r>
          </a:p>
          <a:p>
            <a:pPr lvl="2">
              <a:lnSpc>
                <a:spcPct val="80000"/>
              </a:lnSpc>
            </a:pPr>
            <a:r>
              <a:rPr lang="en-US" sz="1400" dirty="0" smtClean="0">
                <a:latin typeface="Arial Rounded MT Bold" pitchFamily="34" charset="0"/>
              </a:rPr>
              <a:t>John </a:t>
            </a:r>
            <a:r>
              <a:rPr lang="en-US" sz="1400" dirty="0" err="1" smtClean="0">
                <a:latin typeface="Arial Rounded MT Bold" pitchFamily="34" charset="0"/>
              </a:rPr>
              <a:t>Ogren</a:t>
            </a:r>
            <a:endParaRPr lang="en-US" sz="1400" dirty="0" smtClean="0">
              <a:latin typeface="Arial Rounded MT Bold" pitchFamily="34" charset="0"/>
            </a:endParaRPr>
          </a:p>
          <a:p>
            <a:pPr lvl="2">
              <a:lnSpc>
                <a:spcPct val="80000"/>
              </a:lnSpc>
            </a:pPr>
            <a:r>
              <a:rPr lang="en-US" sz="1400" dirty="0" smtClean="0">
                <a:latin typeface="Arial Rounded MT Bold" pitchFamily="34" charset="0"/>
              </a:rPr>
              <a:t>James Elkins</a:t>
            </a:r>
          </a:p>
          <a:p>
            <a:pPr lvl="2">
              <a:lnSpc>
                <a:spcPct val="80000"/>
              </a:lnSpc>
            </a:pPr>
            <a:r>
              <a:rPr lang="en-US" sz="1400" dirty="0" smtClean="0">
                <a:latin typeface="Arial Rounded MT Bold" pitchFamily="34" charset="0"/>
              </a:rPr>
              <a:t>John Augustine</a:t>
            </a:r>
          </a:p>
          <a:p>
            <a:pPr lvl="1">
              <a:lnSpc>
                <a:spcPct val="80000"/>
              </a:lnSpc>
              <a:buFont typeface="Wingdings" pitchFamily="2" charset="2"/>
              <a:buChar char="§"/>
            </a:pPr>
            <a:r>
              <a:rPr lang="en-US" sz="1600" dirty="0" smtClean="0">
                <a:latin typeface="Arial Rounded MT Bold" pitchFamily="34" charset="0"/>
              </a:rPr>
              <a:t>Norfolk</a:t>
            </a:r>
          </a:p>
          <a:p>
            <a:pPr lvl="2">
              <a:lnSpc>
                <a:spcPct val="80000"/>
              </a:lnSpc>
            </a:pPr>
            <a:r>
              <a:rPr lang="en-US" sz="1400" dirty="0" smtClean="0">
                <a:latin typeface="Arial Rounded MT Bold" pitchFamily="34" charset="0"/>
              </a:rPr>
              <a:t>Gregory Banes</a:t>
            </a:r>
          </a:p>
          <a:p>
            <a:pPr lvl="2">
              <a:lnSpc>
                <a:spcPct val="80000"/>
              </a:lnSpc>
            </a:pPr>
            <a:r>
              <a:rPr lang="en-US" sz="1400" dirty="0" smtClean="0">
                <a:latin typeface="Arial Rounded MT Bold" pitchFamily="34" charset="0"/>
              </a:rPr>
              <a:t>Terrence Miller</a:t>
            </a:r>
          </a:p>
          <a:p>
            <a:pPr>
              <a:lnSpc>
                <a:spcPct val="80000"/>
              </a:lnSpc>
            </a:pPr>
            <a:endParaRPr lang="en-US" sz="1400" dirty="0" smtClean="0">
              <a:latin typeface="Arial Rounded MT Bold" pitchFamily="34" charset="0"/>
            </a:endParaRPr>
          </a:p>
          <a:p>
            <a:pPr>
              <a:lnSpc>
                <a:spcPct val="80000"/>
              </a:lnSpc>
            </a:pPr>
            <a:r>
              <a:rPr lang="en-US" sz="1600" b="1" dirty="0" smtClean="0">
                <a:latin typeface="Arial Rounded MT Bold" pitchFamily="34" charset="0"/>
              </a:rPr>
              <a:t>OGC</a:t>
            </a:r>
          </a:p>
          <a:p>
            <a:pPr lvl="1">
              <a:lnSpc>
                <a:spcPct val="80000"/>
              </a:lnSpc>
              <a:buFont typeface="Wingdings" pitchFamily="2" charset="2"/>
              <a:buChar char="§"/>
            </a:pPr>
            <a:r>
              <a:rPr lang="en-US" sz="1600" dirty="0" smtClean="0">
                <a:latin typeface="Arial Rounded MT Bold" pitchFamily="34" charset="0"/>
              </a:rPr>
              <a:t>Seattle</a:t>
            </a:r>
          </a:p>
          <a:p>
            <a:pPr lvl="2">
              <a:lnSpc>
                <a:spcPct val="80000"/>
              </a:lnSpc>
              <a:buFont typeface="Arial" pitchFamily="34" charset="0"/>
              <a:buChar char="•"/>
            </a:pPr>
            <a:r>
              <a:rPr lang="en-US" sz="1400" dirty="0" smtClean="0">
                <a:latin typeface="Arial Rounded MT Bold" pitchFamily="34" charset="0"/>
              </a:rPr>
              <a:t>Elena </a:t>
            </a:r>
            <a:r>
              <a:rPr lang="en-US" sz="1400" dirty="0" err="1" smtClean="0">
                <a:latin typeface="Arial Rounded MT Bold" pitchFamily="34" charset="0"/>
              </a:rPr>
              <a:t>Onaga</a:t>
            </a:r>
            <a:endParaRPr lang="en-US" sz="1400" dirty="0" smtClean="0">
              <a:latin typeface="Arial Rounded MT Bold" pitchFamily="34" charset="0"/>
            </a:endParaRPr>
          </a:p>
          <a:p>
            <a:pPr lvl="1">
              <a:lnSpc>
                <a:spcPct val="80000"/>
              </a:lnSpc>
              <a:buFont typeface="Arial" pitchFamily="34" charset="0"/>
              <a:buChar char="•"/>
            </a:pPr>
            <a:endParaRPr lang="en-US" sz="1200" dirty="0" smtClean="0">
              <a:latin typeface="Arial Rounded MT Bold" pitchFamily="34" charset="0"/>
            </a:endParaRPr>
          </a:p>
          <a:p>
            <a:pPr lvl="2">
              <a:lnSpc>
                <a:spcPct val="80000"/>
              </a:lnSpc>
            </a:pPr>
            <a:endParaRPr lang="en-US" sz="1600" b="1" dirty="0" smtClean="0">
              <a:latin typeface="Arial Rounded MT Bold" pitchFamily="34" charset="0"/>
            </a:endParaRPr>
          </a:p>
        </p:txBody>
      </p:sp>
      <p:sp>
        <p:nvSpPr>
          <p:cNvPr id="9" name="Slide Number Placeholder 8"/>
          <p:cNvSpPr>
            <a:spLocks noGrp="1"/>
          </p:cNvSpPr>
          <p:nvPr>
            <p:ph type="sldNum" sz="quarter" idx="12"/>
          </p:nvPr>
        </p:nvSpPr>
        <p:spPr/>
        <p:txBody>
          <a:bodyPr/>
          <a:lstStyle/>
          <a:p>
            <a:pPr>
              <a:defRPr/>
            </a:pPr>
            <a:fld id="{9429B8F7-A538-4468-B573-8742219DE83C}"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dt" sz="quarter" idx="10"/>
          </p:nvPr>
        </p:nvSpPr>
        <p:spPr>
          <a:noFill/>
        </p:spPr>
        <p:txBody>
          <a:bodyPr/>
          <a:lstStyle/>
          <a:p>
            <a:fld id="{873847EB-E6D3-4A83-A3F0-6834D7B406EE}" type="datetime8">
              <a:rPr lang="en-US" smtClean="0"/>
              <a:pPr/>
              <a:t>8/27/2008 1:09 PM</a:t>
            </a:fld>
            <a:endParaRPr lang="en-US" smtClean="0"/>
          </a:p>
        </p:txBody>
      </p:sp>
      <p:sp>
        <p:nvSpPr>
          <p:cNvPr id="32771"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3277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67C65EC-DCB0-4601-A788-B9CA61B00E48}" type="slidenum">
              <a:rPr lang="en-US" sz="1400">
                <a:latin typeface="Arial Unicode MS" pitchFamily="34" charset="-128"/>
              </a:rPr>
              <a:pPr algn="r">
                <a:spcBef>
                  <a:spcPct val="0"/>
                </a:spcBef>
                <a:buFontTx/>
                <a:buNone/>
              </a:pPr>
              <a:t>22</a:t>
            </a:fld>
            <a:endParaRPr lang="en-US" sz="1400">
              <a:latin typeface="Arial Unicode MS" pitchFamily="34" charset="-128"/>
            </a:endParaRPr>
          </a:p>
        </p:txBody>
      </p:sp>
      <p:sp>
        <p:nvSpPr>
          <p:cNvPr id="32773" name="Rectangle 2"/>
          <p:cNvSpPr>
            <a:spLocks noGrp="1" noChangeArrowheads="1"/>
          </p:cNvSpPr>
          <p:nvPr>
            <p:ph type="title"/>
          </p:nvPr>
        </p:nvSpPr>
        <p:spPr>
          <a:xfrm>
            <a:off x="457200" y="0"/>
            <a:ext cx="8229600" cy="1905000"/>
          </a:xfrm>
        </p:spPr>
        <p:txBody>
          <a:bodyPr/>
          <a:lstStyle/>
          <a:p>
            <a:pPr eaLnBrk="1" hangingPunct="1"/>
            <a:r>
              <a:rPr lang="en-US" sz="3600" b="1" dirty="0" smtClean="0">
                <a:latin typeface="Arial Rounded MT Bold" pitchFamily="34" charset="0"/>
              </a:rPr>
              <a:t>FY 2008 ANNUAL </a:t>
            </a:r>
            <a:br>
              <a:rPr lang="en-US" sz="3600" b="1" dirty="0" smtClean="0">
                <a:latin typeface="Arial Rounded MT Bold" pitchFamily="34" charset="0"/>
              </a:rPr>
            </a:br>
            <a:r>
              <a:rPr lang="en-US" sz="3600" b="1" dirty="0" smtClean="0">
                <a:latin typeface="Arial Rounded MT Bold" pitchFamily="34" charset="0"/>
              </a:rPr>
              <a:t>PHYSICAL INVENTORY</a:t>
            </a:r>
            <a:br>
              <a:rPr lang="en-US" sz="3600" b="1" dirty="0" smtClean="0">
                <a:latin typeface="Arial Rounded MT Bold" pitchFamily="34" charset="0"/>
              </a:rPr>
            </a:br>
            <a:r>
              <a:rPr lang="en-US" sz="3600" b="1" dirty="0" smtClean="0">
                <a:latin typeface="Arial Rounded MT Bold" pitchFamily="34" charset="0"/>
              </a:rPr>
              <a:t>OVERDUE (CONT)</a:t>
            </a:r>
          </a:p>
        </p:txBody>
      </p:sp>
      <p:sp>
        <p:nvSpPr>
          <p:cNvPr id="32774" name="Rectangle 3"/>
          <p:cNvSpPr>
            <a:spLocks noGrp="1" noChangeArrowheads="1"/>
          </p:cNvSpPr>
          <p:nvPr>
            <p:ph type="body" sz="half" idx="1"/>
          </p:nvPr>
        </p:nvSpPr>
        <p:spPr>
          <a:xfrm>
            <a:off x="304800" y="1905000"/>
            <a:ext cx="3962400" cy="4267200"/>
          </a:xfrm>
        </p:spPr>
        <p:txBody>
          <a:bodyPr/>
          <a:lstStyle/>
          <a:p>
            <a:pPr>
              <a:lnSpc>
                <a:spcPct val="80000"/>
              </a:lnSpc>
            </a:pPr>
            <a:r>
              <a:rPr lang="en-US" sz="2000" b="1" dirty="0" smtClean="0">
                <a:latin typeface="Arial Rounded MT Bold" pitchFamily="34" charset="0"/>
              </a:rPr>
              <a:t>NWS</a:t>
            </a:r>
          </a:p>
          <a:p>
            <a:pPr lvl="1">
              <a:lnSpc>
                <a:spcPct val="80000"/>
              </a:lnSpc>
              <a:buFont typeface="Wingdings" pitchFamily="2" charset="2"/>
              <a:buChar char="§"/>
            </a:pPr>
            <a:r>
              <a:rPr lang="en-US" sz="1600" dirty="0" smtClean="0">
                <a:latin typeface="Arial Rounded MT Bold" pitchFamily="34" charset="0"/>
              </a:rPr>
              <a:t>Boulder</a:t>
            </a:r>
          </a:p>
          <a:p>
            <a:pPr lvl="2">
              <a:lnSpc>
                <a:spcPct val="80000"/>
              </a:lnSpc>
            </a:pPr>
            <a:r>
              <a:rPr lang="en-US" sz="1400" dirty="0" smtClean="0">
                <a:latin typeface="Arial Rounded MT Bold" pitchFamily="34" charset="0"/>
              </a:rPr>
              <a:t>David Jerkins	</a:t>
            </a:r>
          </a:p>
          <a:p>
            <a:pPr lvl="2">
              <a:lnSpc>
                <a:spcPct val="80000"/>
              </a:lnSpc>
            </a:pPr>
            <a:r>
              <a:rPr lang="en-US" sz="1400" dirty="0" smtClean="0">
                <a:latin typeface="Arial Rounded MT Bold" pitchFamily="34" charset="0"/>
              </a:rPr>
              <a:t>Judson Ladd	</a:t>
            </a:r>
          </a:p>
          <a:p>
            <a:pPr lvl="2">
              <a:lnSpc>
                <a:spcPct val="80000"/>
              </a:lnSpc>
            </a:pPr>
            <a:r>
              <a:rPr lang="en-US" sz="1400" dirty="0" smtClean="0">
                <a:latin typeface="Arial Rounded MT Bold" pitchFamily="34" charset="0"/>
              </a:rPr>
              <a:t>Scott Cordero	</a:t>
            </a:r>
          </a:p>
          <a:p>
            <a:pPr lvl="2">
              <a:lnSpc>
                <a:spcPct val="80000"/>
              </a:lnSpc>
            </a:pPr>
            <a:r>
              <a:rPr lang="en-US" sz="1400" dirty="0" smtClean="0">
                <a:latin typeface="Arial Rounded MT Bold" pitchFamily="34" charset="0"/>
              </a:rPr>
              <a:t>Joe Arellano	</a:t>
            </a:r>
          </a:p>
          <a:p>
            <a:pPr lvl="2">
              <a:lnSpc>
                <a:spcPct val="80000"/>
              </a:lnSpc>
            </a:pPr>
            <a:r>
              <a:rPr lang="en-US" sz="1400" dirty="0" smtClean="0">
                <a:latin typeface="Arial Rounded MT Bold" pitchFamily="34" charset="0"/>
              </a:rPr>
              <a:t>John Duxbury (2)	</a:t>
            </a:r>
          </a:p>
          <a:p>
            <a:pPr lvl="2">
              <a:lnSpc>
                <a:spcPct val="80000"/>
              </a:lnSpc>
            </a:pPr>
            <a:r>
              <a:rPr lang="en-US" sz="1400" dirty="0" smtClean="0">
                <a:latin typeface="Arial Rounded MT Bold" pitchFamily="34" charset="0"/>
              </a:rPr>
              <a:t>Vicente Carreras		</a:t>
            </a:r>
          </a:p>
          <a:p>
            <a:pPr lvl="2">
              <a:lnSpc>
                <a:spcPct val="80000"/>
              </a:lnSpc>
            </a:pPr>
            <a:r>
              <a:rPr lang="en-US" sz="1400" dirty="0" smtClean="0">
                <a:latin typeface="Arial Rounded MT Bold" pitchFamily="34" charset="0"/>
              </a:rPr>
              <a:t>Mario </a:t>
            </a:r>
            <a:r>
              <a:rPr lang="en-US" sz="1400" dirty="0" err="1" smtClean="0">
                <a:latin typeface="Arial Rounded MT Bold" pitchFamily="34" charset="0"/>
              </a:rPr>
              <a:t>Valverde</a:t>
            </a:r>
            <a:r>
              <a:rPr lang="en-US" sz="1400" dirty="0" smtClean="0">
                <a:latin typeface="Arial Rounded MT Bold" pitchFamily="34" charset="0"/>
              </a:rPr>
              <a:t>	</a:t>
            </a:r>
          </a:p>
          <a:p>
            <a:pPr lvl="2">
              <a:lnSpc>
                <a:spcPct val="80000"/>
              </a:lnSpc>
            </a:pPr>
            <a:r>
              <a:rPr lang="en-US" sz="1400" dirty="0" smtClean="0">
                <a:latin typeface="Arial Rounded MT Bold" pitchFamily="34" charset="0"/>
              </a:rPr>
              <a:t>Jean </a:t>
            </a:r>
            <a:r>
              <a:rPr lang="en-US" sz="1400" dirty="0" err="1" smtClean="0">
                <a:latin typeface="Arial Rounded MT Bold" pitchFamily="34" charset="0"/>
              </a:rPr>
              <a:t>Tomkowicz</a:t>
            </a:r>
            <a:r>
              <a:rPr lang="en-US" sz="1400" dirty="0" smtClean="0">
                <a:latin typeface="Arial Rounded MT Bold" pitchFamily="34" charset="0"/>
              </a:rPr>
              <a:t>	</a:t>
            </a:r>
          </a:p>
          <a:p>
            <a:pPr lvl="2">
              <a:lnSpc>
                <a:spcPct val="80000"/>
              </a:lnSpc>
            </a:pPr>
            <a:r>
              <a:rPr lang="en-US" sz="1400" dirty="0" smtClean="0">
                <a:latin typeface="Arial Rounded MT Bold" pitchFamily="34" charset="0"/>
              </a:rPr>
              <a:t>Margot Ackley (2)	</a:t>
            </a:r>
          </a:p>
          <a:p>
            <a:pPr lvl="2">
              <a:lnSpc>
                <a:spcPct val="80000"/>
              </a:lnSpc>
            </a:pPr>
            <a:r>
              <a:rPr lang="en-US" sz="1400" dirty="0" smtClean="0">
                <a:latin typeface="Arial Rounded MT Bold" pitchFamily="34" charset="0"/>
              </a:rPr>
              <a:t>Carol Schulz	</a:t>
            </a:r>
          </a:p>
          <a:p>
            <a:pPr lvl="1">
              <a:lnSpc>
                <a:spcPct val="80000"/>
              </a:lnSpc>
              <a:buFont typeface="Wingdings" pitchFamily="2" charset="2"/>
              <a:buChar char="§"/>
            </a:pPr>
            <a:endParaRPr lang="en-US" sz="1600" dirty="0" smtClean="0">
              <a:latin typeface="Arial Rounded MT Bold" pitchFamily="34" charset="0"/>
            </a:endParaRPr>
          </a:p>
          <a:p>
            <a:pPr lvl="1">
              <a:lnSpc>
                <a:spcPct val="80000"/>
              </a:lnSpc>
              <a:buFont typeface="Wingdings" pitchFamily="2" charset="2"/>
              <a:buChar char="§"/>
            </a:pPr>
            <a:r>
              <a:rPr lang="en-US" sz="1600" dirty="0" err="1" smtClean="0">
                <a:latin typeface="Arial Rounded MT Bold" pitchFamily="34" charset="0"/>
              </a:rPr>
              <a:t>Hqs</a:t>
            </a:r>
            <a:endParaRPr lang="en-US" sz="1600" dirty="0" smtClean="0">
              <a:latin typeface="Arial Rounded MT Bold" pitchFamily="34" charset="0"/>
            </a:endParaRPr>
          </a:p>
          <a:p>
            <a:pPr lvl="2">
              <a:lnSpc>
                <a:spcPct val="80000"/>
              </a:lnSpc>
            </a:pPr>
            <a:r>
              <a:rPr lang="en-US" sz="1400" dirty="0" smtClean="0">
                <a:latin typeface="Arial Rounded MT Bold" pitchFamily="34" charset="0"/>
              </a:rPr>
              <a:t>Beth Downs	</a:t>
            </a:r>
          </a:p>
          <a:p>
            <a:pPr lvl="2">
              <a:lnSpc>
                <a:spcPct val="80000"/>
              </a:lnSpc>
            </a:pPr>
            <a:r>
              <a:rPr lang="en-US" sz="1400" dirty="0" smtClean="0">
                <a:latin typeface="Arial Rounded MT Bold" pitchFamily="34" charset="0"/>
              </a:rPr>
              <a:t>Alphonse </a:t>
            </a:r>
            <a:r>
              <a:rPr lang="en-US" sz="1400" dirty="0" err="1" smtClean="0">
                <a:latin typeface="Arial Rounded MT Bold" pitchFamily="34" charset="0"/>
              </a:rPr>
              <a:t>Wissman</a:t>
            </a:r>
            <a:r>
              <a:rPr lang="en-US" sz="1400" dirty="0" smtClean="0">
                <a:latin typeface="Arial Rounded MT Bold" pitchFamily="34" charset="0"/>
              </a:rPr>
              <a:t>	</a:t>
            </a:r>
          </a:p>
          <a:p>
            <a:pPr lvl="2">
              <a:lnSpc>
                <a:spcPct val="80000"/>
              </a:lnSpc>
            </a:pPr>
            <a:endParaRPr lang="en-US" sz="1400" dirty="0" smtClean="0">
              <a:latin typeface="Arial Rounded MT Bold" pitchFamily="34" charset="0"/>
            </a:endParaRPr>
          </a:p>
          <a:p>
            <a:pPr lvl="2">
              <a:lnSpc>
                <a:spcPct val="80000"/>
              </a:lnSpc>
            </a:pPr>
            <a:endParaRPr lang="en-US" sz="1400" dirty="0" smtClean="0">
              <a:latin typeface="Arial Rounded MT Bold" pitchFamily="34" charset="0"/>
            </a:endParaRPr>
          </a:p>
          <a:p>
            <a:pPr lvl="2">
              <a:lnSpc>
                <a:spcPct val="80000"/>
              </a:lnSpc>
            </a:pPr>
            <a:endParaRPr lang="en-US" sz="1400" dirty="0" smtClean="0">
              <a:latin typeface="Arial Rounded MT Bold" pitchFamily="34" charset="0"/>
            </a:endParaRPr>
          </a:p>
          <a:p>
            <a:pPr lvl="2">
              <a:lnSpc>
                <a:spcPct val="80000"/>
              </a:lnSpc>
            </a:pPr>
            <a:endParaRPr lang="en-US" sz="1800" dirty="0" smtClean="0">
              <a:latin typeface="Arial Rounded MT Bold" pitchFamily="34" charset="0"/>
            </a:endParaRPr>
          </a:p>
          <a:p>
            <a:pPr lvl="1">
              <a:lnSpc>
                <a:spcPct val="80000"/>
              </a:lnSpc>
            </a:pPr>
            <a:endParaRPr lang="en-US" sz="1600" b="1" dirty="0" smtClean="0"/>
          </a:p>
          <a:p>
            <a:pPr lvl="2">
              <a:lnSpc>
                <a:spcPct val="80000"/>
              </a:lnSpc>
            </a:pPr>
            <a:endParaRPr lang="en-US" sz="1800" dirty="0" smtClean="0">
              <a:latin typeface="Arial Rounded MT Bold" pitchFamily="34" charset="0"/>
            </a:endParaRPr>
          </a:p>
          <a:p>
            <a:pPr lvl="2">
              <a:lnSpc>
                <a:spcPct val="80000"/>
              </a:lnSpc>
            </a:pPr>
            <a:endParaRPr lang="en-US" sz="1800" dirty="0" smtClean="0"/>
          </a:p>
          <a:p>
            <a:pPr>
              <a:lnSpc>
                <a:spcPct val="80000"/>
              </a:lnSpc>
            </a:pPr>
            <a:endParaRPr lang="en-US" sz="2000" b="1" dirty="0" smtClean="0"/>
          </a:p>
          <a:p>
            <a:pPr eaLnBrk="1" hangingPunct="1">
              <a:lnSpc>
                <a:spcPct val="80000"/>
              </a:lnSpc>
            </a:pPr>
            <a:endParaRPr lang="en-US" sz="2000" u="sng" dirty="0" smtClean="0">
              <a:solidFill>
                <a:srgbClr val="174DE7"/>
              </a:solidFill>
              <a:latin typeface="Arial Unicode MS" pitchFamily="34" charset="-128"/>
            </a:endParaRPr>
          </a:p>
        </p:txBody>
      </p:sp>
      <p:sp>
        <p:nvSpPr>
          <p:cNvPr id="32775" name="Rectangle 7"/>
          <p:cNvSpPr>
            <a:spLocks noGrp="1" noChangeArrowheads="1"/>
          </p:cNvSpPr>
          <p:nvPr>
            <p:ph type="body" sz="half" idx="2"/>
          </p:nvPr>
        </p:nvSpPr>
        <p:spPr>
          <a:xfrm>
            <a:off x="3505200" y="2133600"/>
            <a:ext cx="4953000" cy="4267200"/>
          </a:xfrm>
        </p:spPr>
        <p:txBody>
          <a:bodyPr/>
          <a:lstStyle/>
          <a:p>
            <a:pPr marL="742950" lvl="2" indent="-342900">
              <a:lnSpc>
                <a:spcPct val="80000"/>
              </a:lnSpc>
              <a:buFont typeface="Wingdings" pitchFamily="2" charset="2"/>
              <a:buChar char="§"/>
            </a:pPr>
            <a:r>
              <a:rPr lang="en-US" sz="1600" dirty="0" smtClean="0">
                <a:latin typeface="Arial Rounded MT Bold" pitchFamily="34" charset="0"/>
              </a:rPr>
              <a:t>Norfolk</a:t>
            </a:r>
          </a:p>
          <a:p>
            <a:pPr lvl="2">
              <a:lnSpc>
                <a:spcPct val="80000"/>
              </a:lnSpc>
            </a:pPr>
            <a:r>
              <a:rPr lang="en-US" sz="1400" dirty="0" err="1" smtClean="0">
                <a:latin typeface="Arial Rounded MT Bold" pitchFamily="34" charset="0"/>
              </a:rPr>
              <a:t>LansRothfusz</a:t>
            </a:r>
            <a:r>
              <a:rPr lang="en-US" sz="1400" dirty="0" smtClean="0">
                <a:latin typeface="Arial Rounded MT Bold" pitchFamily="34" charset="0"/>
              </a:rPr>
              <a:t>	Robert Thompson</a:t>
            </a:r>
          </a:p>
          <a:p>
            <a:pPr lvl="2">
              <a:lnSpc>
                <a:spcPct val="80000"/>
              </a:lnSpc>
            </a:pPr>
            <a:r>
              <a:rPr lang="en-US" sz="1400" dirty="0" smtClean="0">
                <a:latin typeface="Arial Rounded MT Bold" pitchFamily="34" charset="0"/>
              </a:rPr>
              <a:t>James </a:t>
            </a:r>
            <a:r>
              <a:rPr lang="en-US" sz="1400" dirty="0" err="1" smtClean="0">
                <a:latin typeface="Arial Rounded MT Bold" pitchFamily="34" charset="0"/>
              </a:rPr>
              <a:t>Stefkovich</a:t>
            </a:r>
            <a:r>
              <a:rPr lang="en-US" sz="1400" dirty="0" smtClean="0">
                <a:latin typeface="Arial Rounded MT Bold" pitchFamily="34" charset="0"/>
              </a:rPr>
              <a:t>	Andrea </a:t>
            </a:r>
            <a:r>
              <a:rPr lang="en-US" sz="1400" dirty="0" err="1" smtClean="0">
                <a:latin typeface="Arial Rounded MT Bold" pitchFamily="34" charset="0"/>
              </a:rPr>
              <a:t>Hrusovsky</a:t>
            </a:r>
            <a:r>
              <a:rPr lang="en-US" sz="1400" dirty="0" smtClean="0">
                <a:latin typeface="Arial Rounded MT Bold" pitchFamily="34" charset="0"/>
              </a:rPr>
              <a:t> (2)</a:t>
            </a:r>
          </a:p>
          <a:p>
            <a:pPr lvl="2">
              <a:lnSpc>
                <a:spcPct val="80000"/>
              </a:lnSpc>
            </a:pPr>
            <a:r>
              <a:rPr lang="en-US" sz="1400" dirty="0" smtClean="0">
                <a:latin typeface="Arial Rounded MT Bold" pitchFamily="34" charset="0"/>
              </a:rPr>
              <a:t>James Fitzgibbon	</a:t>
            </a:r>
            <a:r>
              <a:rPr lang="en-US" sz="1400" dirty="0" err="1" smtClean="0">
                <a:latin typeface="Arial Rounded MT Bold" pitchFamily="34" charset="0"/>
              </a:rPr>
              <a:t>Renita</a:t>
            </a:r>
            <a:r>
              <a:rPr lang="en-US" sz="1400" dirty="0" smtClean="0">
                <a:latin typeface="Arial Rounded MT Bold" pitchFamily="34" charset="0"/>
              </a:rPr>
              <a:t> Strong (2)</a:t>
            </a:r>
          </a:p>
          <a:p>
            <a:pPr lvl="2">
              <a:lnSpc>
                <a:spcPct val="80000"/>
              </a:lnSpc>
            </a:pPr>
            <a:r>
              <a:rPr lang="en-US" sz="1400" dirty="0" smtClean="0">
                <a:latin typeface="Arial Rounded MT Bold" pitchFamily="34" charset="0"/>
              </a:rPr>
              <a:t>Forrest Johns	William Duval</a:t>
            </a:r>
          </a:p>
          <a:p>
            <a:pPr lvl="2">
              <a:lnSpc>
                <a:spcPct val="80000"/>
              </a:lnSpc>
            </a:pPr>
            <a:r>
              <a:rPr lang="en-US" sz="1400" dirty="0" smtClean="0">
                <a:latin typeface="Arial Rounded MT Bold" pitchFamily="34" charset="0"/>
              </a:rPr>
              <a:t>Lawrence </a:t>
            </a:r>
            <a:r>
              <a:rPr lang="en-US" sz="1400" dirty="0" err="1" smtClean="0">
                <a:latin typeface="Arial Rounded MT Bold" pitchFamily="34" charset="0"/>
              </a:rPr>
              <a:t>Vannozi</a:t>
            </a:r>
            <a:r>
              <a:rPr lang="en-US" sz="1400" dirty="0" smtClean="0">
                <a:latin typeface="Arial Rounded MT Bold" pitchFamily="34" charset="0"/>
              </a:rPr>
              <a:t> Israel Matos</a:t>
            </a:r>
          </a:p>
          <a:p>
            <a:pPr lvl="2">
              <a:lnSpc>
                <a:spcPct val="80000"/>
              </a:lnSpc>
            </a:pPr>
            <a:r>
              <a:rPr lang="en-US" sz="1400" dirty="0" smtClean="0">
                <a:latin typeface="Arial Rounded MT Bold" pitchFamily="34" charset="0"/>
              </a:rPr>
              <a:t>Stephen </a:t>
            </a:r>
            <a:r>
              <a:rPr lang="en-US" sz="1400" dirty="0" err="1" smtClean="0">
                <a:latin typeface="Arial Rounded MT Bold" pitchFamily="34" charset="0"/>
              </a:rPr>
              <a:t>Rinard</a:t>
            </a:r>
            <a:r>
              <a:rPr lang="en-US" sz="1400" dirty="0" smtClean="0">
                <a:latin typeface="Arial Rounded MT Bold" pitchFamily="34" charset="0"/>
              </a:rPr>
              <a:t>	 James Belles </a:t>
            </a:r>
          </a:p>
          <a:p>
            <a:pPr lvl="1">
              <a:lnSpc>
                <a:spcPct val="80000"/>
              </a:lnSpc>
              <a:buFont typeface="Wingdings" pitchFamily="2" charset="2"/>
              <a:buChar char="§"/>
            </a:pPr>
            <a:endParaRPr lang="en-US" sz="1600" dirty="0" smtClean="0">
              <a:latin typeface="Arial Rounded MT Bold" pitchFamily="34" charset="0"/>
            </a:endParaRPr>
          </a:p>
          <a:p>
            <a:pPr lvl="1">
              <a:lnSpc>
                <a:spcPct val="80000"/>
              </a:lnSpc>
              <a:buFont typeface="Wingdings" pitchFamily="2" charset="2"/>
              <a:buChar char="§"/>
            </a:pPr>
            <a:r>
              <a:rPr lang="en-US" sz="1600" dirty="0" smtClean="0">
                <a:latin typeface="Arial Rounded MT Bold" pitchFamily="34" charset="0"/>
              </a:rPr>
              <a:t>Seattle</a:t>
            </a:r>
          </a:p>
          <a:p>
            <a:pPr lvl="2" eaLnBrk="1" hangingPunct="1">
              <a:lnSpc>
                <a:spcPct val="80000"/>
              </a:lnSpc>
              <a:buFont typeface="Arial" pitchFamily="34" charset="0"/>
              <a:buChar char="•"/>
            </a:pPr>
            <a:r>
              <a:rPr lang="en-US" sz="1400" dirty="0" smtClean="0">
                <a:latin typeface="Arial Rounded MT Bold" pitchFamily="34" charset="0"/>
              </a:rPr>
              <a:t>Stephen Butler</a:t>
            </a:r>
          </a:p>
          <a:p>
            <a:pPr lvl="2" eaLnBrk="1" hangingPunct="1">
              <a:lnSpc>
                <a:spcPct val="80000"/>
              </a:lnSpc>
              <a:buFont typeface="Arial" pitchFamily="34" charset="0"/>
              <a:buChar char="•"/>
            </a:pPr>
            <a:r>
              <a:rPr lang="en-US" sz="1400" dirty="0" smtClean="0">
                <a:latin typeface="Arial Rounded MT Bold" pitchFamily="34" charset="0"/>
              </a:rPr>
              <a:t>Gregory Hall</a:t>
            </a:r>
          </a:p>
          <a:p>
            <a:pPr lvl="2" eaLnBrk="1" hangingPunct="1">
              <a:lnSpc>
                <a:spcPct val="80000"/>
              </a:lnSpc>
              <a:buFont typeface="Arial" pitchFamily="34" charset="0"/>
              <a:buChar char="•"/>
            </a:pPr>
            <a:r>
              <a:rPr lang="en-US" sz="1400" dirty="0" smtClean="0">
                <a:latin typeface="Arial Rounded MT Bold" pitchFamily="34" charset="0"/>
              </a:rPr>
              <a:t>Charles </a:t>
            </a:r>
            <a:r>
              <a:rPr lang="en-US" sz="1400" dirty="0" err="1" smtClean="0">
                <a:latin typeface="Arial Rounded MT Bold" pitchFamily="34" charset="0"/>
              </a:rPr>
              <a:t>Deitch</a:t>
            </a:r>
            <a:endParaRPr lang="en-US" sz="1400" dirty="0" smtClean="0">
              <a:latin typeface="Arial Rounded MT Bold" pitchFamily="34" charset="0"/>
            </a:endParaRPr>
          </a:p>
          <a:p>
            <a:pPr lvl="2" eaLnBrk="1" hangingPunct="1">
              <a:lnSpc>
                <a:spcPct val="80000"/>
              </a:lnSpc>
              <a:buFont typeface="Arial" pitchFamily="34" charset="0"/>
              <a:buChar char="•"/>
            </a:pPr>
            <a:r>
              <a:rPr lang="en-US" sz="1400" dirty="0" smtClean="0">
                <a:latin typeface="Arial Rounded MT Bold" pitchFamily="34" charset="0"/>
              </a:rPr>
              <a:t>Terry Bohannon</a:t>
            </a:r>
          </a:p>
          <a:p>
            <a:pPr lvl="2" eaLnBrk="1" hangingPunct="1">
              <a:lnSpc>
                <a:spcPct val="80000"/>
              </a:lnSpc>
              <a:buFont typeface="Arial" pitchFamily="34" charset="0"/>
              <a:buChar char="•"/>
            </a:pPr>
            <a:r>
              <a:rPr lang="en-US" sz="1400" dirty="0" smtClean="0">
                <a:latin typeface="Arial Rounded MT Bold" pitchFamily="34" charset="0"/>
              </a:rPr>
              <a:t>David Meek</a:t>
            </a:r>
          </a:p>
          <a:p>
            <a:pPr lvl="2" eaLnBrk="1" hangingPunct="1">
              <a:lnSpc>
                <a:spcPct val="80000"/>
              </a:lnSpc>
              <a:buFont typeface="Arial" pitchFamily="34" charset="0"/>
              <a:buChar char="•"/>
            </a:pPr>
            <a:r>
              <a:rPr lang="en-US" sz="1400" dirty="0" smtClean="0">
                <a:latin typeface="Arial Rounded MT Bold" pitchFamily="34" charset="0"/>
              </a:rPr>
              <a:t>Edward Young</a:t>
            </a:r>
          </a:p>
          <a:p>
            <a:pPr lvl="2" eaLnBrk="1" hangingPunct="1">
              <a:lnSpc>
                <a:spcPct val="80000"/>
              </a:lnSpc>
              <a:buFont typeface="Arial" pitchFamily="34" charset="0"/>
              <a:buChar char="•"/>
            </a:pPr>
            <a:r>
              <a:rPr lang="en-US" sz="1400" dirty="0" smtClean="0">
                <a:latin typeface="Arial Rounded MT Bold" pitchFamily="34" charset="0"/>
              </a:rPr>
              <a:t>Alan Lowe</a:t>
            </a:r>
          </a:p>
          <a:p>
            <a:pPr lvl="2" eaLnBrk="1" hangingPunct="1">
              <a:lnSpc>
                <a:spcPct val="80000"/>
              </a:lnSpc>
              <a:buFont typeface="Arial" pitchFamily="34" charset="0"/>
              <a:buChar char="•"/>
            </a:pPr>
            <a:endParaRPr lang="en-US" sz="1400" dirty="0" smtClean="0">
              <a:latin typeface="Arial Rounded MT Bold" pitchFamily="34" charset="0"/>
            </a:endParaRPr>
          </a:p>
          <a:p>
            <a:pPr lvl="1" eaLnBrk="1" hangingPunct="1">
              <a:lnSpc>
                <a:spcPct val="80000"/>
              </a:lnSpc>
            </a:pPr>
            <a:endParaRPr lang="en-US" sz="1200" b="1" dirty="0" smtClean="0">
              <a:latin typeface="Arial Rounded MT Bold" pitchFamily="34" charset="0"/>
            </a:endParaRPr>
          </a:p>
          <a:p>
            <a:pPr lvl="2" eaLnBrk="1" hangingPunct="1">
              <a:lnSpc>
                <a:spcPct val="80000"/>
              </a:lnSpc>
            </a:pPr>
            <a:endParaRPr lang="en-US" sz="1800" b="1" dirty="0" smtClean="0">
              <a:latin typeface="Arial Unicode MS" pitchFamily="34" charset="-128"/>
            </a:endParaRPr>
          </a:p>
          <a:p>
            <a:pPr>
              <a:lnSpc>
                <a:spcPct val="80000"/>
              </a:lnSpc>
            </a:pPr>
            <a:endParaRPr lang="en-US" sz="1800" b="1" dirty="0" smtClean="0"/>
          </a:p>
          <a:p>
            <a:pPr lvl="2">
              <a:lnSpc>
                <a:spcPct val="80000"/>
              </a:lnSpc>
            </a:pPr>
            <a:endParaRPr lang="en-US" sz="1400" dirty="0" smtClean="0"/>
          </a:p>
        </p:txBody>
      </p:sp>
      <p:sp>
        <p:nvSpPr>
          <p:cNvPr id="8" name="Slide Number Placeholder 7"/>
          <p:cNvSpPr>
            <a:spLocks noGrp="1"/>
          </p:cNvSpPr>
          <p:nvPr>
            <p:ph type="sldNum" sz="quarter" idx="12"/>
          </p:nvPr>
        </p:nvSpPr>
        <p:spPr/>
        <p:txBody>
          <a:bodyPr/>
          <a:lstStyle/>
          <a:p>
            <a:pPr>
              <a:defRPr/>
            </a:pPr>
            <a:fld id="{9429B8F7-A538-4468-B573-8742219DE83C}"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dt" sz="quarter" idx="10"/>
          </p:nvPr>
        </p:nvSpPr>
        <p:spPr>
          <a:noFill/>
        </p:spPr>
        <p:txBody>
          <a:bodyPr/>
          <a:lstStyle/>
          <a:p>
            <a:fld id="{873847EB-E6D3-4A83-A3F0-6834D7B406EE}" type="datetime8">
              <a:rPr lang="en-US" smtClean="0"/>
              <a:pPr/>
              <a:t>8/27/2008 1:09 PM</a:t>
            </a:fld>
            <a:endParaRPr lang="en-US" smtClean="0"/>
          </a:p>
        </p:txBody>
      </p:sp>
      <p:sp>
        <p:nvSpPr>
          <p:cNvPr id="32771"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3277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67C65EC-DCB0-4601-A788-B9CA61B00E48}" type="slidenum">
              <a:rPr lang="en-US" sz="1400">
                <a:latin typeface="Arial Unicode MS" pitchFamily="34" charset="-128"/>
              </a:rPr>
              <a:pPr algn="r">
                <a:spcBef>
                  <a:spcPct val="0"/>
                </a:spcBef>
                <a:buFontTx/>
                <a:buNone/>
              </a:pPr>
              <a:t>23</a:t>
            </a:fld>
            <a:endParaRPr lang="en-US" sz="1400">
              <a:latin typeface="Arial Unicode MS" pitchFamily="34" charset="-128"/>
            </a:endParaRPr>
          </a:p>
        </p:txBody>
      </p:sp>
      <p:sp>
        <p:nvSpPr>
          <p:cNvPr id="32773" name="Rectangle 2"/>
          <p:cNvSpPr>
            <a:spLocks noGrp="1" noChangeArrowheads="1"/>
          </p:cNvSpPr>
          <p:nvPr>
            <p:ph type="title"/>
          </p:nvPr>
        </p:nvSpPr>
        <p:spPr>
          <a:xfrm>
            <a:off x="457200" y="274638"/>
            <a:ext cx="8229600" cy="1858962"/>
          </a:xfrm>
        </p:spPr>
        <p:txBody>
          <a:bodyPr/>
          <a:lstStyle/>
          <a:p>
            <a:pPr eaLnBrk="1" hangingPunct="1"/>
            <a:r>
              <a:rPr lang="en-US" sz="3600" b="1" dirty="0" smtClean="0">
                <a:latin typeface="Arial Rounded MT Bold" pitchFamily="34" charset="0"/>
              </a:rPr>
              <a:t>FY 2008 ANNUAL </a:t>
            </a:r>
            <a:br>
              <a:rPr lang="en-US" sz="3600" b="1" dirty="0" smtClean="0">
                <a:latin typeface="Arial Rounded MT Bold" pitchFamily="34" charset="0"/>
              </a:rPr>
            </a:br>
            <a:r>
              <a:rPr lang="en-US" sz="3600" b="1" dirty="0" smtClean="0">
                <a:latin typeface="Arial Rounded MT Bold" pitchFamily="34" charset="0"/>
              </a:rPr>
              <a:t>PHYSICAL INVENTORY</a:t>
            </a:r>
            <a:br>
              <a:rPr lang="en-US" sz="3600" b="1" dirty="0" smtClean="0">
                <a:latin typeface="Arial Rounded MT Bold" pitchFamily="34" charset="0"/>
              </a:rPr>
            </a:br>
            <a:r>
              <a:rPr lang="en-US" sz="3600" b="1" dirty="0" smtClean="0">
                <a:latin typeface="Arial Rounded MT Bold" pitchFamily="34" charset="0"/>
              </a:rPr>
              <a:t>OVERDUE (CONT)</a:t>
            </a:r>
          </a:p>
        </p:txBody>
      </p:sp>
      <p:sp>
        <p:nvSpPr>
          <p:cNvPr id="32774" name="Rectangle 3"/>
          <p:cNvSpPr>
            <a:spLocks noGrp="1" noChangeArrowheads="1"/>
          </p:cNvSpPr>
          <p:nvPr>
            <p:ph type="body" sz="half" idx="1"/>
          </p:nvPr>
        </p:nvSpPr>
        <p:spPr>
          <a:xfrm>
            <a:off x="304800" y="1981200"/>
            <a:ext cx="4572000" cy="4267200"/>
          </a:xfrm>
        </p:spPr>
        <p:txBody>
          <a:bodyPr/>
          <a:lstStyle/>
          <a:p>
            <a:pPr>
              <a:lnSpc>
                <a:spcPct val="80000"/>
              </a:lnSpc>
              <a:buFont typeface="Arial" pitchFamily="34" charset="0"/>
              <a:buChar char="•"/>
            </a:pPr>
            <a:r>
              <a:rPr lang="en-US" sz="2000" dirty="0" smtClean="0">
                <a:latin typeface="Arial Rounded MT Bold" pitchFamily="34" charset="0"/>
              </a:rPr>
              <a:t>OMAO</a:t>
            </a:r>
          </a:p>
          <a:p>
            <a:pPr lvl="1">
              <a:lnSpc>
                <a:spcPct val="80000"/>
              </a:lnSpc>
              <a:buFont typeface="Wingdings" pitchFamily="2" charset="2"/>
              <a:buChar char="§"/>
            </a:pPr>
            <a:r>
              <a:rPr lang="en-US" sz="1600" dirty="0" smtClean="0">
                <a:latin typeface="Arial Rounded MT Bold" pitchFamily="34" charset="0"/>
              </a:rPr>
              <a:t>Norfolk		</a:t>
            </a:r>
          </a:p>
          <a:p>
            <a:pPr lvl="2">
              <a:lnSpc>
                <a:spcPct val="80000"/>
              </a:lnSpc>
            </a:pPr>
            <a:r>
              <a:rPr lang="en-US" sz="1400" dirty="0" smtClean="0">
                <a:latin typeface="Arial Rounded MT Bold" pitchFamily="34" charset="0"/>
              </a:rPr>
              <a:t>Francis </a:t>
            </a:r>
            <a:r>
              <a:rPr lang="en-US" sz="1400" dirty="0" err="1" smtClean="0">
                <a:latin typeface="Arial Rounded MT Bold" pitchFamily="34" charset="0"/>
              </a:rPr>
              <a:t>Colohan</a:t>
            </a:r>
            <a:r>
              <a:rPr lang="en-US" sz="1400" dirty="0" smtClean="0">
                <a:latin typeface="Arial Rounded MT Bold" pitchFamily="34" charset="0"/>
              </a:rPr>
              <a:t>	</a:t>
            </a:r>
          </a:p>
          <a:p>
            <a:pPr lvl="1">
              <a:lnSpc>
                <a:spcPct val="80000"/>
              </a:lnSpc>
              <a:buFont typeface="Wingdings" pitchFamily="2" charset="2"/>
              <a:buChar char="§"/>
            </a:pPr>
            <a:endParaRPr lang="en-US" sz="1600" dirty="0" smtClean="0">
              <a:latin typeface="Arial Rounded MT Bold" pitchFamily="34" charset="0"/>
            </a:endParaRPr>
          </a:p>
          <a:p>
            <a:pPr lvl="1">
              <a:lnSpc>
                <a:spcPct val="80000"/>
              </a:lnSpc>
              <a:buFont typeface="Wingdings" pitchFamily="2" charset="2"/>
              <a:buChar char="§"/>
            </a:pPr>
            <a:r>
              <a:rPr lang="en-US" sz="1600" dirty="0" smtClean="0">
                <a:latin typeface="Arial Rounded MT Bold" pitchFamily="34" charset="0"/>
              </a:rPr>
              <a:t>Seattle</a:t>
            </a:r>
          </a:p>
          <a:p>
            <a:pPr lvl="2">
              <a:lnSpc>
                <a:spcPct val="80000"/>
              </a:lnSpc>
            </a:pPr>
            <a:r>
              <a:rPr lang="en-US" sz="1400" dirty="0" smtClean="0">
                <a:latin typeface="Arial Rounded MT Bold" pitchFamily="34" charset="0"/>
              </a:rPr>
              <a:t>Robert Wilmot</a:t>
            </a:r>
          </a:p>
          <a:p>
            <a:pPr lvl="2">
              <a:lnSpc>
                <a:spcPct val="80000"/>
              </a:lnSpc>
            </a:pPr>
            <a:r>
              <a:rPr lang="en-US" sz="1400" dirty="0" smtClean="0">
                <a:latin typeface="Arial Rounded MT Bold" pitchFamily="34" charset="0"/>
              </a:rPr>
              <a:t>Karl </a:t>
            </a:r>
            <a:r>
              <a:rPr lang="en-US" sz="1400" dirty="0" err="1" smtClean="0">
                <a:latin typeface="Arial Rounded MT Bold" pitchFamily="34" charset="0"/>
              </a:rPr>
              <a:t>Mangels</a:t>
            </a:r>
            <a:endParaRPr lang="en-US" sz="1400" dirty="0" smtClean="0">
              <a:latin typeface="Arial Rounded MT Bold" pitchFamily="34" charset="0"/>
            </a:endParaRPr>
          </a:p>
          <a:p>
            <a:pPr lvl="2">
              <a:lnSpc>
                <a:spcPct val="80000"/>
              </a:lnSpc>
            </a:pPr>
            <a:r>
              <a:rPr lang="en-US" sz="1400" dirty="0" smtClean="0">
                <a:latin typeface="Arial Rounded MT Bold" pitchFamily="34" charset="0"/>
              </a:rPr>
              <a:t>Michael Webb</a:t>
            </a:r>
          </a:p>
          <a:p>
            <a:pPr lvl="2">
              <a:lnSpc>
                <a:spcPct val="80000"/>
              </a:lnSpc>
            </a:pPr>
            <a:r>
              <a:rPr lang="en-US" sz="1400" dirty="0" smtClean="0">
                <a:latin typeface="Arial Rounded MT Bold" pitchFamily="34" charset="0"/>
              </a:rPr>
              <a:t>Joseph Pica</a:t>
            </a:r>
          </a:p>
          <a:p>
            <a:pPr lvl="2">
              <a:lnSpc>
                <a:spcPct val="80000"/>
              </a:lnSpc>
            </a:pPr>
            <a:r>
              <a:rPr lang="en-US" sz="1400" dirty="0" smtClean="0">
                <a:latin typeface="Arial Rounded MT Bold" pitchFamily="34" charset="0"/>
              </a:rPr>
              <a:t>Gregory </a:t>
            </a:r>
            <a:r>
              <a:rPr lang="en-US" sz="1400" dirty="0" err="1" smtClean="0">
                <a:latin typeface="Arial Rounded MT Bold" pitchFamily="34" charset="0"/>
              </a:rPr>
              <a:t>Hubner</a:t>
            </a:r>
            <a:endParaRPr lang="en-US" sz="1400" dirty="0" smtClean="0">
              <a:latin typeface="Arial Rounded MT Bold" pitchFamily="34" charset="0"/>
            </a:endParaRPr>
          </a:p>
          <a:p>
            <a:pPr lvl="2">
              <a:lnSpc>
                <a:spcPct val="80000"/>
              </a:lnSpc>
            </a:pPr>
            <a:r>
              <a:rPr lang="en-US" sz="1400" dirty="0" smtClean="0">
                <a:latin typeface="Arial Rounded MT Bold" pitchFamily="34" charset="0"/>
              </a:rPr>
              <a:t>Jon Swallow</a:t>
            </a:r>
          </a:p>
          <a:p>
            <a:pPr lvl="2">
              <a:lnSpc>
                <a:spcPct val="80000"/>
              </a:lnSpc>
            </a:pPr>
            <a:r>
              <a:rPr lang="en-US" sz="1400" dirty="0" smtClean="0">
                <a:latin typeface="Arial Rounded MT Bold" pitchFamily="34" charset="0"/>
              </a:rPr>
              <a:t>Donald Haines</a:t>
            </a:r>
          </a:p>
          <a:p>
            <a:pPr lvl="2">
              <a:lnSpc>
                <a:spcPct val="80000"/>
              </a:lnSpc>
            </a:pPr>
            <a:r>
              <a:rPr lang="en-US" sz="1400" dirty="0" smtClean="0">
                <a:latin typeface="Arial Rounded MT Bold" pitchFamily="34" charset="0"/>
              </a:rPr>
              <a:t>Keith Roberts</a:t>
            </a:r>
          </a:p>
          <a:p>
            <a:pPr lvl="2">
              <a:lnSpc>
                <a:spcPct val="80000"/>
              </a:lnSpc>
            </a:pPr>
            <a:r>
              <a:rPr lang="en-US" sz="1400" dirty="0" smtClean="0">
                <a:latin typeface="Arial Rounded MT Bold" pitchFamily="34" charset="0"/>
              </a:rPr>
              <a:t>Douglas Baird</a:t>
            </a:r>
          </a:p>
          <a:p>
            <a:pPr lvl="2">
              <a:lnSpc>
                <a:spcPct val="80000"/>
              </a:lnSpc>
            </a:pPr>
            <a:r>
              <a:rPr lang="en-US" sz="1400" dirty="0" smtClean="0">
                <a:latin typeface="Arial Rounded MT Bold" pitchFamily="34" charset="0"/>
              </a:rPr>
              <a:t>Mark Boland</a:t>
            </a:r>
          </a:p>
          <a:p>
            <a:pPr lvl="1">
              <a:lnSpc>
                <a:spcPct val="80000"/>
              </a:lnSpc>
            </a:pPr>
            <a:endParaRPr lang="en-US" sz="1200" dirty="0" smtClean="0">
              <a:latin typeface="Arial Rounded MT Bold" pitchFamily="34" charset="0"/>
            </a:endParaRPr>
          </a:p>
          <a:p>
            <a:pPr lvl="1">
              <a:lnSpc>
                <a:spcPct val="80000"/>
              </a:lnSpc>
            </a:pPr>
            <a:endParaRPr lang="en-US" sz="1200" dirty="0" smtClean="0">
              <a:latin typeface="Arial Rounded MT Bold" pitchFamily="34" charset="0"/>
            </a:endParaRPr>
          </a:p>
          <a:p>
            <a:pPr lvl="2">
              <a:lnSpc>
                <a:spcPct val="80000"/>
              </a:lnSpc>
            </a:pPr>
            <a:endParaRPr lang="en-US" sz="1600" dirty="0" smtClean="0">
              <a:latin typeface="Arial Rounded MT Bold" pitchFamily="34" charset="0"/>
            </a:endParaRPr>
          </a:p>
          <a:p>
            <a:pPr lvl="2">
              <a:lnSpc>
                <a:spcPct val="80000"/>
              </a:lnSpc>
            </a:pPr>
            <a:endParaRPr lang="en-US" sz="1800" dirty="0" smtClean="0"/>
          </a:p>
          <a:p>
            <a:pPr>
              <a:lnSpc>
                <a:spcPct val="80000"/>
              </a:lnSpc>
            </a:pPr>
            <a:endParaRPr lang="en-US" sz="2000" b="1" dirty="0" smtClean="0"/>
          </a:p>
          <a:p>
            <a:pPr eaLnBrk="1" hangingPunct="1">
              <a:lnSpc>
                <a:spcPct val="80000"/>
              </a:lnSpc>
            </a:pPr>
            <a:endParaRPr lang="en-US" sz="2000" u="sng" dirty="0" smtClean="0">
              <a:solidFill>
                <a:srgbClr val="174DE7"/>
              </a:solidFill>
              <a:latin typeface="Arial Unicode MS" pitchFamily="34" charset="-128"/>
            </a:endParaRPr>
          </a:p>
        </p:txBody>
      </p:sp>
      <p:sp>
        <p:nvSpPr>
          <p:cNvPr id="32775" name="Rectangle 7"/>
          <p:cNvSpPr>
            <a:spLocks noGrp="1" noChangeArrowheads="1"/>
          </p:cNvSpPr>
          <p:nvPr>
            <p:ph type="body" sz="half" idx="2"/>
          </p:nvPr>
        </p:nvSpPr>
        <p:spPr>
          <a:xfrm>
            <a:off x="5181600" y="2133600"/>
            <a:ext cx="3810000" cy="3535362"/>
          </a:xfrm>
        </p:spPr>
        <p:txBody>
          <a:bodyPr/>
          <a:lstStyle/>
          <a:p>
            <a:pPr marL="342900" lvl="1" indent="-342900">
              <a:lnSpc>
                <a:spcPct val="80000"/>
              </a:lnSpc>
              <a:buFontTx/>
              <a:buChar char="•"/>
            </a:pPr>
            <a:r>
              <a:rPr lang="en-US" sz="1600" dirty="0" smtClean="0">
                <a:latin typeface="Arial Rounded MT Bold" pitchFamily="34" charset="0"/>
              </a:rPr>
              <a:t>USEC</a:t>
            </a:r>
          </a:p>
          <a:p>
            <a:pPr marL="742950" lvl="2" indent="-342900">
              <a:lnSpc>
                <a:spcPct val="80000"/>
              </a:lnSpc>
              <a:buFont typeface="Wingdings" pitchFamily="2" charset="2"/>
              <a:buChar char="§"/>
            </a:pPr>
            <a:r>
              <a:rPr lang="en-US" sz="1600" dirty="0" err="1" smtClean="0">
                <a:latin typeface="Arial Rounded MT Bold" pitchFamily="34" charset="0"/>
              </a:rPr>
              <a:t>Hqs</a:t>
            </a:r>
            <a:endParaRPr lang="en-US" sz="1600" dirty="0" smtClean="0">
              <a:latin typeface="Arial Rounded MT Bold" pitchFamily="34" charset="0"/>
            </a:endParaRPr>
          </a:p>
          <a:p>
            <a:pPr marL="1200150" lvl="3" indent="-342900">
              <a:lnSpc>
                <a:spcPct val="80000"/>
              </a:lnSpc>
              <a:buFont typeface="Arial" pitchFamily="34" charset="0"/>
              <a:buChar char="•"/>
            </a:pPr>
            <a:r>
              <a:rPr lang="en-US" sz="1400" dirty="0" err="1" smtClean="0">
                <a:latin typeface="Arial Rounded MT Bold" pitchFamily="34" charset="0"/>
              </a:rPr>
              <a:t>Danyale</a:t>
            </a:r>
            <a:r>
              <a:rPr lang="en-US" sz="1400" dirty="0" smtClean="0">
                <a:latin typeface="Arial Rounded MT Bold" pitchFamily="34" charset="0"/>
              </a:rPr>
              <a:t> Little (2)</a:t>
            </a:r>
          </a:p>
          <a:p>
            <a:pPr marL="1200150" lvl="3" indent="-342900">
              <a:lnSpc>
                <a:spcPct val="80000"/>
              </a:lnSpc>
              <a:buFont typeface="Arial" pitchFamily="34" charset="0"/>
              <a:buChar char="•"/>
            </a:pPr>
            <a:r>
              <a:rPr lang="en-US" sz="1400" dirty="0" smtClean="0">
                <a:latin typeface="Arial Rounded MT Bold" pitchFamily="34" charset="0"/>
              </a:rPr>
              <a:t>Ruby Johnson</a:t>
            </a:r>
          </a:p>
          <a:p>
            <a:pPr marL="1200150" lvl="3" indent="-342900">
              <a:lnSpc>
                <a:spcPct val="80000"/>
              </a:lnSpc>
              <a:buFont typeface="Arial" pitchFamily="34" charset="0"/>
              <a:buChar char="•"/>
            </a:pPr>
            <a:r>
              <a:rPr lang="en-US" sz="1400" dirty="0" smtClean="0">
                <a:latin typeface="Arial Rounded MT Bold" pitchFamily="34" charset="0"/>
              </a:rPr>
              <a:t>Kevin Amos</a:t>
            </a:r>
          </a:p>
          <a:p>
            <a:pPr marL="1200150" lvl="3" indent="-342900">
              <a:lnSpc>
                <a:spcPct val="80000"/>
              </a:lnSpc>
              <a:buFont typeface="Arial" pitchFamily="34" charset="0"/>
              <a:buChar char="•"/>
            </a:pPr>
            <a:r>
              <a:rPr lang="en-US" sz="1400" dirty="0" smtClean="0">
                <a:latin typeface="Arial Rounded MT Bold" pitchFamily="34" charset="0"/>
              </a:rPr>
              <a:t>Helen </a:t>
            </a:r>
            <a:r>
              <a:rPr lang="en-US" sz="1400" dirty="0" err="1" smtClean="0">
                <a:latin typeface="Arial Rounded MT Bold" pitchFamily="34" charset="0"/>
              </a:rPr>
              <a:t>Halloway</a:t>
            </a:r>
            <a:endParaRPr lang="en-US" sz="1400" dirty="0" smtClean="0">
              <a:latin typeface="Arial Rounded MT Bold" pitchFamily="34" charset="0"/>
            </a:endParaRPr>
          </a:p>
          <a:p>
            <a:pPr marL="1200150" lvl="3" indent="-342900">
              <a:lnSpc>
                <a:spcPct val="80000"/>
              </a:lnSpc>
              <a:buFont typeface="Arial" pitchFamily="34" charset="0"/>
              <a:buChar char="•"/>
            </a:pPr>
            <a:r>
              <a:rPr lang="en-US" sz="1400" dirty="0" err="1" smtClean="0">
                <a:latin typeface="Arial Rounded MT Bold" pitchFamily="34" charset="0"/>
              </a:rPr>
              <a:t>Jenell</a:t>
            </a:r>
            <a:r>
              <a:rPr lang="en-US" sz="1400" dirty="0" smtClean="0">
                <a:latin typeface="Arial Rounded MT Bold" pitchFamily="34" charset="0"/>
              </a:rPr>
              <a:t> </a:t>
            </a:r>
            <a:r>
              <a:rPr lang="en-US" sz="1400" dirty="0" err="1" smtClean="0">
                <a:latin typeface="Arial Rounded MT Bold" pitchFamily="34" charset="0"/>
              </a:rPr>
              <a:t>Widgoose</a:t>
            </a:r>
            <a:endParaRPr lang="en-US" sz="1400" dirty="0" smtClean="0">
              <a:latin typeface="Arial Rounded MT Bold" pitchFamily="34" charset="0"/>
            </a:endParaRPr>
          </a:p>
          <a:p>
            <a:pPr marL="1200150" lvl="3" indent="-342900">
              <a:lnSpc>
                <a:spcPct val="80000"/>
              </a:lnSpc>
              <a:buFont typeface="Arial" pitchFamily="34" charset="0"/>
              <a:buChar char="•"/>
            </a:pPr>
            <a:r>
              <a:rPr lang="en-US" sz="1400" dirty="0" smtClean="0">
                <a:latin typeface="Arial Rounded MT Bold" pitchFamily="34" charset="0"/>
              </a:rPr>
              <a:t>Althea Lee</a:t>
            </a:r>
          </a:p>
          <a:p>
            <a:pPr marL="1200150" lvl="3" indent="-342900">
              <a:lnSpc>
                <a:spcPct val="80000"/>
              </a:lnSpc>
              <a:buFont typeface="Arial" pitchFamily="34" charset="0"/>
              <a:buChar char="•"/>
            </a:pPr>
            <a:r>
              <a:rPr lang="en-US" sz="1400" dirty="0" smtClean="0">
                <a:latin typeface="Arial Rounded MT Bold" pitchFamily="34" charset="0"/>
              </a:rPr>
              <a:t>Sabrina Tucker</a:t>
            </a:r>
          </a:p>
          <a:p>
            <a:pPr marL="1200150" lvl="3" indent="-342900">
              <a:lnSpc>
                <a:spcPct val="80000"/>
              </a:lnSpc>
              <a:buFont typeface="Arial" pitchFamily="34" charset="0"/>
              <a:buChar char="•"/>
            </a:pPr>
            <a:r>
              <a:rPr lang="en-US" sz="1400" dirty="0" smtClean="0">
                <a:latin typeface="Arial Rounded MT Bold" pitchFamily="34" charset="0"/>
              </a:rPr>
              <a:t>James Harrison</a:t>
            </a:r>
          </a:p>
          <a:p>
            <a:pPr marL="1200150" lvl="3" indent="-342900">
              <a:lnSpc>
                <a:spcPct val="80000"/>
              </a:lnSpc>
              <a:buFont typeface="Arial" pitchFamily="34" charset="0"/>
              <a:buChar char="•"/>
            </a:pPr>
            <a:r>
              <a:rPr lang="en-US" sz="1400" dirty="0" smtClean="0">
                <a:latin typeface="Arial Rounded MT Bold" pitchFamily="34" charset="0"/>
              </a:rPr>
              <a:t>Angela </a:t>
            </a:r>
            <a:r>
              <a:rPr lang="en-US" sz="1400" dirty="0" err="1" smtClean="0">
                <a:latin typeface="Arial Rounded MT Bold" pitchFamily="34" charset="0"/>
              </a:rPr>
              <a:t>Stansbury</a:t>
            </a:r>
            <a:endParaRPr lang="en-US" sz="1400" dirty="0" smtClean="0">
              <a:latin typeface="Arial Rounded MT Bold" pitchFamily="34" charset="0"/>
            </a:endParaRPr>
          </a:p>
          <a:p>
            <a:pPr marL="742950" lvl="2" indent="-342900">
              <a:lnSpc>
                <a:spcPct val="80000"/>
              </a:lnSpc>
            </a:pPr>
            <a:endParaRPr lang="en-US" sz="1400" dirty="0" smtClean="0">
              <a:latin typeface="Arial Rounded MT Bold" pitchFamily="34" charset="0"/>
            </a:endParaRPr>
          </a:p>
          <a:p>
            <a:pPr marL="742950" lvl="2" indent="-342900">
              <a:lnSpc>
                <a:spcPct val="80000"/>
              </a:lnSpc>
            </a:pPr>
            <a:endParaRPr lang="en-US" sz="1400" dirty="0" smtClean="0">
              <a:latin typeface="Arial Rounded MT Bold" pitchFamily="34" charset="0"/>
            </a:endParaRPr>
          </a:p>
          <a:p>
            <a:pPr marL="742950" lvl="2" indent="-342900">
              <a:lnSpc>
                <a:spcPct val="80000"/>
              </a:lnSpc>
            </a:pPr>
            <a:endParaRPr lang="en-US" sz="1200" dirty="0" smtClean="0">
              <a:latin typeface="Arial Rounded MT Bold" pitchFamily="34" charset="0"/>
            </a:endParaRPr>
          </a:p>
          <a:p>
            <a:pPr>
              <a:lnSpc>
                <a:spcPct val="80000"/>
              </a:lnSpc>
            </a:pPr>
            <a:endParaRPr lang="en-US" sz="2000" b="1" dirty="0" smtClean="0">
              <a:latin typeface="Arial Rounded MT Bold" pitchFamily="34" charset="0"/>
            </a:endParaRPr>
          </a:p>
          <a:p>
            <a:pPr>
              <a:lnSpc>
                <a:spcPct val="80000"/>
              </a:lnSpc>
            </a:pPr>
            <a:endParaRPr lang="en-US" sz="1800" b="1" dirty="0" smtClean="0">
              <a:latin typeface="Arial Rounded MT Bold" pitchFamily="34" charset="0"/>
            </a:endParaRPr>
          </a:p>
          <a:p>
            <a:pPr>
              <a:lnSpc>
                <a:spcPct val="80000"/>
              </a:lnSpc>
            </a:pPr>
            <a:endParaRPr lang="en-US" sz="1800" b="1" dirty="0" smtClean="0">
              <a:latin typeface="Arial Rounded MT Bold" pitchFamily="34" charset="0"/>
            </a:endParaRPr>
          </a:p>
          <a:p>
            <a:pPr>
              <a:lnSpc>
                <a:spcPct val="80000"/>
              </a:lnSpc>
            </a:pPr>
            <a:endParaRPr lang="en-US" sz="1600" b="1" dirty="0" smtClean="0">
              <a:latin typeface="Arial Rounded MT Bold" pitchFamily="34" charset="0"/>
            </a:endParaRPr>
          </a:p>
          <a:p>
            <a:pPr eaLnBrk="1" hangingPunct="1">
              <a:lnSpc>
                <a:spcPct val="80000"/>
              </a:lnSpc>
            </a:pPr>
            <a:endParaRPr lang="en-US" sz="1600" b="1" dirty="0" smtClean="0">
              <a:latin typeface="Arial Rounded MT Bold" pitchFamily="34" charset="0"/>
            </a:endParaRPr>
          </a:p>
          <a:p>
            <a:pPr lvl="2" eaLnBrk="1" hangingPunct="1">
              <a:lnSpc>
                <a:spcPct val="80000"/>
              </a:lnSpc>
            </a:pPr>
            <a:endParaRPr lang="en-US" sz="1800" b="1" dirty="0" smtClean="0">
              <a:latin typeface="Arial Unicode MS" pitchFamily="34" charset="-128"/>
            </a:endParaRPr>
          </a:p>
          <a:p>
            <a:pPr>
              <a:lnSpc>
                <a:spcPct val="80000"/>
              </a:lnSpc>
            </a:pPr>
            <a:endParaRPr lang="en-US" sz="1800" b="1" dirty="0" smtClean="0"/>
          </a:p>
          <a:p>
            <a:pPr lvl="2">
              <a:lnSpc>
                <a:spcPct val="80000"/>
              </a:lnSpc>
            </a:pPr>
            <a:endParaRPr lang="en-US" sz="1400" dirty="0" smtClean="0"/>
          </a:p>
        </p:txBody>
      </p:sp>
      <p:sp>
        <p:nvSpPr>
          <p:cNvPr id="8" name="Slide Number Placeholder 7"/>
          <p:cNvSpPr>
            <a:spLocks noGrp="1"/>
          </p:cNvSpPr>
          <p:nvPr>
            <p:ph type="sldNum" sz="quarter" idx="12"/>
          </p:nvPr>
        </p:nvSpPr>
        <p:spPr/>
        <p:txBody>
          <a:bodyPr/>
          <a:lstStyle/>
          <a:p>
            <a:pPr>
              <a:defRPr/>
            </a:pPr>
            <a:fld id="{9429B8F7-A538-4468-B573-8742219DE83C}"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t>Larry M Oates/ (301) 713-3530</a:t>
            </a:r>
          </a:p>
          <a:p>
            <a:pPr algn="ctr">
              <a:spcBef>
                <a:spcPct val="0"/>
              </a:spcBef>
              <a:buFontTx/>
              <a:buNone/>
            </a:pPr>
            <a:r>
              <a:rPr lang="en-US" sz="1200"/>
              <a:t>Larry.M.Oates@noaa.gov</a:t>
            </a:r>
          </a:p>
        </p:txBody>
      </p:sp>
      <p:sp>
        <p:nvSpPr>
          <p:cNvPr id="3379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4559629C-8255-4B65-AC4E-76B585F1DE56}" type="slidenum">
              <a:rPr lang="en-US" sz="1400"/>
              <a:pPr algn="r">
                <a:spcBef>
                  <a:spcPct val="0"/>
                </a:spcBef>
                <a:buFontTx/>
                <a:buNone/>
              </a:pPr>
              <a:t>24</a:t>
            </a:fld>
            <a:endParaRPr lang="en-US" sz="1400"/>
          </a:p>
        </p:txBody>
      </p:sp>
      <p:sp>
        <p:nvSpPr>
          <p:cNvPr id="33797" name="Rectangle 2"/>
          <p:cNvSpPr>
            <a:spLocks noGrp="1" noChangeArrowheads="1"/>
          </p:cNvSpPr>
          <p:nvPr>
            <p:ph type="title"/>
          </p:nvPr>
        </p:nvSpPr>
        <p:spPr/>
        <p:txBody>
          <a:bodyPr/>
          <a:lstStyle/>
          <a:p>
            <a:pPr eaLnBrk="1" hangingPunct="1"/>
            <a:r>
              <a:rPr lang="en-US" sz="3200" b="1" smtClean="0">
                <a:latin typeface="Arial Rounded MT Bold" pitchFamily="34" charset="0"/>
              </a:rPr>
              <a:t>NOAA HAND RECEIPT POLICY</a:t>
            </a:r>
          </a:p>
        </p:txBody>
      </p:sp>
      <p:sp>
        <p:nvSpPr>
          <p:cNvPr id="343046" name="Rectangle 3"/>
          <p:cNvSpPr>
            <a:spLocks noGrp="1" noChangeArrowheads="1"/>
          </p:cNvSpPr>
          <p:nvPr>
            <p:ph type="body" sz="half" idx="1"/>
          </p:nvPr>
        </p:nvSpPr>
        <p:spPr>
          <a:xfrm>
            <a:off x="152400" y="1752600"/>
            <a:ext cx="8458200" cy="4343400"/>
          </a:xfrm>
        </p:spPr>
        <p:txBody>
          <a:bodyPr/>
          <a:lstStyle/>
          <a:p>
            <a:pPr lvl="1" eaLnBrk="1" hangingPunct="1">
              <a:lnSpc>
                <a:spcPct val="80000"/>
              </a:lnSpc>
              <a:buFontTx/>
              <a:buNone/>
              <a:defRPr/>
            </a:pPr>
            <a:r>
              <a:rPr lang="en-US" sz="3000" dirty="0" smtClean="0">
                <a:solidFill>
                  <a:srgbClr val="000000"/>
                </a:solidFill>
                <a:uFill>
                  <a:solidFill>
                    <a:schemeClr val="bg1"/>
                  </a:solidFill>
                </a:uFill>
                <a:latin typeface="Arial Rounded MT Bold" pitchFamily="34" charset="0"/>
              </a:rPr>
              <a:t>DOC Personal Property Management Manual – Oct 2007</a:t>
            </a:r>
          </a:p>
          <a:p>
            <a:pPr lvl="1" eaLnBrk="1" hangingPunct="1">
              <a:lnSpc>
                <a:spcPct val="80000"/>
              </a:lnSpc>
              <a:buFontTx/>
              <a:buChar char="-"/>
              <a:defRPr/>
            </a:pPr>
            <a:r>
              <a:rPr lang="en-US" sz="2000" dirty="0" smtClean="0">
                <a:solidFill>
                  <a:srgbClr val="000000"/>
                </a:solidFill>
                <a:uFill>
                  <a:solidFill>
                    <a:schemeClr val="bg1"/>
                  </a:solidFill>
                </a:uFill>
                <a:latin typeface="Arial Rounded MT Bold" pitchFamily="34" charset="0"/>
              </a:rPr>
              <a:t>All Personal Property will be assigned to an End-User</a:t>
            </a:r>
          </a:p>
          <a:p>
            <a:pPr lvl="1" eaLnBrk="1" hangingPunct="1">
              <a:lnSpc>
                <a:spcPct val="80000"/>
              </a:lnSpc>
              <a:buFontTx/>
              <a:buChar char="-"/>
              <a:defRPr/>
            </a:pPr>
            <a:r>
              <a:rPr lang="en-US" sz="2000" dirty="0" smtClean="0">
                <a:solidFill>
                  <a:srgbClr val="000000"/>
                </a:solidFill>
                <a:uFill>
                  <a:solidFill>
                    <a:schemeClr val="bg1"/>
                  </a:solidFill>
                </a:uFill>
                <a:latin typeface="Arial Rounded MT Bold" pitchFamily="34" charset="0"/>
              </a:rPr>
              <a:t>End–Users will sign Hand Receipts for the Personal Property they are assigned.</a:t>
            </a:r>
          </a:p>
          <a:p>
            <a:pPr lvl="1" eaLnBrk="1" hangingPunct="1">
              <a:lnSpc>
                <a:spcPct val="80000"/>
              </a:lnSpc>
              <a:buFontTx/>
              <a:buChar char="-"/>
              <a:defRPr/>
            </a:pPr>
            <a:r>
              <a:rPr lang="en-US" sz="2000" dirty="0" smtClean="0">
                <a:solidFill>
                  <a:srgbClr val="000000"/>
                </a:solidFill>
                <a:uFill>
                  <a:solidFill>
                    <a:schemeClr val="bg1"/>
                  </a:solidFill>
                </a:uFill>
                <a:latin typeface="Arial Rounded MT Bold" pitchFamily="34" charset="0"/>
              </a:rPr>
              <a:t>The Hand Receipts are subject to external and internal audits</a:t>
            </a:r>
          </a:p>
          <a:p>
            <a:pPr lvl="1" eaLnBrk="1" hangingPunct="1">
              <a:lnSpc>
                <a:spcPct val="80000"/>
              </a:lnSpc>
              <a:buFontTx/>
              <a:buChar char="-"/>
              <a:defRPr/>
            </a:pPr>
            <a:endParaRPr lang="en-US" sz="2000" dirty="0" smtClean="0">
              <a:solidFill>
                <a:srgbClr val="000000"/>
              </a:solidFill>
              <a:uFill>
                <a:solidFill>
                  <a:schemeClr val="bg1"/>
                </a:solidFill>
              </a:uFill>
              <a:latin typeface="Arial Rounded MT Bold" pitchFamily="34" charset="0"/>
            </a:endParaRPr>
          </a:p>
          <a:p>
            <a:pPr lvl="1" eaLnBrk="1" hangingPunct="1">
              <a:lnSpc>
                <a:spcPct val="80000"/>
              </a:lnSpc>
              <a:buFontTx/>
              <a:buNone/>
              <a:defRPr/>
            </a:pPr>
            <a:r>
              <a:rPr lang="en-US" sz="2000" dirty="0" smtClean="0">
                <a:solidFill>
                  <a:srgbClr val="000000"/>
                </a:solidFill>
                <a:uFill>
                  <a:solidFill>
                    <a:schemeClr val="bg1"/>
                  </a:solidFill>
                </a:uFill>
                <a:latin typeface="Arial Rounded MT Bold" pitchFamily="34" charset="0"/>
              </a:rPr>
              <a:t>All of NOAA needs to be in compliance with the DOC Policy</a:t>
            </a:r>
          </a:p>
          <a:p>
            <a:pPr lvl="1" eaLnBrk="1" hangingPunct="1">
              <a:lnSpc>
                <a:spcPct val="80000"/>
              </a:lnSpc>
              <a:buFontTx/>
              <a:buNone/>
              <a:defRPr/>
            </a:pPr>
            <a:endParaRPr lang="en-US" sz="2000" dirty="0" smtClean="0">
              <a:solidFill>
                <a:srgbClr val="000000"/>
              </a:solidFill>
              <a:uFill>
                <a:solidFill>
                  <a:schemeClr val="bg1"/>
                </a:solidFill>
              </a:uFill>
              <a:latin typeface="Arial Rounded MT Bold" pitchFamily="34" charset="0"/>
            </a:endParaRPr>
          </a:p>
          <a:p>
            <a:pPr lvl="1" eaLnBrk="1" hangingPunct="1">
              <a:lnSpc>
                <a:spcPct val="80000"/>
              </a:lnSpc>
              <a:buFontTx/>
              <a:buNone/>
              <a:defRPr/>
            </a:pPr>
            <a:r>
              <a:rPr lang="en-US" sz="2000" dirty="0" smtClean="0">
                <a:solidFill>
                  <a:srgbClr val="000000"/>
                </a:solidFill>
                <a:uFill>
                  <a:solidFill>
                    <a:schemeClr val="bg1"/>
                  </a:solidFill>
                </a:uFill>
                <a:latin typeface="Arial Rounded MT Bold" pitchFamily="34" charset="0"/>
              </a:rPr>
              <a:t>The new NOAA Hand Receipt Policy will be announced via this forum,  Personal Property Web Pages and in future inventory guidance </a:t>
            </a:r>
          </a:p>
          <a:p>
            <a:pPr lvl="1" eaLnBrk="1" hangingPunct="1">
              <a:lnSpc>
                <a:spcPct val="80000"/>
              </a:lnSpc>
              <a:buFontTx/>
              <a:buNone/>
              <a:defRPr/>
            </a:pPr>
            <a:endParaRPr lang="en-US" sz="2000" dirty="0" smtClean="0">
              <a:solidFill>
                <a:srgbClr val="000000"/>
              </a:solidFill>
              <a:uFill>
                <a:solidFill>
                  <a:schemeClr val="bg1"/>
                </a:solidFill>
              </a:uFill>
              <a:latin typeface="Arial Rounded MT Bold" pitchFamily="34" charset="0"/>
            </a:endParaRPr>
          </a:p>
        </p:txBody>
      </p:sp>
      <p:sp>
        <p:nvSpPr>
          <p:cNvPr id="7" name="Date Placeholder 6"/>
          <p:cNvSpPr>
            <a:spLocks noGrp="1"/>
          </p:cNvSpPr>
          <p:nvPr>
            <p:ph type="dt" sz="half" idx="10"/>
          </p:nvPr>
        </p:nvSpPr>
        <p:spPr>
          <a:xfrm>
            <a:off x="533400" y="6096000"/>
            <a:ext cx="2133600" cy="476250"/>
          </a:xfrm>
        </p:spPr>
        <p:txBody>
          <a:bodyPr/>
          <a:lstStyle/>
          <a:p>
            <a:pPr>
              <a:defRPr/>
            </a:pPr>
            <a:fld id="{13A65139-FBD9-43BC-B66E-AB68B7910DBB}" type="datetime8">
              <a:rPr lang="en-US" smtClean="0"/>
              <a:pPr>
                <a:defRPr/>
              </a:pPr>
              <a:t>8/27/2008 1:09 PM</a:t>
            </a:fld>
            <a:endParaRPr lang="en-US" dirty="0"/>
          </a:p>
        </p:txBody>
      </p:sp>
      <p:sp>
        <p:nvSpPr>
          <p:cNvPr id="8" name="Slide Number Placeholder 7"/>
          <p:cNvSpPr>
            <a:spLocks noGrp="1"/>
          </p:cNvSpPr>
          <p:nvPr>
            <p:ph type="sldNum" sz="quarter" idx="12"/>
          </p:nvPr>
        </p:nvSpPr>
        <p:spPr/>
        <p:txBody>
          <a:bodyPr/>
          <a:lstStyle/>
          <a:p>
            <a:pPr>
              <a:defRPr/>
            </a:pPr>
            <a:fld id="{9429B8F7-A538-4468-B573-8742219DE83C}"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t>Larry M Oates/ (301) 713-3530</a:t>
            </a:r>
          </a:p>
          <a:p>
            <a:pPr algn="ctr">
              <a:spcBef>
                <a:spcPct val="0"/>
              </a:spcBef>
              <a:buFontTx/>
              <a:buNone/>
            </a:pPr>
            <a:r>
              <a:rPr lang="en-US" sz="1200"/>
              <a:t>Larry.M.Oates@noaa.gov</a:t>
            </a:r>
          </a:p>
        </p:txBody>
      </p:sp>
      <p:sp>
        <p:nvSpPr>
          <p:cNvPr id="34820"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5FC3444A-C998-47BA-9453-A3AEF39B7701}" type="slidenum">
              <a:rPr lang="en-US" sz="1400"/>
              <a:pPr algn="r">
                <a:spcBef>
                  <a:spcPct val="0"/>
                </a:spcBef>
                <a:buFontTx/>
                <a:buNone/>
              </a:pPr>
              <a:t>25</a:t>
            </a:fld>
            <a:endParaRPr lang="en-US" sz="1400"/>
          </a:p>
        </p:txBody>
      </p:sp>
      <p:sp>
        <p:nvSpPr>
          <p:cNvPr id="34821" name="Rectangle 2"/>
          <p:cNvSpPr>
            <a:spLocks noGrp="1" noChangeArrowheads="1"/>
          </p:cNvSpPr>
          <p:nvPr>
            <p:ph type="title"/>
          </p:nvPr>
        </p:nvSpPr>
        <p:spPr/>
        <p:txBody>
          <a:bodyPr/>
          <a:lstStyle/>
          <a:p>
            <a:pPr eaLnBrk="1" hangingPunct="1"/>
            <a:r>
              <a:rPr lang="en-US" sz="3200" b="1" smtClean="0">
                <a:latin typeface="Arial Rounded MT Bold" pitchFamily="34" charset="0"/>
              </a:rPr>
              <a:t>NOAA HAND RECEIPT POLICY</a:t>
            </a:r>
          </a:p>
        </p:txBody>
      </p:sp>
      <p:sp>
        <p:nvSpPr>
          <p:cNvPr id="343046" name="Rectangle 3"/>
          <p:cNvSpPr>
            <a:spLocks noGrp="1" noChangeArrowheads="1"/>
          </p:cNvSpPr>
          <p:nvPr>
            <p:ph type="body" sz="half" idx="1"/>
          </p:nvPr>
        </p:nvSpPr>
        <p:spPr>
          <a:xfrm>
            <a:off x="152400" y="1752600"/>
            <a:ext cx="8458200" cy="4343400"/>
          </a:xfrm>
        </p:spPr>
        <p:txBody>
          <a:bodyPr/>
          <a:lstStyle/>
          <a:p>
            <a:pPr lvl="1" eaLnBrk="1" hangingPunct="1">
              <a:lnSpc>
                <a:spcPct val="80000"/>
              </a:lnSpc>
              <a:buFontTx/>
              <a:buNone/>
              <a:defRPr/>
            </a:pPr>
            <a:r>
              <a:rPr lang="en-US" sz="2000" dirty="0" smtClean="0">
                <a:solidFill>
                  <a:srgbClr val="000000"/>
                </a:solidFill>
                <a:uFill>
                  <a:solidFill>
                    <a:schemeClr val="bg1"/>
                  </a:solidFill>
                </a:uFill>
                <a:latin typeface="Arial Rounded MT Bold" pitchFamily="34" charset="0"/>
              </a:rPr>
              <a:t>NOAA Implementation of DOC Hand Receipt Policy</a:t>
            </a:r>
          </a:p>
          <a:p>
            <a:pPr lvl="1" eaLnBrk="1" hangingPunct="1">
              <a:lnSpc>
                <a:spcPct val="80000"/>
              </a:lnSpc>
              <a:buFontTx/>
              <a:buNone/>
              <a:defRPr/>
            </a:pPr>
            <a:r>
              <a:rPr lang="en-US" sz="2000" dirty="0" smtClean="0">
                <a:solidFill>
                  <a:srgbClr val="000000"/>
                </a:solidFill>
                <a:uFill>
                  <a:solidFill>
                    <a:schemeClr val="bg1"/>
                  </a:solidFill>
                </a:uFill>
                <a:latin typeface="Arial Rounded MT Bold" pitchFamily="34" charset="0"/>
              </a:rPr>
              <a:t>	Phase 1</a:t>
            </a:r>
          </a:p>
          <a:p>
            <a:pPr lvl="1" eaLnBrk="1" hangingPunct="1">
              <a:lnSpc>
                <a:spcPct val="80000"/>
              </a:lnSpc>
              <a:buFontTx/>
              <a:buNone/>
              <a:defRPr/>
            </a:pPr>
            <a:endParaRPr lang="en-US" sz="2000" dirty="0" smtClean="0">
              <a:solidFill>
                <a:srgbClr val="000000"/>
              </a:solidFill>
              <a:uFill>
                <a:solidFill>
                  <a:schemeClr val="bg1"/>
                </a:solidFill>
              </a:uFill>
              <a:latin typeface="Arial Rounded MT Bold" pitchFamily="34" charset="0"/>
            </a:endParaRP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NOAA will use the Sunflower  Current User  field to identify End-users</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Property Custodian will assign all Personal Property to the Current User in Sunflower </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Property not assigned to a Current User will be assigned to the Property Custodian</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PPMB will provide a report to the PMO reflecting the status of property not assigned to a Current User</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Completion date for Phase 1 is September 4, 2008</a:t>
            </a:r>
          </a:p>
          <a:p>
            <a:pPr lvl="1" eaLnBrk="1" hangingPunct="1">
              <a:lnSpc>
                <a:spcPct val="80000"/>
              </a:lnSpc>
              <a:buFontTx/>
              <a:buNone/>
              <a:defRPr/>
            </a:pPr>
            <a:endParaRPr lang="en-US" sz="2000" u="sng" dirty="0" smtClean="0">
              <a:solidFill>
                <a:srgbClr val="000000"/>
              </a:solidFill>
              <a:uFill>
                <a:solidFill>
                  <a:schemeClr val="bg1"/>
                </a:solidFill>
              </a:uFill>
              <a:latin typeface="Arial Rounded MT Bold" pitchFamily="34" charset="0"/>
            </a:endParaRPr>
          </a:p>
        </p:txBody>
      </p:sp>
      <p:sp>
        <p:nvSpPr>
          <p:cNvPr id="7" name="Date Placeholder 6"/>
          <p:cNvSpPr>
            <a:spLocks noGrp="1"/>
          </p:cNvSpPr>
          <p:nvPr>
            <p:ph type="dt" sz="half" idx="10"/>
          </p:nvPr>
        </p:nvSpPr>
        <p:spPr>
          <a:xfrm>
            <a:off x="609600" y="6172200"/>
            <a:ext cx="2133600" cy="476250"/>
          </a:xfrm>
        </p:spPr>
        <p:txBody>
          <a:bodyPr/>
          <a:lstStyle/>
          <a:p>
            <a:pPr>
              <a:defRPr/>
            </a:pPr>
            <a:fld id="{F71DEFF3-27A2-40B1-A24A-FB907F0F5CC0}" type="datetime8">
              <a:rPr lang="en-US" smtClean="0"/>
              <a:pPr>
                <a:defRPr/>
              </a:pPr>
              <a:t>8/27/2008 1:09 PM</a:t>
            </a:fld>
            <a:endParaRPr lang="en-US" dirty="0"/>
          </a:p>
        </p:txBody>
      </p:sp>
      <p:sp>
        <p:nvSpPr>
          <p:cNvPr id="8" name="Slide Number Placeholder 7"/>
          <p:cNvSpPr>
            <a:spLocks noGrp="1"/>
          </p:cNvSpPr>
          <p:nvPr>
            <p:ph type="sldNum" sz="quarter" idx="12"/>
          </p:nvPr>
        </p:nvSpPr>
        <p:spPr/>
        <p:txBody>
          <a:bodyPr/>
          <a:lstStyle/>
          <a:p>
            <a:pPr>
              <a:defRPr/>
            </a:pPr>
            <a:fld id="{9429B8F7-A538-4468-B573-8742219DE83C}"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dirty="0"/>
              <a:t>Larry M Oates/ (301) 713-3530</a:t>
            </a:r>
          </a:p>
          <a:p>
            <a:pPr algn="ctr">
              <a:spcBef>
                <a:spcPct val="0"/>
              </a:spcBef>
              <a:buFontTx/>
              <a:buNone/>
            </a:pPr>
            <a:r>
              <a:rPr lang="en-US" sz="1200" dirty="0"/>
              <a:t>Larry.M.Oates@noaa.gov</a:t>
            </a:r>
          </a:p>
        </p:txBody>
      </p:sp>
      <p:sp>
        <p:nvSpPr>
          <p:cNvPr id="35844"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CA47BBD4-5DDC-4290-A69D-68E7823F1275}" type="slidenum">
              <a:rPr lang="en-US" sz="1400"/>
              <a:pPr algn="r">
                <a:spcBef>
                  <a:spcPct val="0"/>
                </a:spcBef>
                <a:buFontTx/>
                <a:buNone/>
              </a:pPr>
              <a:t>26</a:t>
            </a:fld>
            <a:endParaRPr lang="en-US" sz="1400"/>
          </a:p>
        </p:txBody>
      </p:sp>
      <p:sp>
        <p:nvSpPr>
          <p:cNvPr id="35845" name="Rectangle 2"/>
          <p:cNvSpPr>
            <a:spLocks noGrp="1" noChangeArrowheads="1"/>
          </p:cNvSpPr>
          <p:nvPr>
            <p:ph type="title"/>
          </p:nvPr>
        </p:nvSpPr>
        <p:spPr/>
        <p:txBody>
          <a:bodyPr/>
          <a:lstStyle/>
          <a:p>
            <a:pPr eaLnBrk="1" hangingPunct="1"/>
            <a:r>
              <a:rPr lang="en-US" sz="3200" b="1" smtClean="0">
                <a:latin typeface="Arial Rounded MT Bold" pitchFamily="34" charset="0"/>
              </a:rPr>
              <a:t>NOAA HAND RECEIPT POLICY</a:t>
            </a:r>
          </a:p>
        </p:txBody>
      </p:sp>
      <p:sp>
        <p:nvSpPr>
          <p:cNvPr id="343046" name="Rectangle 3"/>
          <p:cNvSpPr>
            <a:spLocks noGrp="1" noChangeArrowheads="1"/>
          </p:cNvSpPr>
          <p:nvPr>
            <p:ph type="body" sz="half" idx="1"/>
          </p:nvPr>
        </p:nvSpPr>
        <p:spPr>
          <a:xfrm>
            <a:off x="304800" y="1295400"/>
            <a:ext cx="8458200" cy="4648200"/>
          </a:xfrm>
        </p:spPr>
        <p:txBody>
          <a:bodyPr/>
          <a:lstStyle/>
          <a:p>
            <a:pPr lvl="1" eaLnBrk="1" hangingPunct="1">
              <a:lnSpc>
                <a:spcPct val="80000"/>
              </a:lnSpc>
              <a:buFontTx/>
              <a:buNone/>
              <a:defRPr/>
            </a:pPr>
            <a:r>
              <a:rPr lang="en-US" sz="2000" dirty="0" smtClean="0">
                <a:solidFill>
                  <a:srgbClr val="000000"/>
                </a:solidFill>
                <a:uFill>
                  <a:solidFill>
                    <a:schemeClr val="bg1"/>
                  </a:solidFill>
                </a:uFill>
                <a:latin typeface="Arial Rounded MT Bold" pitchFamily="34" charset="0"/>
              </a:rPr>
              <a:t>NOAA implementation Of DOC Hand Receipt Policy</a:t>
            </a:r>
          </a:p>
          <a:p>
            <a:pPr lvl="1" eaLnBrk="1" hangingPunct="1">
              <a:lnSpc>
                <a:spcPct val="80000"/>
              </a:lnSpc>
              <a:buFontTx/>
              <a:buNone/>
              <a:defRPr/>
            </a:pPr>
            <a:r>
              <a:rPr lang="en-US" sz="2000" dirty="0" smtClean="0">
                <a:solidFill>
                  <a:srgbClr val="000000"/>
                </a:solidFill>
                <a:uFill>
                  <a:solidFill>
                    <a:schemeClr val="bg1"/>
                  </a:solidFill>
                </a:uFill>
                <a:latin typeface="Arial Rounded MT Bold" pitchFamily="34" charset="0"/>
              </a:rPr>
              <a:t>	Phase 2</a:t>
            </a:r>
          </a:p>
          <a:p>
            <a:pPr lvl="1" eaLnBrk="1" hangingPunct="1">
              <a:lnSpc>
                <a:spcPct val="80000"/>
              </a:lnSpc>
              <a:defRPr/>
            </a:pPr>
            <a:endParaRPr lang="en-US" sz="2000" u="sng" dirty="0" smtClean="0">
              <a:solidFill>
                <a:srgbClr val="000000"/>
              </a:solidFill>
              <a:uFill>
                <a:solidFill>
                  <a:schemeClr val="bg1"/>
                </a:solidFill>
              </a:uFill>
              <a:latin typeface="Arial Rounded MT Bold" pitchFamily="34" charset="0"/>
            </a:endParaRP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NOAA will use the Sunflower  </a:t>
            </a:r>
            <a:r>
              <a:rPr lang="en-US" sz="2000" dirty="0" smtClean="0">
                <a:solidFill>
                  <a:srgbClr val="000000"/>
                </a:solidFill>
                <a:latin typeface="Arial Rounded MT Bold" pitchFamily="34" charset="0"/>
              </a:rPr>
              <a:t>Review Campaign Base Assets with Resolution Information report  as the NOAA Hand Receipt</a:t>
            </a:r>
            <a:endParaRPr lang="en-US" sz="2000" dirty="0" smtClean="0">
              <a:solidFill>
                <a:srgbClr val="000000"/>
              </a:solidFill>
              <a:uFill>
                <a:solidFill>
                  <a:schemeClr val="bg1"/>
                </a:solidFill>
              </a:uFill>
              <a:latin typeface="Arial Rounded MT Bold" pitchFamily="34" charset="0"/>
            </a:endParaRP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Property Custodians will </a:t>
            </a:r>
            <a:r>
              <a:rPr lang="en-US" sz="2000" dirty="0" smtClean="0">
                <a:solidFill>
                  <a:srgbClr val="000000"/>
                </a:solidFill>
                <a:latin typeface="Arial Rounded MT Bold" pitchFamily="34" charset="0"/>
              </a:rPr>
              <a:t>print the Review Campaign Base Assets with Resolution Information reports, and have each Current User initial the bottom of each page and sign at top of the total page by his or her name</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Property Custodians will retain the </a:t>
            </a:r>
            <a:r>
              <a:rPr lang="en-US" sz="2000" dirty="0" smtClean="0">
                <a:solidFill>
                  <a:srgbClr val="000000"/>
                </a:solidFill>
                <a:latin typeface="Arial Rounded MT Bold" pitchFamily="34" charset="0"/>
              </a:rPr>
              <a:t>NOAA Hand Receipt </a:t>
            </a:r>
            <a:r>
              <a:rPr lang="en-US" sz="2000" dirty="0" smtClean="0">
                <a:solidFill>
                  <a:srgbClr val="000000"/>
                </a:solidFill>
                <a:uFill>
                  <a:solidFill>
                    <a:schemeClr val="bg1"/>
                  </a:solidFill>
                </a:uFill>
                <a:latin typeface="Arial Rounded MT Bold" pitchFamily="34" charset="0"/>
              </a:rPr>
              <a:t>for future audit </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Property Custodians will continue to use NOAA Form 37-40 for all new acquisitions that are not included on the Review Campaign Base Assets with Resolution Information</a:t>
            </a:r>
          </a:p>
          <a:p>
            <a:pPr lvl="1" eaLnBrk="1" hangingPunct="1">
              <a:lnSpc>
                <a:spcPct val="80000"/>
              </a:lnSpc>
              <a:defRPr/>
            </a:pPr>
            <a:r>
              <a:rPr lang="en-US" sz="2000" dirty="0" smtClean="0">
                <a:solidFill>
                  <a:srgbClr val="000000"/>
                </a:solidFill>
                <a:uFill>
                  <a:solidFill>
                    <a:schemeClr val="bg1"/>
                  </a:solidFill>
                </a:uFill>
                <a:latin typeface="Arial Rounded MT Bold" pitchFamily="34" charset="0"/>
              </a:rPr>
              <a:t>Completion date for Phase 2 is November 6, 2008</a:t>
            </a:r>
          </a:p>
          <a:p>
            <a:pPr lvl="1" eaLnBrk="1" hangingPunct="1">
              <a:lnSpc>
                <a:spcPct val="80000"/>
              </a:lnSpc>
              <a:buFontTx/>
              <a:buNone/>
              <a:defRPr/>
            </a:pPr>
            <a:endParaRPr lang="en-US" sz="2000" u="sng" dirty="0" smtClean="0">
              <a:solidFill>
                <a:srgbClr val="000000"/>
              </a:solidFill>
              <a:uFill>
                <a:solidFill>
                  <a:schemeClr val="bg1"/>
                </a:solidFill>
              </a:uFill>
              <a:latin typeface="Arial Rounded MT Bold" pitchFamily="34" charset="0"/>
            </a:endParaRPr>
          </a:p>
        </p:txBody>
      </p:sp>
      <p:sp>
        <p:nvSpPr>
          <p:cNvPr id="7" name="Date Placeholder 6"/>
          <p:cNvSpPr>
            <a:spLocks noGrp="1"/>
          </p:cNvSpPr>
          <p:nvPr>
            <p:ph type="dt" sz="half" idx="10"/>
          </p:nvPr>
        </p:nvSpPr>
        <p:spPr>
          <a:xfrm>
            <a:off x="762000" y="6172200"/>
            <a:ext cx="2133600" cy="476250"/>
          </a:xfrm>
        </p:spPr>
        <p:txBody>
          <a:bodyPr/>
          <a:lstStyle/>
          <a:p>
            <a:pPr>
              <a:defRPr/>
            </a:pPr>
            <a:fld id="{31DA9B6B-0F57-465E-B6D4-EA9E611DCFC5}" type="datetime8">
              <a:rPr lang="en-US" smtClean="0"/>
              <a:pPr>
                <a:defRPr/>
              </a:pPr>
              <a:t>8/27/2008 1:09 PM</a:t>
            </a:fld>
            <a:endParaRPr lang="en-US" dirty="0"/>
          </a:p>
        </p:txBody>
      </p:sp>
      <p:sp>
        <p:nvSpPr>
          <p:cNvPr id="8" name="Slide Number Placeholder 7"/>
          <p:cNvSpPr>
            <a:spLocks noGrp="1"/>
          </p:cNvSpPr>
          <p:nvPr>
            <p:ph type="sldNum" sz="quarter" idx="12"/>
          </p:nvPr>
        </p:nvSpPr>
        <p:spPr/>
        <p:txBody>
          <a:bodyPr/>
          <a:lstStyle/>
          <a:p>
            <a:pPr>
              <a:defRPr/>
            </a:pPr>
            <a:fld id="{9429B8F7-A538-4468-B573-8742219DE83C}"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half" idx="10"/>
          </p:nvPr>
        </p:nvSpPr>
        <p:spPr>
          <a:ln/>
        </p:spPr>
        <p:txBody>
          <a:bodyPr/>
          <a:lstStyle/>
          <a:p>
            <a:fld id="{9875DF1F-B93C-4A0B-A30B-4E290C2224A8}" type="datetime8">
              <a:rPr lang="en-US"/>
              <a:pPr/>
              <a:t>8/27/2008 1:09 PM</a:t>
            </a:fld>
            <a:endParaRPr lang="en-US"/>
          </a:p>
        </p:txBody>
      </p:sp>
      <p:sp>
        <p:nvSpPr>
          <p:cNvPr id="347138" name="Rectangle 2"/>
          <p:cNvSpPr>
            <a:spLocks noGrp="1" noChangeArrowheads="1"/>
          </p:cNvSpPr>
          <p:nvPr>
            <p:ph type="title"/>
          </p:nvPr>
        </p:nvSpPr>
        <p:spPr>
          <a:xfrm>
            <a:off x="457200" y="228600"/>
            <a:ext cx="8229600" cy="1143000"/>
          </a:xfrm>
        </p:spPr>
        <p:txBody>
          <a:bodyPr/>
          <a:lstStyle/>
          <a:p>
            <a:r>
              <a:rPr lang="en-US" sz="4600" b="1" dirty="0" smtClean="0">
                <a:latin typeface="Arial Rounded MT Bold" pitchFamily="34" charset="0"/>
              </a:rPr>
              <a:t>TRAINING</a:t>
            </a:r>
          </a:p>
        </p:txBody>
      </p:sp>
      <p:sp>
        <p:nvSpPr>
          <p:cNvPr id="347139" name="Rectangle 3"/>
          <p:cNvSpPr>
            <a:spLocks noGrp="1" noChangeArrowheads="1"/>
          </p:cNvSpPr>
          <p:nvPr>
            <p:ph type="body" idx="1"/>
          </p:nvPr>
        </p:nvSpPr>
        <p:spPr>
          <a:xfrm>
            <a:off x="381000" y="1600200"/>
            <a:ext cx="8229600" cy="4525963"/>
          </a:xfrm>
        </p:spPr>
        <p:txBody>
          <a:bodyPr/>
          <a:lstStyle/>
          <a:p>
            <a:pPr eaLnBrk="1" hangingPunct="1"/>
            <a:r>
              <a:rPr lang="en-US" sz="2800" dirty="0" smtClean="0">
                <a:latin typeface="Arial Rounded MT Bold" pitchFamily="34" charset="0"/>
              </a:rPr>
              <a:t>Per the Department of Commerce, Property Official Certification Manual, dated November 2006, Section 4.4 Continuation of Certification Training, “Each Certified Property Official (PMO, PAO, PC) must attend refresher training each year for eight classroom hours of learning.”</a:t>
            </a:r>
          </a:p>
          <a:p>
            <a:pPr eaLnBrk="1" hangingPunct="1"/>
            <a:r>
              <a:rPr lang="en-US" sz="2800" dirty="0" smtClean="0">
                <a:latin typeface="Arial Rounded MT Bold" pitchFamily="34" charset="0"/>
              </a:rPr>
              <a:t>Yearly requirement is from the date of the last  training.  </a:t>
            </a:r>
          </a:p>
        </p:txBody>
      </p:sp>
      <p:sp>
        <p:nvSpPr>
          <p:cNvPr id="347140" name="Rectangle 4"/>
          <p:cNvSpPr>
            <a:spLocks noChangeArrowheads="1"/>
          </p:cNvSpPr>
          <p:nvPr/>
        </p:nvSpPr>
        <p:spPr bwMode="auto">
          <a:xfrm>
            <a:off x="7162800" y="6251575"/>
            <a:ext cx="1295400" cy="304800"/>
          </a:xfrm>
          <a:prstGeom prst="rect">
            <a:avLst/>
          </a:prstGeom>
          <a:noFill/>
          <a:ln w="9525" algn="ctr">
            <a:noFill/>
            <a:miter lim="800000"/>
            <a:headEnd/>
            <a:tailEnd/>
          </a:ln>
          <a:effectLst/>
        </p:spPr>
        <p:txBody>
          <a:bodyPr wrap="none">
            <a:spAutoFit/>
          </a:bodyPr>
          <a:lstStyle/>
          <a:p>
            <a:pPr marL="1143000" indent="-228600">
              <a:buFontTx/>
              <a:buNone/>
            </a:pPr>
            <a:fld id="{C9F87729-1BF3-4964-AAA1-B82B13CA7942}" type="slidenum">
              <a:rPr lang="en-US" sz="1400">
                <a:latin typeface="Arial Unicode MS" pitchFamily="34" charset="-128"/>
              </a:rPr>
              <a:pPr marL="1143000" indent="-228600">
                <a:buFontTx/>
                <a:buNone/>
              </a:pPr>
              <a:t>27</a:t>
            </a:fld>
            <a:endParaRPr lang="en-US" sz="1400">
              <a:latin typeface="Arial Unicode MS" pitchFamily="34" charset="-128"/>
            </a:endParaRPr>
          </a:p>
        </p:txBody>
      </p:sp>
      <p:sp>
        <p:nvSpPr>
          <p:cNvPr id="347142"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half" idx="10"/>
          </p:nvPr>
        </p:nvSpPr>
        <p:spPr>
          <a:ln/>
        </p:spPr>
        <p:txBody>
          <a:bodyPr/>
          <a:lstStyle/>
          <a:p>
            <a:fld id="{C1424184-CA07-4137-846F-CCC364A9DA51}" type="datetime8">
              <a:rPr lang="en-US"/>
              <a:pPr/>
              <a:t>8/27/2008 1:09 PM</a:t>
            </a:fld>
            <a:endParaRPr lang="en-US"/>
          </a:p>
        </p:txBody>
      </p:sp>
      <p:sp>
        <p:nvSpPr>
          <p:cNvPr id="345090" name="Rectangle 2"/>
          <p:cNvSpPr>
            <a:spLocks noGrp="1" noChangeArrowheads="1"/>
          </p:cNvSpPr>
          <p:nvPr>
            <p:ph type="title"/>
          </p:nvPr>
        </p:nvSpPr>
        <p:spPr>
          <a:xfrm>
            <a:off x="457200" y="274638"/>
            <a:ext cx="8229600" cy="1020762"/>
          </a:xfrm>
        </p:spPr>
        <p:txBody>
          <a:bodyPr/>
          <a:lstStyle/>
          <a:p>
            <a:r>
              <a:rPr lang="en-US" sz="4600" b="1" smtClean="0">
                <a:latin typeface="Arial Rounded MT Bold" pitchFamily="34" charset="0"/>
              </a:rPr>
              <a:t>TRAINING (CONT)</a:t>
            </a:r>
          </a:p>
        </p:txBody>
      </p:sp>
      <p:sp>
        <p:nvSpPr>
          <p:cNvPr id="345091" name="Rectangle 3"/>
          <p:cNvSpPr>
            <a:spLocks noGrp="1" noChangeArrowheads="1"/>
          </p:cNvSpPr>
          <p:nvPr>
            <p:ph type="body" idx="1"/>
          </p:nvPr>
        </p:nvSpPr>
        <p:spPr/>
        <p:txBody>
          <a:bodyPr/>
          <a:lstStyle/>
          <a:p>
            <a:pPr eaLnBrk="1" hangingPunct="1">
              <a:lnSpc>
                <a:spcPct val="90000"/>
              </a:lnSpc>
            </a:pPr>
            <a:r>
              <a:rPr lang="en-US" sz="2800" smtClean="0">
                <a:latin typeface="Arial Rounded MT Bold" pitchFamily="34" charset="0"/>
              </a:rPr>
              <a:t>DOC training requirement still exists for new PAOs and PCs. </a:t>
            </a:r>
          </a:p>
          <a:p>
            <a:pPr eaLnBrk="1" hangingPunct="1">
              <a:lnSpc>
                <a:spcPct val="90000"/>
              </a:lnSpc>
            </a:pPr>
            <a:r>
              <a:rPr lang="en-US" sz="2800" smtClean="0">
                <a:latin typeface="Arial Rounded MT Bold" pitchFamily="34" charset="0"/>
              </a:rPr>
              <a:t>Must be completed within 30 days of PAO and PC delegation.</a:t>
            </a:r>
          </a:p>
          <a:p>
            <a:pPr eaLnBrk="1" hangingPunct="1">
              <a:lnSpc>
                <a:spcPct val="90000"/>
              </a:lnSpc>
            </a:pPr>
            <a:r>
              <a:rPr lang="en-US" sz="2800" smtClean="0">
                <a:latin typeface="Arial Rounded MT Bold" pitchFamily="34" charset="0"/>
              </a:rPr>
              <a:t>PAO, PC, and CWIP training is available on Commerce Learning Ctr.</a:t>
            </a:r>
          </a:p>
          <a:p>
            <a:pPr lvl="1" eaLnBrk="1" hangingPunct="1">
              <a:lnSpc>
                <a:spcPct val="90000"/>
              </a:lnSpc>
            </a:pPr>
            <a:r>
              <a:rPr lang="en-US" sz="2400" u="sng" smtClean="0">
                <a:solidFill>
                  <a:srgbClr val="174DE7"/>
                </a:solidFill>
                <a:latin typeface="Arial Rounded MT Bold" pitchFamily="34" charset="0"/>
                <a:hlinkClick r:id="rId3"/>
              </a:rPr>
              <a:t>https://doc.learn.com</a:t>
            </a:r>
            <a:endParaRPr lang="en-US" sz="2400" u="sng" smtClean="0">
              <a:solidFill>
                <a:srgbClr val="174DE7"/>
              </a:solidFill>
              <a:latin typeface="Arial Rounded MT Bold" pitchFamily="34" charset="0"/>
            </a:endParaRPr>
          </a:p>
          <a:p>
            <a:pPr eaLnBrk="1" hangingPunct="1">
              <a:lnSpc>
                <a:spcPct val="90000"/>
              </a:lnSpc>
            </a:pPr>
            <a:r>
              <a:rPr lang="en-US" sz="2800" smtClean="0">
                <a:latin typeface="Arial Rounded MT Bold" pitchFamily="34" charset="0"/>
              </a:rPr>
              <a:t>Commerce Learning Questions contact: Maria</a:t>
            </a:r>
            <a:r>
              <a:rPr lang="en-US" sz="2800" u="sng" smtClean="0">
                <a:solidFill>
                  <a:srgbClr val="174DE7"/>
                </a:solidFill>
                <a:latin typeface="Arial Rounded MT Bold" pitchFamily="34" charset="0"/>
              </a:rPr>
              <a:t> </a:t>
            </a:r>
            <a:r>
              <a:rPr lang="en-US" sz="2800" smtClean="0">
                <a:latin typeface="Arial Rounded MT Bold" pitchFamily="34" charset="0"/>
              </a:rPr>
              <a:t>Krug (301-665-3766) or Stan Lum (301-713-6312)</a:t>
            </a:r>
          </a:p>
        </p:txBody>
      </p:sp>
      <p:sp>
        <p:nvSpPr>
          <p:cNvPr id="345092" name="Rectangle 4"/>
          <p:cNvSpPr>
            <a:spLocks noChangeArrowheads="1"/>
          </p:cNvSpPr>
          <p:nvPr/>
        </p:nvSpPr>
        <p:spPr bwMode="auto">
          <a:xfrm>
            <a:off x="7162800" y="6251575"/>
            <a:ext cx="1295400" cy="304800"/>
          </a:xfrm>
          <a:prstGeom prst="rect">
            <a:avLst/>
          </a:prstGeom>
          <a:noFill/>
          <a:ln w="9525" algn="ctr">
            <a:noFill/>
            <a:miter lim="800000"/>
            <a:headEnd/>
            <a:tailEnd/>
          </a:ln>
          <a:effectLst/>
        </p:spPr>
        <p:txBody>
          <a:bodyPr wrap="none">
            <a:spAutoFit/>
          </a:bodyPr>
          <a:lstStyle/>
          <a:p>
            <a:pPr marL="1143000" indent="-228600">
              <a:buFontTx/>
              <a:buNone/>
            </a:pPr>
            <a:fld id="{AFCEFBE9-9C38-4E25-AFB4-3120B0F64D35}" type="slidenum">
              <a:rPr lang="en-US" sz="1400">
                <a:latin typeface="Arial Unicode MS" pitchFamily="34" charset="-128"/>
              </a:rPr>
              <a:pPr marL="1143000" indent="-228600">
                <a:buFontTx/>
                <a:buNone/>
              </a:pPr>
              <a:t>28</a:t>
            </a:fld>
            <a:endParaRPr lang="en-US" sz="1400">
              <a:latin typeface="Arial Unicode MS" pitchFamily="34" charset="-128"/>
            </a:endParaRPr>
          </a:p>
        </p:txBody>
      </p:sp>
      <p:sp>
        <p:nvSpPr>
          <p:cNvPr id="345094"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dt" sz="quarter" idx="10"/>
          </p:nvPr>
        </p:nvSpPr>
        <p:spPr>
          <a:noFill/>
        </p:spPr>
        <p:txBody>
          <a:bodyPr/>
          <a:lstStyle/>
          <a:p>
            <a:fld id="{345BE6F0-C53F-467C-8BBF-88D474070AAA}" type="datetime8">
              <a:rPr lang="en-US" smtClean="0"/>
              <a:pPr/>
              <a:t>8/27/2008 1:09 PM</a:t>
            </a:fld>
            <a:endParaRPr lang="en-US" smtClean="0"/>
          </a:p>
        </p:txBody>
      </p:sp>
      <p:sp>
        <p:nvSpPr>
          <p:cNvPr id="38915"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38916"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38917"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E7170107-6E70-488A-8CFB-B6393685A566}" type="slidenum">
              <a:rPr lang="en-US" sz="1400">
                <a:latin typeface="Arial Unicode MS" pitchFamily="34" charset="-128"/>
              </a:rPr>
              <a:pPr algn="r">
                <a:spcBef>
                  <a:spcPct val="0"/>
                </a:spcBef>
                <a:buFontTx/>
                <a:buNone/>
              </a:pPr>
              <a:t>29</a:t>
            </a:fld>
            <a:endParaRPr lang="en-US" sz="1400">
              <a:latin typeface="Arial Unicode MS" pitchFamily="34" charset="-128"/>
            </a:endParaRPr>
          </a:p>
        </p:txBody>
      </p:sp>
      <p:sp>
        <p:nvSpPr>
          <p:cNvPr id="38918" name="Rectangle 2"/>
          <p:cNvSpPr>
            <a:spLocks noGrp="1" noChangeArrowheads="1"/>
          </p:cNvSpPr>
          <p:nvPr>
            <p:ph type="title" idx="4294967295"/>
          </p:nvPr>
        </p:nvSpPr>
        <p:spPr/>
        <p:txBody>
          <a:bodyPr/>
          <a:lstStyle/>
          <a:p>
            <a:pPr eaLnBrk="1" hangingPunct="1"/>
            <a:r>
              <a:rPr lang="en-US" sz="4200" b="1" smtClean="0">
                <a:latin typeface="Arial Rounded MT Bold" pitchFamily="34" charset="0"/>
              </a:rPr>
              <a:t>PAO/PC ETHICS </a:t>
            </a:r>
            <a:br>
              <a:rPr lang="en-US" sz="4200" b="1" smtClean="0">
                <a:latin typeface="Arial Rounded MT Bold" pitchFamily="34" charset="0"/>
              </a:rPr>
            </a:br>
            <a:r>
              <a:rPr lang="en-US" sz="4200" b="1" smtClean="0">
                <a:latin typeface="Arial Rounded MT Bold" pitchFamily="34" charset="0"/>
              </a:rPr>
              <a:t>TRAINING</a:t>
            </a:r>
          </a:p>
        </p:txBody>
      </p:sp>
      <p:sp>
        <p:nvSpPr>
          <p:cNvPr id="38919" name="Rectangle 3"/>
          <p:cNvSpPr>
            <a:spLocks noGrp="1" noChangeArrowheads="1"/>
          </p:cNvSpPr>
          <p:nvPr>
            <p:ph type="body" idx="4294967295"/>
          </p:nvPr>
        </p:nvSpPr>
        <p:spPr>
          <a:xfrm>
            <a:off x="457200" y="1676400"/>
            <a:ext cx="8229600" cy="4449763"/>
          </a:xfrm>
        </p:spPr>
        <p:txBody>
          <a:bodyPr/>
          <a:lstStyle/>
          <a:p>
            <a:pPr eaLnBrk="1" hangingPunct="1">
              <a:lnSpc>
                <a:spcPct val="90000"/>
              </a:lnSpc>
            </a:pPr>
            <a:r>
              <a:rPr lang="en-US" sz="2400" dirty="0" smtClean="0">
                <a:latin typeface="Arial Rounded MT Bold" pitchFamily="34" charset="0"/>
              </a:rPr>
              <a:t>Required every year	</a:t>
            </a:r>
          </a:p>
          <a:p>
            <a:pPr eaLnBrk="1" hangingPunct="1">
              <a:lnSpc>
                <a:spcPct val="90000"/>
              </a:lnSpc>
            </a:pPr>
            <a:r>
              <a:rPr lang="en-US" sz="2400" dirty="0" smtClean="0">
                <a:solidFill>
                  <a:srgbClr val="FF0000"/>
                </a:solidFill>
                <a:latin typeface="Arial Rounded MT Bold" pitchFamily="34" charset="0"/>
              </a:rPr>
              <a:t>Training for 2008 is to be completed by August 31, 2008</a:t>
            </a:r>
          </a:p>
          <a:p>
            <a:pPr eaLnBrk="1" hangingPunct="1">
              <a:lnSpc>
                <a:spcPct val="90000"/>
              </a:lnSpc>
            </a:pPr>
            <a:r>
              <a:rPr lang="en-US" sz="2400" dirty="0" smtClean="0">
                <a:solidFill>
                  <a:srgbClr val="FF0000"/>
                </a:solidFill>
                <a:latin typeface="Arial Rounded MT Bold" pitchFamily="34" charset="0"/>
              </a:rPr>
              <a:t>Spreadsheet indicating those who need training (PC and Ethics) have been distributed.</a:t>
            </a:r>
          </a:p>
          <a:p>
            <a:pPr eaLnBrk="1" hangingPunct="1">
              <a:lnSpc>
                <a:spcPct val="90000"/>
              </a:lnSpc>
            </a:pPr>
            <a:r>
              <a:rPr lang="en-US" sz="2400" dirty="0" smtClean="0">
                <a:latin typeface="Arial Rounded MT Bold" pitchFamily="34" charset="0"/>
              </a:rPr>
              <a:t>Link is available on the Commerce Training Website  </a:t>
            </a:r>
          </a:p>
          <a:p>
            <a:pPr lvl="1" eaLnBrk="1" hangingPunct="1">
              <a:lnSpc>
                <a:spcPct val="90000"/>
              </a:lnSpc>
            </a:pPr>
            <a:r>
              <a:rPr lang="en-US" sz="2000" dirty="0" smtClean="0">
                <a:latin typeface="Arial Rounded MT Bold" pitchFamily="34" charset="0"/>
                <a:hlinkClick r:id="rId3"/>
              </a:rPr>
              <a:t>https://</a:t>
            </a:r>
            <a:r>
              <a:rPr lang="en-US" sz="2000" u="sng" dirty="0" smtClean="0">
                <a:latin typeface="Arial Rounded MT Bold" pitchFamily="34" charset="0"/>
                <a:hlinkClick r:id="rId3"/>
              </a:rPr>
              <a:t>doc.learn.com/</a:t>
            </a:r>
            <a:r>
              <a:rPr lang="en-US" sz="2000" u="sng" dirty="0" smtClean="0">
                <a:solidFill>
                  <a:schemeClr val="hlink"/>
                </a:solidFill>
                <a:latin typeface="Arial Rounded MT Bold" pitchFamily="34" charset="0"/>
              </a:rPr>
              <a:t>login</a:t>
            </a:r>
          </a:p>
          <a:p>
            <a:pPr eaLnBrk="1" hangingPunct="1">
              <a:lnSpc>
                <a:spcPct val="90000"/>
              </a:lnSpc>
            </a:pPr>
            <a:r>
              <a:rPr lang="en-US" sz="2400" dirty="0" smtClean="0">
                <a:latin typeface="Arial Rounded MT Bold" pitchFamily="34" charset="0"/>
              </a:rPr>
              <a:t>Copies of the Certificates of Completion should be sent to Tom Deckard (Fax 301-713-2300 or Email w/attachment)</a:t>
            </a: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dt" sz="quarter" idx="10"/>
          </p:nvPr>
        </p:nvSpPr>
        <p:spPr>
          <a:noFill/>
        </p:spPr>
        <p:txBody>
          <a:bodyPr/>
          <a:lstStyle/>
          <a:p>
            <a:fld id="{BC624C96-F7F0-4A5F-A24F-4923200CD05E}" type="datetime8">
              <a:rPr lang="en-US" smtClean="0"/>
              <a:pPr/>
              <a:t>8/27/2008 1:09 PM</a:t>
            </a:fld>
            <a:endParaRPr lang="en-US" smtClean="0"/>
          </a:p>
        </p:txBody>
      </p:sp>
      <p:sp>
        <p:nvSpPr>
          <p:cNvPr id="7171"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7173" name="Slide Number Placeholder 5"/>
          <p:cNvSpPr>
            <a:spLocks noGrp="1"/>
          </p:cNvSpPr>
          <p:nvPr>
            <p:ph type="sldNum" sz="quarter" idx="12"/>
          </p:nvPr>
        </p:nvSpPr>
        <p:spPr>
          <a:noFill/>
        </p:spPr>
        <p:txBody>
          <a:bodyPr/>
          <a:lstStyle/>
          <a:p>
            <a:fld id="{88F8DD72-80E0-4DC1-A036-BBCB211EFEB5}" type="slidenum">
              <a:rPr lang="en-US" smtClean="0"/>
              <a:pPr/>
              <a:t>3</a:t>
            </a:fld>
            <a:endParaRPr lang="en-US" smtClean="0"/>
          </a:p>
        </p:txBody>
      </p:sp>
      <p:sp>
        <p:nvSpPr>
          <p:cNvPr id="7174" name="Rectangle 2"/>
          <p:cNvSpPr>
            <a:spLocks noGrp="1" noChangeArrowheads="1"/>
          </p:cNvSpPr>
          <p:nvPr>
            <p:ph type="title"/>
          </p:nvPr>
        </p:nvSpPr>
        <p:spPr/>
        <p:txBody>
          <a:bodyPr/>
          <a:lstStyle/>
          <a:p>
            <a:pPr eaLnBrk="1" hangingPunct="1"/>
            <a:r>
              <a:rPr lang="en-US" sz="4200" b="1" smtClean="0">
                <a:latin typeface="Arial Rounded MT Bold" pitchFamily="34" charset="0"/>
              </a:rPr>
              <a:t>AUDIT CALENDAR</a:t>
            </a:r>
            <a:r>
              <a:rPr lang="en-US" b="1" smtClean="0">
                <a:latin typeface="Arial Unicode MS" pitchFamily="34" charset="-128"/>
              </a:rPr>
              <a:t/>
            </a:r>
            <a:br>
              <a:rPr lang="en-US" b="1" smtClean="0">
                <a:latin typeface="Arial Unicode MS" pitchFamily="34" charset="-128"/>
              </a:rPr>
            </a:br>
            <a:r>
              <a:rPr lang="en-US" sz="2000" u="sng" smtClean="0">
                <a:latin typeface="Arial Rounded MT Bold" pitchFamily="34" charset="0"/>
                <a:hlinkClick r:id="rId3"/>
              </a:rPr>
              <a:t>http://www.pps.noaa.gov/audit_calendar.html</a:t>
            </a:r>
            <a:endParaRPr lang="en-US" sz="2000" u="sng" smtClean="0">
              <a:latin typeface="Arial Rounded MT Bold" pitchFamily="34" charset="0"/>
            </a:endParaRPr>
          </a:p>
        </p:txBody>
      </p:sp>
      <p:graphicFrame>
        <p:nvGraphicFramePr>
          <p:cNvPr id="7241" name="Group 73"/>
          <p:cNvGraphicFramePr>
            <a:graphicFrameLocks noGrp="1"/>
          </p:cNvGraphicFramePr>
          <p:nvPr>
            <p:ph idx="1"/>
          </p:nvPr>
        </p:nvGraphicFramePr>
        <p:xfrm>
          <a:off x="228600" y="1524000"/>
          <a:ext cx="8305800" cy="4256406"/>
        </p:xfrm>
        <a:graphic>
          <a:graphicData uri="http://schemas.openxmlformats.org/drawingml/2006/table">
            <a:tbl>
              <a:tblPr/>
              <a:tblGrid>
                <a:gridCol w="1600200"/>
                <a:gridCol w="3189288"/>
                <a:gridCol w="1870075"/>
                <a:gridCol w="1646237"/>
              </a:tblGrid>
              <a:tr h="625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dirty="0" smtClean="0">
                          <a:ln>
                            <a:noFill/>
                          </a:ln>
                          <a:solidFill>
                            <a:schemeClr val="tx2"/>
                          </a:solidFill>
                          <a:effectLst/>
                          <a:latin typeface="Arial Unicode MS" pitchFamily="34" charset="-128"/>
                        </a:rPr>
                        <a:t>Date</a:t>
                      </a:r>
                    </a:p>
                  </a:txBody>
                  <a:tcPr anchor="b"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smtClean="0">
                          <a:ln>
                            <a:noFill/>
                          </a:ln>
                          <a:solidFill>
                            <a:schemeClr val="tx2"/>
                          </a:solidFill>
                          <a:effectLst/>
                          <a:latin typeface="Arial Unicode MS" pitchFamily="34" charset="-128"/>
                        </a:rPr>
                        <a:t>Task</a:t>
                      </a: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smtClean="0">
                          <a:ln>
                            <a:noFill/>
                          </a:ln>
                          <a:solidFill>
                            <a:schemeClr val="tx2"/>
                          </a:solidFill>
                          <a:effectLst/>
                          <a:latin typeface="Arial Unicode MS" pitchFamily="34" charset="-128"/>
                        </a:rPr>
                        <a:t>Whom</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smtClean="0">
                          <a:ln>
                            <a:noFill/>
                          </a:ln>
                          <a:solidFill>
                            <a:schemeClr val="tx2"/>
                          </a:solidFill>
                          <a:effectLst/>
                          <a:latin typeface="Arial Unicode MS" pitchFamily="34" charset="-128"/>
                        </a:rPr>
                        <a:t>Responsible</a:t>
                      </a:r>
                    </a:p>
                  </a:txBody>
                  <a:tcPr anchor="b"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smtClean="0">
                          <a:ln>
                            <a:noFill/>
                          </a:ln>
                          <a:solidFill>
                            <a:schemeClr val="tx2"/>
                          </a:solidFill>
                          <a:effectLst/>
                          <a:latin typeface="Arial Unicode MS" pitchFamily="34" charset="-128"/>
                        </a:rPr>
                        <a:t>To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1" i="0" u="none" strike="noStrike" cap="none" normalizeH="0" baseline="0" smtClean="0">
                          <a:ln>
                            <a:noFill/>
                          </a:ln>
                          <a:solidFill>
                            <a:schemeClr val="tx2"/>
                          </a:solidFill>
                          <a:effectLst/>
                          <a:latin typeface="Arial Unicode MS" pitchFamily="34" charset="-128"/>
                        </a:rPr>
                        <a:t>Whom</a:t>
                      </a:r>
                    </a:p>
                  </a:txBody>
                  <a:tcPr anchor="b"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r>
              <a:tr h="760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2"/>
                          </a:solidFill>
                          <a:effectLst/>
                          <a:latin typeface="Arial Rounded MT Bold" pitchFamily="34" charset="0"/>
                        </a:rPr>
                        <a:t>July 7</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Documentation due to the Property Office for any adds, deletes or changes during the month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Line/Staff Property Managers</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Personal Property</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r>
              <a:tr h="954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2"/>
                          </a:solidFill>
                          <a:effectLst/>
                          <a:latin typeface="Arial Rounded MT Bold" pitchFamily="34" charset="0"/>
                        </a:rPr>
                        <a:t>July 14</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Run Depreciation and Financial reports</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Personal Property</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N/A</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FF"/>
                    </a:solidFill>
                  </a:tcPr>
                </a:tc>
              </a:tr>
              <a:tr h="9858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2"/>
                          </a:solidFill>
                          <a:effectLst/>
                          <a:latin typeface="Arial Rounded MT Bold" pitchFamily="34" charset="0"/>
                        </a:rPr>
                        <a:t>July 17</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Depreciation and Financial reports due</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smtClean="0">
                          <a:ln>
                            <a:noFill/>
                          </a:ln>
                          <a:solidFill>
                            <a:schemeClr val="tx2"/>
                          </a:solidFill>
                          <a:effectLst/>
                          <a:latin typeface="Arial Rounded MT Bold" pitchFamily="34" charset="0"/>
                        </a:rPr>
                        <a:t>Personal Property</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smtClean="0">
                          <a:ln>
                            <a:noFill/>
                          </a:ln>
                          <a:solidFill>
                            <a:schemeClr val="tx2"/>
                          </a:solidFill>
                          <a:effectLst/>
                          <a:latin typeface="Arial Rounded MT Bold" pitchFamily="34" charset="0"/>
                        </a:rPr>
                        <a:t>Finance</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p:spPr>
        <p:txBody>
          <a:bodyPr/>
          <a:lstStyle/>
          <a:p>
            <a:fld id="{BB94DA9E-E4D7-41CF-86E9-0B17AC27B564}" type="datetime8">
              <a:rPr lang="en-US" smtClean="0"/>
              <a:pPr/>
              <a:t>8/27/2008 1:09 PM</a:t>
            </a:fld>
            <a:endParaRPr lang="en-US" smtClean="0"/>
          </a:p>
        </p:txBody>
      </p:sp>
      <p:sp>
        <p:nvSpPr>
          <p:cNvPr id="39939" name="Date Placeholder 4"/>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39940"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39941"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ACB5A92-2FCB-4287-B641-01595E6E7D83}" type="slidenum">
              <a:rPr lang="en-US" sz="1400">
                <a:latin typeface="Arial Unicode MS" pitchFamily="34" charset="-128"/>
              </a:rPr>
              <a:pPr algn="r">
                <a:spcBef>
                  <a:spcPct val="0"/>
                </a:spcBef>
                <a:buFontTx/>
                <a:buNone/>
              </a:pPr>
              <a:t>30</a:t>
            </a:fld>
            <a:endParaRPr lang="en-US" sz="1400">
              <a:latin typeface="Arial Unicode MS" pitchFamily="34" charset="-128"/>
            </a:endParaRPr>
          </a:p>
        </p:txBody>
      </p:sp>
      <p:sp>
        <p:nvSpPr>
          <p:cNvPr id="39942" name="Rectangle 2"/>
          <p:cNvSpPr>
            <a:spLocks noGrp="1" noChangeArrowheads="1"/>
          </p:cNvSpPr>
          <p:nvPr>
            <p:ph type="title" idx="4294967295"/>
          </p:nvPr>
        </p:nvSpPr>
        <p:spPr/>
        <p:txBody>
          <a:bodyPr/>
          <a:lstStyle/>
          <a:p>
            <a:pPr eaLnBrk="1" hangingPunct="1"/>
            <a:r>
              <a:rPr lang="en-US" b="1" dirty="0" smtClean="0">
                <a:latin typeface="Arial Rounded MT Bold" pitchFamily="34" charset="0"/>
              </a:rPr>
              <a:t>JUNE REPORTS</a:t>
            </a:r>
          </a:p>
        </p:txBody>
      </p:sp>
      <p:sp>
        <p:nvSpPr>
          <p:cNvPr id="39943" name="Rectangle 3"/>
          <p:cNvSpPr>
            <a:spLocks noGrp="1" noChangeArrowheads="1"/>
          </p:cNvSpPr>
          <p:nvPr>
            <p:ph type="body" sz="half" idx="4294967295"/>
          </p:nvPr>
        </p:nvSpPr>
        <p:spPr>
          <a:xfrm>
            <a:off x="323850" y="1219200"/>
            <a:ext cx="8362950" cy="4953000"/>
          </a:xfrm>
        </p:spPr>
        <p:txBody>
          <a:bodyPr/>
          <a:lstStyle/>
          <a:p>
            <a:pPr eaLnBrk="1" hangingPunct="1"/>
            <a:r>
              <a:rPr lang="en-US" sz="2800" dirty="0" smtClean="0">
                <a:latin typeface="Arial Rounded MT Bold" pitchFamily="34" charset="0"/>
              </a:rPr>
              <a:t>Financial Reports </a:t>
            </a:r>
          </a:p>
          <a:p>
            <a:pPr lvl="1" eaLnBrk="1" hangingPunct="1"/>
            <a:r>
              <a:rPr lang="en-US" sz="2400" dirty="0" smtClean="0">
                <a:latin typeface="Arial Rounded MT Bold" pitchFamily="34" charset="0"/>
              </a:rPr>
              <a:t>Submitted:  June 17th</a:t>
            </a:r>
            <a:endParaRPr lang="en-US" sz="2400" baseline="30000" dirty="0" smtClean="0">
              <a:latin typeface="Arial Rounded MT Bold" pitchFamily="34" charset="0"/>
            </a:endParaRPr>
          </a:p>
          <a:p>
            <a:pPr lvl="1" eaLnBrk="1" hangingPunct="1"/>
            <a:r>
              <a:rPr lang="en-US" sz="2400" dirty="0" smtClean="0">
                <a:latin typeface="Arial Rounded MT Bold" pitchFamily="34" charset="0"/>
              </a:rPr>
              <a:t>Issues: Project and Accounting Codes – insure correct codes are entered in Sunflower.</a:t>
            </a:r>
          </a:p>
          <a:p>
            <a:pPr eaLnBrk="1" hangingPunct="1"/>
            <a:r>
              <a:rPr lang="en-US" sz="2800" dirty="0" smtClean="0">
                <a:latin typeface="Arial Rounded MT Bold" pitchFamily="34" charset="0"/>
              </a:rPr>
              <a:t>Line/Staff/Corporate Office Books</a:t>
            </a:r>
          </a:p>
          <a:p>
            <a:pPr lvl="1" eaLnBrk="1" hangingPunct="1"/>
            <a:r>
              <a:rPr lang="en-US" sz="2400" dirty="0" smtClean="0">
                <a:latin typeface="Arial Rounded MT Bold" pitchFamily="34" charset="0"/>
              </a:rPr>
              <a:t>Includes revised listings of PAOs and PCs as a result of the realignment</a:t>
            </a:r>
          </a:p>
          <a:p>
            <a:pPr lvl="1" eaLnBrk="1" hangingPunct="1"/>
            <a:r>
              <a:rPr lang="en-US" sz="2400" dirty="0" smtClean="0">
                <a:latin typeface="Arial Rounded MT Bold" pitchFamily="34" charset="0"/>
              </a:rPr>
              <a:t>Please carefully review the revised PAO/PC listing and provide feedback to:</a:t>
            </a:r>
          </a:p>
          <a:p>
            <a:pPr lvl="2" eaLnBrk="1" hangingPunct="1"/>
            <a:r>
              <a:rPr lang="en-US" sz="2000" dirty="0" smtClean="0">
                <a:latin typeface="Arial Rounded MT Bold" pitchFamily="34" charset="0"/>
              </a:rPr>
              <a:t>Western Region: Michelle Ross</a:t>
            </a:r>
          </a:p>
          <a:p>
            <a:pPr lvl="2" eaLnBrk="1" hangingPunct="1"/>
            <a:r>
              <a:rPr lang="en-US" sz="2000" dirty="0" smtClean="0">
                <a:latin typeface="Arial Rounded MT Bold" pitchFamily="34" charset="0"/>
              </a:rPr>
              <a:t>Eastern Region: Miguel Rodriquez</a:t>
            </a: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dt" sz="quarter" idx="10"/>
          </p:nvPr>
        </p:nvSpPr>
        <p:spPr>
          <a:noFill/>
        </p:spPr>
        <p:txBody>
          <a:bodyPr/>
          <a:lstStyle/>
          <a:p>
            <a:fld id="{98D233AF-D8D6-4AF5-BA35-82341DEA8F22}" type="datetime8">
              <a:rPr lang="en-US" smtClean="0"/>
              <a:pPr/>
              <a:t>8/27/2008 1:09 PM</a:t>
            </a:fld>
            <a:endParaRPr lang="en-US" smtClean="0"/>
          </a:p>
        </p:txBody>
      </p:sp>
      <p:sp>
        <p:nvSpPr>
          <p:cNvPr id="40963" name="Date Placeholder 4"/>
          <p:cNvSpPr txBox="1">
            <a:spLocks noGrp="1"/>
          </p:cNvSpPr>
          <p:nvPr/>
        </p:nvSpPr>
        <p:spPr bwMode="auto">
          <a:xfrm>
            <a:off x="5334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40964"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0965"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567A447-FD37-4E64-97E3-473EDF06664B}" type="slidenum">
              <a:rPr lang="en-US" sz="1400">
                <a:latin typeface="Arial Unicode MS" pitchFamily="34" charset="-128"/>
              </a:rPr>
              <a:pPr algn="r">
                <a:spcBef>
                  <a:spcPct val="0"/>
                </a:spcBef>
                <a:buFontTx/>
                <a:buNone/>
              </a:pPr>
              <a:t>31</a:t>
            </a:fld>
            <a:endParaRPr lang="en-US" sz="1400">
              <a:latin typeface="Arial Unicode MS" pitchFamily="34" charset="-128"/>
            </a:endParaRPr>
          </a:p>
        </p:txBody>
      </p:sp>
      <p:sp>
        <p:nvSpPr>
          <p:cNvPr id="40966" name="Rectangle 2"/>
          <p:cNvSpPr>
            <a:spLocks noGrp="1" noChangeArrowheads="1"/>
          </p:cNvSpPr>
          <p:nvPr>
            <p:ph type="title" idx="4294967295"/>
          </p:nvPr>
        </p:nvSpPr>
        <p:spPr/>
        <p:txBody>
          <a:bodyPr/>
          <a:lstStyle/>
          <a:p>
            <a:pPr eaLnBrk="1" hangingPunct="1"/>
            <a:r>
              <a:rPr lang="en-US" b="1" smtClean="0">
                <a:latin typeface="Arial Rounded MT Bold" pitchFamily="34" charset="0"/>
              </a:rPr>
              <a:t>REPORTS</a:t>
            </a:r>
          </a:p>
        </p:txBody>
      </p:sp>
      <p:sp>
        <p:nvSpPr>
          <p:cNvPr id="39942" name="Rectangle 3"/>
          <p:cNvSpPr>
            <a:spLocks noGrp="1" noChangeArrowheads="1"/>
          </p:cNvSpPr>
          <p:nvPr>
            <p:ph type="body" sz="half" idx="4294967295"/>
          </p:nvPr>
        </p:nvSpPr>
        <p:spPr>
          <a:xfrm>
            <a:off x="323850" y="1371600"/>
            <a:ext cx="8134350" cy="4572000"/>
          </a:xfrm>
        </p:spPr>
        <p:txBody>
          <a:bodyPr/>
          <a:lstStyle/>
          <a:p>
            <a:pPr eaLnBrk="1" hangingPunct="1">
              <a:lnSpc>
                <a:spcPct val="90000"/>
              </a:lnSpc>
              <a:defRPr/>
            </a:pPr>
            <a:r>
              <a:rPr lang="en-US" dirty="0" smtClean="0">
                <a:latin typeface="Arial Rounded MT Bold" pitchFamily="34" charset="0"/>
              </a:rPr>
              <a:t>Sunflower is unavailable to process </a:t>
            </a:r>
            <a:r>
              <a:rPr lang="en-US" u="sng" dirty="0" smtClean="0">
                <a:effectLst>
                  <a:outerShdw blurRad="38100" dist="38100" dir="2700000" algn="tl">
                    <a:srgbClr val="C0C0C0"/>
                  </a:outerShdw>
                </a:effectLst>
                <a:latin typeface="Arial Rounded MT Bold" pitchFamily="34" charset="0"/>
              </a:rPr>
              <a:t>capitalized</a:t>
            </a:r>
            <a:r>
              <a:rPr lang="en-US" dirty="0" smtClean="0">
                <a:latin typeface="Arial Rounded MT Bold" pitchFamily="34" charset="0"/>
              </a:rPr>
              <a:t> property transactions for </a:t>
            </a:r>
            <a:r>
              <a:rPr lang="en-US" b="1" u="sng" dirty="0" smtClean="0">
                <a:latin typeface="Arial Rounded MT Bold" pitchFamily="34" charset="0"/>
              </a:rPr>
              <a:t>at most</a:t>
            </a:r>
            <a:r>
              <a:rPr lang="en-US" dirty="0" smtClean="0">
                <a:latin typeface="Arial Rounded MT Bold" pitchFamily="34" charset="0"/>
              </a:rPr>
              <a:t> five business days after the monthly cut-off so that PPMB can process the financial reports for Finance.</a:t>
            </a:r>
          </a:p>
          <a:p>
            <a:pPr eaLnBrk="1" hangingPunct="1">
              <a:lnSpc>
                <a:spcPct val="90000"/>
              </a:lnSpc>
              <a:buFontTx/>
              <a:buNone/>
              <a:defRPr/>
            </a:pPr>
            <a:r>
              <a:rPr lang="en-US" dirty="0" smtClean="0">
                <a:latin typeface="Arial Rounded MT Bold" pitchFamily="34" charset="0"/>
              </a:rPr>
              <a:t>		 	July 11 - 17, 2008 </a:t>
            </a:r>
          </a:p>
          <a:p>
            <a:pPr eaLnBrk="1" hangingPunct="1">
              <a:lnSpc>
                <a:spcPct val="90000"/>
              </a:lnSpc>
              <a:buFontTx/>
              <a:buNone/>
              <a:defRPr/>
            </a:pPr>
            <a:r>
              <a:rPr lang="en-US" dirty="0" smtClean="0">
                <a:latin typeface="Arial Rounded MT Bold" pitchFamily="34" charset="0"/>
              </a:rPr>
              <a:t>			Aug 11 - 18, 2008</a:t>
            </a:r>
          </a:p>
          <a:p>
            <a:pPr eaLnBrk="1" hangingPunct="1">
              <a:lnSpc>
                <a:spcPct val="90000"/>
              </a:lnSpc>
              <a:buFontTx/>
              <a:buNone/>
              <a:defRPr/>
            </a:pPr>
            <a:r>
              <a:rPr lang="en-US" dirty="0" smtClean="0">
                <a:latin typeface="Arial Unicode MS" pitchFamily="34" charset="-128"/>
              </a:rPr>
              <a:t>		 	</a:t>
            </a:r>
          </a:p>
          <a:p>
            <a:pPr lvl="1" eaLnBrk="1" hangingPunct="1">
              <a:lnSpc>
                <a:spcPct val="90000"/>
              </a:lnSpc>
              <a:defRPr/>
            </a:pPr>
            <a:endParaRPr lang="en-US" dirty="0" smtClean="0">
              <a:latin typeface="Arial Unicode MS" pitchFamily="34" charset="-128"/>
            </a:endParaRP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3"/>
          <p:cNvSpPr>
            <a:spLocks noGrp="1" noChangeArrowheads="1"/>
          </p:cNvSpPr>
          <p:nvPr>
            <p:ph type="body" sz="half" idx="4294967295"/>
          </p:nvPr>
        </p:nvSpPr>
        <p:spPr>
          <a:xfrm>
            <a:off x="533400" y="1600200"/>
            <a:ext cx="8134350" cy="4495800"/>
          </a:xfrm>
        </p:spPr>
        <p:txBody>
          <a:bodyPr/>
          <a:lstStyle/>
          <a:p>
            <a:pPr eaLnBrk="1" hangingPunct="1">
              <a:lnSpc>
                <a:spcPct val="80000"/>
              </a:lnSpc>
            </a:pPr>
            <a:endParaRPr lang="en-US" sz="100" dirty="0" smtClean="0">
              <a:latin typeface="Arial Unicode MS" pitchFamily="34" charset="-128"/>
            </a:endParaRPr>
          </a:p>
          <a:p>
            <a:pPr algn="ctr" eaLnBrk="1" hangingPunct="1">
              <a:lnSpc>
                <a:spcPct val="80000"/>
              </a:lnSpc>
              <a:buNone/>
            </a:pPr>
            <a:r>
              <a:rPr lang="en-US" sz="2800" dirty="0" smtClean="0">
                <a:latin typeface="Arial Rounded MT Bold" pitchFamily="34" charset="0"/>
              </a:rPr>
              <a:t>QUARTERLY HERITAGE ASSET COMMITTEE</a:t>
            </a:r>
          </a:p>
          <a:p>
            <a:pPr eaLnBrk="1" hangingPunct="1">
              <a:lnSpc>
                <a:spcPct val="80000"/>
              </a:lnSpc>
            </a:pPr>
            <a:r>
              <a:rPr lang="en-US" sz="2800" dirty="0" smtClean="0">
                <a:latin typeface="Arial Rounded MT Bold" pitchFamily="34" charset="0"/>
              </a:rPr>
              <a:t>CHARTER</a:t>
            </a:r>
          </a:p>
          <a:p>
            <a:pPr lvl="1" eaLnBrk="1" hangingPunct="1">
              <a:lnSpc>
                <a:spcPct val="80000"/>
              </a:lnSpc>
            </a:pPr>
            <a:r>
              <a:rPr lang="en-US" sz="2000" dirty="0" smtClean="0">
                <a:latin typeface="Arial Rounded MT Bold" pitchFamily="34" charset="0"/>
              </a:rPr>
              <a:t>MISSION</a:t>
            </a:r>
          </a:p>
          <a:p>
            <a:pPr lvl="1" eaLnBrk="1" hangingPunct="1">
              <a:lnSpc>
                <a:spcPct val="80000"/>
              </a:lnSpc>
            </a:pPr>
            <a:r>
              <a:rPr lang="en-US" sz="2000" dirty="0" smtClean="0">
                <a:latin typeface="Arial Rounded MT Bold" pitchFamily="34" charset="0"/>
              </a:rPr>
              <a:t>PROCEDURES</a:t>
            </a:r>
          </a:p>
          <a:p>
            <a:pPr lvl="1" eaLnBrk="1" hangingPunct="1">
              <a:lnSpc>
                <a:spcPct val="80000"/>
              </a:lnSpc>
            </a:pPr>
            <a:r>
              <a:rPr lang="en-US" sz="2000" dirty="0" smtClean="0">
                <a:latin typeface="Arial Rounded MT Bold" pitchFamily="34" charset="0"/>
              </a:rPr>
              <a:t>AUTHORITATIVE GUIDANCE</a:t>
            </a:r>
          </a:p>
          <a:p>
            <a:pPr lvl="1" eaLnBrk="1" hangingPunct="1">
              <a:lnSpc>
                <a:spcPct val="80000"/>
              </a:lnSpc>
            </a:pPr>
            <a:r>
              <a:rPr lang="en-US" sz="2000" dirty="0" smtClean="0">
                <a:latin typeface="Arial Rounded MT Bold" pitchFamily="34" charset="0"/>
              </a:rPr>
              <a:t>MEMBERSHIP</a:t>
            </a:r>
          </a:p>
          <a:p>
            <a:pPr lvl="1" eaLnBrk="1" hangingPunct="1">
              <a:lnSpc>
                <a:spcPct val="80000"/>
              </a:lnSpc>
            </a:pPr>
            <a:r>
              <a:rPr lang="en-US" sz="2000" dirty="0" smtClean="0">
                <a:latin typeface="Arial Rounded MT Bold" pitchFamily="34" charset="0"/>
              </a:rPr>
              <a:t>MEETINGS</a:t>
            </a:r>
          </a:p>
          <a:p>
            <a:pPr lvl="1" eaLnBrk="1" hangingPunct="1">
              <a:lnSpc>
                <a:spcPct val="80000"/>
              </a:lnSpc>
            </a:pPr>
            <a:r>
              <a:rPr lang="en-US" sz="2000" dirty="0" smtClean="0">
                <a:latin typeface="Arial Rounded MT Bold" pitchFamily="34" charset="0"/>
              </a:rPr>
              <a:t>REVIEW OF CHARTER</a:t>
            </a:r>
          </a:p>
          <a:p>
            <a:pPr eaLnBrk="1" hangingPunct="1">
              <a:lnSpc>
                <a:spcPct val="80000"/>
              </a:lnSpc>
            </a:pPr>
            <a:r>
              <a:rPr lang="en-US" sz="2400" dirty="0" smtClean="0">
                <a:latin typeface="Arial Rounded MT Bold" pitchFamily="34" charset="0"/>
              </a:rPr>
              <a:t>IDENTIFY, ACCOUNT, PROVIDE TO PPMB</a:t>
            </a:r>
          </a:p>
          <a:p>
            <a:pPr eaLnBrk="1" hangingPunct="1">
              <a:lnSpc>
                <a:spcPct val="80000"/>
              </a:lnSpc>
            </a:pPr>
            <a:r>
              <a:rPr lang="en-US" sz="2400" dirty="0" smtClean="0">
                <a:latin typeface="Arial Rounded MT Bold" pitchFamily="34" charset="0"/>
              </a:rPr>
              <a:t>CONTINUE TO REVIEW AND PROVIDE TO PPMB</a:t>
            </a:r>
          </a:p>
          <a:p>
            <a:pPr eaLnBrk="1" hangingPunct="1">
              <a:lnSpc>
                <a:spcPct val="80000"/>
              </a:lnSpc>
            </a:pPr>
            <a:endParaRPr lang="en-US" sz="2400" dirty="0" smtClean="0">
              <a:latin typeface="Arial Rounded MT Bold" pitchFamily="34" charset="0"/>
            </a:endParaRPr>
          </a:p>
          <a:p>
            <a:pPr eaLnBrk="1" hangingPunct="1">
              <a:lnSpc>
                <a:spcPct val="80000"/>
              </a:lnSpc>
            </a:pPr>
            <a:r>
              <a:rPr lang="en-US" sz="2400" dirty="0" smtClean="0">
                <a:latin typeface="Arial Rounded MT Bold" pitchFamily="34" charset="0"/>
              </a:rPr>
              <a:t>POC – LYN JOYNES</a:t>
            </a:r>
          </a:p>
          <a:p>
            <a:pPr lvl="4" eaLnBrk="1" hangingPunct="1">
              <a:lnSpc>
                <a:spcPct val="80000"/>
              </a:lnSpc>
              <a:buNone/>
            </a:pPr>
            <a:endParaRPr lang="en-US" sz="1200" dirty="0" smtClean="0">
              <a:latin typeface="Arial Rounded MT Bold" pitchFamily="34" charset="0"/>
            </a:endParaRPr>
          </a:p>
          <a:p>
            <a:pPr lvl="4" algn="ctr" eaLnBrk="1" hangingPunct="1">
              <a:lnSpc>
                <a:spcPct val="80000"/>
              </a:lnSpc>
              <a:buNone/>
            </a:pPr>
            <a:r>
              <a:rPr lang="en-US" sz="1200" dirty="0" smtClean="0">
                <a:latin typeface="Arial Rounded MT Bold" pitchFamily="34" charset="0"/>
              </a:rPr>
              <a:t>(SEE HANDOUT)</a:t>
            </a:r>
          </a:p>
          <a:p>
            <a:pPr eaLnBrk="1" hangingPunct="1">
              <a:lnSpc>
                <a:spcPct val="80000"/>
              </a:lnSpc>
            </a:pPr>
            <a:endParaRPr lang="en-US" sz="100" dirty="0" smtClean="0">
              <a:latin typeface="Arial Unicode MS" pitchFamily="34" charset="-128"/>
            </a:endParaRPr>
          </a:p>
          <a:p>
            <a:pPr lvl="1" algn="ctr" eaLnBrk="1" hangingPunct="1">
              <a:lnSpc>
                <a:spcPct val="80000"/>
              </a:lnSpc>
            </a:pPr>
            <a:r>
              <a:rPr lang="en-US" sz="100" dirty="0" smtClean="0">
                <a:latin typeface="Arial Unicode MS" pitchFamily="34" charset="-128"/>
              </a:rPr>
              <a:t>Q</a:t>
            </a:r>
          </a:p>
        </p:txBody>
      </p:sp>
      <p:sp>
        <p:nvSpPr>
          <p:cNvPr id="41986" name="Rectangle 4"/>
          <p:cNvSpPr>
            <a:spLocks noGrp="1" noChangeArrowheads="1"/>
          </p:cNvSpPr>
          <p:nvPr>
            <p:ph type="dt" sz="quarter" idx="10"/>
          </p:nvPr>
        </p:nvSpPr>
        <p:spPr>
          <a:noFill/>
        </p:spPr>
        <p:txBody>
          <a:bodyPr/>
          <a:lstStyle/>
          <a:p>
            <a:fld id="{11DF78C6-EF50-48CD-926B-2F0C9B7A63EA}" type="datetime8">
              <a:rPr lang="en-US" smtClean="0"/>
              <a:pPr/>
              <a:t>8/27/2008 1:09 PM</a:t>
            </a:fld>
            <a:endParaRPr lang="en-US" smtClean="0"/>
          </a:p>
        </p:txBody>
      </p:sp>
      <p:sp>
        <p:nvSpPr>
          <p:cNvPr id="41987" name="Date Placeholder 4"/>
          <p:cNvSpPr txBox="1">
            <a:spLocks noGrp="1"/>
          </p:cNvSpPr>
          <p:nvPr/>
        </p:nvSpPr>
        <p:spPr bwMode="auto">
          <a:xfrm>
            <a:off x="2286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41988"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1989"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6D33B36B-BE2A-4D6F-B39D-088112D661D0}" type="slidenum">
              <a:rPr lang="en-US" sz="1400">
                <a:latin typeface="Arial Unicode MS" pitchFamily="34" charset="-128"/>
              </a:rPr>
              <a:pPr algn="r">
                <a:spcBef>
                  <a:spcPct val="0"/>
                </a:spcBef>
                <a:buFontTx/>
                <a:buNone/>
              </a:pPr>
              <a:t>32</a:t>
            </a:fld>
            <a:endParaRPr lang="en-US" sz="1400">
              <a:latin typeface="Arial Unicode MS" pitchFamily="34" charset="-128"/>
            </a:endParaRPr>
          </a:p>
        </p:txBody>
      </p:sp>
      <p:sp>
        <p:nvSpPr>
          <p:cNvPr id="41990" name="Rectangle 2"/>
          <p:cNvSpPr>
            <a:spLocks noGrp="1" noChangeArrowheads="1"/>
          </p:cNvSpPr>
          <p:nvPr>
            <p:ph type="title" idx="4294967295"/>
          </p:nvPr>
        </p:nvSpPr>
        <p:spPr/>
        <p:txBody>
          <a:bodyPr/>
          <a:lstStyle/>
          <a:p>
            <a:pPr eaLnBrk="1" hangingPunct="1"/>
            <a:r>
              <a:rPr lang="en-US" sz="4000" b="1" dirty="0" smtClean="0">
                <a:latin typeface="Arial Rounded MT Bold" pitchFamily="34" charset="0"/>
              </a:rPr>
              <a:t>GENERAL INFORMATION</a:t>
            </a:r>
            <a:br>
              <a:rPr lang="en-US" sz="4000" b="1" dirty="0" smtClean="0">
                <a:latin typeface="Arial Rounded MT Bold" pitchFamily="34" charset="0"/>
              </a:rPr>
            </a:br>
            <a:r>
              <a:rPr lang="en-US" sz="4000" b="1" dirty="0" smtClean="0">
                <a:latin typeface="Arial Rounded MT Bold" pitchFamily="34" charset="0"/>
              </a:rPr>
              <a:t>HERITAGE ASSETS</a:t>
            </a: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3"/>
          <p:cNvSpPr>
            <a:spLocks noGrp="1" noChangeArrowheads="1"/>
          </p:cNvSpPr>
          <p:nvPr>
            <p:ph type="body" sz="half" idx="4294967295"/>
          </p:nvPr>
        </p:nvSpPr>
        <p:spPr>
          <a:xfrm>
            <a:off x="533400" y="1600200"/>
            <a:ext cx="8134350" cy="4800600"/>
          </a:xfrm>
        </p:spPr>
        <p:txBody>
          <a:bodyPr/>
          <a:lstStyle/>
          <a:p>
            <a:pPr algn="ctr" eaLnBrk="1" hangingPunct="1">
              <a:lnSpc>
                <a:spcPct val="80000"/>
              </a:lnSpc>
              <a:buNone/>
            </a:pPr>
            <a:r>
              <a:rPr lang="en-US" sz="4000" dirty="0" smtClean="0">
                <a:latin typeface="Arial Rounded MT Bold" pitchFamily="34" charset="0"/>
              </a:rPr>
              <a:t>DOC PERSONAL PROPERTY BULLETIN #01, FY08</a:t>
            </a:r>
          </a:p>
          <a:p>
            <a:pPr eaLnBrk="1" hangingPunct="1">
              <a:lnSpc>
                <a:spcPct val="80000"/>
              </a:lnSpc>
            </a:pPr>
            <a:endParaRPr lang="en-US" sz="2400" dirty="0" smtClean="0">
              <a:latin typeface="Arial Rounded MT Bold" pitchFamily="34" charset="0"/>
            </a:endParaRPr>
          </a:p>
          <a:p>
            <a:pPr eaLnBrk="1" hangingPunct="1">
              <a:lnSpc>
                <a:spcPct val="80000"/>
              </a:lnSpc>
            </a:pPr>
            <a:endParaRPr lang="en-US" sz="2400" dirty="0" smtClean="0">
              <a:latin typeface="Arial Rounded MT Bold" pitchFamily="34" charset="0"/>
            </a:endParaRPr>
          </a:p>
          <a:p>
            <a:pPr eaLnBrk="1" hangingPunct="1">
              <a:lnSpc>
                <a:spcPct val="80000"/>
              </a:lnSpc>
            </a:pPr>
            <a:r>
              <a:rPr lang="en-US" dirty="0" smtClean="0">
                <a:latin typeface="Arial Rounded MT Bold" pitchFamily="34" charset="0"/>
              </a:rPr>
              <a:t>GUIDELINES ON LAPTOPS FOR INTERNATIONAL TRAVEL</a:t>
            </a:r>
          </a:p>
          <a:p>
            <a:pPr eaLnBrk="1" hangingPunct="1">
              <a:lnSpc>
                <a:spcPct val="80000"/>
              </a:lnSpc>
            </a:pPr>
            <a:endParaRPr lang="en-US" dirty="0" smtClean="0">
              <a:latin typeface="Arial Rounded MT Bold" pitchFamily="34" charset="0"/>
            </a:endParaRPr>
          </a:p>
          <a:p>
            <a:pPr eaLnBrk="1" hangingPunct="1">
              <a:lnSpc>
                <a:spcPct val="80000"/>
              </a:lnSpc>
            </a:pPr>
            <a:endParaRPr lang="en-US" dirty="0" smtClean="0">
              <a:latin typeface="Arial Rounded MT Bold" pitchFamily="34" charset="0"/>
            </a:endParaRPr>
          </a:p>
          <a:p>
            <a:pPr algn="ctr" eaLnBrk="1" hangingPunct="1">
              <a:lnSpc>
                <a:spcPct val="80000"/>
              </a:lnSpc>
              <a:buNone/>
            </a:pPr>
            <a:r>
              <a:rPr lang="en-US" sz="2400" dirty="0" smtClean="0">
                <a:latin typeface="Arial Rounded MT Bold" pitchFamily="34" charset="0"/>
              </a:rPr>
              <a:t>(</a:t>
            </a:r>
            <a:r>
              <a:rPr lang="en-US" sz="2000" dirty="0" smtClean="0">
                <a:latin typeface="Arial Rounded MT Bold" pitchFamily="34" charset="0"/>
              </a:rPr>
              <a:t>SEE HANDOUT</a:t>
            </a:r>
            <a:r>
              <a:rPr lang="en-US" sz="2400" dirty="0" smtClean="0">
                <a:latin typeface="Arial Rounded MT Bold" pitchFamily="34" charset="0"/>
              </a:rPr>
              <a:t>)</a:t>
            </a:r>
          </a:p>
          <a:p>
            <a:pPr eaLnBrk="1" hangingPunct="1">
              <a:lnSpc>
                <a:spcPct val="80000"/>
              </a:lnSpc>
              <a:buFontTx/>
              <a:buNone/>
            </a:pPr>
            <a:r>
              <a:rPr lang="en-US" sz="100" dirty="0" smtClean="0">
                <a:latin typeface="Arial Unicode MS" pitchFamily="34" charset="-128"/>
              </a:rPr>
              <a:t>		 	</a:t>
            </a:r>
          </a:p>
          <a:p>
            <a:pPr lvl="1" eaLnBrk="1" hangingPunct="1">
              <a:lnSpc>
                <a:spcPct val="80000"/>
              </a:lnSpc>
            </a:pPr>
            <a:r>
              <a:rPr lang="en-US" sz="100" dirty="0" smtClean="0">
                <a:latin typeface="Arial Unicode MS" pitchFamily="34" charset="-128"/>
              </a:rPr>
              <a:t>PPP</a:t>
            </a:r>
          </a:p>
        </p:txBody>
      </p:sp>
      <p:sp>
        <p:nvSpPr>
          <p:cNvPr id="41986" name="Rectangle 4"/>
          <p:cNvSpPr>
            <a:spLocks noGrp="1" noChangeArrowheads="1"/>
          </p:cNvSpPr>
          <p:nvPr>
            <p:ph type="dt" sz="quarter" idx="10"/>
          </p:nvPr>
        </p:nvSpPr>
        <p:spPr>
          <a:noFill/>
        </p:spPr>
        <p:txBody>
          <a:bodyPr/>
          <a:lstStyle/>
          <a:p>
            <a:fld id="{11DF78C6-EF50-48CD-926B-2F0C9B7A63EA}" type="datetime8">
              <a:rPr lang="en-US" smtClean="0"/>
              <a:pPr/>
              <a:t>8/27/2008 1:09 PM</a:t>
            </a:fld>
            <a:endParaRPr lang="en-US" smtClean="0"/>
          </a:p>
        </p:txBody>
      </p:sp>
      <p:sp>
        <p:nvSpPr>
          <p:cNvPr id="41987" name="Date Placeholder 4"/>
          <p:cNvSpPr txBox="1">
            <a:spLocks noGrp="1"/>
          </p:cNvSpPr>
          <p:nvPr/>
        </p:nvSpPr>
        <p:spPr bwMode="auto">
          <a:xfrm>
            <a:off x="2286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41988"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1989"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6D33B36B-BE2A-4D6F-B39D-088112D661D0}" type="slidenum">
              <a:rPr lang="en-US" sz="1400">
                <a:latin typeface="Arial Unicode MS" pitchFamily="34" charset="-128"/>
              </a:rPr>
              <a:pPr algn="r">
                <a:spcBef>
                  <a:spcPct val="0"/>
                </a:spcBef>
                <a:buFontTx/>
                <a:buNone/>
              </a:pPr>
              <a:t>33</a:t>
            </a:fld>
            <a:endParaRPr lang="en-US" sz="1400">
              <a:latin typeface="Arial Unicode MS" pitchFamily="34" charset="-128"/>
            </a:endParaRPr>
          </a:p>
        </p:txBody>
      </p:sp>
      <p:sp>
        <p:nvSpPr>
          <p:cNvPr id="41990" name="Rectangle 2"/>
          <p:cNvSpPr>
            <a:spLocks noGrp="1" noChangeArrowheads="1"/>
          </p:cNvSpPr>
          <p:nvPr>
            <p:ph type="title" idx="4294967295"/>
          </p:nvPr>
        </p:nvSpPr>
        <p:spPr/>
        <p:txBody>
          <a:bodyPr/>
          <a:lstStyle/>
          <a:p>
            <a:pPr eaLnBrk="1" hangingPunct="1"/>
            <a:r>
              <a:rPr lang="en-US" sz="4000" b="1" dirty="0" smtClean="0">
                <a:latin typeface="Arial Rounded MT Bold" pitchFamily="34" charset="0"/>
              </a:rPr>
              <a:t>GENERAL INFORMATION</a:t>
            </a: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dt" sz="quarter" idx="10"/>
          </p:nvPr>
        </p:nvSpPr>
        <p:spPr>
          <a:noFill/>
        </p:spPr>
        <p:txBody>
          <a:bodyPr/>
          <a:lstStyle/>
          <a:p>
            <a:fld id="{778AE551-AC69-4157-90E9-5095E7790DD7}" type="datetime8">
              <a:rPr lang="en-US" smtClean="0"/>
              <a:pPr/>
              <a:t>8/27/2008 1:09 PM</a:t>
            </a:fld>
            <a:endParaRPr lang="en-US" smtClean="0"/>
          </a:p>
        </p:txBody>
      </p:sp>
      <p:sp>
        <p:nvSpPr>
          <p:cNvPr id="45059" name="Date Placeholder 4"/>
          <p:cNvSpPr txBox="1">
            <a:spLocks noGrp="1"/>
          </p:cNvSpPr>
          <p:nvPr/>
        </p:nvSpPr>
        <p:spPr bwMode="auto">
          <a:xfrm>
            <a:off x="2286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a:p>
            <a:pPr>
              <a:spcBef>
                <a:spcPct val="0"/>
              </a:spcBef>
              <a:buFontTx/>
              <a:buNone/>
            </a:pPr>
            <a:endParaRPr lang="en-US" sz="1400">
              <a:latin typeface="Arial Unicode MS" pitchFamily="34" charset="-128"/>
            </a:endParaRPr>
          </a:p>
        </p:txBody>
      </p:sp>
      <p:sp>
        <p:nvSpPr>
          <p:cNvPr id="45060"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5061"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CFC5285C-EF79-44DC-A753-792328DFA65C}" type="slidenum">
              <a:rPr lang="en-US" sz="1400">
                <a:latin typeface="Arial Unicode MS" pitchFamily="34" charset="-128"/>
              </a:rPr>
              <a:pPr algn="r">
                <a:spcBef>
                  <a:spcPct val="0"/>
                </a:spcBef>
                <a:buFontTx/>
                <a:buNone/>
              </a:pPr>
              <a:t>34</a:t>
            </a:fld>
            <a:endParaRPr lang="en-US" sz="1400">
              <a:latin typeface="Arial Unicode MS" pitchFamily="34" charset="-128"/>
            </a:endParaRPr>
          </a:p>
        </p:txBody>
      </p:sp>
      <p:sp>
        <p:nvSpPr>
          <p:cNvPr id="45062" name="Rectangle 2"/>
          <p:cNvSpPr>
            <a:spLocks noGrp="1" noChangeArrowheads="1"/>
          </p:cNvSpPr>
          <p:nvPr>
            <p:ph type="title" idx="4294967295"/>
          </p:nvPr>
        </p:nvSpPr>
        <p:spPr/>
        <p:txBody>
          <a:bodyPr/>
          <a:lstStyle/>
          <a:p>
            <a:pPr eaLnBrk="1" hangingPunct="1"/>
            <a:r>
              <a:rPr lang="en-US" sz="3600" b="1" dirty="0" smtClean="0">
                <a:latin typeface="Arial Rounded MT Bold" pitchFamily="34" charset="0"/>
              </a:rPr>
              <a:t>TIP OF THE MONTH</a:t>
            </a:r>
          </a:p>
        </p:txBody>
      </p:sp>
      <p:sp>
        <p:nvSpPr>
          <p:cNvPr id="45063" name="Rectangle 3"/>
          <p:cNvSpPr>
            <a:spLocks noGrp="1" noChangeArrowheads="1"/>
          </p:cNvSpPr>
          <p:nvPr>
            <p:ph type="body" sz="half" idx="4294967295"/>
          </p:nvPr>
        </p:nvSpPr>
        <p:spPr>
          <a:xfrm>
            <a:off x="304800" y="1295400"/>
            <a:ext cx="8134350" cy="4343400"/>
          </a:xfrm>
        </p:spPr>
        <p:txBody>
          <a:bodyPr/>
          <a:lstStyle/>
          <a:p>
            <a:pPr eaLnBrk="1" hangingPunct="1">
              <a:lnSpc>
                <a:spcPct val="80000"/>
              </a:lnSpc>
            </a:pPr>
            <a:endParaRPr lang="en-US" sz="2000" dirty="0" smtClean="0">
              <a:latin typeface="Arial Rounded MT Bold" pitchFamily="34" charset="0"/>
            </a:endParaRPr>
          </a:p>
          <a:p>
            <a:pPr eaLnBrk="1" hangingPunct="1">
              <a:lnSpc>
                <a:spcPct val="80000"/>
              </a:lnSpc>
            </a:pPr>
            <a:endParaRPr lang="en-US" sz="2000" dirty="0" smtClean="0">
              <a:latin typeface="Arial Rounded MT Bold" pitchFamily="34" charset="0"/>
            </a:endParaRPr>
          </a:p>
          <a:p>
            <a:pPr eaLnBrk="1" hangingPunct="1">
              <a:lnSpc>
                <a:spcPct val="80000"/>
              </a:lnSpc>
            </a:pPr>
            <a:r>
              <a:rPr lang="en-US" sz="2000" dirty="0" smtClean="0">
                <a:latin typeface="Arial Rounded MT Bold" pitchFamily="34" charset="0"/>
              </a:rPr>
              <a:t>CD 50 ADD REQUEST (Creation of a new Asset) and the CD 52 EXCESS RECEIVAL (Retirement of an Asset)</a:t>
            </a:r>
          </a:p>
          <a:p>
            <a:pPr lvl="1" eaLnBrk="1" hangingPunct="1">
              <a:lnSpc>
                <a:spcPct val="80000"/>
              </a:lnSpc>
            </a:pPr>
            <a:endParaRPr lang="en-US" sz="1600" dirty="0" smtClean="0"/>
          </a:p>
          <a:p>
            <a:pPr lvl="1" eaLnBrk="1" hangingPunct="1">
              <a:lnSpc>
                <a:spcPct val="80000"/>
              </a:lnSpc>
            </a:pPr>
            <a:r>
              <a:rPr lang="en-US" sz="1600" dirty="0" smtClean="0"/>
              <a:t>It is now possible in the CD50 form- Add Request and the CD52 form- Request a Retirement Request area of Sunflower, to upload attachments of supporting documentation that can be viewed by the NOAA Personal Property Management Branch. You will need to scan and save the supporting documentation as a PDF on your desktop or hard drive. You can only add one PDF to your request, so you will need to insert all pages into one PDF file. You need to have the document(s) saved on your hard drive for uploading. When you go to Request a Creation of a New Asset, under the drop down box that says "Inventory Asset", that is labeled as ATTACHMENT, you would click that box, and follow the steps for uploading your supporting documentation. For the Request a Retirement of an Asset, where it says, Maintain Pictures/Attachments, you would browse your hard drive and follow the steps for uploading the supporting documents. You can upload Pictures or Attachments. Please continue to complete the Detailed Circumstance and Justification block. Do not leave this field blank</a:t>
            </a:r>
            <a:br>
              <a:rPr lang="en-US" sz="1600" dirty="0" smtClean="0"/>
            </a:br>
            <a:endParaRPr lang="en-US" sz="1600" dirty="0" smtClean="0"/>
          </a:p>
          <a:p>
            <a:pPr eaLnBrk="1" hangingPunct="1">
              <a:lnSpc>
                <a:spcPct val="80000"/>
              </a:lnSpc>
            </a:pPr>
            <a:endParaRPr lang="en-US" sz="2000" dirty="0" smtClean="0">
              <a:latin typeface="Arial Rounded MT Bold" pitchFamily="34" charset="0"/>
            </a:endParaRPr>
          </a:p>
          <a:p>
            <a:pPr eaLnBrk="1" hangingPunct="1">
              <a:lnSpc>
                <a:spcPct val="80000"/>
              </a:lnSpc>
              <a:buFontTx/>
              <a:buNone/>
            </a:pPr>
            <a:r>
              <a:rPr lang="en-US" sz="1400" dirty="0" smtClean="0">
                <a:latin typeface="Arial Unicode MS" pitchFamily="34" charset="-128"/>
              </a:rPr>
              <a:t>		 	</a:t>
            </a: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dt" sz="quarter" idx="10"/>
          </p:nvPr>
        </p:nvSpPr>
        <p:spPr>
          <a:noFill/>
        </p:spPr>
        <p:txBody>
          <a:bodyPr/>
          <a:lstStyle/>
          <a:p>
            <a:fld id="{778AE551-AC69-4157-90E9-5095E7790DD7}" type="datetime8">
              <a:rPr lang="en-US" smtClean="0"/>
              <a:pPr/>
              <a:t>8/27/2008 1:09 PM</a:t>
            </a:fld>
            <a:endParaRPr lang="en-US" smtClean="0"/>
          </a:p>
        </p:txBody>
      </p:sp>
      <p:sp>
        <p:nvSpPr>
          <p:cNvPr id="45059" name="Date Placeholder 4"/>
          <p:cNvSpPr txBox="1">
            <a:spLocks noGrp="1"/>
          </p:cNvSpPr>
          <p:nvPr/>
        </p:nvSpPr>
        <p:spPr bwMode="auto">
          <a:xfrm>
            <a:off x="2286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a:p>
            <a:pPr>
              <a:spcBef>
                <a:spcPct val="0"/>
              </a:spcBef>
              <a:buFontTx/>
              <a:buNone/>
            </a:pPr>
            <a:endParaRPr lang="en-US" sz="1400">
              <a:latin typeface="Arial Unicode MS" pitchFamily="34" charset="-128"/>
            </a:endParaRPr>
          </a:p>
        </p:txBody>
      </p:sp>
      <p:sp>
        <p:nvSpPr>
          <p:cNvPr id="45060"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5061"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CFC5285C-EF79-44DC-A753-792328DFA65C}" type="slidenum">
              <a:rPr lang="en-US" sz="1400">
                <a:latin typeface="Arial Unicode MS" pitchFamily="34" charset="-128"/>
              </a:rPr>
              <a:pPr algn="r">
                <a:spcBef>
                  <a:spcPct val="0"/>
                </a:spcBef>
                <a:buFontTx/>
                <a:buNone/>
              </a:pPr>
              <a:t>35</a:t>
            </a:fld>
            <a:endParaRPr lang="en-US" sz="1400">
              <a:latin typeface="Arial Unicode MS" pitchFamily="34" charset="-128"/>
            </a:endParaRPr>
          </a:p>
        </p:txBody>
      </p:sp>
      <p:sp>
        <p:nvSpPr>
          <p:cNvPr id="45062" name="Rectangle 2"/>
          <p:cNvSpPr>
            <a:spLocks noGrp="1" noChangeArrowheads="1"/>
          </p:cNvSpPr>
          <p:nvPr>
            <p:ph type="title" idx="4294967295"/>
          </p:nvPr>
        </p:nvSpPr>
        <p:spPr/>
        <p:txBody>
          <a:bodyPr/>
          <a:lstStyle/>
          <a:p>
            <a:pPr eaLnBrk="1" hangingPunct="1"/>
            <a:r>
              <a:rPr lang="en-US" sz="3600" b="1" dirty="0" smtClean="0">
                <a:latin typeface="Arial Rounded MT Bold" pitchFamily="34" charset="0"/>
              </a:rPr>
              <a:t>TIP OF THE MONTH</a:t>
            </a:r>
            <a:br>
              <a:rPr lang="en-US" sz="3600" b="1" dirty="0" smtClean="0">
                <a:latin typeface="Arial Rounded MT Bold" pitchFamily="34" charset="0"/>
              </a:rPr>
            </a:br>
            <a:r>
              <a:rPr lang="en-US" sz="3600" b="1" dirty="0" smtClean="0">
                <a:latin typeface="Arial Rounded MT Bold" pitchFamily="34" charset="0"/>
              </a:rPr>
              <a:t>(CONT)</a:t>
            </a:r>
          </a:p>
        </p:txBody>
      </p:sp>
      <p:sp>
        <p:nvSpPr>
          <p:cNvPr id="45063" name="Rectangle 3"/>
          <p:cNvSpPr>
            <a:spLocks noGrp="1" noChangeArrowheads="1"/>
          </p:cNvSpPr>
          <p:nvPr>
            <p:ph type="body" sz="half" idx="4294967295"/>
          </p:nvPr>
        </p:nvSpPr>
        <p:spPr>
          <a:xfrm>
            <a:off x="304800" y="1295400"/>
            <a:ext cx="8134350" cy="4343400"/>
          </a:xfrm>
        </p:spPr>
        <p:txBody>
          <a:bodyPr/>
          <a:lstStyle/>
          <a:p>
            <a:pPr eaLnBrk="1" hangingPunct="1">
              <a:lnSpc>
                <a:spcPct val="80000"/>
              </a:lnSpc>
            </a:pPr>
            <a:endParaRPr lang="en-US" sz="2000" dirty="0" smtClean="0">
              <a:latin typeface="Arial Rounded MT Bold" pitchFamily="34" charset="0"/>
            </a:endParaRPr>
          </a:p>
          <a:p>
            <a:pPr eaLnBrk="1" hangingPunct="1">
              <a:lnSpc>
                <a:spcPct val="80000"/>
              </a:lnSpc>
            </a:pPr>
            <a:endParaRPr lang="en-US" sz="2000" dirty="0" smtClean="0">
              <a:latin typeface="Arial Rounded MT Bold" pitchFamily="34" charset="0"/>
            </a:endParaRPr>
          </a:p>
          <a:p>
            <a:pPr eaLnBrk="1" hangingPunct="1">
              <a:lnSpc>
                <a:spcPct val="80000"/>
              </a:lnSpc>
            </a:pPr>
            <a:r>
              <a:rPr lang="en-US" sz="2000" dirty="0" smtClean="0">
                <a:latin typeface="Arial Rounded MT Bold" pitchFamily="34" charset="0"/>
              </a:rPr>
              <a:t>CD 50 ADD REQUEST (Creation of a new Asset) and the CD 52 EXCESS RECEIVAL (Retirement of an Asset) – (CONT)</a:t>
            </a:r>
          </a:p>
          <a:p>
            <a:pPr lvl="1" eaLnBrk="1" hangingPunct="1">
              <a:lnSpc>
                <a:spcPct val="80000"/>
              </a:lnSpc>
            </a:pPr>
            <a:endParaRPr lang="en-US" sz="1600" dirty="0" smtClean="0"/>
          </a:p>
          <a:p>
            <a:pPr lvl="1" eaLnBrk="1" hangingPunct="1">
              <a:lnSpc>
                <a:spcPct val="80000"/>
              </a:lnSpc>
              <a:buNone/>
            </a:pPr>
            <a:r>
              <a:rPr lang="en-US" sz="1600" dirty="0" smtClean="0"/>
              <a:t> . The PPMB staff member will see the supporting documentation file for both requests when they look at your new ADD record in the Edit Interface and when they go to accept/deny your Retirement Request, they will also see your documents. You will not be required to send additional supporting documentation by hard copy, if you upload your documents in your ADD request The ADD page, is no longer required, as you cannot save this until after you have pressed SAVE, so you can't save it, prior to uploading. Uploading these documents, will speed the processing time for PPMB. NOTE: All Capitalized or Financial Assets, will need to have a hard copy CD509 and CD52, with the required signatures, and should not be entered into Sunflower as requests.  </a:t>
            </a:r>
            <a:r>
              <a:rPr lang="en-US" sz="1600" dirty="0" smtClean="0">
                <a:hlinkClick r:id="rId3"/>
              </a:rPr>
              <a:t>http://www.pps.noaa.gov/</a:t>
            </a:r>
            <a:r>
              <a:rPr lang="en-US" sz="1600" dirty="0" smtClean="0"/>
              <a:t/>
            </a:r>
            <a:br>
              <a:rPr lang="en-US" sz="1600" dirty="0" smtClean="0"/>
            </a:br>
            <a:endParaRPr lang="en-US" sz="1600" dirty="0" smtClean="0"/>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0"/>
          </p:nvPr>
        </p:nvSpPr>
        <p:spPr>
          <a:noFill/>
        </p:spPr>
        <p:txBody>
          <a:bodyPr/>
          <a:lstStyle/>
          <a:p>
            <a:fld id="{A018A506-E163-4F75-A0C6-8DFF56DE9244}" type="datetime8">
              <a:rPr lang="en-US" smtClean="0"/>
              <a:pPr/>
              <a:t>8/27/2008 1:09 PM</a:t>
            </a:fld>
            <a:endParaRPr lang="en-US" smtClean="0"/>
          </a:p>
        </p:txBody>
      </p:sp>
      <p:sp>
        <p:nvSpPr>
          <p:cNvPr id="46083"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46085" name="Slide Number Placeholder 5"/>
          <p:cNvSpPr>
            <a:spLocks noGrp="1"/>
          </p:cNvSpPr>
          <p:nvPr>
            <p:ph type="sldNum" sz="quarter" idx="12"/>
          </p:nvPr>
        </p:nvSpPr>
        <p:spPr>
          <a:noFill/>
        </p:spPr>
        <p:txBody>
          <a:bodyPr/>
          <a:lstStyle/>
          <a:p>
            <a:fld id="{4C7A12DD-8E2D-4402-ABF9-8A79A64418F5}" type="slidenum">
              <a:rPr lang="en-US" smtClean="0"/>
              <a:pPr/>
              <a:t>36</a:t>
            </a:fld>
            <a:endParaRPr lang="en-US" smtClean="0"/>
          </a:p>
        </p:txBody>
      </p:sp>
      <p:sp>
        <p:nvSpPr>
          <p:cNvPr id="46086" name="Rectangle 2"/>
          <p:cNvSpPr>
            <a:spLocks noGrp="1" noChangeArrowheads="1"/>
          </p:cNvSpPr>
          <p:nvPr>
            <p:ph type="body" idx="1"/>
          </p:nvPr>
        </p:nvSpPr>
        <p:spPr>
          <a:xfrm>
            <a:off x="228600" y="3124200"/>
            <a:ext cx="8915400" cy="2057400"/>
          </a:xfrm>
        </p:spPr>
        <p:txBody>
          <a:bodyPr/>
          <a:lstStyle/>
          <a:p>
            <a:pPr eaLnBrk="1" hangingPunct="1"/>
            <a:r>
              <a:rPr lang="en-US" smtClean="0">
                <a:latin typeface="Arial Rounded MT Bold" pitchFamily="34" charset="0"/>
              </a:rPr>
              <a:t>Do you have any questions or comments?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dt" sz="quarter" idx="10"/>
          </p:nvPr>
        </p:nvSpPr>
        <p:spPr>
          <a:noFill/>
        </p:spPr>
        <p:txBody>
          <a:bodyPr/>
          <a:lstStyle/>
          <a:p>
            <a:fld id="{3B2F5178-2DA0-4362-B4D1-28C99AC5ACA1}" type="datetime8">
              <a:rPr lang="en-US" smtClean="0"/>
              <a:pPr/>
              <a:t>8/27/2008 1:09 PM</a:t>
            </a:fld>
            <a:endParaRPr lang="en-US" smtClean="0"/>
          </a:p>
        </p:txBody>
      </p:sp>
      <p:sp>
        <p:nvSpPr>
          <p:cNvPr id="47107"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47109" name="Slide Number Placeholder 5"/>
          <p:cNvSpPr>
            <a:spLocks noGrp="1"/>
          </p:cNvSpPr>
          <p:nvPr>
            <p:ph type="sldNum" sz="quarter" idx="12"/>
          </p:nvPr>
        </p:nvSpPr>
        <p:spPr>
          <a:noFill/>
        </p:spPr>
        <p:txBody>
          <a:bodyPr/>
          <a:lstStyle/>
          <a:p>
            <a:fld id="{D2EA7F53-E3FA-4AA5-BB9A-A9CF26AD680D}" type="slidenum">
              <a:rPr lang="en-US" smtClean="0"/>
              <a:pPr/>
              <a:t>37</a:t>
            </a:fld>
            <a:endParaRPr lang="en-US" smtClean="0"/>
          </a:p>
        </p:txBody>
      </p:sp>
      <p:sp>
        <p:nvSpPr>
          <p:cNvPr id="47110" name="Rectangle 3"/>
          <p:cNvSpPr>
            <a:spLocks noGrp="1" noChangeArrowheads="1"/>
          </p:cNvSpPr>
          <p:nvPr>
            <p:ph type="body" idx="1"/>
          </p:nvPr>
        </p:nvSpPr>
        <p:spPr>
          <a:xfrm>
            <a:off x="228600" y="1524000"/>
            <a:ext cx="8540750" cy="4514850"/>
          </a:xfrm>
        </p:spPr>
        <p:txBody>
          <a:bodyPr/>
          <a:lstStyle/>
          <a:p>
            <a:pPr eaLnBrk="1" hangingPunct="1"/>
            <a:r>
              <a:rPr lang="en-US" dirty="0" smtClean="0">
                <a:latin typeface="Arial Rounded MT Bold" pitchFamily="34" charset="0"/>
              </a:rPr>
              <a:t>What are your agenda items for our next meeting</a:t>
            </a:r>
          </a:p>
          <a:p>
            <a:pPr lvl="1" algn="ctr" eaLnBrk="1" hangingPunct="1">
              <a:buNone/>
            </a:pPr>
            <a:endParaRPr lang="en-US" sz="3200" dirty="0" smtClean="0">
              <a:solidFill>
                <a:srgbClr val="FF0000"/>
              </a:solidFill>
              <a:latin typeface="Arial Rounded MT Bold" pitchFamily="34" charset="0"/>
            </a:endParaRPr>
          </a:p>
          <a:p>
            <a:pPr lvl="1" algn="ctr" eaLnBrk="1" hangingPunct="1">
              <a:buNone/>
            </a:pPr>
            <a:r>
              <a:rPr lang="en-US" sz="3200" dirty="0" smtClean="0">
                <a:solidFill>
                  <a:srgbClr val="FF0000"/>
                </a:solidFill>
                <a:latin typeface="Arial Rounded MT Bold" pitchFamily="34" charset="0"/>
              </a:rPr>
              <a:t>NOTICE CHANGE OF VENUE</a:t>
            </a:r>
          </a:p>
          <a:p>
            <a:pPr eaLnBrk="1" hangingPunct="1"/>
            <a:r>
              <a:rPr lang="en-US" dirty="0" smtClean="0">
                <a:latin typeface="Arial Rounded MT Bold" pitchFamily="34" charset="0"/>
              </a:rPr>
              <a:t>Date, time and location for next meeting</a:t>
            </a:r>
          </a:p>
          <a:p>
            <a:pPr lvl="1" eaLnBrk="1" hangingPunct="1"/>
            <a:r>
              <a:rPr lang="en-US" b="1" dirty="0" smtClean="0">
                <a:solidFill>
                  <a:srgbClr val="FF0000"/>
                </a:solidFill>
                <a:latin typeface="Arial Rounded MT Bold" pitchFamily="34" charset="0"/>
              </a:rPr>
              <a:t>August 14, 2008 </a:t>
            </a:r>
            <a:r>
              <a:rPr lang="en-US" dirty="0" smtClean="0">
                <a:latin typeface="Arial Rounded MT Bold" pitchFamily="34" charset="0"/>
              </a:rPr>
              <a:t>@ 11:00 a.m.</a:t>
            </a:r>
          </a:p>
          <a:p>
            <a:pPr lvl="1" eaLnBrk="1" hangingPunct="1">
              <a:buFontTx/>
              <a:buNone/>
            </a:pPr>
            <a:r>
              <a:rPr lang="en-US" dirty="0" smtClean="0">
                <a:latin typeface="Arial Rounded MT Bold" pitchFamily="34" charset="0"/>
              </a:rPr>
              <a:t>	  SSMC4 – </a:t>
            </a:r>
            <a:r>
              <a:rPr lang="en-US" b="1" dirty="0" smtClean="0">
                <a:solidFill>
                  <a:srgbClr val="FF0000"/>
                </a:solidFill>
                <a:latin typeface="Arial Rounded MT Bold" pitchFamily="34" charset="0"/>
              </a:rPr>
              <a:t>Room 12153</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dt" sz="quarter" idx="10"/>
          </p:nvPr>
        </p:nvSpPr>
        <p:spPr>
          <a:noFill/>
        </p:spPr>
        <p:txBody>
          <a:bodyPr/>
          <a:lstStyle/>
          <a:p>
            <a:fld id="{DD849A57-2844-4E64-AD63-7774429C9B69}" type="datetime8">
              <a:rPr lang="en-US" smtClean="0"/>
              <a:pPr/>
              <a:t>8/27/2008 1:09 PM</a:t>
            </a:fld>
            <a:endParaRPr lang="en-US" smtClean="0"/>
          </a:p>
        </p:txBody>
      </p:sp>
      <p:sp>
        <p:nvSpPr>
          <p:cNvPr id="48131"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813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E1B8459-C226-4BFA-95A8-66771638FC46}" type="slidenum">
              <a:rPr lang="en-US" sz="1400">
                <a:latin typeface="Arial Unicode MS" pitchFamily="34" charset="-128"/>
              </a:rPr>
              <a:pPr algn="r">
                <a:spcBef>
                  <a:spcPct val="0"/>
                </a:spcBef>
                <a:buFontTx/>
                <a:buNone/>
              </a:pPr>
              <a:t>38</a:t>
            </a:fld>
            <a:endParaRPr lang="en-US" sz="1400">
              <a:latin typeface="Arial Unicode MS" pitchFamily="34" charset="-128"/>
            </a:endParaRPr>
          </a:p>
        </p:txBody>
      </p:sp>
      <p:sp>
        <p:nvSpPr>
          <p:cNvPr id="48133" name="Rectangle 2"/>
          <p:cNvSpPr>
            <a:spLocks noGrp="1" noChangeArrowheads="1"/>
          </p:cNvSpPr>
          <p:nvPr>
            <p:ph type="title" idx="4294967295"/>
          </p:nvPr>
        </p:nvSpPr>
        <p:spPr>
          <a:xfrm>
            <a:off x="460375" y="274638"/>
            <a:ext cx="8226425" cy="1143000"/>
          </a:xfrm>
        </p:spPr>
        <p:txBody>
          <a:bodyPr/>
          <a:lstStyle/>
          <a:p>
            <a:pPr eaLnBrk="1" hangingPunct="1"/>
            <a:r>
              <a:rPr lang="en-US" sz="4200" b="1" smtClean="0">
                <a:latin typeface="Arial Rounded MT Bold" pitchFamily="34" charset="0"/>
              </a:rPr>
              <a:t>PROPERTY MANAGERS</a:t>
            </a:r>
          </a:p>
        </p:txBody>
      </p:sp>
      <p:sp>
        <p:nvSpPr>
          <p:cNvPr id="48134" name="Rectangle 3"/>
          <p:cNvSpPr>
            <a:spLocks noGrp="1" noChangeArrowheads="1"/>
          </p:cNvSpPr>
          <p:nvPr>
            <p:ph type="body" idx="4294967295"/>
          </p:nvPr>
        </p:nvSpPr>
        <p:spPr>
          <a:xfrm>
            <a:off x="457200" y="1600200"/>
            <a:ext cx="8229600" cy="4648200"/>
          </a:xfrm>
        </p:spPr>
        <p:txBody>
          <a:bodyPr/>
          <a:lstStyle/>
          <a:p>
            <a:pPr eaLnBrk="1" hangingPunct="1">
              <a:lnSpc>
                <a:spcPct val="90000"/>
              </a:lnSpc>
            </a:pPr>
            <a:r>
              <a:rPr lang="en-US" smtClean="0">
                <a:latin typeface="Arial Rounded MT Bold" pitchFamily="34" charset="0"/>
              </a:rPr>
              <a:t>Each Line and Staff Office (LO/SO) is to appoint and retain both a Property Manager (PM) and an alternate PM who shall be instructed by their LO/SO to work closely with NOAA’s Personal Property Management Branch (PPMB) personnel. </a:t>
            </a:r>
          </a:p>
          <a:p>
            <a:pPr eaLnBrk="1" hangingPunct="1">
              <a:lnSpc>
                <a:spcPct val="90000"/>
              </a:lnSpc>
            </a:pPr>
            <a:r>
              <a:rPr lang="en-US" smtClean="0">
                <a:latin typeface="Arial Rounded MT Bold" pitchFamily="34" charset="0"/>
              </a:rPr>
              <a:t>Ensure that purchases of accountable personal property are reported to NOAA’s PPMB.</a:t>
            </a:r>
          </a:p>
        </p:txBody>
      </p:sp>
      <p:sp>
        <p:nvSpPr>
          <p:cNvPr id="7" name="Slide Number Placeholder 6"/>
          <p:cNvSpPr>
            <a:spLocks noGrp="1"/>
          </p:cNvSpPr>
          <p:nvPr>
            <p:ph type="sldNum" sz="quarter" idx="12"/>
          </p:nvPr>
        </p:nvSpPr>
        <p:spPr/>
        <p:txBody>
          <a:bodyPr/>
          <a:lstStyle/>
          <a:p>
            <a:pPr>
              <a:defRPr/>
            </a:pPr>
            <a:fld id="{B94ABE7F-CD8D-49DE-A125-02BB61C44724}"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dt" sz="quarter" idx="10"/>
          </p:nvPr>
        </p:nvSpPr>
        <p:spPr>
          <a:noFill/>
        </p:spPr>
        <p:txBody>
          <a:bodyPr/>
          <a:lstStyle/>
          <a:p>
            <a:fld id="{6946146F-4410-440C-BEE8-B93120E7BF69}" type="datetime8">
              <a:rPr lang="en-US" smtClean="0"/>
              <a:pPr/>
              <a:t>8/27/2008 1:09 PM</a:t>
            </a:fld>
            <a:endParaRPr lang="en-US" smtClean="0"/>
          </a:p>
        </p:txBody>
      </p:sp>
      <p:sp>
        <p:nvSpPr>
          <p:cNvPr id="49155"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49156"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93BFBCF9-F4EE-427C-BD5D-C2B51D6B7993}" type="slidenum">
              <a:rPr lang="en-US" sz="1400">
                <a:latin typeface="Arial Unicode MS" pitchFamily="34" charset="-128"/>
              </a:rPr>
              <a:pPr algn="r">
                <a:spcBef>
                  <a:spcPct val="0"/>
                </a:spcBef>
                <a:buFontTx/>
                <a:buNone/>
              </a:pPr>
              <a:t>39</a:t>
            </a:fld>
            <a:endParaRPr lang="en-US" sz="1400">
              <a:latin typeface="Arial Unicode MS" pitchFamily="34" charset="-128"/>
            </a:endParaRPr>
          </a:p>
        </p:txBody>
      </p:sp>
      <p:sp>
        <p:nvSpPr>
          <p:cNvPr id="49157" name="Rectangle 2"/>
          <p:cNvSpPr>
            <a:spLocks noGrp="1" noChangeArrowheads="1"/>
          </p:cNvSpPr>
          <p:nvPr>
            <p:ph type="title" idx="4294967295"/>
          </p:nvPr>
        </p:nvSpPr>
        <p:spPr>
          <a:xfrm>
            <a:off x="460375" y="274638"/>
            <a:ext cx="8226425" cy="1401762"/>
          </a:xfrm>
        </p:spPr>
        <p:txBody>
          <a:bodyPr/>
          <a:lstStyle/>
          <a:p>
            <a:pPr eaLnBrk="1" hangingPunct="1"/>
            <a:r>
              <a:rPr lang="en-US" sz="4000" b="1" smtClean="0">
                <a:latin typeface="Arial Rounded MT Bold" pitchFamily="34" charset="0"/>
              </a:rPr>
              <a:t>PROPERTY MANAGERS</a:t>
            </a:r>
            <a:br>
              <a:rPr lang="en-US" sz="4000" b="1" smtClean="0">
                <a:latin typeface="Arial Rounded MT Bold" pitchFamily="34" charset="0"/>
              </a:rPr>
            </a:br>
            <a:r>
              <a:rPr lang="en-US" sz="4000" b="1" smtClean="0">
                <a:latin typeface="Arial Rounded MT Bold" pitchFamily="34" charset="0"/>
              </a:rPr>
              <a:t>(CONT)</a:t>
            </a:r>
          </a:p>
        </p:txBody>
      </p:sp>
      <p:sp>
        <p:nvSpPr>
          <p:cNvPr id="49158" name="Rectangle 3"/>
          <p:cNvSpPr>
            <a:spLocks noGrp="1" noChangeArrowheads="1"/>
          </p:cNvSpPr>
          <p:nvPr>
            <p:ph type="body" idx="4294967295"/>
          </p:nvPr>
        </p:nvSpPr>
        <p:spPr>
          <a:xfrm>
            <a:off x="457200" y="1752600"/>
            <a:ext cx="8229600" cy="4648200"/>
          </a:xfrm>
        </p:spPr>
        <p:txBody>
          <a:bodyPr/>
          <a:lstStyle/>
          <a:p>
            <a:pPr eaLnBrk="1" hangingPunct="1">
              <a:lnSpc>
                <a:spcPct val="90000"/>
              </a:lnSpc>
            </a:pPr>
            <a:r>
              <a:rPr lang="en-US" sz="2800" smtClean="0">
                <a:latin typeface="Arial Rounded MT Bold" pitchFamily="34" charset="0"/>
              </a:rPr>
              <a:t>Assist their LO/SO CWIP Project and Activity Managers in ensuring capitalized and non-capitalized personal property is reported accurately and timely, and all required supporting documentation is provided to PPMB after the asset has been accepted and ready for use for its intended purpose.</a:t>
            </a:r>
          </a:p>
          <a:p>
            <a:pPr eaLnBrk="1" hangingPunct="1">
              <a:lnSpc>
                <a:spcPct val="90000"/>
              </a:lnSpc>
            </a:pPr>
            <a:r>
              <a:rPr lang="en-US" sz="2800" smtClean="0">
                <a:latin typeface="Arial Rounded MT Bold" pitchFamily="34" charset="0"/>
              </a:rPr>
              <a:t>Responsible for the coordination of all of their LO/SO property management efforts which includes timely reporting of leases for accountable property. </a:t>
            </a:r>
          </a:p>
        </p:txBody>
      </p:sp>
      <p:sp>
        <p:nvSpPr>
          <p:cNvPr id="7" name="Slide Number Placeholder 6"/>
          <p:cNvSpPr>
            <a:spLocks noGrp="1"/>
          </p:cNvSpPr>
          <p:nvPr>
            <p:ph type="sldNum" sz="quarter" idx="12"/>
          </p:nvPr>
        </p:nvSpPr>
        <p:spPr/>
        <p:txBody>
          <a:bodyPr/>
          <a:lstStyle/>
          <a:p>
            <a:pPr>
              <a:defRPr/>
            </a:pPr>
            <a:fld id="{B94ABE7F-CD8D-49DE-A125-02BB61C44724}"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p:spPr>
        <p:txBody>
          <a:bodyPr/>
          <a:lstStyle/>
          <a:p>
            <a:fld id="{07F4A7BF-D75D-436A-91E0-30445C496D04}" type="datetime8">
              <a:rPr lang="en-US" smtClean="0"/>
              <a:pPr/>
              <a:t>8/27/2008 1:09 PM</a:t>
            </a:fld>
            <a:endParaRPr lang="en-US" smtClean="0"/>
          </a:p>
        </p:txBody>
      </p:sp>
      <p:sp>
        <p:nvSpPr>
          <p:cNvPr id="8195"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8196"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8197"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20AAA53B-7DC1-4645-ACBC-53728EF5DB85}" type="slidenum">
              <a:rPr lang="en-US" sz="1400">
                <a:latin typeface="Arial Unicode MS" pitchFamily="34" charset="-128"/>
              </a:rPr>
              <a:pPr algn="r">
                <a:spcBef>
                  <a:spcPct val="0"/>
                </a:spcBef>
                <a:buFontTx/>
                <a:buNone/>
              </a:pPr>
              <a:t>4</a:t>
            </a:fld>
            <a:endParaRPr lang="en-US" sz="1400">
              <a:latin typeface="Arial Unicode MS" pitchFamily="34" charset="-128"/>
            </a:endParaRPr>
          </a:p>
        </p:txBody>
      </p:sp>
      <p:sp>
        <p:nvSpPr>
          <p:cNvPr id="8198" name="Rectangle 2"/>
          <p:cNvSpPr>
            <a:spLocks noGrp="1" noChangeArrowheads="1"/>
          </p:cNvSpPr>
          <p:nvPr>
            <p:ph type="title" idx="4294967295"/>
          </p:nvPr>
        </p:nvSpPr>
        <p:spPr>
          <a:xfrm>
            <a:off x="304800" y="228600"/>
            <a:ext cx="8382000" cy="1524000"/>
          </a:xfrm>
        </p:spPr>
        <p:txBody>
          <a:bodyPr/>
          <a:lstStyle/>
          <a:p>
            <a:pPr eaLnBrk="1" hangingPunct="1"/>
            <a:r>
              <a:rPr lang="en-US" sz="4200" smtClean="0">
                <a:solidFill>
                  <a:srgbClr val="FF0000"/>
                </a:solidFill>
                <a:latin typeface="Arial Rounded MT Bold" pitchFamily="34" charset="0"/>
              </a:rPr>
              <a:t>UNRESOLVED</a:t>
            </a:r>
            <a:br>
              <a:rPr lang="en-US" sz="4200" smtClean="0">
                <a:solidFill>
                  <a:srgbClr val="FF0000"/>
                </a:solidFill>
                <a:latin typeface="Arial Rounded MT Bold" pitchFamily="34" charset="0"/>
              </a:rPr>
            </a:br>
            <a:r>
              <a:rPr lang="en-US" sz="4200" smtClean="0">
                <a:solidFill>
                  <a:srgbClr val="FF0000"/>
                </a:solidFill>
                <a:latin typeface="Arial Rounded MT Bold" pitchFamily="34" charset="0"/>
              </a:rPr>
              <a:t>AUDIT ISSUES </a:t>
            </a:r>
            <a:r>
              <a:rPr lang="en-US" sz="4600" b="1" smtClean="0">
                <a:latin typeface="Arial Rounded MT Bold" pitchFamily="34" charset="0"/>
              </a:rPr>
              <a:t/>
            </a:r>
            <a:br>
              <a:rPr lang="en-US" sz="4600" b="1"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8199" name="Rectangle 3"/>
          <p:cNvSpPr>
            <a:spLocks noGrp="1" noChangeArrowheads="1"/>
          </p:cNvSpPr>
          <p:nvPr>
            <p:ph type="body" idx="4294967295"/>
          </p:nvPr>
        </p:nvSpPr>
        <p:spPr>
          <a:xfrm>
            <a:off x="457200" y="2057400"/>
            <a:ext cx="8229600" cy="4191000"/>
          </a:xfrm>
        </p:spPr>
        <p:txBody>
          <a:bodyPr/>
          <a:lstStyle/>
          <a:p>
            <a:pPr eaLnBrk="1" hangingPunct="1">
              <a:lnSpc>
                <a:spcPct val="90000"/>
              </a:lnSpc>
            </a:pPr>
            <a:r>
              <a:rPr lang="en-US" dirty="0" smtClean="0">
                <a:latin typeface="Arial Rounded MT Bold" pitchFamily="34" charset="0"/>
              </a:rPr>
              <a:t>NESDIS</a:t>
            </a:r>
          </a:p>
          <a:p>
            <a:pPr lvl="1" eaLnBrk="1" hangingPunct="1">
              <a:lnSpc>
                <a:spcPct val="90000"/>
              </a:lnSpc>
            </a:pPr>
            <a:r>
              <a:rPr lang="en-US" sz="2400" dirty="0" smtClean="0">
                <a:latin typeface="Arial Rounded MT Bold" pitchFamily="34" charset="0"/>
              </a:rPr>
              <a:t>Multi-Constellation User Terminal (MCUT)</a:t>
            </a:r>
          </a:p>
          <a:p>
            <a:pPr lvl="2" eaLnBrk="1" hangingPunct="1">
              <a:lnSpc>
                <a:spcPct val="90000"/>
              </a:lnSpc>
            </a:pPr>
            <a:r>
              <a:rPr lang="en-US" sz="2000" dirty="0" smtClean="0">
                <a:latin typeface="Arial Rounded MT Bold" pitchFamily="34" charset="0"/>
              </a:rPr>
              <a:t>Project Manager: Angelo Wade</a:t>
            </a:r>
          </a:p>
          <a:p>
            <a:pPr lvl="2" eaLnBrk="1" hangingPunct="1">
              <a:lnSpc>
                <a:spcPct val="90000"/>
              </a:lnSpc>
            </a:pPr>
            <a:r>
              <a:rPr lang="en-US" sz="2000" dirty="0" smtClean="0">
                <a:latin typeface="Arial Rounded MT Bold" pitchFamily="34" charset="0"/>
              </a:rPr>
              <a:t>PDA: </a:t>
            </a:r>
            <a:r>
              <a:rPr lang="en-US" sz="2000" dirty="0" smtClean="0">
                <a:solidFill>
                  <a:srgbClr val="FF0000"/>
                </a:solidFill>
                <a:latin typeface="Arial Rounded MT Bold" pitchFamily="34" charset="0"/>
              </a:rPr>
              <a:t>April 2008</a:t>
            </a:r>
          </a:p>
          <a:p>
            <a:pPr lvl="2" eaLnBrk="1" hangingPunct="1">
              <a:lnSpc>
                <a:spcPct val="90000"/>
              </a:lnSpc>
            </a:pPr>
            <a:r>
              <a:rPr lang="en-US" sz="2000" dirty="0" smtClean="0">
                <a:latin typeface="Arial Rounded MT Bold" pitchFamily="34" charset="0"/>
              </a:rPr>
              <a:t>Est. Cost: $1.4 million</a:t>
            </a:r>
          </a:p>
          <a:p>
            <a:pPr lvl="2" eaLnBrk="1" hangingPunct="1">
              <a:lnSpc>
                <a:spcPct val="90000"/>
              </a:lnSpc>
            </a:pPr>
            <a:r>
              <a:rPr lang="en-US" sz="2000" dirty="0" smtClean="0">
                <a:latin typeface="Arial Rounded MT Bold" pitchFamily="34" charset="0"/>
              </a:rPr>
              <a:t>Location/Region: NSOF/</a:t>
            </a:r>
            <a:r>
              <a:rPr lang="en-US" sz="2000" dirty="0" err="1" smtClean="0">
                <a:latin typeface="Arial Rounded MT Bold" pitchFamily="34" charset="0"/>
              </a:rPr>
              <a:t>Fairbanks,AK</a:t>
            </a:r>
            <a:r>
              <a:rPr lang="en-US" sz="2000" dirty="0" smtClean="0">
                <a:latin typeface="Arial Rounded MT Bold" pitchFamily="34" charset="0"/>
              </a:rPr>
              <a:t>/Seattle</a:t>
            </a:r>
          </a:p>
          <a:p>
            <a:pPr lvl="3" eaLnBrk="1" hangingPunct="1">
              <a:lnSpc>
                <a:spcPct val="90000"/>
              </a:lnSpc>
            </a:pPr>
            <a:r>
              <a:rPr lang="en-US" dirty="0" smtClean="0">
                <a:solidFill>
                  <a:srgbClr val="FF0000"/>
                </a:solidFill>
                <a:latin typeface="Arial Rounded MT Bold" pitchFamily="34" charset="0"/>
              </a:rPr>
              <a:t>Comments:</a:t>
            </a:r>
          </a:p>
          <a:p>
            <a:pPr lvl="4" eaLnBrk="1" hangingPunct="1">
              <a:lnSpc>
                <a:spcPct val="90000"/>
              </a:lnSpc>
            </a:pPr>
            <a:r>
              <a:rPr lang="en-US" dirty="0" smtClean="0">
                <a:solidFill>
                  <a:srgbClr val="FF0000"/>
                </a:solidFill>
                <a:latin typeface="Arial Rounded MT Bold" pitchFamily="34" charset="0"/>
              </a:rPr>
              <a:t>As of May 6, the NF 37-6, supporting documentation are being reviewed by NESDIS</a:t>
            </a:r>
          </a:p>
          <a:p>
            <a:pPr lvl="4" eaLnBrk="1" hangingPunct="1">
              <a:lnSpc>
                <a:spcPct val="90000"/>
              </a:lnSpc>
            </a:pPr>
            <a:r>
              <a:rPr lang="en-US" dirty="0" smtClean="0">
                <a:solidFill>
                  <a:srgbClr val="FF0000"/>
                </a:solidFill>
                <a:latin typeface="Arial Rounded MT Bold" pitchFamily="34" charset="0"/>
              </a:rPr>
              <a:t>Currently the CD509 has not been received by PPMB</a:t>
            </a:r>
          </a:p>
          <a:p>
            <a:pPr lvl="1" eaLnBrk="1" hangingPunct="1">
              <a:lnSpc>
                <a:spcPct val="90000"/>
              </a:lnSpc>
              <a:buFontTx/>
              <a:buNone/>
            </a:pPr>
            <a:r>
              <a:rPr lang="en-US" sz="2000" dirty="0" smtClean="0">
                <a:solidFill>
                  <a:srgbClr val="FF0000"/>
                </a:solidFill>
                <a:latin typeface="Arial Unicode MS" pitchFamily="34" charset="-128"/>
              </a:rPr>
              <a:t>	 </a:t>
            </a:r>
          </a:p>
        </p:txBody>
      </p:sp>
      <p:sp>
        <p:nvSpPr>
          <p:cNvPr id="8200" name="Text Box 4"/>
          <p:cNvSpPr txBox="1">
            <a:spLocks noChangeArrowheads="1"/>
          </p:cNvSpPr>
          <p:nvPr/>
        </p:nvSpPr>
        <p:spPr bwMode="auto">
          <a:xfrm>
            <a:off x="1752600" y="2514600"/>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4</a:t>
            </a:fld>
            <a:endParaRPr lang="en-US"/>
          </a:p>
        </p:txBody>
      </p:sp>
      <p:sp>
        <p:nvSpPr>
          <p:cNvPr id="10" name="Rectangle 9"/>
          <p:cNvSpPr/>
          <p:nvPr/>
        </p:nvSpPr>
        <p:spPr>
          <a:xfrm rot="19251913">
            <a:off x="1208854" y="3195185"/>
            <a:ext cx="5495415" cy="1920526"/>
          </a:xfrm>
          <a:prstGeom prst="rect">
            <a:avLst/>
          </a:prstGeom>
          <a:noFill/>
        </p:spPr>
        <p:txBody>
          <a:bodyPr wrap="none" lIns="91440" tIns="45720" rIns="91440" bIns="45720">
            <a:spAutoFit/>
          </a:bodyPr>
          <a:lstStyle/>
          <a:p>
            <a:pPr lvl="2" algn="ctr">
              <a:buNone/>
            </a:pPr>
            <a:r>
              <a:rPr lang="en-US" sz="5400"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COMPLETED</a:t>
            </a:r>
            <a:endParaRPr lang="en-US" sz="5400" b="1" cap="none" spc="0"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a:p>
            <a:pPr lvl="2" algn="ctr">
              <a:buNone/>
            </a:pPr>
            <a:r>
              <a:rPr lang="en-US" sz="5400"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dt" sz="quarter" idx="10"/>
          </p:nvPr>
        </p:nvSpPr>
        <p:spPr>
          <a:noFill/>
        </p:spPr>
        <p:txBody>
          <a:bodyPr/>
          <a:lstStyle/>
          <a:p>
            <a:fld id="{4F5AD453-8759-49DB-9FAD-F18C735DD909}" type="datetime8">
              <a:rPr lang="en-US" smtClean="0"/>
              <a:pPr/>
              <a:t>8/27/2008 1:09 PM</a:t>
            </a:fld>
            <a:endParaRPr lang="en-US" smtClean="0"/>
          </a:p>
        </p:txBody>
      </p:sp>
      <p:sp>
        <p:nvSpPr>
          <p:cNvPr id="50179"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50180"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1A0BBACA-55C5-4991-9B4D-15E29A7C707B}" type="slidenum">
              <a:rPr lang="en-US" sz="1400">
                <a:latin typeface="Arial Unicode MS" pitchFamily="34" charset="-128"/>
              </a:rPr>
              <a:pPr algn="r">
                <a:spcBef>
                  <a:spcPct val="0"/>
                </a:spcBef>
                <a:buFontTx/>
                <a:buNone/>
              </a:pPr>
              <a:t>40</a:t>
            </a:fld>
            <a:endParaRPr lang="en-US" sz="1400">
              <a:latin typeface="Arial Unicode MS" pitchFamily="34" charset="-128"/>
            </a:endParaRPr>
          </a:p>
        </p:txBody>
      </p:sp>
      <p:sp>
        <p:nvSpPr>
          <p:cNvPr id="50181" name="Rectangle 2"/>
          <p:cNvSpPr>
            <a:spLocks noGrp="1" noChangeArrowheads="1"/>
          </p:cNvSpPr>
          <p:nvPr>
            <p:ph type="title" idx="4294967295"/>
          </p:nvPr>
        </p:nvSpPr>
        <p:spPr/>
        <p:txBody>
          <a:bodyPr/>
          <a:lstStyle/>
          <a:p>
            <a:pPr eaLnBrk="1" hangingPunct="1"/>
            <a:r>
              <a:rPr lang="en-US" sz="4000" b="1" smtClean="0">
                <a:latin typeface="Arial Rounded MT Bold" pitchFamily="34" charset="0"/>
              </a:rPr>
              <a:t>PROPERTY MANAGERS</a:t>
            </a:r>
            <a:br>
              <a:rPr lang="en-US" sz="4000" b="1" smtClean="0">
                <a:latin typeface="Arial Rounded MT Bold" pitchFamily="34" charset="0"/>
              </a:rPr>
            </a:br>
            <a:r>
              <a:rPr lang="en-US" sz="4000" b="1" smtClean="0">
                <a:latin typeface="Arial Rounded MT Bold" pitchFamily="34" charset="0"/>
              </a:rPr>
              <a:t>(cont)</a:t>
            </a:r>
          </a:p>
        </p:txBody>
      </p:sp>
      <p:sp>
        <p:nvSpPr>
          <p:cNvPr id="50182" name="Rectangle 3"/>
          <p:cNvSpPr>
            <a:spLocks noGrp="1" noChangeArrowheads="1"/>
          </p:cNvSpPr>
          <p:nvPr>
            <p:ph type="body" sz="half" idx="4294967295"/>
          </p:nvPr>
        </p:nvSpPr>
        <p:spPr>
          <a:xfrm>
            <a:off x="457200" y="1752600"/>
            <a:ext cx="4191000" cy="4419600"/>
          </a:xfrm>
        </p:spPr>
        <p:txBody>
          <a:bodyPr/>
          <a:lstStyle/>
          <a:p>
            <a:pPr eaLnBrk="1" hangingPunct="1">
              <a:lnSpc>
                <a:spcPct val="90000"/>
              </a:lnSpc>
            </a:pPr>
            <a:r>
              <a:rPr lang="en-US" sz="2800" smtClean="0">
                <a:latin typeface="Arial Rounded MT Bold" pitchFamily="34" charset="0"/>
              </a:rPr>
              <a:t>The following people have been identified:</a:t>
            </a:r>
            <a:endParaRPr lang="en-US" sz="2400" smtClean="0">
              <a:latin typeface="Arial Rounded MT Bold" pitchFamily="34" charset="0"/>
            </a:endParaRPr>
          </a:p>
          <a:p>
            <a:pPr lvl="1" eaLnBrk="1" hangingPunct="1">
              <a:lnSpc>
                <a:spcPct val="90000"/>
              </a:lnSpc>
            </a:pPr>
            <a:r>
              <a:rPr lang="en-US" sz="2400" smtClean="0">
                <a:latin typeface="Arial Rounded MT Bold" pitchFamily="34" charset="0"/>
              </a:rPr>
              <a:t>Bob Stockman, AGO</a:t>
            </a:r>
          </a:p>
          <a:p>
            <a:pPr lvl="1" eaLnBrk="1" hangingPunct="1">
              <a:lnSpc>
                <a:spcPct val="90000"/>
              </a:lnSpc>
            </a:pPr>
            <a:r>
              <a:rPr lang="en-US" sz="2400" smtClean="0">
                <a:solidFill>
                  <a:srgbClr val="FF0000"/>
                </a:solidFill>
                <a:latin typeface="Arial Rounded MT Bold" pitchFamily="34" charset="0"/>
              </a:rPr>
              <a:t>TBD</a:t>
            </a:r>
            <a:r>
              <a:rPr lang="en-US" sz="2400" smtClean="0">
                <a:latin typeface="Arial Rounded MT Bold" pitchFamily="34" charset="0"/>
              </a:rPr>
              <a:t>, CAO</a:t>
            </a:r>
          </a:p>
          <a:p>
            <a:pPr lvl="1" eaLnBrk="1" hangingPunct="1">
              <a:lnSpc>
                <a:spcPct val="90000"/>
              </a:lnSpc>
            </a:pPr>
            <a:r>
              <a:rPr lang="en-US" sz="2400" smtClean="0">
                <a:latin typeface="Arial Rounded MT Bold" pitchFamily="34" charset="0"/>
              </a:rPr>
              <a:t>Barbara Beasley, CFO</a:t>
            </a:r>
          </a:p>
          <a:p>
            <a:pPr lvl="1" eaLnBrk="1" hangingPunct="1">
              <a:lnSpc>
                <a:spcPct val="90000"/>
              </a:lnSpc>
            </a:pPr>
            <a:r>
              <a:rPr lang="en-US" sz="2400" smtClean="0">
                <a:latin typeface="Arial Rounded MT Bold" pitchFamily="34" charset="0"/>
              </a:rPr>
              <a:t>Randy Hill, CIO</a:t>
            </a:r>
          </a:p>
          <a:p>
            <a:pPr lvl="1" eaLnBrk="1" hangingPunct="1">
              <a:lnSpc>
                <a:spcPct val="90000"/>
              </a:lnSpc>
            </a:pPr>
            <a:r>
              <a:rPr lang="en-US" sz="2400" smtClean="0">
                <a:latin typeface="Arial Rounded MT Bold" pitchFamily="34" charset="0"/>
              </a:rPr>
              <a:t>Regina Jackson, GC</a:t>
            </a:r>
          </a:p>
          <a:p>
            <a:pPr lvl="1" eaLnBrk="1" hangingPunct="1">
              <a:lnSpc>
                <a:spcPct val="90000"/>
              </a:lnSpc>
            </a:pPr>
            <a:r>
              <a:rPr lang="en-US" sz="2400" smtClean="0">
                <a:latin typeface="Arial Rounded MT Bold" pitchFamily="34" charset="0"/>
              </a:rPr>
              <a:t>Bernadette Foreman, NESDIS</a:t>
            </a:r>
          </a:p>
        </p:txBody>
      </p:sp>
      <p:sp>
        <p:nvSpPr>
          <p:cNvPr id="50183" name="Rectangle 4"/>
          <p:cNvSpPr>
            <a:spLocks noGrp="1" noChangeArrowheads="1"/>
          </p:cNvSpPr>
          <p:nvPr>
            <p:ph type="body" sz="half" idx="4294967295"/>
          </p:nvPr>
        </p:nvSpPr>
        <p:spPr>
          <a:xfrm>
            <a:off x="4648200" y="1828800"/>
            <a:ext cx="4041775" cy="4343400"/>
          </a:xfrm>
        </p:spPr>
        <p:txBody>
          <a:bodyPr/>
          <a:lstStyle/>
          <a:p>
            <a:pPr lvl="1" eaLnBrk="1" hangingPunct="1"/>
            <a:r>
              <a:rPr lang="en-US" sz="2400" smtClean="0">
                <a:latin typeface="Arial Rounded MT Bold" pitchFamily="34" charset="0"/>
              </a:rPr>
              <a:t>Jeanette McDonald, OMAO </a:t>
            </a:r>
          </a:p>
          <a:p>
            <a:pPr lvl="1" eaLnBrk="1" hangingPunct="1"/>
            <a:r>
              <a:rPr lang="en-US" sz="2400" smtClean="0">
                <a:latin typeface="Arial Rounded MT Bold" pitchFamily="34" charset="0"/>
              </a:rPr>
              <a:t>Carol Ciufolo, NMFS</a:t>
            </a:r>
          </a:p>
          <a:p>
            <a:pPr lvl="1" eaLnBrk="1" hangingPunct="1"/>
            <a:r>
              <a:rPr lang="en-US" sz="2400" smtClean="0">
                <a:latin typeface="Arial Rounded MT Bold" pitchFamily="34" charset="0"/>
              </a:rPr>
              <a:t>Sloane Strother, NOS</a:t>
            </a:r>
          </a:p>
          <a:p>
            <a:pPr lvl="1" eaLnBrk="1" hangingPunct="1"/>
            <a:r>
              <a:rPr lang="en-US" sz="2400" smtClean="0">
                <a:latin typeface="Arial Rounded MT Bold" pitchFamily="34" charset="0"/>
              </a:rPr>
              <a:t>Jan Evans, NWS</a:t>
            </a:r>
          </a:p>
          <a:p>
            <a:pPr lvl="1" eaLnBrk="1" hangingPunct="1"/>
            <a:r>
              <a:rPr lang="en-US" sz="2400" smtClean="0">
                <a:solidFill>
                  <a:srgbClr val="000066"/>
                </a:solidFill>
                <a:latin typeface="Arial Rounded MT Bold" pitchFamily="34" charset="0"/>
              </a:rPr>
              <a:t>Marie Covard, OAR</a:t>
            </a:r>
          </a:p>
          <a:p>
            <a:pPr lvl="1" eaLnBrk="1" hangingPunct="1"/>
            <a:r>
              <a:rPr lang="en-US" sz="2400" smtClean="0">
                <a:solidFill>
                  <a:srgbClr val="000066"/>
                </a:solidFill>
                <a:latin typeface="Arial Rounded MT Bold" pitchFamily="34" charset="0"/>
              </a:rPr>
              <a:t>Todd Stiles, USAO</a:t>
            </a:r>
          </a:p>
          <a:p>
            <a:pPr lvl="1" eaLnBrk="1" hangingPunct="1"/>
            <a:r>
              <a:rPr lang="en-US" sz="2400" smtClean="0">
                <a:latin typeface="Arial Rounded MT Bold" pitchFamily="34" charset="0"/>
              </a:rPr>
              <a:t>Linda Adkins, WFM</a:t>
            </a: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dt" sz="quarter" idx="10"/>
          </p:nvPr>
        </p:nvSpPr>
        <p:spPr>
          <a:noFill/>
        </p:spPr>
        <p:txBody>
          <a:bodyPr/>
          <a:lstStyle/>
          <a:p>
            <a:fld id="{3FC76B1D-2BC5-4580-82D6-0C89F76A7CBC}" type="datetime8">
              <a:rPr lang="en-US" smtClean="0"/>
              <a:pPr/>
              <a:t>8/27/2008 1:09 PM</a:t>
            </a:fld>
            <a:endParaRPr lang="en-US" smtClean="0"/>
          </a:p>
        </p:txBody>
      </p:sp>
      <p:sp>
        <p:nvSpPr>
          <p:cNvPr id="51203"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51204"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8EBADC7F-E7CD-4D21-9DF2-18F0623ACA7F}" type="slidenum">
              <a:rPr lang="en-US" sz="1400">
                <a:latin typeface="Arial Unicode MS" pitchFamily="34" charset="-128"/>
              </a:rPr>
              <a:pPr algn="r">
                <a:spcBef>
                  <a:spcPct val="0"/>
                </a:spcBef>
                <a:buFontTx/>
                <a:buNone/>
              </a:pPr>
              <a:t>41</a:t>
            </a:fld>
            <a:endParaRPr lang="en-US" sz="1400">
              <a:latin typeface="Arial Unicode MS" pitchFamily="34" charset="-128"/>
            </a:endParaRPr>
          </a:p>
        </p:txBody>
      </p:sp>
      <p:sp>
        <p:nvSpPr>
          <p:cNvPr id="51205" name="Rectangle 2"/>
          <p:cNvSpPr>
            <a:spLocks noGrp="1" noChangeArrowheads="1"/>
          </p:cNvSpPr>
          <p:nvPr>
            <p:ph type="title" idx="4294967295"/>
          </p:nvPr>
        </p:nvSpPr>
        <p:spPr/>
        <p:txBody>
          <a:bodyPr/>
          <a:lstStyle/>
          <a:p>
            <a:pPr eaLnBrk="1" hangingPunct="1"/>
            <a:r>
              <a:rPr lang="en-US" sz="4000" smtClean="0">
                <a:latin typeface="Arial Rounded MT Bold" pitchFamily="34" charset="0"/>
              </a:rPr>
              <a:t>PROPERTY </a:t>
            </a:r>
            <a:br>
              <a:rPr lang="en-US" sz="4000" smtClean="0">
                <a:latin typeface="Arial Rounded MT Bold" pitchFamily="34" charset="0"/>
              </a:rPr>
            </a:br>
            <a:r>
              <a:rPr lang="en-US" sz="4000" smtClean="0">
                <a:latin typeface="Arial Rounded MT Bold" pitchFamily="34" charset="0"/>
              </a:rPr>
              <a:t>MANAGERS (cont.)</a:t>
            </a:r>
          </a:p>
        </p:txBody>
      </p:sp>
      <p:sp>
        <p:nvSpPr>
          <p:cNvPr id="51206" name="Rectangle 3"/>
          <p:cNvSpPr>
            <a:spLocks noGrp="1" noChangeArrowheads="1"/>
          </p:cNvSpPr>
          <p:nvPr>
            <p:ph type="body" sz="half" idx="4294967295"/>
          </p:nvPr>
        </p:nvSpPr>
        <p:spPr>
          <a:xfrm>
            <a:off x="533400" y="1676400"/>
            <a:ext cx="4114800" cy="4297363"/>
          </a:xfrm>
        </p:spPr>
        <p:txBody>
          <a:bodyPr/>
          <a:lstStyle/>
          <a:p>
            <a:pPr eaLnBrk="1" hangingPunct="1"/>
            <a:r>
              <a:rPr lang="en-US" sz="2400" b="1" smtClean="0">
                <a:latin typeface="Arial Rounded MT Bold" pitchFamily="34" charset="0"/>
              </a:rPr>
              <a:t>ALTERNATES</a:t>
            </a:r>
          </a:p>
          <a:p>
            <a:pPr lvl="1" eaLnBrk="1" hangingPunct="1"/>
            <a:r>
              <a:rPr lang="en-US" sz="2400" smtClean="0">
                <a:latin typeface="Arial Rounded MT Bold" pitchFamily="34" charset="0"/>
              </a:rPr>
              <a:t>Denise Tyler-Littleford, AGO </a:t>
            </a:r>
          </a:p>
          <a:p>
            <a:pPr lvl="1" eaLnBrk="1" hangingPunct="1"/>
            <a:r>
              <a:rPr lang="en-US" sz="2400" smtClean="0">
                <a:latin typeface="Arial Rounded MT Bold" pitchFamily="34" charset="0"/>
              </a:rPr>
              <a:t>Cynthia Burley, CAO</a:t>
            </a:r>
          </a:p>
          <a:p>
            <a:pPr lvl="1" eaLnBrk="1" hangingPunct="1"/>
            <a:r>
              <a:rPr lang="en-US" sz="2400" smtClean="0">
                <a:latin typeface="Arial Rounded MT Bold" pitchFamily="34" charset="0"/>
              </a:rPr>
              <a:t>Gail Perry, CFO </a:t>
            </a:r>
          </a:p>
          <a:p>
            <a:pPr lvl="1" eaLnBrk="1" hangingPunct="1"/>
            <a:r>
              <a:rPr lang="en-US" sz="2400" smtClean="0">
                <a:latin typeface="Arial Rounded MT Bold" pitchFamily="34" charset="0"/>
              </a:rPr>
              <a:t>Kathy Stowe, CIO	</a:t>
            </a:r>
          </a:p>
          <a:p>
            <a:pPr lvl="1" eaLnBrk="1" hangingPunct="1"/>
            <a:r>
              <a:rPr lang="en-US" sz="2400" smtClean="0">
                <a:latin typeface="Arial Rounded MT Bold" pitchFamily="34" charset="0"/>
              </a:rPr>
              <a:t>Thornette Johnson, GC</a:t>
            </a:r>
          </a:p>
          <a:p>
            <a:pPr lvl="1" eaLnBrk="1" hangingPunct="1"/>
            <a:r>
              <a:rPr lang="en-US" sz="2400" smtClean="0">
                <a:latin typeface="Arial Rounded MT Bold" pitchFamily="34" charset="0"/>
              </a:rPr>
              <a:t>John Phillips, NESDIS </a:t>
            </a:r>
          </a:p>
        </p:txBody>
      </p:sp>
      <p:sp>
        <p:nvSpPr>
          <p:cNvPr id="51207" name="Rectangle 4"/>
          <p:cNvSpPr>
            <a:spLocks noGrp="1" noChangeArrowheads="1"/>
          </p:cNvSpPr>
          <p:nvPr>
            <p:ph type="body" sz="half" idx="4294967295"/>
          </p:nvPr>
        </p:nvSpPr>
        <p:spPr>
          <a:xfrm>
            <a:off x="4419600" y="1600200"/>
            <a:ext cx="4267200" cy="4525963"/>
          </a:xfrm>
        </p:spPr>
        <p:txBody>
          <a:bodyPr/>
          <a:lstStyle/>
          <a:p>
            <a:pPr lvl="1" eaLnBrk="1" hangingPunct="1">
              <a:lnSpc>
                <a:spcPct val="90000"/>
              </a:lnSpc>
            </a:pPr>
            <a:endParaRPr lang="en-US" sz="2000" smtClean="0">
              <a:latin typeface="Arial Unicode MS" pitchFamily="34" charset="-128"/>
            </a:endParaRPr>
          </a:p>
          <a:p>
            <a:pPr lvl="1" eaLnBrk="1" hangingPunct="1">
              <a:lnSpc>
                <a:spcPct val="90000"/>
              </a:lnSpc>
            </a:pPr>
            <a:r>
              <a:rPr lang="en-US" sz="2400" smtClean="0">
                <a:latin typeface="Arial Rounded MT Bold" pitchFamily="34" charset="0"/>
              </a:rPr>
              <a:t>John Fallin, OMAO</a:t>
            </a:r>
          </a:p>
          <a:p>
            <a:pPr lvl="1" eaLnBrk="1" hangingPunct="1">
              <a:lnSpc>
                <a:spcPct val="90000"/>
              </a:lnSpc>
            </a:pPr>
            <a:r>
              <a:rPr lang="en-US" sz="2400" smtClean="0">
                <a:latin typeface="Arial Rounded MT Bold" pitchFamily="34" charset="0"/>
              </a:rPr>
              <a:t>Rhonda Perry, NMFS</a:t>
            </a:r>
          </a:p>
          <a:p>
            <a:pPr lvl="1" eaLnBrk="1" hangingPunct="1">
              <a:lnSpc>
                <a:spcPct val="90000"/>
              </a:lnSpc>
            </a:pPr>
            <a:r>
              <a:rPr lang="en-US" sz="2400" smtClean="0">
                <a:latin typeface="Arial Rounded MT Bold" pitchFamily="34" charset="0"/>
              </a:rPr>
              <a:t>Georgeann Stansbury, NOS</a:t>
            </a:r>
          </a:p>
          <a:p>
            <a:pPr lvl="1" eaLnBrk="1" hangingPunct="1">
              <a:lnSpc>
                <a:spcPct val="90000"/>
              </a:lnSpc>
            </a:pPr>
            <a:r>
              <a:rPr lang="en-US" sz="2400" smtClean="0">
                <a:latin typeface="Arial Rounded MT Bold" pitchFamily="34" charset="0"/>
              </a:rPr>
              <a:t>Yvette Garnett-Singleton, NWS</a:t>
            </a:r>
          </a:p>
          <a:p>
            <a:pPr lvl="1" eaLnBrk="1" hangingPunct="1">
              <a:lnSpc>
                <a:spcPct val="90000"/>
              </a:lnSpc>
            </a:pPr>
            <a:r>
              <a:rPr lang="en-US" sz="2400" smtClean="0">
                <a:latin typeface="Arial Rounded MT Bold" pitchFamily="34" charset="0"/>
              </a:rPr>
              <a:t>Kristin Brandenberg, OAR</a:t>
            </a:r>
          </a:p>
          <a:p>
            <a:pPr lvl="1" eaLnBrk="1" hangingPunct="1">
              <a:lnSpc>
                <a:spcPct val="90000"/>
              </a:lnSpc>
            </a:pPr>
            <a:r>
              <a:rPr lang="en-US" sz="2400" smtClean="0">
                <a:latin typeface="Arial Rounded MT Bold" pitchFamily="34" charset="0"/>
              </a:rPr>
              <a:t>Danyale Little, USAO</a:t>
            </a:r>
          </a:p>
          <a:p>
            <a:pPr lvl="1" eaLnBrk="1" hangingPunct="1">
              <a:lnSpc>
                <a:spcPct val="90000"/>
              </a:lnSpc>
            </a:pPr>
            <a:r>
              <a:rPr lang="en-US" sz="2400" smtClean="0">
                <a:latin typeface="Arial Rounded MT Bold" pitchFamily="34" charset="0"/>
              </a:rPr>
              <a:t>Maria Buie, WFM</a:t>
            </a:r>
            <a:endParaRPr lang="en-US" sz="2000" smtClean="0">
              <a:latin typeface="Arial Rounded MT Bold" pitchFamily="34" charset="0"/>
            </a:endParaRPr>
          </a:p>
        </p:txBody>
      </p:sp>
      <p:sp>
        <p:nvSpPr>
          <p:cNvPr id="51208" name="Rectangle 5"/>
          <p:cNvSpPr>
            <a:spLocks noChangeArrowheads="1"/>
          </p:cNvSpPr>
          <p:nvPr/>
        </p:nvSpPr>
        <p:spPr bwMode="auto">
          <a:xfrm>
            <a:off x="304800" y="1676400"/>
            <a:ext cx="4495800" cy="396875"/>
          </a:xfrm>
          <a:prstGeom prst="rect">
            <a:avLst/>
          </a:prstGeom>
          <a:noFill/>
          <a:ln w="12700" cap="sq">
            <a:noFill/>
            <a:miter lim="800000"/>
            <a:headEnd type="none" w="sm" len="sm"/>
            <a:tailEnd type="none" w="sm" len="sm"/>
          </a:ln>
        </p:spPr>
        <p:txBody>
          <a:bodyPr>
            <a:spAutoFit/>
          </a:bodyPr>
          <a:lstStyle/>
          <a:p>
            <a:pPr lvl="1" eaLnBrk="0" hangingPunct="0">
              <a:spcBef>
                <a:spcPct val="0"/>
              </a:spcBef>
              <a:buClr>
                <a:schemeClr val="hlink"/>
              </a:buClr>
              <a:buFontTx/>
              <a:buNone/>
            </a:pPr>
            <a:endParaRPr lang="en-US">
              <a:latin typeface="Arial Unicode MS" pitchFamily="34" charset="-128"/>
            </a:endParaRP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dt" sz="quarter" idx="10"/>
          </p:nvPr>
        </p:nvSpPr>
        <p:spPr>
          <a:noFill/>
        </p:spPr>
        <p:txBody>
          <a:bodyPr/>
          <a:lstStyle/>
          <a:p>
            <a:fld id="{8F232613-8E24-4B50-BEC9-D9BE3D4D869B}" type="datetime8">
              <a:rPr lang="en-US" smtClean="0"/>
              <a:pPr/>
              <a:t>8/27/2008 1:09 PM</a:t>
            </a:fld>
            <a:endParaRPr lang="en-US" smtClean="0"/>
          </a:p>
        </p:txBody>
      </p:sp>
      <p:sp>
        <p:nvSpPr>
          <p:cNvPr id="52227" name="Footer Placeholder 5"/>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52228" name="Slide Number Placeholder 6"/>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2940508F-B9D4-469A-9F70-B043D07CBEFA}" type="slidenum">
              <a:rPr lang="en-US" sz="1400">
                <a:latin typeface="Arial Unicode MS" pitchFamily="34" charset="-128"/>
              </a:rPr>
              <a:pPr algn="r">
                <a:spcBef>
                  <a:spcPct val="0"/>
                </a:spcBef>
                <a:buFontTx/>
                <a:buNone/>
              </a:pPr>
              <a:t>42</a:t>
            </a:fld>
            <a:endParaRPr lang="en-US" sz="1400">
              <a:latin typeface="Arial Unicode MS" pitchFamily="34" charset="-128"/>
            </a:endParaRPr>
          </a:p>
        </p:txBody>
      </p:sp>
      <p:sp>
        <p:nvSpPr>
          <p:cNvPr id="52229" name="Rectangle 2"/>
          <p:cNvSpPr>
            <a:spLocks noGrp="1" noChangeArrowheads="1"/>
          </p:cNvSpPr>
          <p:nvPr>
            <p:ph type="title" idx="4294967295"/>
          </p:nvPr>
        </p:nvSpPr>
        <p:spPr/>
        <p:txBody>
          <a:bodyPr/>
          <a:lstStyle/>
          <a:p>
            <a:pPr eaLnBrk="1" hangingPunct="1"/>
            <a:r>
              <a:rPr lang="en-US" sz="3600" b="1" smtClean="0">
                <a:latin typeface="Arial Rounded MT Bold" pitchFamily="34" charset="0"/>
              </a:rPr>
              <a:t>HEADQUARTERS </a:t>
            </a:r>
            <a:br>
              <a:rPr lang="en-US" sz="3600" b="1" smtClean="0">
                <a:latin typeface="Arial Rounded MT Bold" pitchFamily="34" charset="0"/>
              </a:rPr>
            </a:br>
            <a:r>
              <a:rPr lang="en-US" sz="3600" b="1" smtClean="0">
                <a:latin typeface="Arial Rounded MT Bold" pitchFamily="34" charset="0"/>
              </a:rPr>
              <a:t>CONTACTS</a:t>
            </a:r>
          </a:p>
        </p:txBody>
      </p:sp>
      <p:sp>
        <p:nvSpPr>
          <p:cNvPr id="52230" name="Rectangle 3"/>
          <p:cNvSpPr>
            <a:spLocks noGrp="1" noChangeArrowheads="1"/>
          </p:cNvSpPr>
          <p:nvPr>
            <p:ph type="body" sz="half" idx="4294967295"/>
          </p:nvPr>
        </p:nvSpPr>
        <p:spPr>
          <a:xfrm>
            <a:off x="457200" y="1524000"/>
            <a:ext cx="4572000" cy="4602163"/>
          </a:xfrm>
        </p:spPr>
        <p:txBody>
          <a:bodyPr/>
          <a:lstStyle/>
          <a:p>
            <a:pPr eaLnBrk="1" hangingPunct="1">
              <a:lnSpc>
                <a:spcPct val="80000"/>
              </a:lnSpc>
            </a:pPr>
            <a:r>
              <a:rPr lang="en-US" sz="1600" smtClean="0">
                <a:latin typeface="Arial Rounded MT Bold" pitchFamily="34" charset="0"/>
              </a:rPr>
              <a:t>Property Management Officer</a:t>
            </a:r>
          </a:p>
          <a:p>
            <a:pPr lvl="1" eaLnBrk="1" hangingPunct="1">
              <a:lnSpc>
                <a:spcPct val="80000"/>
              </a:lnSpc>
            </a:pPr>
            <a:r>
              <a:rPr lang="en-US" sz="1600" smtClean="0">
                <a:latin typeface="Arial Rounded MT Bold" pitchFamily="34" charset="0"/>
              </a:rPr>
              <a:t>Ezekiel ‘Zeke’ Dennison, Jr.</a:t>
            </a:r>
          </a:p>
          <a:p>
            <a:pPr eaLnBrk="1" hangingPunct="1">
              <a:lnSpc>
                <a:spcPct val="80000"/>
              </a:lnSpc>
            </a:pPr>
            <a:r>
              <a:rPr lang="en-US" sz="1600" smtClean="0">
                <a:latin typeface="Arial Rounded MT Bold" pitchFamily="34" charset="0"/>
              </a:rPr>
              <a:t>Branch Chief</a:t>
            </a:r>
          </a:p>
          <a:p>
            <a:pPr lvl="1" eaLnBrk="1" hangingPunct="1">
              <a:lnSpc>
                <a:spcPct val="80000"/>
              </a:lnSpc>
            </a:pPr>
            <a:r>
              <a:rPr lang="en-US" sz="1600" smtClean="0">
                <a:latin typeface="Arial Rounded MT Bold" pitchFamily="34" charset="0"/>
              </a:rPr>
              <a:t>Jon Pinner</a:t>
            </a:r>
          </a:p>
          <a:p>
            <a:pPr eaLnBrk="1" hangingPunct="1">
              <a:lnSpc>
                <a:spcPct val="80000"/>
              </a:lnSpc>
            </a:pPr>
            <a:r>
              <a:rPr lang="en-US" sz="1600" smtClean="0">
                <a:latin typeface="Arial Rounded MT Bold" pitchFamily="34" charset="0"/>
              </a:rPr>
              <a:t>Audit Lead/Sunflower Prog. Acct</a:t>
            </a:r>
          </a:p>
          <a:p>
            <a:pPr lvl="1" eaLnBrk="1" hangingPunct="1">
              <a:lnSpc>
                <a:spcPct val="80000"/>
              </a:lnSpc>
            </a:pPr>
            <a:r>
              <a:rPr lang="en-US" sz="1600" smtClean="0">
                <a:latin typeface="Arial Rounded MT Bold" pitchFamily="34" charset="0"/>
              </a:rPr>
              <a:t>Steve Creeger</a:t>
            </a:r>
          </a:p>
          <a:p>
            <a:pPr eaLnBrk="1" hangingPunct="1">
              <a:lnSpc>
                <a:spcPct val="80000"/>
              </a:lnSpc>
            </a:pPr>
            <a:r>
              <a:rPr lang="en-US" sz="1600" smtClean="0">
                <a:latin typeface="Arial Rounded MT Bold" pitchFamily="34" charset="0"/>
              </a:rPr>
              <a:t>Assistant Audit Lead</a:t>
            </a:r>
          </a:p>
          <a:p>
            <a:pPr lvl="1" eaLnBrk="1" hangingPunct="1">
              <a:lnSpc>
                <a:spcPct val="80000"/>
              </a:lnSpc>
            </a:pPr>
            <a:r>
              <a:rPr lang="en-US" sz="1600" smtClean="0">
                <a:latin typeface="Arial Rounded MT Bold" pitchFamily="34" charset="0"/>
              </a:rPr>
              <a:t>Tom Deckard</a:t>
            </a:r>
          </a:p>
          <a:p>
            <a:pPr eaLnBrk="1" hangingPunct="1">
              <a:lnSpc>
                <a:spcPct val="80000"/>
              </a:lnSpc>
            </a:pPr>
            <a:r>
              <a:rPr lang="en-US" sz="1600" smtClean="0">
                <a:latin typeface="Arial Rounded MT Bold" pitchFamily="34" charset="0"/>
              </a:rPr>
              <a:t>Support</a:t>
            </a:r>
          </a:p>
          <a:p>
            <a:pPr lvl="1" eaLnBrk="1" hangingPunct="1">
              <a:lnSpc>
                <a:spcPct val="80000"/>
              </a:lnSpc>
            </a:pPr>
            <a:r>
              <a:rPr lang="en-US" sz="1600" smtClean="0">
                <a:latin typeface="Arial Rounded MT Bold" pitchFamily="34" charset="0"/>
              </a:rPr>
              <a:t>Paul Myers</a:t>
            </a:r>
          </a:p>
          <a:p>
            <a:pPr lvl="1" eaLnBrk="1" hangingPunct="1">
              <a:lnSpc>
                <a:spcPct val="80000"/>
              </a:lnSpc>
            </a:pPr>
            <a:r>
              <a:rPr lang="en-US" sz="1600" smtClean="0">
                <a:latin typeface="Arial Rounded MT Bold" pitchFamily="34" charset="0"/>
              </a:rPr>
              <a:t>Anne Marquez (Webmaster)</a:t>
            </a:r>
          </a:p>
          <a:p>
            <a:pPr eaLnBrk="1" hangingPunct="1">
              <a:lnSpc>
                <a:spcPct val="80000"/>
              </a:lnSpc>
            </a:pPr>
            <a:r>
              <a:rPr lang="en-US" sz="1600" smtClean="0">
                <a:latin typeface="Arial Rounded MT Bold" pitchFamily="34" charset="0"/>
              </a:rPr>
              <a:t>Chief Cataloger</a:t>
            </a:r>
          </a:p>
          <a:p>
            <a:pPr lvl="1" eaLnBrk="1" hangingPunct="1">
              <a:lnSpc>
                <a:spcPct val="80000"/>
              </a:lnSpc>
            </a:pPr>
            <a:r>
              <a:rPr lang="en-US" sz="1600" smtClean="0">
                <a:latin typeface="Arial Rounded MT Bold" pitchFamily="34" charset="0"/>
              </a:rPr>
              <a:t>DOC</a:t>
            </a:r>
          </a:p>
          <a:p>
            <a:pPr eaLnBrk="1" hangingPunct="1">
              <a:lnSpc>
                <a:spcPct val="80000"/>
              </a:lnSpc>
            </a:pPr>
            <a:r>
              <a:rPr lang="en-US" sz="1600" smtClean="0">
                <a:latin typeface="Arial Rounded MT Bold" pitchFamily="34" charset="0"/>
              </a:rPr>
              <a:t>Collection-type Heritage Assets</a:t>
            </a:r>
          </a:p>
          <a:p>
            <a:pPr lvl="1" eaLnBrk="1" hangingPunct="1">
              <a:lnSpc>
                <a:spcPct val="80000"/>
              </a:lnSpc>
            </a:pPr>
            <a:r>
              <a:rPr lang="en-US" sz="1600" smtClean="0">
                <a:latin typeface="Arial Rounded MT Bold" pitchFamily="34" charset="0"/>
              </a:rPr>
              <a:t>Lynette Joynes</a:t>
            </a:r>
          </a:p>
          <a:p>
            <a:pPr eaLnBrk="1" hangingPunct="1">
              <a:lnSpc>
                <a:spcPct val="80000"/>
              </a:lnSpc>
            </a:pPr>
            <a:r>
              <a:rPr lang="en-US" sz="1600" smtClean="0">
                <a:latin typeface="Arial Rounded MT Bold" pitchFamily="34" charset="0"/>
              </a:rPr>
              <a:t>HQS Inventory Manager</a:t>
            </a:r>
          </a:p>
          <a:p>
            <a:pPr lvl="1" eaLnBrk="1" hangingPunct="1">
              <a:lnSpc>
                <a:spcPct val="80000"/>
              </a:lnSpc>
            </a:pPr>
            <a:r>
              <a:rPr lang="en-US" sz="1600" smtClean="0">
                <a:latin typeface="Arial Rounded MT Bold" pitchFamily="34" charset="0"/>
              </a:rPr>
              <a:t>Larry Oates</a:t>
            </a:r>
          </a:p>
        </p:txBody>
      </p:sp>
      <p:sp>
        <p:nvSpPr>
          <p:cNvPr id="52231" name="Rectangle 4"/>
          <p:cNvSpPr>
            <a:spLocks noGrp="1" noChangeArrowheads="1"/>
          </p:cNvSpPr>
          <p:nvPr>
            <p:ph type="body" sz="half" idx="4294967295"/>
          </p:nvPr>
        </p:nvSpPr>
        <p:spPr>
          <a:xfrm>
            <a:off x="4343400" y="1447800"/>
            <a:ext cx="3962400" cy="4800600"/>
          </a:xfrm>
        </p:spPr>
        <p:txBody>
          <a:bodyPr/>
          <a:lstStyle/>
          <a:p>
            <a:pPr lvl="1" eaLnBrk="1" hangingPunct="1">
              <a:lnSpc>
                <a:spcPct val="80000"/>
              </a:lnSpc>
            </a:pPr>
            <a:r>
              <a:rPr lang="en-US" sz="1600" smtClean="0">
                <a:latin typeface="Arial Rounded MT Bold" pitchFamily="34" charset="0"/>
              </a:rPr>
              <a:t>Eastern Hub</a:t>
            </a:r>
          </a:p>
          <a:p>
            <a:pPr lvl="3" eaLnBrk="1" hangingPunct="1">
              <a:lnSpc>
                <a:spcPct val="80000"/>
              </a:lnSpc>
            </a:pPr>
            <a:r>
              <a:rPr lang="en-US" sz="1600" smtClean="0">
                <a:latin typeface="Arial Rounded MT Bold" pitchFamily="34" charset="0"/>
              </a:rPr>
              <a:t>Miguel Rodriquez - Team Lead</a:t>
            </a:r>
          </a:p>
          <a:p>
            <a:pPr lvl="3" eaLnBrk="1" hangingPunct="1">
              <a:lnSpc>
                <a:spcPct val="80000"/>
              </a:lnSpc>
            </a:pPr>
            <a:r>
              <a:rPr lang="en-US" sz="1600" smtClean="0">
                <a:latin typeface="Arial Rounded MT Bold" pitchFamily="34" charset="0"/>
              </a:rPr>
              <a:t>Robin MacMillan </a:t>
            </a:r>
          </a:p>
          <a:p>
            <a:pPr lvl="3" eaLnBrk="1" hangingPunct="1">
              <a:lnSpc>
                <a:spcPct val="80000"/>
              </a:lnSpc>
            </a:pPr>
            <a:r>
              <a:rPr lang="en-US" sz="1600" smtClean="0">
                <a:latin typeface="Arial Rounded MT Bold" pitchFamily="34" charset="0"/>
              </a:rPr>
              <a:t>Doreen Kaduri-Porter</a:t>
            </a:r>
          </a:p>
          <a:p>
            <a:pPr lvl="3" eaLnBrk="1" hangingPunct="1">
              <a:lnSpc>
                <a:spcPct val="80000"/>
              </a:lnSpc>
            </a:pPr>
            <a:r>
              <a:rPr lang="en-US" sz="1600" smtClean="0">
                <a:latin typeface="Arial Rounded MT Bold" pitchFamily="34" charset="0"/>
              </a:rPr>
              <a:t>Kenneth Morrow</a:t>
            </a:r>
          </a:p>
          <a:p>
            <a:pPr lvl="3" eaLnBrk="1" hangingPunct="1">
              <a:lnSpc>
                <a:spcPct val="80000"/>
              </a:lnSpc>
            </a:pPr>
            <a:r>
              <a:rPr lang="en-US" sz="1600" smtClean="0">
                <a:latin typeface="Arial Rounded MT Bold" pitchFamily="34" charset="0"/>
              </a:rPr>
              <a:t>Melissa Nelson </a:t>
            </a:r>
          </a:p>
          <a:p>
            <a:pPr lvl="3" eaLnBrk="1" hangingPunct="1">
              <a:lnSpc>
                <a:spcPct val="80000"/>
              </a:lnSpc>
            </a:pPr>
            <a:r>
              <a:rPr lang="en-US" sz="1600" smtClean="0">
                <a:latin typeface="Arial Rounded MT Bold" pitchFamily="34" charset="0"/>
              </a:rPr>
              <a:t>Holly Turri</a:t>
            </a:r>
          </a:p>
          <a:p>
            <a:pPr lvl="3" eaLnBrk="1" hangingPunct="1">
              <a:lnSpc>
                <a:spcPct val="80000"/>
              </a:lnSpc>
            </a:pPr>
            <a:r>
              <a:rPr lang="en-US" sz="1600" smtClean="0">
                <a:latin typeface="Arial Rounded MT Bold" pitchFamily="34" charset="0"/>
              </a:rPr>
              <a:t>Rocelyn Ancheta-Ocampo</a:t>
            </a:r>
          </a:p>
          <a:p>
            <a:pPr lvl="1" eaLnBrk="1" hangingPunct="1">
              <a:lnSpc>
                <a:spcPct val="80000"/>
              </a:lnSpc>
            </a:pPr>
            <a:r>
              <a:rPr lang="en-US" sz="1600" smtClean="0">
                <a:latin typeface="Arial Rounded MT Bold" pitchFamily="34" charset="0"/>
              </a:rPr>
              <a:t>Western Hub</a:t>
            </a:r>
          </a:p>
          <a:p>
            <a:pPr lvl="3" eaLnBrk="1" hangingPunct="1">
              <a:lnSpc>
                <a:spcPct val="80000"/>
              </a:lnSpc>
            </a:pPr>
            <a:r>
              <a:rPr lang="en-US" sz="1600" smtClean="0">
                <a:latin typeface="Arial Rounded MT Bold" pitchFamily="34" charset="0"/>
              </a:rPr>
              <a:t>Michelle Ross - Team Lead</a:t>
            </a:r>
          </a:p>
          <a:p>
            <a:pPr lvl="3" eaLnBrk="1" hangingPunct="1">
              <a:lnSpc>
                <a:spcPct val="80000"/>
              </a:lnSpc>
            </a:pPr>
            <a:r>
              <a:rPr lang="en-US" sz="1600" smtClean="0">
                <a:latin typeface="Arial Rounded MT Bold" pitchFamily="34" charset="0"/>
              </a:rPr>
              <a:t>Sheila Hensley</a:t>
            </a:r>
          </a:p>
          <a:p>
            <a:pPr lvl="3" eaLnBrk="1" hangingPunct="1">
              <a:lnSpc>
                <a:spcPct val="80000"/>
              </a:lnSpc>
            </a:pPr>
            <a:r>
              <a:rPr lang="en-US" sz="1600" smtClean="0">
                <a:latin typeface="Arial Rounded MT Bold" pitchFamily="34" charset="0"/>
              </a:rPr>
              <a:t>Lisa Duszynski</a:t>
            </a:r>
          </a:p>
          <a:p>
            <a:pPr lvl="3" eaLnBrk="1" hangingPunct="1">
              <a:lnSpc>
                <a:spcPct val="80000"/>
              </a:lnSpc>
            </a:pPr>
            <a:r>
              <a:rPr lang="en-US" sz="1600" smtClean="0">
                <a:latin typeface="Arial Rounded MT Bold" pitchFamily="34" charset="0"/>
              </a:rPr>
              <a:t>Carisa Moncrief</a:t>
            </a:r>
          </a:p>
          <a:p>
            <a:pPr lvl="3" eaLnBrk="1" hangingPunct="1">
              <a:lnSpc>
                <a:spcPct val="80000"/>
              </a:lnSpc>
            </a:pPr>
            <a:r>
              <a:rPr lang="en-US" sz="1600" smtClean="0">
                <a:latin typeface="Arial Rounded MT Bold" pitchFamily="34" charset="0"/>
              </a:rPr>
              <a:t>Ryland Pine</a:t>
            </a:r>
          </a:p>
          <a:p>
            <a:pPr lvl="3" eaLnBrk="1" hangingPunct="1">
              <a:lnSpc>
                <a:spcPct val="80000"/>
              </a:lnSpc>
            </a:pPr>
            <a:r>
              <a:rPr lang="en-US" sz="1600" smtClean="0">
                <a:latin typeface="Arial Rounded MT Bold" pitchFamily="34" charset="0"/>
              </a:rPr>
              <a:t>Sheena Walker </a:t>
            </a:r>
          </a:p>
          <a:p>
            <a:pPr lvl="3" eaLnBrk="1" hangingPunct="1">
              <a:lnSpc>
                <a:spcPct val="80000"/>
              </a:lnSpc>
            </a:pPr>
            <a:r>
              <a:rPr lang="en-US" sz="1600" smtClean="0">
                <a:latin typeface="Arial Rounded MT Bold" pitchFamily="34" charset="0"/>
              </a:rPr>
              <a:t>Dominic Blakey</a:t>
            </a:r>
            <a:r>
              <a:rPr lang="en-US" sz="1600" b="1" smtClean="0">
                <a:latin typeface="Arial Rounded MT Bold" pitchFamily="34" charset="0"/>
              </a:rPr>
              <a:t>  </a:t>
            </a:r>
          </a:p>
        </p:txBody>
      </p:sp>
      <p:sp>
        <p:nvSpPr>
          <p:cNvPr id="8" name="Slide Number Placeholder 7"/>
          <p:cNvSpPr>
            <a:spLocks noGrp="1"/>
          </p:cNvSpPr>
          <p:nvPr>
            <p:ph type="sldNum" sz="quarter" idx="12"/>
          </p:nvPr>
        </p:nvSpPr>
        <p:spPr/>
        <p:txBody>
          <a:bodyPr/>
          <a:lstStyle/>
          <a:p>
            <a:pPr>
              <a:defRPr/>
            </a:pPr>
            <a:fld id="{B94ABE7F-CD8D-49DE-A125-02BB61C44724}" type="slidenum">
              <a:rPr lang="en-US" smtClean="0"/>
              <a:pPr>
                <a:defRPr/>
              </a:pPr>
              <a:t>42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dt" sz="quarter" idx="10"/>
          </p:nvPr>
        </p:nvSpPr>
        <p:spPr>
          <a:noFill/>
        </p:spPr>
        <p:txBody>
          <a:bodyPr/>
          <a:lstStyle/>
          <a:p>
            <a:fld id="{72C7712D-C527-4588-902E-1DC158DA2929}" type="datetime8">
              <a:rPr lang="en-US" smtClean="0"/>
              <a:pPr/>
              <a:t>8/27/2008 1:09 PM</a:t>
            </a:fld>
            <a:endParaRPr lang="en-US" smtClean="0"/>
          </a:p>
        </p:txBody>
      </p:sp>
      <p:sp>
        <p:nvSpPr>
          <p:cNvPr id="9219" name="Date Placeholder 3"/>
          <p:cNvSpPr txBox="1">
            <a:spLocks noGrp="1"/>
          </p:cNvSpPr>
          <p:nvPr/>
        </p:nvSpPr>
        <p:spPr bwMode="auto">
          <a:xfrm>
            <a:off x="381000" y="6324600"/>
            <a:ext cx="2133600" cy="38100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a:p>
            <a:pPr>
              <a:spcBef>
                <a:spcPct val="0"/>
              </a:spcBef>
              <a:buFontTx/>
              <a:buNone/>
            </a:pPr>
            <a:endParaRPr lang="en-US" sz="1400">
              <a:latin typeface="Arial Unicode MS" pitchFamily="34" charset="-128"/>
            </a:endParaRPr>
          </a:p>
        </p:txBody>
      </p:sp>
      <p:sp>
        <p:nvSpPr>
          <p:cNvPr id="9220"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9221"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AE5EF2F5-05E2-4FAF-B665-AA5D3C5406DB}" type="slidenum">
              <a:rPr lang="en-US" sz="1400">
                <a:latin typeface="Arial Unicode MS" pitchFamily="34" charset="-128"/>
              </a:rPr>
              <a:pPr algn="r">
                <a:spcBef>
                  <a:spcPct val="0"/>
                </a:spcBef>
                <a:buFontTx/>
                <a:buNone/>
              </a:pPr>
              <a:t>5</a:t>
            </a:fld>
            <a:endParaRPr lang="en-US" sz="1400">
              <a:latin typeface="Arial Unicode MS" pitchFamily="34" charset="-128"/>
            </a:endParaRPr>
          </a:p>
        </p:txBody>
      </p:sp>
      <p:sp>
        <p:nvSpPr>
          <p:cNvPr id="9222" name="Rectangle 2"/>
          <p:cNvSpPr>
            <a:spLocks noGrp="1" noChangeArrowheads="1"/>
          </p:cNvSpPr>
          <p:nvPr>
            <p:ph type="title" idx="4294967295"/>
          </p:nvPr>
        </p:nvSpPr>
        <p:spPr>
          <a:xfrm>
            <a:off x="304800" y="228600"/>
            <a:ext cx="8458200" cy="1676400"/>
          </a:xfrm>
        </p:spPr>
        <p:txBody>
          <a:bodyPr/>
          <a:lstStyle/>
          <a:p>
            <a:pPr eaLnBrk="1" hangingPunct="1"/>
            <a:r>
              <a:rPr lang="en-US" sz="4200" smtClean="0">
                <a:solidFill>
                  <a:srgbClr val="FF0000"/>
                </a:solidFill>
                <a:latin typeface="Arial Rounded MT Bold" pitchFamily="34" charset="0"/>
              </a:rPr>
              <a:t>UNRESOLVED</a:t>
            </a:r>
            <a:br>
              <a:rPr lang="en-US" sz="4200" smtClean="0">
                <a:solidFill>
                  <a:srgbClr val="FF0000"/>
                </a:solidFill>
                <a:latin typeface="Arial Rounded MT Bold" pitchFamily="34" charset="0"/>
              </a:rPr>
            </a:br>
            <a:r>
              <a:rPr lang="en-US" sz="4200" smtClean="0">
                <a:solidFill>
                  <a:srgbClr val="FF0000"/>
                </a:solidFill>
                <a:latin typeface="Arial Rounded MT Bold" pitchFamily="34" charset="0"/>
              </a:rPr>
              <a:t>AUDIT ISSUES </a:t>
            </a:r>
            <a:r>
              <a:rPr lang="en-US" sz="1800" b="1" smtClean="0">
                <a:latin typeface="Arial Rounded MT Bold" pitchFamily="34" charset="0"/>
              </a:rPr>
              <a:t/>
            </a:r>
            <a:br>
              <a:rPr lang="en-US" sz="1800" b="1"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9223" name="Rectangle 3"/>
          <p:cNvSpPr>
            <a:spLocks noGrp="1" noChangeArrowheads="1"/>
          </p:cNvSpPr>
          <p:nvPr>
            <p:ph type="body" idx="4294967295"/>
          </p:nvPr>
        </p:nvSpPr>
        <p:spPr>
          <a:xfrm>
            <a:off x="457200" y="1981200"/>
            <a:ext cx="8229600" cy="3886200"/>
          </a:xfrm>
        </p:spPr>
        <p:txBody>
          <a:bodyPr/>
          <a:lstStyle/>
          <a:p>
            <a:pPr eaLnBrk="1" hangingPunct="1">
              <a:lnSpc>
                <a:spcPct val="90000"/>
              </a:lnSpc>
            </a:pPr>
            <a:r>
              <a:rPr lang="en-US" sz="2400" dirty="0" smtClean="0">
                <a:latin typeface="Arial Rounded MT Bold" pitchFamily="34" charset="0"/>
              </a:rPr>
              <a:t>NOS</a:t>
            </a:r>
          </a:p>
          <a:p>
            <a:pPr lvl="1" eaLnBrk="1" hangingPunct="1">
              <a:lnSpc>
                <a:spcPct val="90000"/>
              </a:lnSpc>
            </a:pPr>
            <a:r>
              <a:rPr lang="en-US" sz="2400" dirty="0" smtClean="0">
                <a:latin typeface="Arial Rounded MT Bold" pitchFamily="34" charset="0"/>
              </a:rPr>
              <a:t>Autonomous Underwater Vehicle-AUV</a:t>
            </a:r>
          </a:p>
          <a:p>
            <a:pPr lvl="2" eaLnBrk="1" hangingPunct="1">
              <a:lnSpc>
                <a:spcPct val="90000"/>
              </a:lnSpc>
            </a:pPr>
            <a:r>
              <a:rPr lang="en-US" dirty="0" smtClean="0">
                <a:latin typeface="Arial Rounded MT Bold" pitchFamily="34" charset="0"/>
              </a:rPr>
              <a:t>Project Manager: Rob Downs</a:t>
            </a:r>
          </a:p>
          <a:p>
            <a:pPr lvl="2" eaLnBrk="1" hangingPunct="1">
              <a:lnSpc>
                <a:spcPct val="90000"/>
              </a:lnSpc>
            </a:pPr>
            <a:r>
              <a:rPr lang="en-US" dirty="0" smtClean="0">
                <a:latin typeface="Arial Rounded MT Bold" pitchFamily="34" charset="0"/>
              </a:rPr>
              <a:t>PDA: </a:t>
            </a:r>
            <a:r>
              <a:rPr lang="en-US" dirty="0" smtClean="0">
                <a:solidFill>
                  <a:srgbClr val="FF0000"/>
                </a:solidFill>
                <a:latin typeface="Arial Rounded MT Bold" pitchFamily="34" charset="0"/>
              </a:rPr>
              <a:t>April 2008</a:t>
            </a:r>
          </a:p>
          <a:p>
            <a:pPr lvl="2" eaLnBrk="1" hangingPunct="1">
              <a:lnSpc>
                <a:spcPct val="90000"/>
              </a:lnSpc>
            </a:pPr>
            <a:r>
              <a:rPr lang="en-US" dirty="0" smtClean="0">
                <a:latin typeface="Arial Rounded MT Bold" pitchFamily="34" charset="0"/>
              </a:rPr>
              <a:t>Est. Cost: $3 million</a:t>
            </a:r>
          </a:p>
          <a:p>
            <a:pPr lvl="2" eaLnBrk="1" hangingPunct="1">
              <a:lnSpc>
                <a:spcPct val="90000"/>
              </a:lnSpc>
            </a:pPr>
            <a:r>
              <a:rPr lang="en-US" dirty="0" smtClean="0">
                <a:latin typeface="Arial Rounded MT Bold" pitchFamily="34" charset="0"/>
              </a:rPr>
              <a:t>Location/Region: Unknown /Norfolk</a:t>
            </a:r>
          </a:p>
          <a:p>
            <a:pPr lvl="3" eaLnBrk="1" hangingPunct="1">
              <a:lnSpc>
                <a:spcPct val="90000"/>
              </a:lnSpc>
            </a:pPr>
            <a:r>
              <a:rPr lang="en-US" sz="2400" dirty="0" smtClean="0">
                <a:solidFill>
                  <a:srgbClr val="FF0000"/>
                </a:solidFill>
                <a:latin typeface="Arial Rounded MT Bold" pitchFamily="34" charset="0"/>
              </a:rPr>
              <a:t>Comments: a/o 07/08/08 </a:t>
            </a:r>
          </a:p>
          <a:p>
            <a:pPr lvl="4">
              <a:lnSpc>
                <a:spcPct val="90000"/>
              </a:lnSpc>
            </a:pPr>
            <a:r>
              <a:rPr lang="en-US" sz="2400" dirty="0" smtClean="0">
                <a:solidFill>
                  <a:srgbClr val="FF0000"/>
                </a:solidFill>
                <a:latin typeface="Arial Rounded MT Bold" pitchFamily="34" charset="0"/>
              </a:rPr>
              <a:t>AUV was received and are processing the acceptance paperwork</a:t>
            </a:r>
          </a:p>
          <a:p>
            <a:pPr lvl="4" eaLnBrk="1" hangingPunct="1">
              <a:lnSpc>
                <a:spcPct val="90000"/>
              </a:lnSpc>
            </a:pPr>
            <a:endParaRPr lang="en-US" dirty="0" smtClean="0">
              <a:solidFill>
                <a:srgbClr val="FF0000"/>
              </a:solidFill>
              <a:latin typeface="Arial Unicode MS" pitchFamily="34" charset="-128"/>
            </a:endParaRPr>
          </a:p>
          <a:p>
            <a:pPr eaLnBrk="1" hangingPunct="1">
              <a:lnSpc>
                <a:spcPct val="90000"/>
              </a:lnSpc>
            </a:pPr>
            <a:endParaRPr lang="en-US" sz="2400" dirty="0" smtClean="0">
              <a:solidFill>
                <a:srgbClr val="FF0000"/>
              </a:solidFill>
              <a:latin typeface="Arial Unicode MS" pitchFamily="34" charset="-128"/>
            </a:endParaRPr>
          </a:p>
        </p:txBody>
      </p:sp>
      <p:sp>
        <p:nvSpPr>
          <p:cNvPr id="9224" name="Text Box 4"/>
          <p:cNvSpPr txBox="1">
            <a:spLocks noChangeArrowheads="1"/>
          </p:cNvSpPr>
          <p:nvPr/>
        </p:nvSpPr>
        <p:spPr bwMode="auto">
          <a:xfrm>
            <a:off x="5775325" y="5583238"/>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p:spPr>
        <p:txBody>
          <a:bodyPr/>
          <a:lstStyle/>
          <a:p>
            <a:fld id="{11BBF7FF-E1ED-4F75-8D55-C125A3EC7BD4}" type="datetime8">
              <a:rPr lang="en-US" smtClean="0"/>
              <a:pPr/>
              <a:t>8/27/2008 1:09 PM</a:t>
            </a:fld>
            <a:endParaRPr lang="en-US" smtClean="0"/>
          </a:p>
        </p:txBody>
      </p:sp>
      <p:sp>
        <p:nvSpPr>
          <p:cNvPr id="10243" name="Date Placeholder 3"/>
          <p:cNvSpPr txBox="1">
            <a:spLocks noGrp="1"/>
          </p:cNvSpPr>
          <p:nvPr/>
        </p:nvSpPr>
        <p:spPr bwMode="auto">
          <a:xfrm>
            <a:off x="381000" y="6324600"/>
            <a:ext cx="2133600" cy="53340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10244"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dirty="0">
                <a:latin typeface="Arial Unicode MS" pitchFamily="34" charset="-128"/>
              </a:rPr>
              <a:t>Thomas C. Deckard / (301) 713-3530</a:t>
            </a:r>
          </a:p>
          <a:p>
            <a:pPr algn="ctr">
              <a:spcBef>
                <a:spcPct val="0"/>
              </a:spcBef>
              <a:buFontTx/>
              <a:buNone/>
            </a:pPr>
            <a:r>
              <a:rPr lang="en-US" sz="1200" dirty="0">
                <a:latin typeface="Arial Unicode MS" pitchFamily="34" charset="-128"/>
              </a:rPr>
              <a:t>Thomas.C.Deckard@noaa.gov</a:t>
            </a:r>
          </a:p>
        </p:txBody>
      </p:sp>
      <p:sp>
        <p:nvSpPr>
          <p:cNvPr id="10245"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CD69118F-50A3-42B9-983C-5D71E61BE5CA}" type="slidenum">
              <a:rPr lang="en-US" sz="1400">
                <a:latin typeface="Arial Unicode MS" pitchFamily="34" charset="-128"/>
              </a:rPr>
              <a:pPr algn="r">
                <a:spcBef>
                  <a:spcPct val="0"/>
                </a:spcBef>
                <a:buFontTx/>
                <a:buNone/>
              </a:pPr>
              <a:t>6</a:t>
            </a:fld>
            <a:endParaRPr lang="en-US" sz="1400">
              <a:latin typeface="Arial Unicode MS" pitchFamily="34" charset="-128"/>
            </a:endParaRPr>
          </a:p>
        </p:txBody>
      </p:sp>
      <p:sp>
        <p:nvSpPr>
          <p:cNvPr id="10246" name="Rectangle 2"/>
          <p:cNvSpPr>
            <a:spLocks noGrp="1" noChangeArrowheads="1"/>
          </p:cNvSpPr>
          <p:nvPr>
            <p:ph type="title" idx="4294967295"/>
          </p:nvPr>
        </p:nvSpPr>
        <p:spPr>
          <a:xfrm>
            <a:off x="304800" y="228600"/>
            <a:ext cx="8458200" cy="1676400"/>
          </a:xfrm>
        </p:spPr>
        <p:txBody>
          <a:bodyPr/>
          <a:lstStyle/>
          <a:p>
            <a:pPr eaLnBrk="1" hangingPunct="1"/>
            <a:r>
              <a:rPr lang="en-US" sz="4200" smtClean="0">
                <a:solidFill>
                  <a:srgbClr val="FF0000"/>
                </a:solidFill>
                <a:latin typeface="Arial Rounded MT Bold" pitchFamily="34" charset="0"/>
              </a:rPr>
              <a:t>UNRESOLVED</a:t>
            </a:r>
            <a:br>
              <a:rPr lang="en-US" sz="4200" smtClean="0">
                <a:solidFill>
                  <a:srgbClr val="FF0000"/>
                </a:solidFill>
                <a:latin typeface="Arial Rounded MT Bold" pitchFamily="34" charset="0"/>
              </a:rPr>
            </a:br>
            <a:r>
              <a:rPr lang="en-US" sz="4200" smtClean="0">
                <a:solidFill>
                  <a:srgbClr val="FF0000"/>
                </a:solidFill>
                <a:latin typeface="Arial Rounded MT Bold" pitchFamily="34" charset="0"/>
              </a:rPr>
              <a:t>AUDIT ISSUES </a:t>
            </a:r>
            <a:r>
              <a:rPr lang="en-US" sz="1800" b="1" smtClean="0">
                <a:latin typeface="Arial Rounded MT Bold" pitchFamily="34" charset="0"/>
              </a:rPr>
              <a:t/>
            </a:r>
            <a:br>
              <a:rPr lang="en-US" sz="1800" b="1"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10247" name="Rectangle 3"/>
          <p:cNvSpPr>
            <a:spLocks noGrp="1" noChangeArrowheads="1"/>
          </p:cNvSpPr>
          <p:nvPr>
            <p:ph type="body" idx="4294967295"/>
          </p:nvPr>
        </p:nvSpPr>
        <p:spPr>
          <a:xfrm>
            <a:off x="457200" y="1981200"/>
            <a:ext cx="8229600" cy="4114800"/>
          </a:xfrm>
        </p:spPr>
        <p:txBody>
          <a:bodyPr/>
          <a:lstStyle/>
          <a:p>
            <a:pPr eaLnBrk="1" hangingPunct="1">
              <a:lnSpc>
                <a:spcPct val="80000"/>
              </a:lnSpc>
            </a:pPr>
            <a:r>
              <a:rPr lang="en-US" sz="2800" dirty="0" smtClean="0">
                <a:latin typeface="Arial Rounded MT Bold" pitchFamily="34" charset="0"/>
              </a:rPr>
              <a:t>NOS</a:t>
            </a:r>
          </a:p>
          <a:p>
            <a:pPr lvl="1" eaLnBrk="1" hangingPunct="1">
              <a:lnSpc>
                <a:spcPct val="80000"/>
              </a:lnSpc>
            </a:pPr>
            <a:r>
              <a:rPr lang="en-US" sz="2400" dirty="0" smtClean="0">
                <a:latin typeface="Arial Rounded MT Bold" pitchFamily="34" charset="0"/>
              </a:rPr>
              <a:t>Spectrometers (two) - (1) 700 MHz NMR and (1) 800MHz NMR (Nuclear Magnetic Resonance)</a:t>
            </a:r>
            <a:r>
              <a:rPr lang="en-US" sz="2000" dirty="0" smtClean="0">
                <a:latin typeface="Arial Rounded MT Bold" pitchFamily="34" charset="0"/>
              </a:rPr>
              <a:t> </a:t>
            </a:r>
          </a:p>
          <a:p>
            <a:pPr lvl="2" eaLnBrk="1" hangingPunct="1">
              <a:lnSpc>
                <a:spcPct val="80000"/>
              </a:lnSpc>
            </a:pPr>
            <a:r>
              <a:rPr lang="en-US" sz="1800" dirty="0" smtClean="0">
                <a:latin typeface="Arial Rounded MT Bold" pitchFamily="34" charset="0"/>
              </a:rPr>
              <a:t>Project Manager: Dr. Dan Bearden</a:t>
            </a:r>
          </a:p>
          <a:p>
            <a:pPr lvl="2" eaLnBrk="1" hangingPunct="1">
              <a:lnSpc>
                <a:spcPct val="80000"/>
              </a:lnSpc>
            </a:pPr>
            <a:r>
              <a:rPr lang="en-US" sz="1800" dirty="0" smtClean="0">
                <a:latin typeface="Arial Rounded MT Bold" pitchFamily="34" charset="0"/>
              </a:rPr>
              <a:t>PDA: </a:t>
            </a:r>
            <a:r>
              <a:rPr lang="en-US" sz="1800" dirty="0" smtClean="0">
                <a:solidFill>
                  <a:srgbClr val="FF0000"/>
                </a:solidFill>
                <a:latin typeface="Arial Rounded MT Bold" pitchFamily="34" charset="0"/>
              </a:rPr>
              <a:t>April 2008</a:t>
            </a:r>
          </a:p>
          <a:p>
            <a:pPr lvl="2" eaLnBrk="1" hangingPunct="1">
              <a:lnSpc>
                <a:spcPct val="80000"/>
              </a:lnSpc>
            </a:pPr>
            <a:r>
              <a:rPr lang="en-US" sz="1800" dirty="0" smtClean="0">
                <a:latin typeface="Arial Rounded MT Bold" pitchFamily="34" charset="0"/>
              </a:rPr>
              <a:t>Est. Cost: $1.2 million each</a:t>
            </a:r>
          </a:p>
          <a:p>
            <a:pPr lvl="2" eaLnBrk="1" hangingPunct="1">
              <a:lnSpc>
                <a:spcPct val="80000"/>
              </a:lnSpc>
            </a:pPr>
            <a:r>
              <a:rPr lang="en-US" sz="1800" dirty="0" smtClean="0">
                <a:latin typeface="Arial Rounded MT Bold" pitchFamily="34" charset="0"/>
              </a:rPr>
              <a:t>Location/Region: Hollings Marine Laboratory, NMR Facility,  Charleston, SC/Norfolk</a:t>
            </a:r>
          </a:p>
          <a:p>
            <a:pPr lvl="3" eaLnBrk="1" hangingPunct="1">
              <a:lnSpc>
                <a:spcPct val="80000"/>
              </a:lnSpc>
            </a:pPr>
            <a:r>
              <a:rPr lang="en-US" sz="1800" dirty="0" smtClean="0">
                <a:solidFill>
                  <a:srgbClr val="FF0000"/>
                </a:solidFill>
                <a:latin typeface="Arial Rounded MT Bold" pitchFamily="34" charset="0"/>
              </a:rPr>
              <a:t>Comments: a/o 07/08/08</a:t>
            </a:r>
          </a:p>
          <a:p>
            <a:pPr lvl="4" eaLnBrk="1" hangingPunct="1">
              <a:lnSpc>
                <a:spcPct val="80000"/>
              </a:lnSpc>
            </a:pPr>
            <a:r>
              <a:rPr lang="en-US" sz="1800" dirty="0" smtClean="0">
                <a:solidFill>
                  <a:srgbClr val="FF0000"/>
                </a:solidFill>
                <a:latin typeface="Arial Rounded MT Bold" pitchFamily="34" charset="0"/>
              </a:rPr>
              <a:t>Dan Bearden had a conference call on May 27 with </a:t>
            </a:r>
            <a:r>
              <a:rPr lang="en-US" sz="1800" dirty="0" err="1" smtClean="0">
                <a:solidFill>
                  <a:srgbClr val="FF0000"/>
                </a:solidFill>
                <a:latin typeface="Arial Rounded MT Bold" pitchFamily="34" charset="0"/>
              </a:rPr>
              <a:t>Bruker</a:t>
            </a:r>
            <a:r>
              <a:rPr lang="en-US" sz="1800" dirty="0" smtClean="0">
                <a:solidFill>
                  <a:srgbClr val="FF0000"/>
                </a:solidFill>
                <a:latin typeface="Arial Rounded MT Bold" pitchFamily="34" charset="0"/>
              </a:rPr>
              <a:t>. Vendor wanted to offer revised language on some issues with the contract. Don has not seen their recommended changes. CRAD is exerting pressure to get the contract issue resolved.</a:t>
            </a:r>
          </a:p>
          <a:p>
            <a:pPr eaLnBrk="1" hangingPunct="1">
              <a:lnSpc>
                <a:spcPct val="80000"/>
              </a:lnSpc>
            </a:pPr>
            <a:endParaRPr lang="en-US" sz="2400" dirty="0" smtClean="0">
              <a:latin typeface="Arial Rounded MT Bold" pitchFamily="34" charset="0"/>
            </a:endParaRPr>
          </a:p>
        </p:txBody>
      </p:sp>
      <p:sp>
        <p:nvSpPr>
          <p:cNvPr id="10248" name="Text Box 4"/>
          <p:cNvSpPr txBox="1">
            <a:spLocks noChangeArrowheads="1"/>
          </p:cNvSpPr>
          <p:nvPr/>
        </p:nvSpPr>
        <p:spPr bwMode="auto">
          <a:xfrm>
            <a:off x="5775325" y="5583238"/>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dt" sz="quarter" idx="10"/>
          </p:nvPr>
        </p:nvSpPr>
        <p:spPr>
          <a:noFill/>
        </p:spPr>
        <p:txBody>
          <a:bodyPr/>
          <a:lstStyle/>
          <a:p>
            <a:fld id="{A92CF590-A749-4DAA-A19C-FA03E0E53C5C}" type="datetime8">
              <a:rPr lang="en-US" smtClean="0"/>
              <a:pPr/>
              <a:t>8/27/2008 1:09 PM</a:t>
            </a:fld>
            <a:endParaRPr lang="en-US" dirty="0" smtClean="0"/>
          </a:p>
        </p:txBody>
      </p:sp>
      <p:sp>
        <p:nvSpPr>
          <p:cNvPr id="11267"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11269" name="Slide Number Placeholder 5"/>
          <p:cNvSpPr>
            <a:spLocks noGrp="1"/>
          </p:cNvSpPr>
          <p:nvPr>
            <p:ph type="sldNum" sz="quarter" idx="12"/>
          </p:nvPr>
        </p:nvSpPr>
        <p:spPr>
          <a:noFill/>
        </p:spPr>
        <p:txBody>
          <a:bodyPr/>
          <a:lstStyle/>
          <a:p>
            <a:fld id="{C2C51C0D-0805-4B68-A1D4-5EEE59DDF1E1}" type="slidenum">
              <a:rPr lang="en-US" smtClean="0"/>
              <a:pPr/>
              <a:t>7</a:t>
            </a:fld>
            <a:endParaRPr lang="en-US" dirty="0" smtClean="0"/>
          </a:p>
        </p:txBody>
      </p:sp>
      <p:sp>
        <p:nvSpPr>
          <p:cNvPr id="11270" name="Rectangle 2"/>
          <p:cNvSpPr>
            <a:spLocks noGrp="1" noChangeArrowheads="1"/>
          </p:cNvSpPr>
          <p:nvPr>
            <p:ph type="title"/>
          </p:nvPr>
        </p:nvSpPr>
        <p:spPr>
          <a:xfrm>
            <a:off x="152400" y="274638"/>
            <a:ext cx="8610600" cy="1325562"/>
          </a:xfrm>
        </p:spPr>
        <p:txBody>
          <a:bodyPr/>
          <a:lstStyle/>
          <a:p>
            <a:pPr eaLnBrk="1" hangingPunct="1"/>
            <a:r>
              <a:rPr lang="en-US" sz="4000" dirty="0" smtClean="0">
                <a:solidFill>
                  <a:srgbClr val="FF0000"/>
                </a:solidFill>
                <a:latin typeface="Arial Rounded MT Bold" pitchFamily="34" charset="0"/>
              </a:rPr>
              <a:t>UNRESOLVED</a:t>
            </a:r>
            <a:br>
              <a:rPr lang="en-US" sz="4000" dirty="0" smtClean="0">
                <a:solidFill>
                  <a:srgbClr val="FF0000"/>
                </a:solidFill>
                <a:latin typeface="Arial Rounded MT Bold" pitchFamily="34" charset="0"/>
              </a:rPr>
            </a:br>
            <a:r>
              <a:rPr lang="en-US" sz="4000" dirty="0" smtClean="0">
                <a:solidFill>
                  <a:srgbClr val="FF0000"/>
                </a:solidFill>
                <a:latin typeface="Arial Rounded MT Bold" pitchFamily="34" charset="0"/>
              </a:rPr>
              <a:t>AUDIT ISSUES (cont)</a:t>
            </a:r>
            <a:r>
              <a:rPr lang="en-US" sz="4200" dirty="0" smtClean="0">
                <a:solidFill>
                  <a:srgbClr val="FF0000"/>
                </a:solidFill>
                <a:latin typeface="Arial Rounded MT Bold" pitchFamily="34" charset="0"/>
              </a:rPr>
              <a:t/>
            </a:r>
            <a:br>
              <a:rPr lang="en-US" sz="4200" dirty="0" smtClean="0">
                <a:solidFill>
                  <a:srgbClr val="FF0000"/>
                </a:solidFill>
                <a:latin typeface="Arial Rounded MT Bold" pitchFamily="34" charset="0"/>
              </a:rPr>
            </a:br>
            <a:r>
              <a:rPr lang="en-US" sz="1800" b="1" dirty="0" smtClean="0">
                <a:latin typeface="Arial Rounded MT Bold" pitchFamily="34" charset="0"/>
              </a:rPr>
              <a:t>Please verify the following projects’ projected date of acceptance (PDA)</a:t>
            </a:r>
          </a:p>
        </p:txBody>
      </p:sp>
      <p:sp>
        <p:nvSpPr>
          <p:cNvPr id="11271" name="Rectangle 3"/>
          <p:cNvSpPr>
            <a:spLocks noGrp="1" noChangeArrowheads="1"/>
          </p:cNvSpPr>
          <p:nvPr>
            <p:ph type="body" idx="1"/>
          </p:nvPr>
        </p:nvSpPr>
        <p:spPr>
          <a:xfrm>
            <a:off x="457200" y="1676400"/>
            <a:ext cx="7924800" cy="4572000"/>
          </a:xfrm>
        </p:spPr>
        <p:txBody>
          <a:bodyPr/>
          <a:lstStyle/>
          <a:p>
            <a:pPr eaLnBrk="1" hangingPunct="1"/>
            <a:r>
              <a:rPr lang="en-US" sz="2400" dirty="0" smtClean="0">
                <a:latin typeface="Arial Rounded MT Bold" pitchFamily="34" charset="0"/>
              </a:rPr>
              <a:t>NWS</a:t>
            </a:r>
          </a:p>
          <a:p>
            <a:pPr lvl="1" eaLnBrk="1" hangingPunct="1"/>
            <a:r>
              <a:rPr lang="en-US" sz="2000" dirty="0" smtClean="0">
                <a:latin typeface="Arial Rounded MT Bold" pitchFamily="34" charset="0"/>
              </a:rPr>
              <a:t>NWRWAVES Software</a:t>
            </a:r>
          </a:p>
          <a:p>
            <a:pPr lvl="2" eaLnBrk="1" hangingPunct="1"/>
            <a:r>
              <a:rPr lang="en-US" sz="1800" dirty="0" smtClean="0">
                <a:latin typeface="Arial Rounded MT Bold" pitchFamily="34" charset="0"/>
              </a:rPr>
              <a:t>Project Manager: Rich Thomas</a:t>
            </a:r>
          </a:p>
          <a:p>
            <a:pPr lvl="2" eaLnBrk="1" hangingPunct="1"/>
            <a:r>
              <a:rPr lang="en-US" sz="1800" dirty="0" smtClean="0">
                <a:latin typeface="Arial Rounded MT Bold" pitchFamily="34" charset="0"/>
              </a:rPr>
              <a:t>PDA: </a:t>
            </a:r>
            <a:r>
              <a:rPr lang="en-US" sz="1800" dirty="0" smtClean="0">
                <a:solidFill>
                  <a:srgbClr val="FF0000"/>
                </a:solidFill>
                <a:latin typeface="Arial Rounded MT Bold" pitchFamily="34" charset="0"/>
              </a:rPr>
              <a:t>FY 2007</a:t>
            </a:r>
          </a:p>
          <a:p>
            <a:pPr lvl="2" eaLnBrk="1" hangingPunct="1"/>
            <a:r>
              <a:rPr lang="en-US" sz="1800" dirty="0" smtClean="0">
                <a:latin typeface="Arial Rounded MT Bold" pitchFamily="34" charset="0"/>
              </a:rPr>
              <a:t>Est. Cost: </a:t>
            </a:r>
            <a:r>
              <a:rPr lang="en-US" sz="1800" dirty="0" smtClean="0">
                <a:solidFill>
                  <a:srgbClr val="FF0000"/>
                </a:solidFill>
                <a:latin typeface="Arial Rounded MT Bold" pitchFamily="34" charset="0"/>
              </a:rPr>
              <a:t>Rough estimate $78K</a:t>
            </a:r>
          </a:p>
          <a:p>
            <a:pPr lvl="2" eaLnBrk="1" hangingPunct="1"/>
            <a:r>
              <a:rPr lang="en-US" sz="1800" dirty="0" smtClean="0">
                <a:latin typeface="Arial Rounded MT Bold" pitchFamily="34" charset="0"/>
              </a:rPr>
              <a:t>Location/Region: Headquarters</a:t>
            </a:r>
          </a:p>
          <a:p>
            <a:pPr lvl="3" eaLnBrk="1" hangingPunct="1"/>
            <a:r>
              <a:rPr lang="en-US" sz="1600" dirty="0" smtClean="0">
                <a:solidFill>
                  <a:srgbClr val="FF0000"/>
                </a:solidFill>
                <a:latin typeface="Arial Rounded MT Bold" pitchFamily="34" charset="0"/>
              </a:rPr>
              <a:t>Comments-a/o 07/08/08</a:t>
            </a:r>
          </a:p>
          <a:p>
            <a:pPr lvl="4" eaLnBrk="1" hangingPunct="1"/>
            <a:r>
              <a:rPr lang="en-US" sz="1600" dirty="0" smtClean="0">
                <a:solidFill>
                  <a:srgbClr val="FF0000"/>
                </a:solidFill>
                <a:latin typeface="Arial Rounded MT Bold" pitchFamily="34" charset="0"/>
              </a:rPr>
              <a:t>Estimates are being evaluated by NWS Central Region (Vicky Alexander). Until approved, asset cannot be </a:t>
            </a:r>
            <a:r>
              <a:rPr lang="en-US" sz="1600" dirty="0" err="1" smtClean="0">
                <a:solidFill>
                  <a:srgbClr val="FF0000"/>
                </a:solidFill>
                <a:latin typeface="Arial Rounded MT Bold" pitchFamily="34" charset="0"/>
              </a:rPr>
              <a:t>barcoded</a:t>
            </a:r>
            <a:r>
              <a:rPr lang="en-US" sz="1600" dirty="0" smtClean="0">
                <a:solidFill>
                  <a:srgbClr val="FF0000"/>
                </a:solidFill>
                <a:latin typeface="Arial Rounded MT Bold" pitchFamily="34" charset="0"/>
              </a:rPr>
              <a:t> or accepted into inventory</a:t>
            </a:r>
          </a:p>
          <a:p>
            <a:pPr lvl="3" eaLnBrk="1" hangingPunct="1"/>
            <a:r>
              <a:rPr lang="en-US" sz="1600" dirty="0" smtClean="0">
                <a:solidFill>
                  <a:srgbClr val="FF0000"/>
                </a:solidFill>
                <a:latin typeface="Arial Rounded MT Bold" pitchFamily="34" charset="0"/>
              </a:rPr>
              <a:t>Comments– a/o 5/28/08</a:t>
            </a:r>
          </a:p>
          <a:p>
            <a:pPr lvl="4" eaLnBrk="1" hangingPunct="1"/>
            <a:r>
              <a:rPr lang="en-US" sz="1600" dirty="0" smtClean="0">
                <a:solidFill>
                  <a:srgbClr val="FF0000"/>
                </a:solidFill>
                <a:latin typeface="Arial Rounded MT Bold" pitchFamily="34" charset="0"/>
              </a:rPr>
              <a:t>Custodian will accept only upon receipt of  solid documentation of how labor hrs were established</a:t>
            </a:r>
          </a:p>
          <a:p>
            <a:pPr lvl="4" eaLnBrk="1" hangingPunct="1"/>
            <a:r>
              <a:rPr lang="en-US" sz="1600" dirty="0" smtClean="0">
                <a:solidFill>
                  <a:srgbClr val="FF0000"/>
                </a:solidFill>
                <a:latin typeface="Arial Rounded MT Bold" pitchFamily="34" charset="0"/>
              </a:rPr>
              <a:t>Originally there were no record kept on amount of hrs spent on developing the software</a:t>
            </a:r>
            <a:r>
              <a:rPr lang="en-US" sz="1600" dirty="0" smtClean="0">
                <a:solidFill>
                  <a:srgbClr val="FF0000"/>
                </a:solidFill>
                <a:latin typeface="Arial Unicode MS" pitchFamily="34" charset="-128"/>
              </a:rPr>
              <a:t> </a:t>
            </a:r>
          </a:p>
        </p:txBody>
      </p:sp>
      <p:sp>
        <p:nvSpPr>
          <p:cNvPr id="7"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dirty="0">
                <a:latin typeface="Arial Unicode MS" pitchFamily="34" charset="-128"/>
              </a:rPr>
              <a:t>Thomas C. Deckard / (301) 713-3530</a:t>
            </a:r>
          </a:p>
          <a:p>
            <a:pPr algn="ctr">
              <a:spcBef>
                <a:spcPct val="0"/>
              </a:spcBef>
              <a:buFontTx/>
              <a:buNone/>
            </a:pPr>
            <a:r>
              <a:rPr lang="en-US" sz="1200" dirty="0">
                <a:latin typeface="Arial Unicode MS" pitchFamily="34" charset="-128"/>
              </a:rPr>
              <a:t>Thomas.C.Deckard@noaa.gov</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p:spPr>
        <p:txBody>
          <a:bodyPr/>
          <a:lstStyle/>
          <a:p>
            <a:fld id="{342A9B23-5393-4042-AEEA-8F30F29AD5E3}" type="datetime8">
              <a:rPr lang="en-US" smtClean="0"/>
              <a:pPr/>
              <a:t>8/27/2008 1:09 PM</a:t>
            </a:fld>
            <a:endParaRPr lang="en-US" smtClean="0"/>
          </a:p>
        </p:txBody>
      </p:sp>
      <p:sp>
        <p:nvSpPr>
          <p:cNvPr id="12291"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12292"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AECBFFFA-21C6-476B-887D-0F65226A1000}" type="slidenum">
              <a:rPr lang="en-US" sz="1400">
                <a:latin typeface="Arial Unicode MS" pitchFamily="34" charset="-128"/>
              </a:rPr>
              <a:pPr algn="r">
                <a:spcBef>
                  <a:spcPct val="0"/>
                </a:spcBef>
                <a:buFontTx/>
                <a:buNone/>
              </a:pPr>
              <a:t>8</a:t>
            </a:fld>
            <a:endParaRPr lang="en-US" sz="1400">
              <a:latin typeface="Arial Unicode MS" pitchFamily="34" charset="-128"/>
            </a:endParaRPr>
          </a:p>
        </p:txBody>
      </p:sp>
      <p:sp>
        <p:nvSpPr>
          <p:cNvPr id="12293" name="Rectangle 2"/>
          <p:cNvSpPr>
            <a:spLocks noGrp="1" noChangeArrowheads="1"/>
          </p:cNvSpPr>
          <p:nvPr>
            <p:ph type="title" idx="4294967295"/>
          </p:nvPr>
        </p:nvSpPr>
        <p:spPr>
          <a:xfrm>
            <a:off x="152400" y="274638"/>
            <a:ext cx="8534400" cy="1630362"/>
          </a:xfrm>
        </p:spPr>
        <p:txBody>
          <a:bodyPr/>
          <a:lstStyle/>
          <a:p>
            <a:pPr eaLnBrk="1" hangingPunct="1"/>
            <a:r>
              <a:rPr lang="en-US" sz="4200" smtClean="0">
                <a:solidFill>
                  <a:srgbClr val="FF0000"/>
                </a:solidFill>
                <a:latin typeface="Arial Rounded MT Bold" pitchFamily="34" charset="0"/>
              </a:rPr>
              <a:t>UNRESOLVED</a:t>
            </a:r>
            <a:br>
              <a:rPr lang="en-US" sz="4200" smtClean="0">
                <a:solidFill>
                  <a:srgbClr val="FF0000"/>
                </a:solidFill>
                <a:latin typeface="Arial Rounded MT Bold" pitchFamily="34" charset="0"/>
              </a:rPr>
            </a:br>
            <a:r>
              <a:rPr lang="en-US" sz="4200" smtClean="0">
                <a:solidFill>
                  <a:srgbClr val="FF0000"/>
                </a:solidFill>
                <a:latin typeface="Arial Rounded MT Bold" pitchFamily="34" charset="0"/>
              </a:rPr>
              <a:t>AUDIT ISSUES (cont)</a:t>
            </a:r>
            <a:br>
              <a:rPr lang="en-US" sz="4200" smtClean="0">
                <a:solidFill>
                  <a:srgbClr val="FF0000"/>
                </a:solidFill>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12294" name="Rectangle 3"/>
          <p:cNvSpPr>
            <a:spLocks noGrp="1" noChangeArrowheads="1"/>
          </p:cNvSpPr>
          <p:nvPr>
            <p:ph type="body" idx="4294967295"/>
          </p:nvPr>
        </p:nvSpPr>
        <p:spPr>
          <a:xfrm>
            <a:off x="457200" y="1905000"/>
            <a:ext cx="8229600" cy="4267200"/>
          </a:xfrm>
        </p:spPr>
        <p:txBody>
          <a:bodyPr/>
          <a:lstStyle/>
          <a:p>
            <a:pPr eaLnBrk="1" hangingPunct="1">
              <a:lnSpc>
                <a:spcPct val="90000"/>
              </a:lnSpc>
            </a:pPr>
            <a:r>
              <a:rPr lang="en-US" sz="2800" dirty="0" smtClean="0">
                <a:latin typeface="Arial Rounded MT Bold" pitchFamily="34" charset="0"/>
              </a:rPr>
              <a:t>NWS</a:t>
            </a:r>
          </a:p>
          <a:p>
            <a:pPr lvl="1" eaLnBrk="1" hangingPunct="1">
              <a:lnSpc>
                <a:spcPct val="90000"/>
              </a:lnSpc>
            </a:pPr>
            <a:r>
              <a:rPr lang="en-US" sz="2400" dirty="0" smtClean="0">
                <a:latin typeface="Arial Rounded MT Bold" pitchFamily="34" charset="0"/>
              </a:rPr>
              <a:t>Upgrade to CLS/NLSC upgrade</a:t>
            </a:r>
          </a:p>
          <a:p>
            <a:pPr lvl="2" eaLnBrk="1" hangingPunct="1">
              <a:lnSpc>
                <a:spcPct val="90000"/>
              </a:lnSpc>
            </a:pPr>
            <a:r>
              <a:rPr lang="en-US" sz="2000" dirty="0" smtClean="0">
                <a:latin typeface="Arial Rounded MT Bold" pitchFamily="34" charset="0"/>
              </a:rPr>
              <a:t>Project Manager: Michael Campbell</a:t>
            </a:r>
          </a:p>
          <a:p>
            <a:pPr lvl="2" eaLnBrk="1" hangingPunct="1">
              <a:lnSpc>
                <a:spcPct val="90000"/>
              </a:lnSpc>
            </a:pPr>
            <a:r>
              <a:rPr lang="en-US" sz="2000" dirty="0" smtClean="0">
                <a:latin typeface="Arial Rounded MT Bold" pitchFamily="34" charset="0"/>
              </a:rPr>
              <a:t>PDA: </a:t>
            </a:r>
            <a:r>
              <a:rPr lang="en-US" sz="2000" dirty="0" smtClean="0">
                <a:solidFill>
                  <a:srgbClr val="FF0000"/>
                </a:solidFill>
                <a:latin typeface="Arial Rounded MT Bold" pitchFamily="34" charset="0"/>
              </a:rPr>
              <a:t>Feb 08 </a:t>
            </a:r>
          </a:p>
          <a:p>
            <a:pPr lvl="2" eaLnBrk="1" hangingPunct="1">
              <a:lnSpc>
                <a:spcPct val="90000"/>
              </a:lnSpc>
            </a:pPr>
            <a:r>
              <a:rPr lang="en-US" sz="2000" dirty="0" smtClean="0">
                <a:latin typeface="Arial Rounded MT Bold" pitchFamily="34" charset="0"/>
              </a:rPr>
              <a:t>Est. Cost: &gt;$500,000</a:t>
            </a:r>
          </a:p>
          <a:p>
            <a:pPr lvl="2" eaLnBrk="1" hangingPunct="1">
              <a:lnSpc>
                <a:spcPct val="90000"/>
              </a:lnSpc>
            </a:pPr>
            <a:r>
              <a:rPr lang="en-US" sz="2000" dirty="0" smtClean="0">
                <a:latin typeface="Arial Rounded MT Bold" pitchFamily="34" charset="0"/>
              </a:rPr>
              <a:t>Location/Region: Kansas City/Norfolk</a:t>
            </a:r>
          </a:p>
          <a:p>
            <a:pPr lvl="3" eaLnBrk="1" hangingPunct="1">
              <a:lnSpc>
                <a:spcPct val="90000"/>
              </a:lnSpc>
            </a:pPr>
            <a:r>
              <a:rPr lang="en-US" sz="1600" dirty="0" smtClean="0">
                <a:solidFill>
                  <a:srgbClr val="FF0000"/>
                </a:solidFill>
                <a:latin typeface="Arial Rounded MT Bold" pitchFamily="34" charset="0"/>
              </a:rPr>
              <a:t>Comments- a/o 07/08/08</a:t>
            </a:r>
          </a:p>
          <a:p>
            <a:pPr lvl="4" eaLnBrk="1" hangingPunct="1">
              <a:lnSpc>
                <a:spcPct val="90000"/>
              </a:lnSpc>
            </a:pPr>
            <a:r>
              <a:rPr lang="en-US" sz="1600" dirty="0" smtClean="0">
                <a:solidFill>
                  <a:srgbClr val="FF0000"/>
                </a:solidFill>
                <a:latin typeface="Arial Rounded MT Bold" pitchFamily="34" charset="0"/>
              </a:rPr>
              <a:t>37-6 should have been provided to the PPMB staff</a:t>
            </a:r>
          </a:p>
          <a:p>
            <a:pPr lvl="4" eaLnBrk="1" hangingPunct="1">
              <a:lnSpc>
                <a:spcPct val="90000"/>
              </a:lnSpc>
            </a:pPr>
            <a:r>
              <a:rPr lang="en-US" sz="1600" dirty="0" smtClean="0">
                <a:solidFill>
                  <a:srgbClr val="FF0000"/>
                </a:solidFill>
                <a:latin typeface="Arial Rounded MT Bold" pitchFamily="34" charset="0"/>
              </a:rPr>
              <a:t>Current est. completion date ‘Sept 08’</a:t>
            </a:r>
          </a:p>
          <a:p>
            <a:pPr lvl="3" eaLnBrk="1" hangingPunct="1">
              <a:lnSpc>
                <a:spcPct val="90000"/>
              </a:lnSpc>
            </a:pPr>
            <a:r>
              <a:rPr lang="en-US" sz="1400" dirty="0" smtClean="0">
                <a:solidFill>
                  <a:srgbClr val="FF0000"/>
                </a:solidFill>
                <a:latin typeface="Arial Rounded MT Bold" pitchFamily="34" charset="0"/>
              </a:rPr>
              <a:t>Comments – a/o 5/28/08</a:t>
            </a:r>
          </a:p>
          <a:p>
            <a:pPr lvl="4" eaLnBrk="1" hangingPunct="1">
              <a:lnSpc>
                <a:spcPct val="90000"/>
              </a:lnSpc>
            </a:pPr>
            <a:r>
              <a:rPr lang="en-US" sz="1400" dirty="0" smtClean="0">
                <a:solidFill>
                  <a:srgbClr val="FF0000"/>
                </a:solidFill>
                <a:latin typeface="Arial Rounded MT Bold" pitchFamily="34" charset="0"/>
              </a:rPr>
              <a:t>Alpha testing is on going, errors are being addressed and corrected before Beta testing is done</a:t>
            </a:r>
          </a:p>
          <a:p>
            <a:pPr lvl="4" eaLnBrk="1" hangingPunct="1">
              <a:lnSpc>
                <a:spcPct val="90000"/>
              </a:lnSpc>
            </a:pPr>
            <a:r>
              <a:rPr lang="en-US" sz="1400" dirty="0" smtClean="0">
                <a:solidFill>
                  <a:srgbClr val="FF0000"/>
                </a:solidFill>
                <a:latin typeface="Arial Rounded MT Bold" pitchFamily="34" charset="0"/>
              </a:rPr>
              <a:t>This is a CWIP project – 37-6 is needed</a:t>
            </a:r>
          </a:p>
          <a:p>
            <a:pPr lvl="4" eaLnBrk="1" hangingPunct="1">
              <a:lnSpc>
                <a:spcPct val="90000"/>
              </a:lnSpc>
            </a:pPr>
            <a:r>
              <a:rPr lang="en-US" sz="1400" dirty="0" smtClean="0">
                <a:solidFill>
                  <a:srgbClr val="FF0000"/>
                </a:solidFill>
                <a:latin typeface="Arial Rounded MT Bold" pitchFamily="34" charset="0"/>
              </a:rPr>
              <a:t>New Project code is required to capture past and current costs</a:t>
            </a:r>
          </a:p>
          <a:p>
            <a:pPr lvl="4" eaLnBrk="1" hangingPunct="1">
              <a:lnSpc>
                <a:spcPct val="90000"/>
              </a:lnSpc>
            </a:pPr>
            <a:endParaRPr lang="en-US" sz="1800" dirty="0" smtClean="0">
              <a:solidFill>
                <a:srgbClr val="FF0000"/>
              </a:solidFill>
              <a:latin typeface="Arial Rounded MT Bold" pitchFamily="34" charset="0"/>
            </a:endParaRPr>
          </a:p>
          <a:p>
            <a:pPr lvl="3" eaLnBrk="1" hangingPunct="1">
              <a:lnSpc>
                <a:spcPct val="90000"/>
              </a:lnSpc>
            </a:pPr>
            <a:endParaRPr lang="en-US" sz="1800" dirty="0" smtClean="0">
              <a:solidFill>
                <a:srgbClr val="FF0000"/>
              </a:solidFill>
              <a:latin typeface="Arial Unicode MS" pitchFamily="34" charset="-128"/>
            </a:endParaRPr>
          </a:p>
          <a:p>
            <a:pPr lvl="3" eaLnBrk="1" hangingPunct="1">
              <a:lnSpc>
                <a:spcPct val="90000"/>
              </a:lnSpc>
            </a:pPr>
            <a:endParaRPr lang="en-US" sz="1800" dirty="0" smtClean="0">
              <a:solidFill>
                <a:srgbClr val="FF0000"/>
              </a:solidFill>
              <a:latin typeface="Arial Unicode MS" pitchFamily="34" charset="-128"/>
            </a:endParaRPr>
          </a:p>
        </p:txBody>
      </p:sp>
      <p:sp>
        <p:nvSpPr>
          <p:cNvPr id="7" name="Slide Number Placeholder 6"/>
          <p:cNvSpPr>
            <a:spLocks noGrp="1"/>
          </p:cNvSpPr>
          <p:nvPr>
            <p:ph type="sldNum" sz="quarter" idx="12"/>
          </p:nvPr>
        </p:nvSpPr>
        <p:spPr/>
        <p:txBody>
          <a:bodyPr/>
          <a:lstStyle/>
          <a:p>
            <a:pPr>
              <a:defRPr/>
            </a:pPr>
            <a:fld id="{B94ABE7F-CD8D-49DE-A125-02BB61C44724}"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p:spPr>
        <p:txBody>
          <a:bodyPr/>
          <a:lstStyle/>
          <a:p>
            <a:fld id="{A7D6715A-150C-4531-8A78-BDC0AF186414}" type="datetime8">
              <a:rPr lang="en-US" smtClean="0"/>
              <a:pPr/>
              <a:t>8/27/2008 1:09 PM</a:t>
            </a:fld>
            <a:endParaRPr lang="en-US" smtClean="0"/>
          </a:p>
        </p:txBody>
      </p:sp>
      <p:sp>
        <p:nvSpPr>
          <p:cNvPr id="14339" name="Date Placeholder 3"/>
          <p:cNvSpPr txBox="1">
            <a:spLocks noGrp="1"/>
          </p:cNvSpPr>
          <p:nvPr/>
        </p:nvSpPr>
        <p:spPr bwMode="auto">
          <a:xfrm>
            <a:off x="381000" y="6324600"/>
            <a:ext cx="2133600" cy="533400"/>
          </a:xfrm>
          <a:prstGeom prst="rect">
            <a:avLst/>
          </a:prstGeom>
          <a:noFill/>
          <a:ln w="9525">
            <a:noFill/>
            <a:miter lim="800000"/>
            <a:headEnd/>
            <a:tailEnd/>
          </a:ln>
        </p:spPr>
        <p:txBody>
          <a:bodyPr/>
          <a:lstStyle/>
          <a:p>
            <a:pPr>
              <a:spcBef>
                <a:spcPct val="0"/>
              </a:spcBef>
              <a:buFontTx/>
              <a:buNone/>
            </a:pPr>
            <a:endParaRPr lang="en-US" sz="1400">
              <a:latin typeface="Arial Unicode MS" pitchFamily="34" charset="-128"/>
            </a:endParaRPr>
          </a:p>
        </p:txBody>
      </p:sp>
      <p:sp>
        <p:nvSpPr>
          <p:cNvPr id="14340" name="Footer Placeholder 4"/>
          <p:cNvSpPr txBox="1">
            <a:spLocks noGrp="1"/>
          </p:cNvSpPr>
          <p:nvPr/>
        </p:nvSpPr>
        <p:spPr bwMode="auto">
          <a:xfrm>
            <a:off x="2590800" y="6245225"/>
            <a:ext cx="3962400" cy="476250"/>
          </a:xfrm>
          <a:prstGeom prst="rect">
            <a:avLst/>
          </a:prstGeom>
          <a:noFill/>
          <a:ln w="9525">
            <a:noFill/>
            <a:miter lim="800000"/>
            <a:headEnd/>
            <a:tailEnd/>
          </a:ln>
        </p:spPr>
        <p:txBody>
          <a:bodyPr/>
          <a:lstStyle/>
          <a:p>
            <a:pPr algn="ctr">
              <a:spcBef>
                <a:spcPct val="0"/>
              </a:spcBef>
              <a:buFontTx/>
              <a:buNone/>
            </a:pPr>
            <a:r>
              <a:rPr lang="en-US" sz="1400">
                <a:latin typeface="Arial Unicode MS" pitchFamily="34" charset="-128"/>
              </a:rPr>
              <a:t>Thomas C. Deckard / (301) 713-3530</a:t>
            </a:r>
          </a:p>
          <a:p>
            <a:pPr algn="ctr">
              <a:spcBef>
                <a:spcPct val="0"/>
              </a:spcBef>
              <a:buFontTx/>
              <a:buNone/>
            </a:pPr>
            <a:r>
              <a:rPr lang="en-US" sz="1200">
                <a:latin typeface="Arial Unicode MS" pitchFamily="34" charset="-128"/>
              </a:rPr>
              <a:t>Thomas.C.Deckard@noaa.gov</a:t>
            </a:r>
          </a:p>
        </p:txBody>
      </p:sp>
      <p:sp>
        <p:nvSpPr>
          <p:cNvPr id="14341"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spcBef>
                <a:spcPct val="0"/>
              </a:spcBef>
              <a:buFontTx/>
              <a:buNone/>
            </a:pPr>
            <a:fld id="{779E5990-A510-4EC4-90DD-97844C9E624A}" type="slidenum">
              <a:rPr lang="en-US" sz="1400">
                <a:latin typeface="Arial Unicode MS" pitchFamily="34" charset="-128"/>
              </a:rPr>
              <a:pPr algn="r">
                <a:spcBef>
                  <a:spcPct val="0"/>
                </a:spcBef>
                <a:buFontTx/>
                <a:buNone/>
              </a:pPr>
              <a:t>9</a:t>
            </a:fld>
            <a:endParaRPr lang="en-US" sz="1400">
              <a:latin typeface="Arial Unicode MS" pitchFamily="34" charset="-128"/>
            </a:endParaRPr>
          </a:p>
        </p:txBody>
      </p:sp>
      <p:sp>
        <p:nvSpPr>
          <p:cNvPr id="14342" name="Rectangle 2"/>
          <p:cNvSpPr>
            <a:spLocks noGrp="1" noChangeArrowheads="1"/>
          </p:cNvSpPr>
          <p:nvPr>
            <p:ph type="title" idx="4294967295"/>
          </p:nvPr>
        </p:nvSpPr>
        <p:spPr>
          <a:xfrm>
            <a:off x="304800" y="609600"/>
            <a:ext cx="8458200" cy="914400"/>
          </a:xfrm>
        </p:spPr>
        <p:txBody>
          <a:bodyPr/>
          <a:lstStyle/>
          <a:p>
            <a:pPr eaLnBrk="1" hangingPunct="1"/>
            <a:r>
              <a:rPr lang="en-US" sz="4200" smtClean="0">
                <a:solidFill>
                  <a:srgbClr val="FF0000"/>
                </a:solidFill>
                <a:latin typeface="Arial Rounded MT Bold" pitchFamily="34" charset="0"/>
              </a:rPr>
              <a:t>UNRESOLVED</a:t>
            </a:r>
            <a:br>
              <a:rPr lang="en-US" sz="4200" smtClean="0">
                <a:solidFill>
                  <a:srgbClr val="FF0000"/>
                </a:solidFill>
                <a:latin typeface="Arial Rounded MT Bold" pitchFamily="34" charset="0"/>
              </a:rPr>
            </a:br>
            <a:r>
              <a:rPr lang="en-US" sz="4200" smtClean="0">
                <a:solidFill>
                  <a:srgbClr val="FF0000"/>
                </a:solidFill>
                <a:latin typeface="Arial Rounded MT Bold" pitchFamily="34" charset="0"/>
              </a:rPr>
              <a:t>AUDIT ISSUES </a:t>
            </a:r>
            <a:r>
              <a:rPr lang="en-US" sz="4600" smtClean="0">
                <a:latin typeface="Arial Rounded MT Bold" pitchFamily="34" charset="0"/>
              </a:rPr>
              <a:t> </a:t>
            </a:r>
            <a:br>
              <a:rPr lang="en-US" sz="4600" smtClean="0">
                <a:latin typeface="Arial Rounded MT Bold" pitchFamily="34" charset="0"/>
              </a:rPr>
            </a:br>
            <a:r>
              <a:rPr lang="en-US" sz="1800" b="1" smtClean="0">
                <a:latin typeface="Arial Rounded MT Bold" pitchFamily="34" charset="0"/>
              </a:rPr>
              <a:t>Please verify the following projects’ projected date of acceptance (PDA)</a:t>
            </a:r>
          </a:p>
        </p:txBody>
      </p:sp>
      <p:sp>
        <p:nvSpPr>
          <p:cNvPr id="14343" name="Rectangle 3"/>
          <p:cNvSpPr>
            <a:spLocks noGrp="1" noChangeArrowheads="1"/>
          </p:cNvSpPr>
          <p:nvPr>
            <p:ph type="body" idx="4294967295"/>
          </p:nvPr>
        </p:nvSpPr>
        <p:spPr>
          <a:xfrm>
            <a:off x="457200" y="1905000"/>
            <a:ext cx="8229600" cy="4343400"/>
          </a:xfrm>
        </p:spPr>
        <p:txBody>
          <a:bodyPr/>
          <a:lstStyle/>
          <a:p>
            <a:pPr eaLnBrk="1" hangingPunct="1">
              <a:lnSpc>
                <a:spcPct val="90000"/>
              </a:lnSpc>
            </a:pPr>
            <a:r>
              <a:rPr lang="en-US" dirty="0" smtClean="0">
                <a:latin typeface="Arial Rounded MT Bold" pitchFamily="34" charset="0"/>
              </a:rPr>
              <a:t>OMAO</a:t>
            </a:r>
          </a:p>
          <a:p>
            <a:pPr lvl="1" eaLnBrk="1" hangingPunct="1">
              <a:lnSpc>
                <a:spcPct val="90000"/>
              </a:lnSpc>
            </a:pPr>
            <a:r>
              <a:rPr lang="en-US" sz="2400" dirty="0" smtClean="0">
                <a:latin typeface="Arial Rounded MT Bold" pitchFamily="34" charset="0"/>
              </a:rPr>
              <a:t>Hydro Launch Construction – FC84-CWIP</a:t>
            </a:r>
          </a:p>
          <a:p>
            <a:pPr lvl="2" eaLnBrk="1" hangingPunct="1">
              <a:lnSpc>
                <a:spcPct val="90000"/>
              </a:lnSpc>
            </a:pPr>
            <a:r>
              <a:rPr lang="en-US" dirty="0" smtClean="0">
                <a:latin typeface="Arial Rounded MT Bold" pitchFamily="34" charset="0"/>
              </a:rPr>
              <a:t>Project Manager: Bob Wilmot</a:t>
            </a:r>
          </a:p>
          <a:p>
            <a:pPr lvl="2" eaLnBrk="1" hangingPunct="1">
              <a:lnSpc>
                <a:spcPct val="90000"/>
              </a:lnSpc>
            </a:pPr>
            <a:r>
              <a:rPr lang="en-US" dirty="0" smtClean="0">
                <a:latin typeface="Arial Rounded MT Bold" pitchFamily="34" charset="0"/>
              </a:rPr>
              <a:t>PDA: </a:t>
            </a:r>
            <a:r>
              <a:rPr lang="en-US" dirty="0" smtClean="0">
                <a:solidFill>
                  <a:srgbClr val="FF0000"/>
                </a:solidFill>
                <a:latin typeface="Arial Rounded MT Bold" pitchFamily="34" charset="0"/>
              </a:rPr>
              <a:t>May 2008</a:t>
            </a:r>
          </a:p>
          <a:p>
            <a:pPr lvl="2" eaLnBrk="1" hangingPunct="1">
              <a:lnSpc>
                <a:spcPct val="90000"/>
              </a:lnSpc>
            </a:pPr>
            <a:r>
              <a:rPr lang="en-US" dirty="0" smtClean="0">
                <a:latin typeface="Arial Rounded MT Bold" pitchFamily="34" charset="0"/>
              </a:rPr>
              <a:t>Est. Cost: $2.326 million</a:t>
            </a:r>
          </a:p>
          <a:p>
            <a:pPr lvl="2" eaLnBrk="1" hangingPunct="1">
              <a:lnSpc>
                <a:spcPct val="90000"/>
              </a:lnSpc>
            </a:pPr>
            <a:r>
              <a:rPr lang="en-US" dirty="0" smtClean="0">
                <a:latin typeface="Arial Rounded MT Bold" pitchFamily="34" charset="0"/>
              </a:rPr>
              <a:t>Location/Region: Seattle</a:t>
            </a:r>
          </a:p>
          <a:p>
            <a:pPr lvl="2" eaLnBrk="1" hangingPunct="1">
              <a:lnSpc>
                <a:spcPct val="90000"/>
              </a:lnSpc>
            </a:pPr>
            <a:r>
              <a:rPr lang="en-US" sz="2000" dirty="0" smtClean="0">
                <a:solidFill>
                  <a:srgbClr val="FF0000"/>
                </a:solidFill>
                <a:latin typeface="Arial Rounded MT Bold" pitchFamily="34" charset="0"/>
              </a:rPr>
              <a:t>Comments: a/o 7/8/08</a:t>
            </a:r>
          </a:p>
          <a:p>
            <a:pPr lvl="3" eaLnBrk="1" hangingPunct="1">
              <a:lnSpc>
                <a:spcPct val="90000"/>
              </a:lnSpc>
            </a:pPr>
            <a:r>
              <a:rPr lang="en-US" sz="1800" dirty="0" smtClean="0">
                <a:solidFill>
                  <a:srgbClr val="FF0000"/>
                </a:solidFill>
                <a:latin typeface="Arial Rounded MT Bold" pitchFamily="34" charset="0"/>
              </a:rPr>
              <a:t>Estimated 37-6 submitted to Finance-should be completed by end of July</a:t>
            </a:r>
          </a:p>
          <a:p>
            <a:pPr eaLnBrk="1" hangingPunct="1">
              <a:lnSpc>
                <a:spcPct val="90000"/>
              </a:lnSpc>
              <a:buFontTx/>
              <a:buNone/>
            </a:pPr>
            <a:endParaRPr lang="en-US" sz="2000" dirty="0" smtClean="0">
              <a:solidFill>
                <a:srgbClr val="FF0000"/>
              </a:solidFill>
              <a:latin typeface="Arial Rounded MT Bold" pitchFamily="34" charset="0"/>
            </a:endParaRPr>
          </a:p>
        </p:txBody>
      </p:sp>
      <p:sp>
        <p:nvSpPr>
          <p:cNvPr id="14344" name="Text Box 4"/>
          <p:cNvSpPr txBox="1">
            <a:spLocks noChangeArrowheads="1"/>
          </p:cNvSpPr>
          <p:nvPr/>
        </p:nvSpPr>
        <p:spPr bwMode="auto">
          <a:xfrm>
            <a:off x="5775325" y="5583238"/>
            <a:ext cx="749300" cy="384175"/>
          </a:xfrm>
          <a:prstGeom prst="rect">
            <a:avLst/>
          </a:prstGeom>
          <a:noFill/>
          <a:ln w="9525" algn="ctr">
            <a:noFill/>
            <a:miter lim="800000"/>
            <a:headEnd/>
            <a:tailEnd/>
          </a:ln>
        </p:spPr>
        <p:txBody>
          <a:bodyPr wrap="none">
            <a:spAutoFit/>
          </a:bodyPr>
          <a:lstStyle/>
          <a:p>
            <a:pPr marL="457200">
              <a:lnSpc>
                <a:spcPct val="80000"/>
              </a:lnSpc>
            </a:pPr>
            <a:endParaRPr lang="en-US" sz="2400">
              <a:latin typeface="Arial Unicode MS" pitchFamily="34" charset="-128"/>
            </a:endParaRPr>
          </a:p>
        </p:txBody>
      </p:sp>
      <p:sp>
        <p:nvSpPr>
          <p:cNvPr id="9" name="Slide Number Placeholder 8"/>
          <p:cNvSpPr>
            <a:spLocks noGrp="1"/>
          </p:cNvSpPr>
          <p:nvPr>
            <p:ph type="sldNum" sz="quarter" idx="12"/>
          </p:nvPr>
        </p:nvSpPr>
        <p:spPr/>
        <p:txBody>
          <a:bodyPr/>
          <a:lstStyle/>
          <a:p>
            <a:pPr>
              <a:defRPr/>
            </a:pPr>
            <a:fld id="{B94ABE7F-CD8D-49DE-A125-02BB61C44724}"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4">
      <a:dk1>
        <a:srgbClr val="000066"/>
      </a:dk1>
      <a:lt1>
        <a:srgbClr val="FFFFFF"/>
      </a:lt1>
      <a:dk2>
        <a:srgbClr val="000066"/>
      </a:dk2>
      <a:lt2>
        <a:srgbClr val="808080"/>
      </a:lt2>
      <a:accent1>
        <a:srgbClr val="99CCFF"/>
      </a:accent1>
      <a:accent2>
        <a:srgbClr val="CCCCFF"/>
      </a:accent2>
      <a:accent3>
        <a:srgbClr val="FFFFFF"/>
      </a:accent3>
      <a:accent4>
        <a:srgbClr val="000056"/>
      </a:accent4>
      <a:accent5>
        <a:srgbClr val="CAE2FF"/>
      </a:accent5>
      <a:accent6>
        <a:srgbClr val="B9B9E7"/>
      </a:accent6>
      <a:hlink>
        <a:srgbClr val="3333CC"/>
      </a:hlink>
      <a:folHlink>
        <a:srgbClr val="AF67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en-US" sz="3600" b="0" i="0" u="none" strike="noStrike" cap="none" normalizeH="0" baseline="0" smtClean="0">
            <a:ln>
              <a:noFill/>
            </a:ln>
            <a:solidFill>
              <a:schemeClr val="tx1"/>
            </a:solidFill>
            <a:effectLst/>
            <a:latin typeface="Arial Rounded MT Bold"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1" fontAlgn="base" latinLnBrk="0" hangingPunct="1">
          <a:lnSpc>
            <a:spcPct val="100000"/>
          </a:lnSpc>
          <a:spcBef>
            <a:spcPct val="20000"/>
          </a:spcBef>
          <a:spcAft>
            <a:spcPct val="0"/>
          </a:spcAft>
          <a:buClrTx/>
          <a:buSzTx/>
          <a:buFontTx/>
          <a:buChar char="•"/>
          <a:tabLst/>
          <a:defRPr kumimoji="0" lang="en-US" sz="3600" b="0" i="0" u="none" strike="noStrike" cap="none" normalizeH="0" baseline="0" smtClean="0">
            <a:ln>
              <a:noFill/>
            </a:ln>
            <a:solidFill>
              <a:schemeClr val="tx1"/>
            </a:solidFill>
            <a:effectLst/>
            <a:latin typeface="Arial Rounded MT Bold"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00"/>
        </a:dk2>
        <a:lt2>
          <a:srgbClr val="808080"/>
        </a:lt2>
        <a:accent1>
          <a:srgbClr val="99CCFF"/>
        </a:accent1>
        <a:accent2>
          <a:srgbClr val="CCCCFF"/>
        </a:accent2>
        <a:accent3>
          <a:srgbClr val="FFFFFF"/>
        </a:accent3>
        <a:accent4>
          <a:srgbClr val="000056"/>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99CCFF"/>
        </a:accent1>
        <a:accent2>
          <a:srgbClr val="CCCCFF"/>
        </a:accent2>
        <a:accent3>
          <a:srgbClr val="FFFFFF"/>
        </a:accent3>
        <a:accent4>
          <a:srgbClr val="000056"/>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15338</TotalTime>
  <Words>3357</Words>
  <PresentationFormat>On-screen Show (4:3)</PresentationFormat>
  <Paragraphs>1154</Paragraphs>
  <Slides>42</Slides>
  <Notes>42</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Default Design</vt:lpstr>
      <vt:lpstr>Custom Design</vt:lpstr>
      <vt:lpstr>1_Custom Design</vt:lpstr>
      <vt:lpstr> PERSONAL PROPERTY</vt:lpstr>
      <vt:lpstr>AGENDA</vt:lpstr>
      <vt:lpstr>AUDIT CALENDAR http://www.pps.noaa.gov/audit_calendar.html</vt:lpstr>
      <vt:lpstr>UNRESOLVED AUDIT ISSUES  Please verify the following projects’ projected date of acceptance (PDA)</vt:lpstr>
      <vt:lpstr>UNRESOLVED AUDIT ISSUES  Please verify the following projects’ projected date of acceptance (PDA)</vt:lpstr>
      <vt:lpstr>UNRESOLVED AUDIT ISSUES  Please verify the following projects’ projected date of acceptance (PDA)</vt:lpstr>
      <vt:lpstr>UNRESOLVED AUDIT ISSUES (cont) Please verify the following projects’ projected date of acceptance (PDA)</vt:lpstr>
      <vt:lpstr>UNRESOLVED AUDIT ISSUES (cont) Please verify the following projects’ projected date of acceptance (PDA)</vt:lpstr>
      <vt:lpstr>UNRESOLVED AUDIT ISSUES   Please verify the following projects’ projected date of acceptance (PDA)</vt:lpstr>
      <vt:lpstr>UNRESOLVED AUDIT ISSUES (cont) Please verify the following projects’ projected date of acceptance (PDA)</vt:lpstr>
      <vt:lpstr>NESDIS PROJECTS Please verify the following projects’ projected date of acceptance (PDA)</vt:lpstr>
      <vt:lpstr>NESDIS PROJECTS  Please verify the following projects’ projected date of acceptance (PDA)</vt:lpstr>
      <vt:lpstr>NOS PROJECTS   Please verify the following projects’ projected date of acceptance (PDA)</vt:lpstr>
      <vt:lpstr>OAR PROJECTS   Please verify the following projects’ projected date of acceptance (PDA)</vt:lpstr>
      <vt:lpstr>PROJECT LIST Please verify the following projects’ projected date of acceptance (PDA)</vt:lpstr>
      <vt:lpstr>UPR TRENDS</vt:lpstr>
      <vt:lpstr>UPR TRENDS  (CONT) </vt:lpstr>
      <vt:lpstr>AGED UPR (90 DAYS &amp; OLDER) </vt:lpstr>
      <vt:lpstr>AGED UPR (90 DAYS &amp; OLDER) </vt:lpstr>
      <vt:lpstr>FY 2008 ANNUAL  PHYSICAL INVENTORY</vt:lpstr>
      <vt:lpstr>FY 2008 ANNUAL  PHYSICAL INVENTORY (OVERDUE)</vt:lpstr>
      <vt:lpstr>FY 2008 ANNUAL  PHYSICAL INVENTORY OVERDUE (CONT)</vt:lpstr>
      <vt:lpstr>FY 2008 ANNUAL  PHYSICAL INVENTORY OVERDUE (CONT)</vt:lpstr>
      <vt:lpstr>NOAA HAND RECEIPT POLICY</vt:lpstr>
      <vt:lpstr>NOAA HAND RECEIPT POLICY</vt:lpstr>
      <vt:lpstr>NOAA HAND RECEIPT POLICY</vt:lpstr>
      <vt:lpstr>TRAINING</vt:lpstr>
      <vt:lpstr>TRAINING (CONT)</vt:lpstr>
      <vt:lpstr>PAO/PC ETHICS  TRAINING</vt:lpstr>
      <vt:lpstr>JUNE REPORTS</vt:lpstr>
      <vt:lpstr>REPORTS</vt:lpstr>
      <vt:lpstr>GENERAL INFORMATION HERITAGE ASSETS</vt:lpstr>
      <vt:lpstr>GENERAL INFORMATION</vt:lpstr>
      <vt:lpstr>TIP OF THE MONTH</vt:lpstr>
      <vt:lpstr>TIP OF THE MONTH (CONT)</vt:lpstr>
      <vt:lpstr>Slide 36</vt:lpstr>
      <vt:lpstr>Slide 37</vt:lpstr>
      <vt:lpstr>PROPERTY MANAGERS</vt:lpstr>
      <vt:lpstr>PROPERTY MANAGERS (CONT)</vt:lpstr>
      <vt:lpstr>PROPERTY MANAGERS (cont)</vt:lpstr>
      <vt:lpstr>PROPERTY  MANAGERS (cont.)</vt:lpstr>
      <vt:lpstr>HEADQUARTERS  CONTACTS</vt:lpstr>
    </vt:vector>
  </TitlesOfParts>
  <Company>Dept. of Commerce / NOAA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PROPERTY</dc:title>
  <dc:creator>Tom</dc:creator>
  <cp:lastModifiedBy>amarquez</cp:lastModifiedBy>
  <cp:revision>625</cp:revision>
  <dcterms:modified xsi:type="dcterms:W3CDTF">2008-08-27T17:10:04Z</dcterms:modified>
</cp:coreProperties>
</file>