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5" r:id="rId9"/>
    <p:sldId id="263" r:id="rId10"/>
    <p:sldId id="266" r:id="rId11"/>
    <p:sldId id="264" r:id="rId1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Constantia" pitchFamily="18" charset="0"/>
              </a:defRPr>
            </a:lvl1pPr>
          </a:lstStyle>
          <a:p>
            <a:endParaRPr lang="en-US"/>
          </a:p>
        </p:txBody>
      </p:sp>
      <p:sp>
        <p:nvSpPr>
          <p:cNvPr id="29699"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Constantia" pitchFamily="18" charset="0"/>
              </a:defRPr>
            </a:lvl1pPr>
          </a:lstStyle>
          <a:p>
            <a:fld id="{FF07E90E-7D6B-49C6-8C67-2E9C081D54FE}" type="datetimeFigureOut">
              <a:rPr lang="en-US"/>
              <a:pPr/>
              <a:t>6/6/2008</a:t>
            </a:fld>
            <a:endParaRPr lang="en-US"/>
          </a:p>
        </p:txBody>
      </p:sp>
      <p:sp>
        <p:nvSpPr>
          <p:cNvPr id="2970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Constantia" pitchFamily="18" charset="0"/>
              </a:defRPr>
            </a:lvl1pPr>
          </a:lstStyle>
          <a:p>
            <a:endParaRPr lang="en-US"/>
          </a:p>
        </p:txBody>
      </p:sp>
      <p:sp>
        <p:nvSpPr>
          <p:cNvPr id="29701"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atin typeface="Constantia" pitchFamily="18" charset="0"/>
              </a:defRPr>
            </a:lvl1pPr>
          </a:lstStyle>
          <a:p>
            <a:fld id="{DC91F1A3-1DE4-4054-BBBE-2907FBE7C8F8}"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Calibri" pitchFamily="34" charset="0"/>
              </a:defRPr>
            </a:lvl1pPr>
          </a:lstStyle>
          <a:p>
            <a:endParaRPr lang="en-US"/>
          </a:p>
        </p:txBody>
      </p:sp>
      <p:sp>
        <p:nvSpPr>
          <p:cNvPr id="3" name="Date Placeholder 2"/>
          <p:cNvSpPr>
            <a:spLocks noGrp="1"/>
          </p:cNvSpPr>
          <p:nvPr>
            <p:ph type="dt" idx="1"/>
          </p:nvPr>
        </p:nvSpPr>
        <p:spPr bwMode="auto">
          <a:xfrm>
            <a:off x="3970338"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Calibri" pitchFamily="34" charset="0"/>
              </a:defRPr>
            </a:lvl1pPr>
          </a:lstStyle>
          <a:p>
            <a:fld id="{B72217DD-CD58-4692-82A0-B29A2F60FA42}" type="datetimeFigureOut">
              <a:rPr lang="en-US"/>
              <a:pPr/>
              <a:t>6/6/2008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303847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Calibri" pitchFamily="34" charset="0"/>
              </a:defRPr>
            </a:lvl1pPr>
          </a:lstStyle>
          <a:p>
            <a:endParaRPr lang="en-US"/>
          </a:p>
        </p:txBody>
      </p:sp>
      <p:sp>
        <p:nvSpPr>
          <p:cNvPr id="7" name="Slide Number Placeholder 6"/>
          <p:cNvSpPr>
            <a:spLocks noGrp="1"/>
          </p:cNvSpPr>
          <p:nvPr>
            <p:ph type="sldNum" sz="quarter" idx="5"/>
          </p:nvPr>
        </p:nvSpPr>
        <p:spPr bwMode="auto">
          <a:xfrm>
            <a:off x="3970338" y="8829675"/>
            <a:ext cx="303847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Calibri" pitchFamily="34" charset="0"/>
              </a:defRPr>
            </a:lvl1pPr>
          </a:lstStyle>
          <a:p>
            <a:fld id="{8E283FEA-3D91-4E04-B9C1-FA9FE29D15A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p:txBody>
          <a:bodyPr/>
          <a:lstStyle/>
          <a:p>
            <a:pPr>
              <a:spcBef>
                <a:spcPct val="0"/>
              </a:spcBef>
            </a:pPr>
            <a:endParaRPr lang="en-US" smtClean="0"/>
          </a:p>
        </p:txBody>
      </p:sp>
      <p:sp>
        <p:nvSpPr>
          <p:cNvPr id="20483" name="Slide Number Placeholder 3"/>
          <p:cNvSpPr>
            <a:spLocks noGrp="1"/>
          </p:cNvSpPr>
          <p:nvPr>
            <p:ph type="sldNum" sz="quarter" idx="5"/>
          </p:nvPr>
        </p:nvSpPr>
        <p:spPr>
          <a:noFill/>
        </p:spPr>
        <p:txBody>
          <a:bodyPr/>
          <a:lstStyle/>
          <a:p>
            <a:fld id="{320FE532-062F-4FA8-AD95-F9149B8C289D}" type="slidenum">
              <a:rPr lang="en-US"/>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9D6C2BB0-E78E-4907-9158-5F582E7FF2E8}" type="datetimeFigureOut">
              <a:rPr lang="en-US"/>
              <a:pPr>
                <a:defRPr/>
              </a:pPr>
              <a:t>6/6/2008</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7FCD8D06-F612-4077-BB34-69F4707D2D3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AD4D2A03-9E0A-43D7-A6CF-C761F8AA1647}" type="datetimeFigureOut">
              <a:rPr lang="en-US"/>
              <a:pPr>
                <a:defRPr/>
              </a:pPr>
              <a:t>6/6/2008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D096A78-D454-4D51-A083-6DCDB42E9F0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A54C806-F98F-443E-A13C-ABEB292FE3D4}" type="datetimeFigureOut">
              <a:rPr lang="en-US"/>
              <a:pPr>
                <a:defRPr/>
              </a:pPr>
              <a:t>6/6/2008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20B7A67-23F1-47EF-A6D4-F6EE761B8CC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863C420-A324-432E-B0F6-E50B0808B23F}" type="datetimeFigureOut">
              <a:rPr lang="en-US"/>
              <a:pPr>
                <a:defRPr/>
              </a:pPr>
              <a:t>6/6/2008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1B4AE99-94C9-4A46-A0FF-787C24AE0DF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4880CA0-F20F-4AE4-ACB2-A0778B55A7C2}" type="datetimeFigureOut">
              <a:rPr lang="en-US"/>
              <a:pPr>
                <a:defRPr/>
              </a:pPr>
              <a:t>6/6/2008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F4530F1-13AA-464F-A872-FBBC7AD455E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C3E4BAB-C014-44AF-A9BC-B6062BE6359E}" type="datetimeFigureOut">
              <a:rPr lang="en-US"/>
              <a:pPr>
                <a:defRPr/>
              </a:pPr>
              <a:t>6/6/2008</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3DBA7F51-6F9D-4A2C-A8F3-FD8DF43792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1545B153-B930-4E84-B639-9AB6CE89A21A}" type="datetimeFigureOut">
              <a:rPr lang="en-US"/>
              <a:pPr>
                <a:defRPr/>
              </a:pPr>
              <a:t>6/6/2008</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7C81D8A4-209D-457C-93FB-864450A98AB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EA5F5ACD-98A7-4443-97DA-1FBF3AEFAE96}" type="datetimeFigureOut">
              <a:rPr lang="en-US"/>
              <a:pPr>
                <a:defRPr/>
              </a:pPr>
              <a:t>6/6/2008</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5B00B6F-A203-444A-B48E-8739A0595DA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4F5D8013-3FB0-4318-A6C4-FDB15F3086DB}" type="datetimeFigureOut">
              <a:rPr lang="en-US"/>
              <a:pPr>
                <a:defRPr/>
              </a:pPr>
              <a:t>6/6/2008</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ABB0EB40-FB75-4033-AADC-F6B5BE84CD1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A75FB9FE-B81E-4602-B5D4-DF0417FDBFA0}" type="datetimeFigureOut">
              <a:rPr lang="en-US"/>
              <a:pPr>
                <a:defRPr/>
              </a:pPr>
              <a:t>6/6/2008</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89F4D6B8-1327-4E84-A8C2-8E9B54196DD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0395BD40-4F88-415B-A768-C772C282CD10}" type="datetimeFigureOut">
              <a:rPr lang="en-US"/>
              <a:pPr>
                <a:defRPr/>
              </a:pPr>
              <a:t>6/6/2008</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BAC1B992-0473-4E2B-8ABD-4B3E32EEE37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defRPr>
            </a:lvl1pPr>
          </a:lstStyle>
          <a:p>
            <a:pPr>
              <a:defRPr/>
            </a:pPr>
            <a:fld id="{B71F9EA9-EA2F-4F01-81CE-E91E96B0DB0B}" type="datetimeFigureOut">
              <a:rPr lang="en-US"/>
              <a:pPr>
                <a:defRPr/>
              </a:pPr>
              <a:t>6/6/2008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defRPr>
            </a:lvl1pPr>
          </a:lstStyle>
          <a:p>
            <a:pPr>
              <a:defRPr/>
            </a:pPr>
            <a:fld id="{AB847A24-BF58-453E-B16C-3092367DE977}"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6" r:id="rId1"/>
    <p:sldLayoutId id="2147483695" r:id="rId2"/>
    <p:sldLayoutId id="2147483697" r:id="rId3"/>
    <p:sldLayoutId id="2147483694" r:id="rId4"/>
    <p:sldLayoutId id="2147483693" r:id="rId5"/>
    <p:sldLayoutId id="2147483692" r:id="rId6"/>
    <p:sldLayoutId id="2147483691" r:id="rId7"/>
    <p:sldLayoutId id="2147483690" r:id="rId8"/>
    <p:sldLayoutId id="2147483698" r:id="rId9"/>
    <p:sldLayoutId id="2147483689" r:id="rId10"/>
    <p:sldLayoutId id="2147483688"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fontAlgn="auto">
              <a:spcAft>
                <a:spcPts val="0"/>
              </a:spcAft>
              <a:defRPr/>
            </a:pPr>
            <a:r>
              <a:rPr lang="en-US" sz="4800" dirty="0" smtClean="0"/>
              <a:t>Challenges of AAPI Education Administrators</a:t>
            </a:r>
            <a:r>
              <a:rPr lang="en-US" sz="3600" dirty="0" smtClean="0"/>
              <a:t/>
            </a:r>
            <a:br>
              <a:rPr lang="en-US" sz="3600" dirty="0" smtClean="0"/>
            </a:br>
            <a:endParaRPr lang="en-US" sz="3600" dirty="0"/>
          </a:p>
        </p:txBody>
      </p:sp>
      <p:sp>
        <p:nvSpPr>
          <p:cNvPr id="3" name="Subtitle 2"/>
          <p:cNvSpPr>
            <a:spLocks noGrp="1"/>
          </p:cNvSpPr>
          <p:nvPr>
            <p:ph type="subTitle" idx="1"/>
          </p:nvPr>
        </p:nvSpPr>
        <p:spPr>
          <a:xfrm>
            <a:off x="304800" y="4419600"/>
            <a:ext cx="8610600" cy="2181225"/>
          </a:xfrm>
        </p:spPr>
        <p:txBody>
          <a:bodyPr>
            <a:normAutofit/>
          </a:bodyPr>
          <a:lstStyle/>
          <a:p>
            <a:pPr marR="0">
              <a:lnSpc>
                <a:spcPct val="80000"/>
              </a:lnSpc>
            </a:pPr>
            <a:r>
              <a:rPr lang="en-US" sz="2000" smtClean="0"/>
              <a:t>Panel Presentation</a:t>
            </a:r>
          </a:p>
          <a:p>
            <a:pPr marR="0">
              <a:lnSpc>
                <a:spcPct val="80000"/>
              </a:lnSpc>
            </a:pPr>
            <a:r>
              <a:rPr lang="en-US" sz="2000" smtClean="0"/>
              <a:t>By Howard S. Wang, Ph.D.</a:t>
            </a:r>
          </a:p>
          <a:p>
            <a:pPr marR="0">
              <a:lnSpc>
                <a:spcPct val="80000"/>
              </a:lnSpc>
            </a:pPr>
            <a:r>
              <a:rPr lang="en-US" sz="2000" smtClean="0"/>
              <a:t>Associate Vice President for Student Affairs</a:t>
            </a:r>
          </a:p>
          <a:p>
            <a:pPr marR="0">
              <a:lnSpc>
                <a:spcPct val="80000"/>
              </a:lnSpc>
            </a:pPr>
            <a:r>
              <a:rPr lang="en-US" sz="2000" smtClean="0"/>
              <a:t>California State University, Fullerton</a:t>
            </a:r>
          </a:p>
          <a:p>
            <a:pPr marR="0">
              <a:lnSpc>
                <a:spcPct val="80000"/>
              </a:lnSpc>
            </a:pPr>
            <a:r>
              <a:rPr lang="en-US" sz="2000" smtClean="0"/>
              <a:t>June 9, 2008</a:t>
            </a:r>
          </a:p>
          <a:p>
            <a:pPr marR="0">
              <a:lnSpc>
                <a:spcPct val="80000"/>
              </a:lnSpc>
            </a:pPr>
            <a:r>
              <a:rPr lang="en-US" sz="2000" smtClean="0"/>
              <a:t>At the Congressional Asian Pacific American Caucus Education Summit</a:t>
            </a:r>
          </a:p>
          <a:p>
            <a:pPr marR="0">
              <a:lnSpc>
                <a:spcPct val="80000"/>
              </a:lnSpc>
            </a:pPr>
            <a:endParaRPr lang="en-US" sz="20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228600" y="228600"/>
            <a:ext cx="8534400" cy="1143000"/>
          </a:xfrm>
        </p:spPr>
        <p:txBody>
          <a:bodyPr/>
          <a:lstStyle/>
          <a:p>
            <a:r>
              <a:rPr lang="en-US" sz="3600" smtClean="0"/>
              <a:t>Asian American and Native American Pacific Islanders Serving Institution (AANAPISI)</a:t>
            </a:r>
          </a:p>
        </p:txBody>
      </p:sp>
      <p:sp>
        <p:nvSpPr>
          <p:cNvPr id="28675" name="Rectangle 3"/>
          <p:cNvSpPr>
            <a:spLocks noGrp="1"/>
          </p:cNvSpPr>
          <p:nvPr>
            <p:ph type="body" idx="1"/>
          </p:nvPr>
        </p:nvSpPr>
        <p:spPr>
          <a:xfrm>
            <a:off x="228600" y="1447800"/>
            <a:ext cx="8686800" cy="5181600"/>
          </a:xfrm>
        </p:spPr>
        <p:txBody>
          <a:bodyPr/>
          <a:lstStyle/>
          <a:p>
            <a:r>
              <a:rPr lang="en-US" sz="2200" smtClean="0"/>
              <a:t>College Cost Reduction and Access Act (CCRAA) of 2007: </a:t>
            </a:r>
          </a:p>
          <a:p>
            <a:pPr lvl="1"/>
            <a:r>
              <a:rPr lang="en-US" sz="2000" smtClean="0"/>
              <a:t>2-year development grant; est. 4 awards of $1.25 M</a:t>
            </a:r>
          </a:p>
          <a:p>
            <a:pPr lvl="1"/>
            <a:r>
              <a:rPr lang="en-US" sz="2000" smtClean="0"/>
              <a:t>Allowable activities include, among others, faculty development, development of academic programs, tutoring, counseling and academic support student services, improve endowment fund</a:t>
            </a:r>
          </a:p>
          <a:p>
            <a:pPr lvl="1"/>
            <a:r>
              <a:rPr lang="en-US" sz="2000" smtClean="0"/>
              <a:t>Deadline – June 26, 2008</a:t>
            </a:r>
          </a:p>
          <a:p>
            <a:r>
              <a:rPr lang="en-US" sz="2200" smtClean="0"/>
              <a:t>College Opportunity and Affordability Act (COAA) of 2007:</a:t>
            </a:r>
          </a:p>
          <a:p>
            <a:pPr lvl="1"/>
            <a:r>
              <a:rPr lang="en-US" sz="2000" smtClean="0"/>
              <a:t>No allocation of fund </a:t>
            </a:r>
          </a:p>
          <a:p>
            <a:pPr lvl="1"/>
            <a:r>
              <a:rPr lang="en-US" sz="2000" smtClean="0"/>
              <a:t>Allowable activities similar to those for CCRAA plus academic instruction, conduct research and data collection, establish partnerships with community based organizations, and establish community outreach programs that encourages elementary and secondary school students to develop the academic skills and interest to pursue postsecondary education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57200" y="304800"/>
            <a:ext cx="8229600" cy="971550"/>
          </a:xfrm>
        </p:spPr>
        <p:txBody>
          <a:bodyPr/>
          <a:lstStyle/>
          <a:p>
            <a:pPr algn="ctr"/>
            <a:r>
              <a:rPr lang="en-US" smtClean="0"/>
              <a:t>Challenging Goals</a:t>
            </a:r>
          </a:p>
        </p:txBody>
      </p:sp>
      <p:sp>
        <p:nvSpPr>
          <p:cNvPr id="3" name="Content Placeholder 2"/>
          <p:cNvSpPr>
            <a:spLocks noGrp="1"/>
          </p:cNvSpPr>
          <p:nvPr>
            <p:ph idx="1"/>
          </p:nvPr>
        </p:nvSpPr>
        <p:spPr>
          <a:xfrm>
            <a:off x="381000" y="1295400"/>
            <a:ext cx="8458200" cy="5334000"/>
          </a:xfrm>
        </p:spPr>
        <p:txBody>
          <a:bodyPr>
            <a:normAutofit/>
          </a:bodyPr>
          <a:lstStyle/>
          <a:p>
            <a:r>
              <a:rPr lang="en-US" sz="2400" smtClean="0"/>
              <a:t>To increase more senior AAPI administrators who can serve as mentors and role models for other more junior administrators and students</a:t>
            </a:r>
          </a:p>
          <a:p>
            <a:r>
              <a:rPr lang="en-US" sz="2400" smtClean="0"/>
              <a:t>To generate interest among AAPI students to select a career in higher education administration</a:t>
            </a:r>
          </a:p>
          <a:p>
            <a:r>
              <a:rPr lang="en-US" sz="2400" smtClean="0"/>
              <a:t>To support programs that increase persistence (retention + graduation) of AAPI students by capitalizing on federal grants designated for AANAPI Serving Institutions</a:t>
            </a:r>
          </a:p>
          <a:p>
            <a:r>
              <a:rPr lang="en-US" sz="2400" smtClean="0"/>
              <a:t>To support community outreach and partnership programs to increase high school graduation and college attendance.</a:t>
            </a:r>
          </a:p>
          <a:p>
            <a:r>
              <a:rPr lang="en-US" sz="2400" smtClean="0"/>
              <a:t>To organize a strong, national advocacy group of colleges and universities that promotes the interests and serve the needs of AAPI students and professionals.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304800"/>
            <a:ext cx="8229600" cy="1143000"/>
          </a:xfrm>
        </p:spPr>
        <p:txBody>
          <a:bodyPr/>
          <a:lstStyle/>
          <a:p>
            <a:pPr algn="ctr"/>
            <a:r>
              <a:rPr lang="en-US" smtClean="0"/>
              <a:t>Context and Perspectives</a:t>
            </a:r>
          </a:p>
        </p:txBody>
      </p:sp>
      <p:sp>
        <p:nvSpPr>
          <p:cNvPr id="15362" name="Content Placeholder 2"/>
          <p:cNvSpPr>
            <a:spLocks noGrp="1"/>
          </p:cNvSpPr>
          <p:nvPr>
            <p:ph idx="1"/>
          </p:nvPr>
        </p:nvSpPr>
        <p:spPr>
          <a:xfrm>
            <a:off x="228600" y="1935163"/>
            <a:ext cx="8458200" cy="4389437"/>
          </a:xfrm>
        </p:spPr>
        <p:txBody>
          <a:bodyPr/>
          <a:lstStyle/>
          <a:p>
            <a:pPr marL="514350" indent="-514350">
              <a:lnSpc>
                <a:spcPct val="150000"/>
              </a:lnSpc>
            </a:pPr>
            <a:r>
              <a:rPr lang="en-US" smtClean="0"/>
              <a:t>Student affairs administrators are also educators</a:t>
            </a:r>
          </a:p>
          <a:p>
            <a:pPr marL="514350" indent="-514350">
              <a:lnSpc>
                <a:spcPct val="150000"/>
              </a:lnSpc>
            </a:pPr>
            <a:r>
              <a:rPr lang="en-US" smtClean="0"/>
              <a:t>Perspectives on Challenges facing AAPI administrators</a:t>
            </a:r>
          </a:p>
          <a:p>
            <a:pPr marL="849313" lvl="1" indent="-457200">
              <a:lnSpc>
                <a:spcPct val="150000"/>
              </a:lnSpc>
            </a:pPr>
            <a:r>
              <a:rPr lang="en-US" smtClean="0"/>
              <a:t>Limited number of experienced senior AAPI administrators serve as mentors and role models</a:t>
            </a:r>
          </a:p>
          <a:p>
            <a:pPr marL="849313" lvl="1" indent="-457200">
              <a:lnSpc>
                <a:spcPct val="150000"/>
              </a:lnSpc>
            </a:pPr>
            <a:r>
              <a:rPr lang="en-US" smtClean="0"/>
              <a:t>Challenges facing students from AAPI subgroups are also challenges for AAPI administrators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3400" y="228600"/>
            <a:ext cx="7924800" cy="1466850"/>
          </a:xfrm>
        </p:spPr>
        <p:txBody>
          <a:bodyPr/>
          <a:lstStyle/>
          <a:p>
            <a:pPr algn="ctr"/>
            <a:r>
              <a:rPr lang="en-US" sz="4000" smtClean="0"/>
              <a:t>AAPI Administrators and Presidents in Colleges and Universities</a:t>
            </a:r>
            <a:endParaRPr lang="en-US" sz="4000" baseline="30000" smtClean="0"/>
          </a:p>
        </p:txBody>
      </p:sp>
      <p:graphicFrame>
        <p:nvGraphicFramePr>
          <p:cNvPr id="6" name="Content Placeholder 5"/>
          <p:cNvGraphicFramePr>
            <a:graphicFrameLocks noGrp="1"/>
          </p:cNvGraphicFramePr>
          <p:nvPr>
            <p:ph idx="1"/>
          </p:nvPr>
        </p:nvGraphicFramePr>
        <p:xfrm>
          <a:off x="381000" y="2286000"/>
          <a:ext cx="8458200" cy="3886200"/>
        </p:xfrm>
        <a:graphic>
          <a:graphicData uri="http://schemas.openxmlformats.org/drawingml/2006/table">
            <a:tbl>
              <a:tblPr/>
              <a:tblGrid>
                <a:gridCol w="838200"/>
                <a:gridCol w="1981200"/>
                <a:gridCol w="838200"/>
                <a:gridCol w="1600200"/>
                <a:gridCol w="1057275"/>
                <a:gridCol w="2143125"/>
              </a:tblGrid>
              <a:tr h="971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rPr>
                        <a:t>AAPI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rPr>
                        <a:t>Administrators (U.S.)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rPr>
                        <a:t>AAPI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rPr>
                        <a:t>Presidents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rPr>
                        <a:t>(U.S.)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rPr>
                        <a:t>“Managers”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rPr>
                        <a:t>(2006 CSU Employee Profile)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71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1993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2243   (1.6% of 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1994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38 (1.2% of 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2001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75  (1.9% of 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971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2001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3541  (2.4% of 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2004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57 (1.5% of 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2006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146  (3.3% of 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971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Gain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1,298  (+57.9%)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Gain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19  (+50%)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Gain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71 (+95%)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381000"/>
            <a:ext cx="8229600" cy="914400"/>
          </a:xfrm>
        </p:spPr>
        <p:txBody>
          <a:bodyPr/>
          <a:lstStyle/>
          <a:p>
            <a:pPr algn="ctr"/>
            <a:r>
              <a:rPr lang="en-US" smtClean="0"/>
              <a:t>Putting “Gains” in Context</a:t>
            </a:r>
          </a:p>
        </p:txBody>
      </p:sp>
      <p:sp>
        <p:nvSpPr>
          <p:cNvPr id="17410" name="Content Placeholder 2"/>
          <p:cNvSpPr>
            <a:spLocks noGrp="1"/>
          </p:cNvSpPr>
          <p:nvPr>
            <p:ph idx="1"/>
          </p:nvPr>
        </p:nvSpPr>
        <p:spPr>
          <a:xfrm>
            <a:off x="381000" y="1752600"/>
            <a:ext cx="8458200" cy="4800600"/>
          </a:xfrm>
        </p:spPr>
        <p:txBody>
          <a:bodyPr/>
          <a:lstStyle/>
          <a:p>
            <a:r>
              <a:rPr lang="en-US" smtClean="0"/>
              <a:t>%   of AAPI administrators and college/university presidents relative to % of AAPI population (1990 US Census: 4.2%; 2000 US Census: 4.4%)</a:t>
            </a:r>
          </a:p>
          <a:p>
            <a:r>
              <a:rPr lang="en-US" smtClean="0"/>
              <a:t>%   in AAPI staff in “managerial” occupational group  does not distinguish entry level versus senior level administrators; and such data does not, and is not meant to, show/address possible issue of “glass ceiling” </a:t>
            </a:r>
          </a:p>
          <a:p>
            <a:r>
              <a:rPr lang="en-US" smtClean="0"/>
              <a:t>“Gains” in AAPI administrators and presidents not proportional to enrollment gains of AAPI students – a 2007 U.S. Dept. of Educ. Report showed a 461% increase in AAPI student enrollment from 1976 to 2004.</a:t>
            </a:r>
          </a:p>
        </p:txBody>
      </p:sp>
      <p:cxnSp>
        <p:nvCxnSpPr>
          <p:cNvPr id="5" name="Straight Arrow Connector 4"/>
          <p:cNvCxnSpPr/>
          <p:nvPr/>
        </p:nvCxnSpPr>
        <p:spPr>
          <a:xfrm rot="5400000" flipH="1" flipV="1">
            <a:off x="954087" y="1941513"/>
            <a:ext cx="3794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952500" y="3236913"/>
            <a:ext cx="379413"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42950"/>
          </a:xfrm>
        </p:spPr>
        <p:txBody>
          <a:bodyPr>
            <a:normAutofit fontScale="90000"/>
          </a:bodyPr>
          <a:lstStyle/>
          <a:p>
            <a:pPr algn="ctr" fontAlgn="auto">
              <a:spcAft>
                <a:spcPts val="0"/>
              </a:spcAft>
              <a:defRPr/>
            </a:pPr>
            <a:r>
              <a:rPr lang="en-US" dirty="0" smtClean="0"/>
              <a:t>Questions for AAPI Administrators</a:t>
            </a:r>
            <a:endParaRPr lang="en-US" dirty="0"/>
          </a:p>
        </p:txBody>
      </p:sp>
      <p:sp>
        <p:nvSpPr>
          <p:cNvPr id="18434" name="Content Placeholder 2"/>
          <p:cNvSpPr>
            <a:spLocks noGrp="1"/>
          </p:cNvSpPr>
          <p:nvPr>
            <p:ph idx="1"/>
          </p:nvPr>
        </p:nvSpPr>
        <p:spPr>
          <a:xfrm>
            <a:off x="228600" y="1752600"/>
            <a:ext cx="8610600" cy="4876800"/>
          </a:xfrm>
        </p:spPr>
        <p:txBody>
          <a:bodyPr/>
          <a:lstStyle/>
          <a:p>
            <a:r>
              <a:rPr lang="en-US" smtClean="0"/>
              <a:t>How can we as AAPI administrators create a pipeline of AAPI students who can take on the leadership role and be policy and decision makers and role models?</a:t>
            </a:r>
          </a:p>
          <a:p>
            <a:pPr>
              <a:buFont typeface="Wingdings 2" pitchFamily="18" charset="2"/>
              <a:buNone/>
            </a:pPr>
            <a:endParaRPr lang="en-US" smtClean="0"/>
          </a:p>
          <a:p>
            <a:r>
              <a:rPr lang="en-US" smtClean="0"/>
              <a:t>How can we as AAPI educators channel our AAPI students  from other lucrative careers to a much less-paying profession of education administration?</a:t>
            </a:r>
          </a:p>
          <a:p>
            <a:endParaRPr lang="en-US" smtClean="0"/>
          </a:p>
          <a:p>
            <a:r>
              <a:rPr lang="en-US" smtClean="0"/>
              <a:t>As student affairs professionals, how can we teach our AAPI students the ethic of “intrinsic values” and “deferred gratification?”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62000"/>
          </a:xfrm>
        </p:spPr>
        <p:txBody>
          <a:bodyPr>
            <a:normAutofit fontScale="90000"/>
          </a:bodyPr>
          <a:lstStyle/>
          <a:p>
            <a:pPr fontAlgn="auto">
              <a:spcAft>
                <a:spcPts val="0"/>
              </a:spcAft>
              <a:defRPr/>
            </a:pPr>
            <a:r>
              <a:rPr lang="en-US" sz="4000" dirty="0" smtClean="0"/>
              <a:t>Preference for Major among AAPI Freshmen</a:t>
            </a:r>
            <a:endParaRPr lang="en-US" sz="4000" dirty="0"/>
          </a:p>
        </p:txBody>
      </p:sp>
      <p:graphicFrame>
        <p:nvGraphicFramePr>
          <p:cNvPr id="4" name="Content Placeholder 3"/>
          <p:cNvGraphicFramePr>
            <a:graphicFrameLocks noGrp="1"/>
          </p:cNvGraphicFramePr>
          <p:nvPr>
            <p:ph idx="1"/>
          </p:nvPr>
        </p:nvGraphicFramePr>
        <p:xfrm>
          <a:off x="304800" y="1371600"/>
          <a:ext cx="8305800" cy="5191125"/>
        </p:xfrm>
        <a:graphic>
          <a:graphicData uri="http://schemas.openxmlformats.org/drawingml/2006/table">
            <a:tbl>
              <a:tblPr firstRow="1" bandRow="1">
                <a:tableStyleId>{5C22544A-7EE6-4342-B048-85BDC9FD1C3A}</a:tableStyleId>
              </a:tblPr>
              <a:tblGrid>
                <a:gridCol w="3048000"/>
                <a:gridCol w="1066800"/>
                <a:gridCol w="2971800"/>
                <a:gridCol w="1219200"/>
              </a:tblGrid>
              <a:tr h="370840">
                <a:tc>
                  <a:txBody>
                    <a:bodyPr/>
                    <a:lstStyle/>
                    <a:p>
                      <a:r>
                        <a:rPr lang="en-US" dirty="0" smtClean="0"/>
                        <a:t>Men</a:t>
                      </a:r>
                      <a:endParaRPr lang="en-US" dirty="0"/>
                    </a:p>
                  </a:txBody>
                  <a:tcPr/>
                </a:tc>
                <a:tc>
                  <a:txBody>
                    <a:bodyPr/>
                    <a:lstStyle/>
                    <a:p>
                      <a:r>
                        <a:rPr lang="en-US" dirty="0" smtClean="0"/>
                        <a:t> 1971 (%)</a:t>
                      </a:r>
                      <a:endParaRPr lang="en-US" dirty="0"/>
                    </a:p>
                  </a:txBody>
                  <a:tcPr/>
                </a:tc>
                <a:tc>
                  <a:txBody>
                    <a:bodyPr/>
                    <a:lstStyle/>
                    <a:p>
                      <a:r>
                        <a:rPr lang="en-US" dirty="0" smtClean="0"/>
                        <a:t>Men</a:t>
                      </a:r>
                      <a:endParaRPr lang="en-US" dirty="0"/>
                    </a:p>
                  </a:txBody>
                  <a:tcPr/>
                </a:tc>
                <a:tc>
                  <a:txBody>
                    <a:bodyPr/>
                    <a:lstStyle/>
                    <a:p>
                      <a:r>
                        <a:rPr lang="en-US" dirty="0" smtClean="0"/>
                        <a:t>2005 (%)</a:t>
                      </a:r>
                      <a:endParaRPr lang="en-US" dirty="0"/>
                    </a:p>
                  </a:txBody>
                  <a:tcPr/>
                </a:tc>
              </a:tr>
              <a:tr h="370840">
                <a:tc>
                  <a:txBody>
                    <a:bodyPr/>
                    <a:lstStyle/>
                    <a:p>
                      <a:pPr marL="342900" indent="-342900">
                        <a:buAutoNum type="arabicPeriod"/>
                      </a:pPr>
                      <a:r>
                        <a:rPr lang="en-US" dirty="0" smtClean="0"/>
                        <a:t>Engineering</a:t>
                      </a:r>
                      <a:endParaRPr lang="en-US" dirty="0"/>
                    </a:p>
                  </a:txBody>
                  <a:tcPr/>
                </a:tc>
                <a:tc>
                  <a:txBody>
                    <a:bodyPr/>
                    <a:lstStyle/>
                    <a:p>
                      <a:r>
                        <a:rPr lang="en-US" dirty="0" smtClean="0"/>
                        <a:t>30.4%</a:t>
                      </a:r>
                      <a:endParaRPr lang="en-US" dirty="0"/>
                    </a:p>
                  </a:txBody>
                  <a:tcPr/>
                </a:tc>
                <a:tc>
                  <a:txBody>
                    <a:bodyPr/>
                    <a:lstStyle/>
                    <a:p>
                      <a:pPr marL="342900" indent="-342900">
                        <a:buAutoNum type="arabicPeriod"/>
                      </a:pPr>
                      <a:r>
                        <a:rPr lang="en-US" dirty="0" smtClean="0"/>
                        <a:t>Engineering</a:t>
                      </a:r>
                      <a:endParaRPr lang="en-US" dirty="0"/>
                    </a:p>
                  </a:txBody>
                  <a:tcPr/>
                </a:tc>
                <a:tc>
                  <a:txBody>
                    <a:bodyPr/>
                    <a:lstStyle/>
                    <a:p>
                      <a:r>
                        <a:rPr lang="en-US" dirty="0" smtClean="0"/>
                        <a:t>22.8%</a:t>
                      </a:r>
                      <a:endParaRPr lang="en-US" dirty="0"/>
                    </a:p>
                  </a:txBody>
                  <a:tcPr/>
                </a:tc>
              </a:tr>
              <a:tr h="370840">
                <a:tc>
                  <a:txBody>
                    <a:bodyPr/>
                    <a:lstStyle/>
                    <a:p>
                      <a:r>
                        <a:rPr lang="en-US" dirty="0" smtClean="0"/>
                        <a:t>2.</a:t>
                      </a:r>
                      <a:r>
                        <a:rPr lang="en-US" baseline="0" dirty="0" smtClean="0"/>
                        <a:t>  Health Professional</a:t>
                      </a:r>
                      <a:endParaRPr lang="en-US" dirty="0"/>
                    </a:p>
                  </a:txBody>
                  <a:tcPr/>
                </a:tc>
                <a:tc>
                  <a:txBody>
                    <a:bodyPr/>
                    <a:lstStyle/>
                    <a:p>
                      <a:r>
                        <a:rPr lang="en-US" dirty="0" smtClean="0"/>
                        <a:t>14.3%</a:t>
                      </a:r>
                      <a:endParaRPr lang="en-US" dirty="0"/>
                    </a:p>
                  </a:txBody>
                  <a:tcPr/>
                </a:tc>
                <a:tc>
                  <a:txBody>
                    <a:bodyPr/>
                    <a:lstStyle/>
                    <a:p>
                      <a:pPr marL="342900" indent="-342900">
                        <a:buAutoNum type="arabicPeriod" startAt="2"/>
                      </a:pPr>
                      <a:r>
                        <a:rPr lang="en-US" dirty="0" smtClean="0"/>
                        <a:t>Business</a:t>
                      </a:r>
                      <a:endParaRPr lang="en-US" dirty="0"/>
                    </a:p>
                  </a:txBody>
                  <a:tcPr/>
                </a:tc>
                <a:tc>
                  <a:txBody>
                    <a:bodyPr/>
                    <a:lstStyle/>
                    <a:p>
                      <a:r>
                        <a:rPr lang="en-US" dirty="0" smtClean="0"/>
                        <a:t>20.1%</a:t>
                      </a:r>
                      <a:endParaRPr lang="en-US" dirty="0"/>
                    </a:p>
                  </a:txBody>
                  <a:tcPr/>
                </a:tc>
              </a:tr>
              <a:tr h="370840">
                <a:tc>
                  <a:txBody>
                    <a:bodyPr/>
                    <a:lstStyle/>
                    <a:p>
                      <a:pPr marL="342900" indent="-342900">
                        <a:buAutoNum type="arabicPeriod" startAt="3"/>
                      </a:pPr>
                      <a:r>
                        <a:rPr lang="en-US" dirty="0" smtClean="0"/>
                        <a:t>Business</a:t>
                      </a:r>
                      <a:endParaRPr lang="en-US" dirty="0"/>
                    </a:p>
                  </a:txBody>
                  <a:tcPr/>
                </a:tc>
                <a:tc>
                  <a:txBody>
                    <a:bodyPr/>
                    <a:lstStyle/>
                    <a:p>
                      <a:r>
                        <a:rPr lang="en-US" dirty="0" smtClean="0"/>
                        <a:t>8.3%</a:t>
                      </a:r>
                      <a:endParaRPr lang="en-US" dirty="0"/>
                    </a:p>
                  </a:txBody>
                  <a:tcPr/>
                </a:tc>
                <a:tc>
                  <a:txBody>
                    <a:bodyPr/>
                    <a:lstStyle/>
                    <a:p>
                      <a:r>
                        <a:rPr lang="en-US" dirty="0" smtClean="0"/>
                        <a:t>3.  Biological Science</a:t>
                      </a:r>
                      <a:endParaRPr lang="en-US" dirty="0"/>
                    </a:p>
                  </a:txBody>
                  <a:tcPr/>
                </a:tc>
                <a:tc>
                  <a:txBody>
                    <a:bodyPr/>
                    <a:lstStyle/>
                    <a:p>
                      <a:r>
                        <a:rPr lang="en-US" dirty="0" smtClean="0"/>
                        <a:t>13.4%</a:t>
                      </a:r>
                      <a:endParaRPr lang="en-US" dirty="0"/>
                    </a:p>
                  </a:txBody>
                  <a:tcPr/>
                </a:tc>
              </a:tr>
              <a:tr h="370840">
                <a:tc>
                  <a:txBody>
                    <a:bodyPr/>
                    <a:lstStyle/>
                    <a:p>
                      <a:r>
                        <a:rPr lang="en-US" dirty="0" smtClean="0"/>
                        <a:t>4.  Social Sciences</a:t>
                      </a:r>
                      <a:endParaRPr lang="en-US" dirty="0"/>
                    </a:p>
                  </a:txBody>
                  <a:tcPr/>
                </a:tc>
                <a:tc>
                  <a:txBody>
                    <a:bodyPr/>
                    <a:lstStyle/>
                    <a:p>
                      <a:r>
                        <a:rPr lang="en-US" dirty="0" smtClean="0"/>
                        <a:t>7.5%</a:t>
                      </a:r>
                      <a:endParaRPr lang="en-US" dirty="0"/>
                    </a:p>
                  </a:txBody>
                  <a:tcPr/>
                </a:tc>
                <a:tc>
                  <a:txBody>
                    <a:bodyPr/>
                    <a:lstStyle/>
                    <a:p>
                      <a:r>
                        <a:rPr lang="en-US" dirty="0" smtClean="0"/>
                        <a:t>4.  Health Professional</a:t>
                      </a:r>
                      <a:endParaRPr lang="en-US" dirty="0"/>
                    </a:p>
                  </a:txBody>
                  <a:tcPr/>
                </a:tc>
                <a:tc>
                  <a:txBody>
                    <a:bodyPr/>
                    <a:lstStyle/>
                    <a:p>
                      <a:r>
                        <a:rPr lang="en-US" dirty="0" smtClean="0"/>
                        <a:t>11.6%</a:t>
                      </a:r>
                      <a:endParaRPr lang="en-US" dirty="0"/>
                    </a:p>
                  </a:txBody>
                  <a:tcPr/>
                </a:tc>
              </a:tr>
              <a:tr h="370840">
                <a:tc>
                  <a:txBody>
                    <a:bodyPr/>
                    <a:lstStyle/>
                    <a:p>
                      <a:r>
                        <a:rPr lang="en-US" dirty="0" smtClean="0"/>
                        <a:t>5.  Biological</a:t>
                      </a:r>
                      <a:r>
                        <a:rPr lang="en-US" baseline="0" dirty="0" smtClean="0"/>
                        <a:t> Science</a:t>
                      </a:r>
                      <a:endParaRPr lang="en-US" dirty="0"/>
                    </a:p>
                  </a:txBody>
                  <a:tcPr/>
                </a:tc>
                <a:tc>
                  <a:txBody>
                    <a:bodyPr/>
                    <a:lstStyle/>
                    <a:p>
                      <a:r>
                        <a:rPr lang="en-US" dirty="0" smtClean="0"/>
                        <a:t>6.7%</a:t>
                      </a:r>
                      <a:endParaRPr lang="en-US" dirty="0"/>
                    </a:p>
                  </a:txBody>
                  <a:tcPr/>
                </a:tc>
                <a:tc>
                  <a:txBody>
                    <a:bodyPr/>
                    <a:lstStyle/>
                    <a:p>
                      <a:r>
                        <a:rPr lang="en-US" dirty="0" smtClean="0"/>
                        <a:t> 5.  Fine Arts</a:t>
                      </a:r>
                      <a:endParaRPr lang="en-US" dirty="0"/>
                    </a:p>
                  </a:txBody>
                  <a:tcPr/>
                </a:tc>
                <a:tc>
                  <a:txBody>
                    <a:bodyPr/>
                    <a:lstStyle/>
                    <a:p>
                      <a:r>
                        <a:rPr lang="en-US" dirty="0" smtClean="0"/>
                        <a:t>4.1%</a:t>
                      </a:r>
                      <a:endParaRPr lang="en-US" dirty="0"/>
                    </a:p>
                  </a:txBody>
                  <a:tcPr/>
                </a:tc>
              </a:tr>
              <a:tr h="370840">
                <a:tc>
                  <a:txBody>
                    <a:bodyPr/>
                    <a:lstStyle/>
                    <a:p>
                      <a:r>
                        <a:rPr lang="en-US" dirty="0" smtClean="0"/>
                        <a:t>9. Education</a:t>
                      </a:r>
                      <a:endParaRPr lang="en-US" dirty="0"/>
                    </a:p>
                  </a:txBody>
                  <a:tcPr/>
                </a:tc>
                <a:tc>
                  <a:txBody>
                    <a:bodyPr/>
                    <a:lstStyle/>
                    <a:p>
                      <a:r>
                        <a:rPr lang="en-US" dirty="0" smtClean="0"/>
                        <a:t>2.2%</a:t>
                      </a:r>
                      <a:endParaRPr lang="en-US" dirty="0"/>
                    </a:p>
                  </a:txBody>
                  <a:tcPr/>
                </a:tc>
                <a:tc>
                  <a:txBody>
                    <a:bodyPr/>
                    <a:lstStyle/>
                    <a:p>
                      <a:pPr marL="342900" indent="-342900">
                        <a:buAutoNum type="arabicPeriod" startAt="10"/>
                      </a:pPr>
                      <a:r>
                        <a:rPr lang="en-US" dirty="0" smtClean="0"/>
                        <a:t>Education</a:t>
                      </a:r>
                      <a:endParaRPr lang="en-US" dirty="0"/>
                    </a:p>
                  </a:txBody>
                  <a:tcPr/>
                </a:tc>
                <a:tc>
                  <a:txBody>
                    <a:bodyPr/>
                    <a:lstStyle/>
                    <a:p>
                      <a:r>
                        <a:rPr lang="en-US" dirty="0" smtClean="0"/>
                        <a:t>1.5%</a:t>
                      </a:r>
                      <a:endParaRPr lang="en-US" dirty="0"/>
                    </a:p>
                  </a:txBody>
                  <a:tcPr/>
                </a:tc>
              </a:tr>
              <a:tr h="370840">
                <a:tc>
                  <a:txBody>
                    <a:bodyPr/>
                    <a:lstStyle/>
                    <a:p>
                      <a:r>
                        <a:rPr lang="en-US" b="1" dirty="0" smtClean="0">
                          <a:solidFill>
                            <a:schemeClr val="bg1">
                              <a:lumMod val="95000"/>
                            </a:schemeClr>
                          </a:solidFill>
                        </a:rPr>
                        <a:t>Women</a:t>
                      </a:r>
                      <a:endParaRPr lang="en-US" b="1" dirty="0">
                        <a:solidFill>
                          <a:schemeClr val="bg1">
                            <a:lumMod val="95000"/>
                          </a:schemeClr>
                        </a:solidFill>
                      </a:endParaRPr>
                    </a:p>
                  </a:txBody>
                  <a:tcPr>
                    <a:solidFill>
                      <a:srgbClr val="0070C0"/>
                    </a:solidFill>
                  </a:tcPr>
                </a:tc>
                <a:tc>
                  <a:txBody>
                    <a:bodyPr/>
                    <a:lstStyle/>
                    <a:p>
                      <a:r>
                        <a:rPr lang="en-US" b="1" dirty="0" smtClean="0">
                          <a:solidFill>
                            <a:schemeClr val="bg1"/>
                          </a:solidFill>
                        </a:rPr>
                        <a:t>1971 (%)</a:t>
                      </a:r>
                      <a:endParaRPr lang="en-US" b="1" dirty="0">
                        <a:solidFill>
                          <a:schemeClr val="bg1"/>
                        </a:solidFill>
                      </a:endParaRPr>
                    </a:p>
                  </a:txBody>
                  <a:tcPr>
                    <a:solidFill>
                      <a:srgbClr val="0070C0"/>
                    </a:solidFill>
                  </a:tcPr>
                </a:tc>
                <a:tc>
                  <a:txBody>
                    <a:bodyPr/>
                    <a:lstStyle/>
                    <a:p>
                      <a:r>
                        <a:rPr lang="en-US" b="1" dirty="0" smtClean="0">
                          <a:solidFill>
                            <a:schemeClr val="bg1"/>
                          </a:solidFill>
                        </a:rPr>
                        <a:t>Women</a:t>
                      </a:r>
                      <a:endParaRPr lang="en-US" b="1" dirty="0">
                        <a:solidFill>
                          <a:schemeClr val="bg1"/>
                        </a:solidFill>
                      </a:endParaRPr>
                    </a:p>
                  </a:txBody>
                  <a:tcPr>
                    <a:solidFill>
                      <a:srgbClr val="0070C0"/>
                    </a:solidFill>
                  </a:tcPr>
                </a:tc>
                <a:tc>
                  <a:txBody>
                    <a:bodyPr/>
                    <a:lstStyle/>
                    <a:p>
                      <a:r>
                        <a:rPr lang="en-US" b="1" dirty="0" smtClean="0">
                          <a:solidFill>
                            <a:schemeClr val="bg1"/>
                          </a:solidFill>
                        </a:rPr>
                        <a:t>2005 (%)</a:t>
                      </a:r>
                      <a:endParaRPr lang="en-US" b="1" dirty="0">
                        <a:solidFill>
                          <a:schemeClr val="bg1"/>
                        </a:solidFill>
                      </a:endParaRPr>
                    </a:p>
                  </a:txBody>
                  <a:tcPr>
                    <a:solidFill>
                      <a:srgbClr val="0070C0"/>
                    </a:solidFill>
                  </a:tcPr>
                </a:tc>
              </a:tr>
              <a:tr h="370840">
                <a:tc>
                  <a:txBody>
                    <a:bodyPr/>
                    <a:lstStyle/>
                    <a:p>
                      <a:r>
                        <a:rPr lang="en-US" dirty="0" smtClean="0"/>
                        <a:t>1.</a:t>
                      </a:r>
                      <a:r>
                        <a:rPr lang="en-US" baseline="0" dirty="0" smtClean="0"/>
                        <a:t>  Health Professional</a:t>
                      </a:r>
                      <a:endParaRPr lang="en-US" dirty="0"/>
                    </a:p>
                  </a:txBody>
                  <a:tcPr/>
                </a:tc>
                <a:tc>
                  <a:txBody>
                    <a:bodyPr/>
                    <a:lstStyle/>
                    <a:p>
                      <a:r>
                        <a:rPr lang="en-US" dirty="0" smtClean="0"/>
                        <a:t>21.2%</a:t>
                      </a:r>
                      <a:endParaRPr lang="en-US" dirty="0"/>
                    </a:p>
                  </a:txBody>
                  <a:tcPr/>
                </a:tc>
                <a:tc>
                  <a:txBody>
                    <a:bodyPr/>
                    <a:lstStyle/>
                    <a:p>
                      <a:r>
                        <a:rPr lang="en-US" dirty="0" smtClean="0"/>
                        <a:t>1.  Health Professional</a:t>
                      </a:r>
                      <a:endParaRPr lang="en-US" dirty="0"/>
                    </a:p>
                  </a:txBody>
                  <a:tcPr/>
                </a:tc>
                <a:tc>
                  <a:txBody>
                    <a:bodyPr/>
                    <a:lstStyle/>
                    <a:p>
                      <a:r>
                        <a:rPr lang="en-US" dirty="0" smtClean="0"/>
                        <a:t>19.9%</a:t>
                      </a:r>
                      <a:endParaRPr lang="en-US" dirty="0"/>
                    </a:p>
                  </a:txBody>
                  <a:tcPr/>
                </a:tc>
              </a:tr>
              <a:tr h="370840">
                <a:tc>
                  <a:txBody>
                    <a:bodyPr/>
                    <a:lstStyle/>
                    <a:p>
                      <a:r>
                        <a:rPr lang="en-US" dirty="0" smtClean="0"/>
                        <a:t>2.  Social Sciences</a:t>
                      </a:r>
                      <a:endParaRPr lang="en-US" dirty="0"/>
                    </a:p>
                  </a:txBody>
                  <a:tcPr/>
                </a:tc>
                <a:tc>
                  <a:txBody>
                    <a:bodyPr/>
                    <a:lstStyle/>
                    <a:p>
                      <a:r>
                        <a:rPr lang="en-US" dirty="0" smtClean="0"/>
                        <a:t>15.2%</a:t>
                      </a:r>
                      <a:endParaRPr lang="en-US" dirty="0"/>
                    </a:p>
                  </a:txBody>
                  <a:tcPr/>
                </a:tc>
                <a:tc>
                  <a:txBody>
                    <a:bodyPr/>
                    <a:lstStyle/>
                    <a:p>
                      <a:pPr marL="342900" indent="-342900">
                        <a:buAutoNum type="arabicPeriod" startAt="2"/>
                      </a:pPr>
                      <a:r>
                        <a:rPr lang="en-US" dirty="0" smtClean="0"/>
                        <a:t>Business</a:t>
                      </a:r>
                      <a:endParaRPr lang="en-US" dirty="0"/>
                    </a:p>
                  </a:txBody>
                  <a:tcPr/>
                </a:tc>
                <a:tc>
                  <a:txBody>
                    <a:bodyPr/>
                    <a:lstStyle/>
                    <a:p>
                      <a:r>
                        <a:rPr lang="en-US" dirty="0" smtClean="0"/>
                        <a:t>17.6%</a:t>
                      </a:r>
                      <a:endParaRPr lang="en-US" dirty="0"/>
                    </a:p>
                  </a:txBody>
                  <a:tcPr/>
                </a:tc>
              </a:tr>
              <a:tr h="370840">
                <a:tc>
                  <a:txBody>
                    <a:bodyPr/>
                    <a:lstStyle/>
                    <a:p>
                      <a:r>
                        <a:rPr lang="en-US" dirty="0" smtClean="0"/>
                        <a:t>3.  Fine Arts</a:t>
                      </a:r>
                      <a:endParaRPr lang="en-US" dirty="0"/>
                    </a:p>
                  </a:txBody>
                  <a:tcPr/>
                </a:tc>
                <a:tc>
                  <a:txBody>
                    <a:bodyPr/>
                    <a:lstStyle/>
                    <a:p>
                      <a:r>
                        <a:rPr lang="en-US" dirty="0" smtClean="0"/>
                        <a:t>9.3%</a:t>
                      </a:r>
                      <a:endParaRPr lang="en-US" dirty="0"/>
                    </a:p>
                  </a:txBody>
                  <a:tcPr/>
                </a:tc>
                <a:tc>
                  <a:txBody>
                    <a:bodyPr/>
                    <a:lstStyle/>
                    <a:p>
                      <a:r>
                        <a:rPr lang="en-US" dirty="0" smtClean="0"/>
                        <a:t>3.  Biological</a:t>
                      </a:r>
                      <a:r>
                        <a:rPr lang="en-US" baseline="0" dirty="0" smtClean="0"/>
                        <a:t> Science</a:t>
                      </a:r>
                      <a:endParaRPr lang="en-US" dirty="0"/>
                    </a:p>
                  </a:txBody>
                  <a:tcPr/>
                </a:tc>
                <a:tc>
                  <a:txBody>
                    <a:bodyPr/>
                    <a:lstStyle/>
                    <a:p>
                      <a:r>
                        <a:rPr lang="en-US" dirty="0" smtClean="0"/>
                        <a:t>16.3%</a:t>
                      </a:r>
                      <a:endParaRPr lang="en-US" dirty="0"/>
                    </a:p>
                  </a:txBody>
                  <a:tcPr/>
                </a:tc>
              </a:tr>
              <a:tr h="370840">
                <a:tc>
                  <a:txBody>
                    <a:bodyPr/>
                    <a:lstStyle/>
                    <a:p>
                      <a:pPr marL="342900" indent="-342900">
                        <a:buAutoNum type="arabicPeriod" startAt="4"/>
                      </a:pPr>
                      <a:r>
                        <a:rPr lang="en-US" dirty="0" smtClean="0"/>
                        <a:t>Education</a:t>
                      </a:r>
                      <a:endParaRPr lang="en-US" dirty="0"/>
                    </a:p>
                  </a:txBody>
                  <a:tcPr/>
                </a:tc>
                <a:tc>
                  <a:txBody>
                    <a:bodyPr/>
                    <a:lstStyle/>
                    <a:p>
                      <a:r>
                        <a:rPr lang="en-US" dirty="0" smtClean="0"/>
                        <a:t>7.1% </a:t>
                      </a:r>
                      <a:endParaRPr lang="en-US" dirty="0"/>
                    </a:p>
                  </a:txBody>
                  <a:tcPr/>
                </a:tc>
                <a:tc>
                  <a:txBody>
                    <a:bodyPr/>
                    <a:lstStyle/>
                    <a:p>
                      <a:r>
                        <a:rPr lang="en-US" dirty="0" smtClean="0"/>
                        <a:t>4.  Social Science</a:t>
                      </a:r>
                      <a:endParaRPr lang="en-US" dirty="0"/>
                    </a:p>
                  </a:txBody>
                  <a:tcPr/>
                </a:tc>
                <a:tc>
                  <a:txBody>
                    <a:bodyPr/>
                    <a:lstStyle/>
                    <a:p>
                      <a:r>
                        <a:rPr lang="en-US" dirty="0" smtClean="0"/>
                        <a:t>7.4%</a:t>
                      </a:r>
                      <a:endParaRPr lang="en-US" dirty="0"/>
                    </a:p>
                  </a:txBody>
                  <a:tcPr/>
                </a:tc>
              </a:tr>
              <a:tr h="370840">
                <a:tc>
                  <a:txBody>
                    <a:bodyPr/>
                    <a:lstStyle/>
                    <a:p>
                      <a:r>
                        <a:rPr lang="en-US" dirty="0" smtClean="0"/>
                        <a:t>5.  Mathematics or Statistics</a:t>
                      </a:r>
                      <a:endParaRPr lang="en-US" dirty="0"/>
                    </a:p>
                  </a:txBody>
                  <a:tcPr/>
                </a:tc>
                <a:tc>
                  <a:txBody>
                    <a:bodyPr/>
                    <a:lstStyle/>
                    <a:p>
                      <a:r>
                        <a:rPr lang="en-US" dirty="0" smtClean="0"/>
                        <a:t>6.2%</a:t>
                      </a:r>
                      <a:endParaRPr lang="en-US" dirty="0"/>
                    </a:p>
                  </a:txBody>
                  <a:tcPr/>
                </a:tc>
                <a:tc>
                  <a:txBody>
                    <a:bodyPr/>
                    <a:lstStyle/>
                    <a:p>
                      <a:r>
                        <a:rPr lang="en-US" dirty="0" smtClean="0"/>
                        <a:t>5.  Fine Arts</a:t>
                      </a:r>
                      <a:endParaRPr lang="en-US" dirty="0"/>
                    </a:p>
                  </a:txBody>
                  <a:tcPr/>
                </a:tc>
                <a:tc>
                  <a:txBody>
                    <a:bodyPr/>
                    <a:lstStyle/>
                    <a:p>
                      <a:r>
                        <a:rPr lang="en-US" dirty="0" smtClean="0"/>
                        <a:t>5.0%</a:t>
                      </a:r>
                      <a:endParaRPr lang="en-US" dirty="0"/>
                    </a:p>
                  </a:txBody>
                  <a:tcPr/>
                </a:tc>
              </a:tr>
              <a:tr h="370840">
                <a:tc>
                  <a:txBody>
                    <a:bodyPr/>
                    <a:lstStyle/>
                    <a:p>
                      <a:pPr marL="342900" indent="-342900">
                        <a:buAutoNum type="arabicPeriod" startAt="9"/>
                      </a:pPr>
                      <a:r>
                        <a:rPr lang="en-US" dirty="0" smtClean="0"/>
                        <a:t>English</a:t>
                      </a:r>
                      <a:endParaRPr lang="en-US" dirty="0"/>
                    </a:p>
                  </a:txBody>
                  <a:tcPr/>
                </a:tc>
                <a:tc>
                  <a:txBody>
                    <a:bodyPr/>
                    <a:lstStyle/>
                    <a:p>
                      <a:r>
                        <a:rPr lang="en-US" dirty="0" smtClean="0"/>
                        <a:t>3.9% </a:t>
                      </a:r>
                      <a:endParaRPr lang="en-US" dirty="0"/>
                    </a:p>
                  </a:txBody>
                  <a:tcPr/>
                </a:tc>
                <a:tc>
                  <a:txBody>
                    <a:bodyPr/>
                    <a:lstStyle/>
                    <a:p>
                      <a:pPr marL="342900" indent="-342900">
                        <a:buAutoNum type="arabicPeriod" startAt="8"/>
                      </a:pPr>
                      <a:r>
                        <a:rPr lang="en-US" baseline="0" dirty="0" smtClean="0"/>
                        <a:t>Education</a:t>
                      </a:r>
                      <a:endParaRPr lang="en-US" dirty="0"/>
                    </a:p>
                  </a:txBody>
                  <a:tcPr/>
                </a:tc>
                <a:tc>
                  <a:txBody>
                    <a:bodyPr/>
                    <a:lstStyle/>
                    <a:p>
                      <a:r>
                        <a:rPr lang="en-US" dirty="0" smtClean="0"/>
                        <a:t>4.0%</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28600" y="228600"/>
            <a:ext cx="8382000" cy="533400"/>
          </a:xfrm>
        </p:spPr>
        <p:txBody>
          <a:bodyPr/>
          <a:lstStyle/>
          <a:p>
            <a:pPr algn="ctr"/>
            <a:r>
              <a:rPr lang="en-US" sz="3600" smtClean="0"/>
              <a:t>Career Aspirations among AAPI Freshmen</a:t>
            </a:r>
          </a:p>
        </p:txBody>
      </p:sp>
      <p:graphicFrame>
        <p:nvGraphicFramePr>
          <p:cNvPr id="21579" name="Group 75"/>
          <p:cNvGraphicFramePr>
            <a:graphicFrameLocks noGrp="1"/>
          </p:cNvGraphicFramePr>
          <p:nvPr>
            <p:ph idx="1"/>
          </p:nvPr>
        </p:nvGraphicFramePr>
        <p:xfrm>
          <a:off x="228600" y="1076325"/>
          <a:ext cx="8686800" cy="5629275"/>
        </p:xfrm>
        <a:graphic>
          <a:graphicData uri="http://schemas.openxmlformats.org/drawingml/2006/table">
            <a:tbl>
              <a:tblPr/>
              <a:tblGrid>
                <a:gridCol w="3187700"/>
                <a:gridCol w="1116013"/>
                <a:gridCol w="3108325"/>
                <a:gridCol w="1274762"/>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rPr>
                        <a:t>Men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rPr>
                        <a:t> 1971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rPr>
                        <a:t>Men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rPr>
                        <a:t>2005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smtClean="0">
                          <a:ln>
                            <a:noFill/>
                          </a:ln>
                          <a:solidFill>
                            <a:srgbClr val="000000"/>
                          </a:solidFill>
                          <a:effectLst/>
                          <a:latin typeface="Constantia" pitchFamily="18" charset="0"/>
                        </a:rPr>
                        <a:t>Engineer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23.6%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smtClean="0">
                          <a:ln>
                            <a:noFill/>
                          </a:ln>
                          <a:solidFill>
                            <a:srgbClr val="000000"/>
                          </a:solidFill>
                          <a:effectLst/>
                          <a:latin typeface="Constantia" pitchFamily="18" charset="0"/>
                        </a:rPr>
                        <a:t>Engineer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16.1%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369888">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startAt="2"/>
                        <a:tabLst/>
                      </a:pPr>
                      <a:r>
                        <a:rPr kumimoji="0" lang="en-US" sz="1800" b="0" i="0" u="none" strike="noStrike" cap="none" normalizeH="0" baseline="0" smtClean="0">
                          <a:ln>
                            <a:noFill/>
                          </a:ln>
                          <a:solidFill>
                            <a:srgbClr val="000000"/>
                          </a:solidFill>
                          <a:effectLst/>
                          <a:latin typeface="Constantia" pitchFamily="18" charset="0"/>
                        </a:rPr>
                        <a:t>Physician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14.2%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startAt="2"/>
                        <a:tabLst/>
                      </a:pPr>
                      <a:r>
                        <a:rPr kumimoji="0" lang="en-US" sz="1800" b="0" i="0" u="none" strike="noStrike" cap="none" normalizeH="0" baseline="0" smtClean="0">
                          <a:ln>
                            <a:noFill/>
                          </a:ln>
                          <a:solidFill>
                            <a:srgbClr val="000000"/>
                          </a:solidFill>
                          <a:effectLst/>
                          <a:latin typeface="Constantia" pitchFamily="18" charset="0"/>
                        </a:rPr>
                        <a:t>Business executive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11.2%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371475">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startAt="3"/>
                        <a:tabLst/>
                      </a:pPr>
                      <a:r>
                        <a:rPr kumimoji="0" lang="en-US" sz="1800" b="0" i="0" u="none" strike="noStrike" cap="none" normalizeH="0" baseline="0" smtClean="0">
                          <a:ln>
                            <a:noFill/>
                          </a:ln>
                          <a:solidFill>
                            <a:srgbClr val="000000"/>
                          </a:solidFill>
                          <a:effectLst/>
                          <a:latin typeface="Constantia" pitchFamily="18" charset="0"/>
                        </a:rPr>
                        <a:t>Scientific researcher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8.6%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startAt="3"/>
                        <a:tabLst/>
                      </a:pPr>
                      <a:r>
                        <a:rPr kumimoji="0" lang="en-US" sz="1800" b="0" i="0" u="none" strike="noStrike" cap="none" normalizeH="0" baseline="0" smtClean="0">
                          <a:ln>
                            <a:noFill/>
                          </a:ln>
                          <a:solidFill>
                            <a:srgbClr val="000000"/>
                          </a:solidFill>
                          <a:effectLst/>
                          <a:latin typeface="Constantia" pitchFamily="18" charset="0"/>
                        </a:rPr>
                        <a:t>Physician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11.2%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3698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4.   Business executive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6.8%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startAt="4"/>
                        <a:tabLst/>
                      </a:pPr>
                      <a:r>
                        <a:rPr kumimoji="0" lang="en-US" sz="1800" b="0" i="0" u="none" strike="noStrike" cap="none" normalizeH="0" baseline="0" smtClean="0">
                          <a:ln>
                            <a:noFill/>
                          </a:ln>
                          <a:solidFill>
                            <a:srgbClr val="000000"/>
                          </a:solidFill>
                          <a:effectLst/>
                          <a:latin typeface="Constantia" pitchFamily="18" charset="0"/>
                        </a:rPr>
                        <a:t>Pharmacist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4.8%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5.   Military Service (career)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4.3%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5.  Business owner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8.  Teacher or Administrator (secondary)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6.  Computer programmer or analyst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3.7%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2F2F2"/>
                          </a:solidFill>
                          <a:effectLst/>
                          <a:latin typeface="Constantia" pitchFamily="18" charset="0"/>
                        </a:rPr>
                        <a:t>Women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Constantia" pitchFamily="18" charset="0"/>
                        </a:rPr>
                        <a:t>1971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Constantia" pitchFamily="18" charset="0"/>
                        </a:rPr>
                        <a:t>Women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Constantia" pitchFamily="18" charset="0"/>
                        </a:rPr>
                        <a:t>2005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1. Teacher or Administrator (secondary)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7.3%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smtClean="0">
                          <a:ln>
                            <a:noFill/>
                          </a:ln>
                          <a:solidFill>
                            <a:srgbClr val="000000"/>
                          </a:solidFill>
                          <a:effectLst/>
                          <a:latin typeface="Constantia" pitchFamily="18" charset="0"/>
                        </a:rPr>
                        <a:t>Physician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13.5%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371475">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startAt="2"/>
                        <a:tabLst/>
                      </a:pPr>
                      <a:r>
                        <a:rPr kumimoji="0" lang="en-US" sz="1800" b="0" i="0" u="none" strike="noStrike" cap="none" normalizeH="0" baseline="0" smtClean="0">
                          <a:ln>
                            <a:noFill/>
                          </a:ln>
                          <a:solidFill>
                            <a:srgbClr val="000000"/>
                          </a:solidFill>
                          <a:effectLst/>
                          <a:latin typeface="Constantia" pitchFamily="18" charset="0"/>
                        </a:rPr>
                        <a:t>Physician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7.2%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startAt="2"/>
                        <a:tabLst/>
                      </a:pPr>
                      <a:r>
                        <a:rPr kumimoji="0" lang="en-US" sz="1800" b="0" i="0" u="none" strike="noStrike" cap="none" normalizeH="0" baseline="0" smtClean="0">
                          <a:ln>
                            <a:noFill/>
                          </a:ln>
                          <a:solidFill>
                            <a:srgbClr val="000000"/>
                          </a:solidFill>
                          <a:effectLst/>
                          <a:latin typeface="Constantia" pitchFamily="18" charset="0"/>
                        </a:rPr>
                        <a:t>Business executive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8.8%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369888">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startAt="3"/>
                        <a:tabLst/>
                      </a:pPr>
                      <a:r>
                        <a:rPr kumimoji="0" lang="en-US" sz="1800" b="0" i="0" u="none" strike="noStrike" cap="none" normalizeH="0" baseline="0" smtClean="0">
                          <a:ln>
                            <a:noFill/>
                          </a:ln>
                          <a:solidFill>
                            <a:srgbClr val="000000"/>
                          </a:solidFill>
                          <a:effectLst/>
                          <a:latin typeface="Constantia" pitchFamily="18" charset="0"/>
                        </a:rPr>
                        <a:t>Pharmacist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6.3%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startAt="3"/>
                        <a:tabLst/>
                      </a:pPr>
                      <a:r>
                        <a:rPr kumimoji="0" lang="en-US" sz="1800" b="0" i="0" u="none" strike="noStrike" cap="none" normalizeH="0" baseline="0" smtClean="0">
                          <a:ln>
                            <a:noFill/>
                          </a:ln>
                          <a:solidFill>
                            <a:srgbClr val="000000"/>
                          </a:solidFill>
                          <a:effectLst/>
                          <a:latin typeface="Constantia" pitchFamily="18" charset="0"/>
                        </a:rPr>
                        <a:t>Pharmacist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7.4%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371475">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startAt="4"/>
                        <a:tabLst/>
                      </a:pPr>
                      <a:r>
                        <a:rPr kumimoji="0" lang="en-US" sz="1800" b="0" i="0" u="none" strike="noStrike" cap="none" normalizeH="0" baseline="0" smtClean="0">
                          <a:ln>
                            <a:noFill/>
                          </a:ln>
                          <a:solidFill>
                            <a:srgbClr val="000000"/>
                          </a:solidFill>
                          <a:effectLst/>
                          <a:latin typeface="Constantia" pitchFamily="18" charset="0"/>
                        </a:rPr>
                        <a:t>Scientific researcher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5.5%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startAt="4"/>
                        <a:tabLst/>
                      </a:pPr>
                      <a:r>
                        <a:rPr kumimoji="0" lang="en-US" sz="1800" b="0" i="0" u="none" strike="noStrike" cap="none" normalizeH="0" baseline="0" smtClean="0">
                          <a:ln>
                            <a:noFill/>
                          </a:ln>
                          <a:solidFill>
                            <a:srgbClr val="000000"/>
                          </a:solidFill>
                          <a:effectLst/>
                          <a:latin typeface="Constantia" pitchFamily="18" charset="0"/>
                        </a:rPr>
                        <a:t>Nurse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5.9%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5. Teacher or Administrator (elementary)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5.1%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startAt="9"/>
                        <a:tabLst/>
                      </a:pPr>
                      <a:r>
                        <a:rPr kumimoji="0" lang="en-US" sz="1800" b="0" i="0" u="none" strike="noStrike" cap="none" normalizeH="0" baseline="0" smtClean="0">
                          <a:ln>
                            <a:noFill/>
                          </a:ln>
                          <a:solidFill>
                            <a:srgbClr val="000000"/>
                          </a:solidFill>
                          <a:effectLst/>
                          <a:latin typeface="Constantia" pitchFamily="18" charset="0"/>
                        </a:rPr>
                        <a:t>Teacher or administrator (elementary)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381000" y="171450"/>
            <a:ext cx="8229600" cy="666750"/>
          </a:xfrm>
        </p:spPr>
        <p:txBody>
          <a:bodyPr/>
          <a:lstStyle/>
          <a:p>
            <a:pPr algn="ctr"/>
            <a:r>
              <a:rPr lang="en-US" sz="4000" smtClean="0"/>
              <a:t>4-Year Degree Attainment</a:t>
            </a:r>
          </a:p>
        </p:txBody>
      </p:sp>
      <p:graphicFrame>
        <p:nvGraphicFramePr>
          <p:cNvPr id="22614" name="Group 86"/>
          <p:cNvGraphicFramePr>
            <a:graphicFrameLocks noGrp="1"/>
          </p:cNvGraphicFramePr>
          <p:nvPr>
            <p:ph idx="1"/>
          </p:nvPr>
        </p:nvGraphicFramePr>
        <p:xfrm>
          <a:off x="228600" y="990600"/>
          <a:ext cx="8763000" cy="5554663"/>
        </p:xfrm>
        <a:graphic>
          <a:graphicData uri="http://schemas.openxmlformats.org/drawingml/2006/table">
            <a:tbl>
              <a:tblPr/>
              <a:tblGrid>
                <a:gridCol w="1866900"/>
                <a:gridCol w="1135063"/>
                <a:gridCol w="3976687"/>
                <a:gridCol w="178435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rPr>
                        <a:t>APALC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rPr>
                        <a:t>2005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rgbClr val="FFFFFF"/>
                          </a:solidFill>
                          <a:effectLst/>
                          <a:latin typeface="Constantia" pitchFamily="18" charset="0"/>
                        </a:rPr>
                        <a:t>GAO  (Amer. Community Survey)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rgbClr val="FFFFFF"/>
                          </a:solidFill>
                          <a:effectLst/>
                          <a:latin typeface="Constantia" pitchFamily="18" charset="0"/>
                        </a:rPr>
                        <a:t>2005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Laotian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rgbClr val="FF0000"/>
                          </a:solidFill>
                          <a:effectLst/>
                          <a:latin typeface="Constantia" pitchFamily="18" charset="0"/>
                        </a:rPr>
                        <a:t>Laotian, Hmong, Cambodian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rgbClr val="FF0000"/>
                          </a:solidFill>
                          <a:effectLst/>
                          <a:latin typeface="Constantia" pitchFamily="18" charset="0"/>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Samoan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rgbClr val="FF0000"/>
                          </a:solidFill>
                          <a:effectLst/>
                          <a:latin typeface="Constantia" pitchFamily="18" charset="0"/>
                        </a:rPr>
                        <a:t>Nat. Hawaiian /Other Pac Island.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rgbClr val="FF0000"/>
                          </a:solidFill>
                          <a:effectLst/>
                          <a:latin typeface="Constantia" pitchFamily="18" charset="0"/>
                        </a:rPr>
                        <a:t>17%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Tongan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1" u="none" strike="noStrike" cap="none" normalizeH="0" baseline="0" smtClean="0">
                        <a:ln>
                          <a:noFill/>
                        </a:ln>
                        <a:solidFill>
                          <a:srgbClr val="FF0000"/>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1" u="none" strike="noStrike" cap="none" normalizeH="0" baseline="0" smtClean="0">
                        <a:ln>
                          <a:noFill/>
                        </a:ln>
                        <a:solidFill>
                          <a:srgbClr val="FF0000"/>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Hmong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1" u="none" strike="noStrike" cap="none" normalizeH="0" baseline="0" smtClean="0">
                        <a:ln>
                          <a:noFill/>
                        </a:ln>
                        <a:solidFill>
                          <a:srgbClr val="FF0000"/>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1" u="none" strike="noStrike" cap="none" normalizeH="0" baseline="0" smtClean="0">
                        <a:ln>
                          <a:noFill/>
                        </a:ln>
                        <a:solidFill>
                          <a:srgbClr val="FF0000"/>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Guamanian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1" u="none" strike="noStrike" cap="none" normalizeH="0" baseline="0" smtClean="0">
                        <a:ln>
                          <a:noFill/>
                        </a:ln>
                        <a:solidFill>
                          <a:srgbClr val="FF0000"/>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1" u="none" strike="noStrike" cap="none" normalizeH="0" baseline="0" smtClean="0">
                        <a:ln>
                          <a:noFill/>
                        </a:ln>
                        <a:solidFill>
                          <a:srgbClr val="FF0000"/>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Cambodian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1" u="none" strike="noStrike" cap="none" normalizeH="0" baseline="0" smtClean="0">
                        <a:ln>
                          <a:noFill/>
                        </a:ln>
                        <a:solidFill>
                          <a:srgbClr val="FF0000"/>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1" u="none" strike="noStrike" cap="none" normalizeH="0" baseline="0" smtClean="0">
                        <a:ln>
                          <a:noFill/>
                        </a:ln>
                        <a:solidFill>
                          <a:srgbClr val="FF0000"/>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Vietnamese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21%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rgbClr val="FF0000"/>
                          </a:solidFill>
                          <a:effectLst/>
                          <a:latin typeface="Constantia" pitchFamily="18" charset="0"/>
                        </a:rPr>
                        <a:t>Vietnamese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rgbClr val="FF0000"/>
                          </a:solidFill>
                          <a:effectLst/>
                          <a:latin typeface="Constantia" pitchFamily="18" charset="0"/>
                        </a:rPr>
                        <a:t>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Nat. Hawaiian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Constantia" pitchFamily="18" charset="0"/>
                        </a:rPr>
                        <a:t>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1" u="none" strike="noStrike" cap="none" normalizeH="0" baseline="0" smtClean="0">
                        <a:ln>
                          <a:noFill/>
                        </a:ln>
                        <a:solidFill>
                          <a:srgbClr val="FF0000"/>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1" u="none" strike="noStrike" cap="none" normalizeH="0" baseline="0" smtClean="0">
                        <a:ln>
                          <a:noFill/>
                        </a:ln>
                        <a:solidFill>
                          <a:srgbClr val="FF0000"/>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Sri Lankan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43%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rgbClr val="000000"/>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rgbClr val="000000"/>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Korean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48%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Constantia" pitchFamily="18" charset="0"/>
                        </a:rPr>
                        <a:t>Korean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Constantia" pitchFamily="18" charset="0"/>
                        </a:rPr>
                        <a:t>54%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Bangladeshi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55%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Constantia" pitchFamily="18" charset="0"/>
                        </a:rPr>
                        <a:t>Pakistan, Bangladesh, Sri Lankan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Constantia" pitchFamily="18" charset="0"/>
                        </a:rPr>
                        <a:t>54%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Chinese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59%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Constantia" pitchFamily="18" charset="0"/>
                        </a:rPr>
                        <a:t>Chinese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Constantia" pitchFamily="18" charset="0"/>
                        </a:rPr>
                        <a:t>53%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Pakistani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60%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rgbClr val="000000"/>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rgbClr val="000000"/>
                        </a:solidFill>
                        <a:effectLst/>
                        <a:latin typeface="Constanti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Asian Indian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rPr>
                        <a: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Constantia" pitchFamily="18" charset="0"/>
                        </a:rPr>
                        <a:t>Asian Indian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Constantia" pitchFamily="18" charset="0"/>
                        </a:rPr>
                        <a:t>68%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666750"/>
          </a:xfrm>
        </p:spPr>
        <p:txBody>
          <a:bodyPr>
            <a:normAutofit fontScale="90000"/>
          </a:bodyPr>
          <a:lstStyle/>
          <a:p>
            <a:pPr algn="ctr" fontAlgn="auto">
              <a:spcAft>
                <a:spcPts val="0"/>
              </a:spcAft>
              <a:defRPr/>
            </a:pPr>
            <a:r>
              <a:rPr lang="en-US" sz="4400" dirty="0" smtClean="0"/>
              <a:t>4-Year Degree Attainment</a:t>
            </a:r>
            <a:endParaRPr lang="en-US" sz="4400" dirty="0"/>
          </a:p>
        </p:txBody>
      </p:sp>
      <p:sp>
        <p:nvSpPr>
          <p:cNvPr id="23554" name="Content Placeholder 2"/>
          <p:cNvSpPr>
            <a:spLocks noGrp="1"/>
          </p:cNvSpPr>
          <p:nvPr>
            <p:ph idx="1"/>
          </p:nvPr>
        </p:nvSpPr>
        <p:spPr>
          <a:xfrm>
            <a:off x="762000" y="2133600"/>
            <a:ext cx="7620000" cy="3733800"/>
          </a:xfrm>
        </p:spPr>
        <p:txBody>
          <a:bodyPr/>
          <a:lstStyle/>
          <a:p>
            <a:r>
              <a:rPr lang="en-US" smtClean="0"/>
              <a:t>2005  ACE report on graduation rates:  </a:t>
            </a:r>
          </a:p>
          <a:p>
            <a:pPr lvl="1"/>
            <a:r>
              <a:rPr lang="en-US" smtClean="0"/>
              <a:t>AAPI 1989 cohort - 62.7%</a:t>
            </a:r>
          </a:p>
          <a:p>
            <a:pPr lvl="1"/>
            <a:r>
              <a:rPr lang="en-US" smtClean="0"/>
              <a:t>AAPI 1995 cohort - 62.3%</a:t>
            </a:r>
          </a:p>
          <a:p>
            <a:pPr>
              <a:buFont typeface="Wingdings 2" pitchFamily="18" charset="2"/>
              <a:buNone/>
            </a:pPr>
            <a:endParaRPr lang="en-US" smtClean="0"/>
          </a:p>
          <a:p>
            <a:r>
              <a:rPr lang="en-US" smtClean="0">
                <a:solidFill>
                  <a:srgbClr val="C00000"/>
                </a:solidFill>
              </a:rPr>
              <a:t>2008 NCES report on graduation rates from 4-year Title IV institutions:</a:t>
            </a:r>
          </a:p>
          <a:p>
            <a:pPr lvl="1"/>
            <a:r>
              <a:rPr lang="en-US" smtClean="0">
                <a:solidFill>
                  <a:srgbClr val="C00000"/>
                </a:solidFill>
              </a:rPr>
              <a:t>AAPI 2000 cohort - 65.8%</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329</TotalTime>
  <Words>771</Words>
  <Application>Microsoft Office PowerPoint</Application>
  <PresentationFormat>On-screen Show (4:3)</PresentationFormat>
  <Paragraphs>226</Paragraphs>
  <Slides>11</Slides>
  <Notes>1</Notes>
  <HiddenSlides>0</HiddenSlides>
  <MMClips>0</MMClips>
  <ScaleCrop>false</ScaleCrop>
  <HeadingPairs>
    <vt:vector size="6" baseType="variant">
      <vt:variant>
        <vt:lpstr>Fonts Used</vt:lpstr>
      </vt:variant>
      <vt:variant>
        <vt:i4>4</vt:i4>
      </vt:variant>
      <vt:variant>
        <vt:lpstr>Design Template</vt:lpstr>
      </vt:variant>
      <vt:variant>
        <vt:i4>4</vt:i4>
      </vt:variant>
      <vt:variant>
        <vt:lpstr>Slide Titles</vt:lpstr>
      </vt:variant>
      <vt:variant>
        <vt:i4>11</vt:i4>
      </vt:variant>
    </vt:vector>
  </HeadingPairs>
  <TitlesOfParts>
    <vt:vector size="19" baseType="lpstr">
      <vt:lpstr>Constantia</vt:lpstr>
      <vt:lpstr>Arial</vt:lpstr>
      <vt:lpstr>Calibri</vt:lpstr>
      <vt:lpstr>Wingdings 2</vt:lpstr>
      <vt:lpstr>Flow</vt:lpstr>
      <vt:lpstr>Flow</vt:lpstr>
      <vt:lpstr>Flow</vt:lpstr>
      <vt:lpstr>Flow</vt:lpstr>
      <vt:lpstr>Slide 1</vt:lpstr>
      <vt:lpstr>Context and Perspectives</vt:lpstr>
      <vt:lpstr>AAPI Administrators and Presidents in Colleges and Universities</vt:lpstr>
      <vt:lpstr>Putting “Gains” in Context</vt:lpstr>
      <vt:lpstr>Questions for AAPI Administrators</vt:lpstr>
      <vt:lpstr>Preference for Major among AAPI Freshmen</vt:lpstr>
      <vt:lpstr>Career Aspirations among AAPI Freshmen</vt:lpstr>
      <vt:lpstr>4-Year Degree Attainment</vt:lpstr>
      <vt:lpstr>4-Year Degree Attainment</vt:lpstr>
      <vt:lpstr>Asian American and Native American Pacific Islanders Serving Institution (AANAPISI)</vt:lpstr>
      <vt:lpstr>Challenging Goals</vt:lpstr>
    </vt:vector>
  </TitlesOfParts>
  <Company>California State University, Fullerton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AAPI Education Administrators </dc:title>
  <dc:creator>hwang</dc:creator>
  <cp:lastModifiedBy>Howard Wang</cp:lastModifiedBy>
  <cp:revision>42</cp:revision>
  <dcterms:created xsi:type="dcterms:W3CDTF">2008-06-05T21:58:13Z</dcterms:created>
  <dcterms:modified xsi:type="dcterms:W3CDTF">2008-06-06T15:34:06Z</dcterms:modified>
</cp:coreProperties>
</file>