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332" r:id="rId2"/>
    <p:sldId id="369" r:id="rId3"/>
    <p:sldId id="371" r:id="rId4"/>
    <p:sldId id="375" r:id="rId5"/>
    <p:sldId id="410" r:id="rId6"/>
    <p:sldId id="402" r:id="rId7"/>
    <p:sldId id="413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67829" autoAdjust="0"/>
  </p:normalViewPr>
  <p:slideViewPr>
    <p:cSldViewPr>
      <p:cViewPr>
        <p:scale>
          <a:sx n="50" d="100"/>
          <a:sy n="50" d="100"/>
        </p:scale>
        <p:origin x="-10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80FD0B3-DEE1-4CDB-A1CA-3CCE29B39E8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14D12-ED06-441F-8C24-EA72EF2B03E9}" type="slidenum">
              <a:rPr lang="en-US"/>
              <a:pPr/>
              <a:t>1</a:t>
            </a:fld>
            <a:endParaRPr lang="en-US"/>
          </a:p>
        </p:txBody>
      </p:sp>
      <p:sp>
        <p:nvSpPr>
          <p:cNvPr id="297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VA Heart Failure Network</a:t>
            </a:r>
          </a:p>
          <a:p>
            <a:endParaRPr lang="en-US" b="1"/>
          </a:p>
          <a:p>
            <a:r>
              <a:rPr lang="en-US"/>
              <a:t>Paul Heidenreich MD</a:t>
            </a:r>
          </a:p>
          <a:p>
            <a:r>
              <a:rPr lang="en-US"/>
              <a:t>Barry Massie MD</a:t>
            </a:r>
          </a:p>
          <a:p>
            <a:r>
              <a:rPr lang="en-US"/>
              <a:t>Iliana Pina MD</a:t>
            </a:r>
          </a:p>
          <a:p>
            <a:endParaRPr lang="en-US"/>
          </a:p>
          <a:p>
            <a:r>
              <a:rPr lang="en-US"/>
              <a:t>5/1/2007</a:t>
            </a:r>
          </a:p>
          <a:p>
            <a:endParaRPr lang="en-US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9BC23-CFE1-4CCE-BAD0-C333CEDB0431}" type="slidenum">
              <a:rPr lang="en-US"/>
              <a:pPr/>
              <a:t>2</a:t>
            </a:fld>
            <a:endParaRPr lang="en-US"/>
          </a:p>
        </p:txBody>
      </p:sp>
      <p:sp>
        <p:nvSpPr>
          <p:cNvPr id="299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Outline</a:t>
            </a:r>
          </a:p>
          <a:p>
            <a:endParaRPr lang="en-US"/>
          </a:p>
          <a:p>
            <a:r>
              <a:rPr lang="en-US"/>
              <a:t>Announcements (5 mins)</a:t>
            </a:r>
          </a:p>
          <a:p>
            <a:r>
              <a:rPr lang="en-US"/>
              <a:t>Implanted Monitoring Devices (10 mins)</a:t>
            </a:r>
          </a:p>
          <a:p>
            <a:r>
              <a:rPr lang="en-US"/>
              <a:t>Barry Massie</a:t>
            </a:r>
          </a:p>
          <a:p>
            <a:r>
              <a:rPr lang="en-US"/>
              <a:t>National HF Training Program (30 mins)</a:t>
            </a:r>
          </a:p>
          <a:p>
            <a:r>
              <a:rPr lang="en-US"/>
              <a:t>Iliana Pina</a:t>
            </a:r>
          </a:p>
          <a:p>
            <a:r>
              <a:rPr lang="en-US"/>
              <a:t>Discussion (15 minutes)</a:t>
            </a:r>
          </a:p>
          <a:p>
            <a:endParaRPr lang="en-US"/>
          </a:p>
          <a:p>
            <a:endParaRPr lang="en-US" b="1"/>
          </a:p>
          <a:p>
            <a:endParaRPr lang="en-US" b="1"/>
          </a:p>
          <a:p>
            <a:endParaRPr lang="en-US"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D4CA1D-B887-45B3-B1BF-16D7B9F7FBBE}" type="slidenum">
              <a:rPr lang="en-US"/>
              <a:pPr/>
              <a:t>3</a:t>
            </a:fld>
            <a:endParaRPr lang="en-US"/>
          </a:p>
        </p:txBody>
      </p:sp>
      <p:sp>
        <p:nvSpPr>
          <p:cNvPr id="300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Announcement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4AEFA-F0DE-4DB6-9FBE-DE45E078F015}" type="slidenum">
              <a:rPr lang="en-US"/>
              <a:pPr/>
              <a:t>4</a:t>
            </a:fld>
            <a:endParaRPr lang="en-US"/>
          </a:p>
        </p:txBody>
      </p:sp>
      <p:sp>
        <p:nvSpPr>
          <p:cNvPr id="301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Looking for Interested VA Echocardiography Labs</a:t>
            </a:r>
          </a:p>
          <a:p>
            <a:endParaRPr lang="en-US"/>
          </a:p>
          <a:p>
            <a:r>
              <a:rPr lang="en-US"/>
              <a:t>Create a multicenter registry of low LVEF patients to be linked with other VA data.</a:t>
            </a:r>
          </a:p>
          <a:p>
            <a:r>
              <a:rPr lang="en-US"/>
              <a:t>Work toward a standard echocardiography report.</a:t>
            </a:r>
          </a:p>
          <a:p>
            <a:r>
              <a:rPr lang="en-US"/>
              <a:t>Implement reminders.</a:t>
            </a:r>
          </a:p>
          <a:p>
            <a:r>
              <a:rPr lang="en-US"/>
              <a:t>Examine quality of LVEF measurement.</a:t>
            </a:r>
          </a:p>
          <a:p>
            <a:endParaRPr lang="en-US" b="1"/>
          </a:p>
          <a:p>
            <a:r>
              <a:rPr lang="en-US"/>
              <a:t>Contacts: AnjuSahay@va.gov Or PaulHeidenreich@va.gov</a:t>
            </a:r>
          </a:p>
          <a:p>
            <a:endParaRPr lang="en-US"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1C3A6-3BCE-4BA7-BACE-9066BC8D83D1}" type="slidenum">
              <a:rPr lang="en-US"/>
              <a:pPr/>
              <a:t>5</a:t>
            </a:fld>
            <a:endParaRPr lang="en-US"/>
          </a:p>
        </p:txBody>
      </p:sp>
      <p:sp>
        <p:nvSpPr>
          <p:cNvPr id="302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Call for Description of HF Programs/Clinics</a:t>
            </a:r>
          </a:p>
          <a:p>
            <a:endParaRPr lang="en-US" b="1"/>
          </a:p>
          <a:p>
            <a:r>
              <a:rPr lang="en-US"/>
              <a:t>Unique aspects </a:t>
            </a:r>
          </a:p>
          <a:p>
            <a:r>
              <a:rPr lang="en-US"/>
              <a:t>Organizational factors (eg., leadership, resources, communication, staff, etc.) </a:t>
            </a:r>
          </a:p>
          <a:p>
            <a:r>
              <a:rPr lang="en-US"/>
              <a:t>Why it worked (or didn't work) </a:t>
            </a:r>
          </a:p>
          <a:p>
            <a:r>
              <a:rPr lang="en-US"/>
              <a:t>Definition of Success </a:t>
            </a:r>
          </a:p>
          <a:p>
            <a:r>
              <a:rPr lang="en-US"/>
              <a:t>Lessons learned</a:t>
            </a:r>
          </a:p>
          <a:p>
            <a:r>
              <a:rPr lang="en-US"/>
              <a:t>Facilitators </a:t>
            </a:r>
          </a:p>
          <a:p>
            <a:r>
              <a:rPr lang="en-US"/>
              <a:t>Barriers </a:t>
            </a:r>
          </a:p>
          <a:p>
            <a:endParaRPr lang="en-US"/>
          </a:p>
          <a:p>
            <a:endParaRPr lang="en-US"/>
          </a:p>
          <a:p>
            <a:endParaRPr lang="en-US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F6843-7FD6-4312-9CB3-F0723A75EEE7}" type="slidenum">
              <a:rPr lang="en-US"/>
              <a:pPr/>
              <a:t>6</a:t>
            </a:fld>
            <a:endParaRPr lang="en-US"/>
          </a:p>
        </p:txBody>
      </p:sp>
      <p:sp>
        <p:nvSpPr>
          <p:cNvPr id="313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Implanted Monitoring Devices</a:t>
            </a:r>
          </a:p>
          <a:p>
            <a:endParaRPr lang="en-US" b="1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Hemodynamic monitors or devices that assess fluid content.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Interest in "centralized" monitoring group to deal with the data similar to the ICD program.</a:t>
            </a:r>
          </a:p>
          <a:p>
            <a:endParaRPr lang="en-US"/>
          </a:p>
          <a:p>
            <a:endParaRPr lang="en-US"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AD68-A751-486B-B323-7759478071D9}" type="slidenum">
              <a:rPr lang="en-US"/>
              <a:pPr/>
              <a:t>7</a:t>
            </a:fld>
            <a:endParaRPr lang="en-US"/>
          </a:p>
        </p:txBody>
      </p:sp>
      <p:sp>
        <p:nvSpPr>
          <p:cNvPr id="322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Next Cal</a:t>
            </a:r>
          </a:p>
          <a:p>
            <a:endParaRPr lang="en-US" b="1"/>
          </a:p>
          <a:p>
            <a:r>
              <a:rPr lang="en-US" b="1"/>
              <a:t>l</a:t>
            </a:r>
            <a:r>
              <a:rPr lang="en-US"/>
              <a:t>July 3rd 10 am Pacific/ 1pm Eastern</a:t>
            </a:r>
          </a:p>
          <a:p>
            <a:r>
              <a:rPr lang="en-US"/>
              <a:t>Please let us know if you would like to discuss heart failure related programs/experience.</a:t>
            </a:r>
          </a:p>
          <a:p>
            <a:r>
              <a:rPr lang="en-US"/>
              <a:t>Positive or Negative</a:t>
            </a:r>
          </a:p>
          <a:p>
            <a:r>
              <a:rPr lang="en-US"/>
              <a:t>Any VA investigators leading multicenter clinical trials looking for sites.</a:t>
            </a:r>
          </a:p>
          <a:p>
            <a:endParaRPr lang="en-US"/>
          </a:p>
          <a:p>
            <a:endParaRPr lang="en-US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12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5124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9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01D35B8-629A-4325-8D78-6EFE379806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C5AF8D-D783-49C5-AC2C-A5A7CAB0C2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371AB7-5AB9-4DE6-97C9-240D5CF5C7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1CF667-B7E5-4A12-B401-0406B8204D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3B0BAE-6984-4FD7-B6D2-69DA99D1AC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9D51F4-1B99-4E8F-90FF-CD8748C7C9D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3C0038-78AE-4E27-BBBB-35934FF82E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7C20BD-9F65-4006-A0A5-D72AED74EE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CD7825-C893-496C-9B1C-5AD2D6441C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522085-A09C-41AC-8820-6BA1BFA4705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BFF83E-DE34-450D-B2D1-9EC4657BB8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fld id="{27C2E627-B5B8-4F2B-9BDA-2A4AB3964F1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4101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41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nju.Sahay@va.go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aul.Heidenreich@va.go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nju.Sahay@va.go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VA Heart Failure Network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Paul Heidenreich MD</a:t>
            </a:r>
          </a:p>
          <a:p>
            <a:pPr>
              <a:lnSpc>
                <a:spcPct val="90000"/>
              </a:lnSpc>
            </a:pPr>
            <a:r>
              <a:rPr lang="en-US" sz="2800"/>
              <a:t>Barry Massie MD</a:t>
            </a:r>
          </a:p>
          <a:p>
            <a:pPr>
              <a:lnSpc>
                <a:spcPct val="90000"/>
              </a:lnSpc>
            </a:pPr>
            <a:r>
              <a:rPr lang="en-US" sz="2800"/>
              <a:t>Iliana Pina MD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5/1/2007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r>
              <a:rPr lang="en-US"/>
              <a:t>Announcements (5 mins)</a:t>
            </a:r>
          </a:p>
          <a:p>
            <a:r>
              <a:rPr lang="en-US"/>
              <a:t>Implanted Monitoring Devices (10 mins)</a:t>
            </a:r>
          </a:p>
          <a:p>
            <a:pPr lvl="1"/>
            <a:r>
              <a:rPr lang="en-US"/>
              <a:t>Barry Massie</a:t>
            </a:r>
          </a:p>
          <a:p>
            <a:r>
              <a:rPr lang="en-US"/>
              <a:t>National HF Training Program (30 mins)</a:t>
            </a:r>
          </a:p>
          <a:p>
            <a:pPr lvl="1"/>
            <a:r>
              <a:rPr lang="en-US"/>
              <a:t>Iliana Pina</a:t>
            </a:r>
          </a:p>
          <a:p>
            <a:r>
              <a:rPr lang="en-US"/>
              <a:t>Discussion (15 minutes)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7" name="Picture 5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0" y="0"/>
            <a:ext cx="6151563" cy="6858000"/>
          </a:xfrm>
          <a:noFill/>
          <a:ln/>
        </p:spPr>
      </p:pic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4876800" y="5867400"/>
            <a:ext cx="2074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2"/>
                </a:solidFill>
              </a:rPr>
              <a:t>son.nguyen1.va.gov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Looking for Interested</a:t>
            </a:r>
            <a:br>
              <a:rPr lang="en-US" sz="4000"/>
            </a:br>
            <a:r>
              <a:rPr lang="en-US" sz="4000"/>
              <a:t>VA Echocardiography Labs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Create a multicenter registry of low LVEF patients to be linked with other VA data.</a:t>
            </a:r>
          </a:p>
          <a:p>
            <a:r>
              <a:rPr lang="en-US"/>
              <a:t>Work toward a standard echocardiography report.</a:t>
            </a:r>
          </a:p>
          <a:p>
            <a:r>
              <a:rPr lang="en-US"/>
              <a:t>Implement reminders.</a:t>
            </a:r>
          </a:p>
          <a:p>
            <a:r>
              <a:rPr lang="en-US"/>
              <a:t>Examine quality of LVEF measurement.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441325" y="6227763"/>
            <a:ext cx="749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Contacts: </a:t>
            </a:r>
            <a:r>
              <a:rPr lang="en-US" sz="2400">
                <a:hlinkClick r:id="rId3"/>
              </a:rPr>
              <a:t>Anju.Sahay@va.gov</a:t>
            </a:r>
            <a:r>
              <a:rPr lang="en-US" sz="2400"/>
              <a:t>   Or </a:t>
            </a:r>
            <a:r>
              <a:rPr lang="en-US" sz="2400">
                <a:hlinkClick r:id="rId4"/>
              </a:rPr>
              <a:t>Paul.Heidenreich@va.gov</a:t>
            </a:r>
            <a:r>
              <a:rPr lang="en-US" sz="240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Call for Description of HF Programs/Clinics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Unique aspects </a:t>
            </a:r>
          </a:p>
          <a:p>
            <a:r>
              <a:rPr lang="en-US">
                <a:effectLst/>
              </a:rPr>
              <a:t>Organizational factors (eg., leadership, resources, communication, staff, etc.) </a:t>
            </a:r>
          </a:p>
          <a:p>
            <a:r>
              <a:rPr lang="en-US">
                <a:effectLst/>
              </a:rPr>
              <a:t>Why it worked (or didn't work) </a:t>
            </a:r>
          </a:p>
          <a:p>
            <a:pPr lvl="1"/>
            <a:r>
              <a:rPr lang="en-US">
                <a:effectLst/>
              </a:rPr>
              <a:t>Definition of Success </a:t>
            </a:r>
          </a:p>
          <a:p>
            <a:pPr lvl="1"/>
            <a:r>
              <a:rPr lang="en-US">
                <a:effectLst/>
              </a:rPr>
              <a:t>Lessons learned</a:t>
            </a:r>
          </a:p>
          <a:p>
            <a:pPr lvl="2"/>
            <a:r>
              <a:rPr lang="en-US">
                <a:effectLst/>
              </a:rPr>
              <a:t>Facilitators </a:t>
            </a:r>
          </a:p>
          <a:p>
            <a:pPr lvl="2"/>
            <a:r>
              <a:rPr lang="en-US">
                <a:effectLst/>
              </a:rPr>
              <a:t>Barriers </a:t>
            </a:r>
          </a:p>
          <a:p>
            <a:pPr>
              <a:buFont typeface="Wingdings" pitchFamily="2" charset="2"/>
              <a:buNone/>
            </a:pPr>
            <a:endParaRPr lang="en-US">
              <a:effectLst/>
            </a:endParaRPr>
          </a:p>
          <a:p>
            <a:endParaRPr lang="en-US"/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441325" y="6227763"/>
            <a:ext cx="363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Contact: </a:t>
            </a:r>
            <a:r>
              <a:rPr lang="en-US" sz="2400">
                <a:hlinkClick r:id="rId3"/>
              </a:rPr>
              <a:t>Anju.Sahay@va.gov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Implanted Monitoring Devices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>
                <a:effectLst/>
              </a:rPr>
              <a:t>Hemodynamic monitors or devices that assess fluid content.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>
                <a:effectLst/>
              </a:rPr>
              <a:t>Interest in "centralized" monitoring group to deal with the data similar to the ICD program.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/>
              <a:t>Next Call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July 3rd 10 am Pacific/ 1pm Eastern</a:t>
            </a:r>
          </a:p>
          <a:p>
            <a:r>
              <a:rPr lang="en-US"/>
              <a:t>Please let us know if you would like to discuss heart failure related programs/experience.</a:t>
            </a:r>
          </a:p>
          <a:p>
            <a:pPr lvl="1"/>
            <a:r>
              <a:rPr lang="en-US"/>
              <a:t>Positive or Negative</a:t>
            </a:r>
          </a:p>
          <a:p>
            <a:r>
              <a:rPr lang="en-US"/>
              <a:t>Any VA investigators leading multicenter clinical trials looking for sites.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2794</TotalTime>
  <Words>334</Words>
  <Application>Microsoft PowerPoint</Application>
  <PresentationFormat>On-screen Show (4:3)</PresentationFormat>
  <Paragraphs>84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Garamond</vt:lpstr>
      <vt:lpstr>Times New Roman</vt:lpstr>
      <vt:lpstr>Wingdings</vt:lpstr>
      <vt:lpstr>Stream</vt:lpstr>
      <vt:lpstr>VA Heart Failure Network</vt:lpstr>
      <vt:lpstr>Outline</vt:lpstr>
      <vt:lpstr>Slide 3</vt:lpstr>
      <vt:lpstr>Looking for Interested VA Echocardiography Labs</vt:lpstr>
      <vt:lpstr>Call for Description of HF Programs/Clinics</vt:lpstr>
      <vt:lpstr>Implanted Monitoring Devices</vt:lpstr>
      <vt:lpstr>Next Call</vt:lpstr>
    </vt:vector>
  </TitlesOfParts>
  <Company>DEPT. OF VETERANS AFFAIRS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of Heart Failure Care</dc:title>
  <dc:creator>vhapalheidep</dc:creator>
  <cp:lastModifiedBy>vhapalsahaya</cp:lastModifiedBy>
  <cp:revision>88</cp:revision>
  <dcterms:created xsi:type="dcterms:W3CDTF">2006-09-08T17:31:06Z</dcterms:created>
  <dcterms:modified xsi:type="dcterms:W3CDTF">2007-11-01T22:42:34Z</dcterms:modified>
</cp:coreProperties>
</file>