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Default Extension="xlsx" ContentType="application/vnd.openxmlformats-officedocument.spreadsheetml.sheet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6858000" cy="9144000"/>
  <p:custShowLst/>
  <p:defaultTextStyle>
    <a:defPPr>
      <a:defRPr lang="en-US"/>
    </a:defPPr>
    <a:lvl1pPr algn="l" marL="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loop="false" showAnimation="true" showNarration="true" useTimings="false">
    <p:present/>
    <p:sldAll/>
    <p:penClr>
      <a:prstClr val="red"/>
    </p:penClr>
  </p:showPr>
</p:presentationPr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 varScale="false">
        <p:scale>
          <a:sx n="100" d="100"/>
          <a:sy n="100" d="100"/>
        </p:scale>
        <p:origin x="0" y="0"/>
      </p:cViewPr>
    </p:cSldViewPr>
  </p:slideViewPr>
  <p:notesViewPr>
    <p:cSldViewPr>
      <p:cViewPr varScale="false">
        <p:scale>
          <a:sx n="100" d="100"/>
          <a:sy n="10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presProps" Target="presProps.xml" /><Relationship Id="rId7" Type="http://schemas.openxmlformats.org/officeDocument/2006/relationships/viewProps" Target="viewProp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barChart>
        <c:barDir val="col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cat>
            <c:multiLvlStrRef>
              <c:f>Sheet1!$A$2:$A$34</c:f>
              <c:multiLvlStrCache>
                <c:ptCount val="33"/>
                <c:lvl>
                  <c:pt idx="0">
                    <c:v>07/31/2022</c:v>
                  </c:pt>
                  <c:pt idx="1">
                    <c:v>08/01/2022</c:v>
                  </c:pt>
                  <c:pt idx="2">
                    <c:v>08/02/2022</c:v>
                  </c:pt>
                  <c:pt idx="3">
                    <c:v>08/03/2022</c:v>
                  </c:pt>
                  <c:pt idx="4">
                    <c:v>08/04/2022</c:v>
                  </c:pt>
                  <c:pt idx="5">
                    <c:v>08/05/2022</c:v>
                  </c:pt>
                  <c:pt idx="6">
                    <c:v>08/06/2022</c:v>
                  </c:pt>
                  <c:pt idx="7">
                    <c:v>08/07/2022</c:v>
                  </c:pt>
                  <c:pt idx="8">
                    <c:v>08/08/2022</c:v>
                  </c:pt>
                  <c:pt idx="9">
                    <c:v>08/09/2022</c:v>
                  </c:pt>
                  <c:pt idx="10">
                    <c:v>08/10/2022</c:v>
                  </c:pt>
                  <c:pt idx="11">
                    <c:v>08/11/2022</c:v>
                  </c:pt>
                  <c:pt idx="12">
                    <c:v>08/12/2022</c:v>
                  </c:pt>
                  <c:pt idx="13">
                    <c:v>08/13/2022</c:v>
                  </c:pt>
                  <c:pt idx="14">
                    <c:v>08/14/2022</c:v>
                  </c:pt>
                  <c:pt idx="15">
                    <c:v>08/15/2022</c:v>
                  </c:pt>
                  <c:pt idx="16">
                    <c:v>08/16/2022</c:v>
                  </c:pt>
                  <c:pt idx="17">
                    <c:v>08/17/2022</c:v>
                  </c:pt>
                  <c:pt idx="18">
                    <c:v>08/18/2022</c:v>
                  </c:pt>
                  <c:pt idx="19">
                    <c:v>08/19/2022</c:v>
                  </c:pt>
                  <c:pt idx="20">
                    <c:v>08/20/2022</c:v>
                  </c:pt>
                  <c:pt idx="21">
                    <c:v>08/21/2022</c:v>
                  </c:pt>
                  <c:pt idx="22">
                    <c:v>08/22/2022</c:v>
                  </c:pt>
                  <c:pt idx="23">
                    <c:v>08/23/2022</c:v>
                  </c:pt>
                  <c:pt idx="24">
                    <c:v>08/24/2022</c:v>
                  </c:pt>
                  <c:pt idx="25">
                    <c:v>08/25/2022</c:v>
                  </c:pt>
                  <c:pt idx="26">
                    <c:v>08/26/2022</c:v>
                  </c:pt>
                  <c:pt idx="27">
                    <c:v>08/27/2022</c:v>
                  </c:pt>
                  <c:pt idx="28">
                    <c:v>08/28/2022</c:v>
                  </c:pt>
                  <c:pt idx="29">
                    <c:v>08/29/2022</c:v>
                  </c:pt>
                  <c:pt idx="30">
                    <c:v>08/30/2022</c:v>
                  </c:pt>
                  <c:pt idx="31">
                    <c:v>08/31/2022</c:v>
                  </c:pt>
                </c:lvl>
              </c:multiLvlStrCache>
            </c:multiLvl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2</c:v>
                </c:pt>
                <c:pt idx="1">
                  <c:v>63</c:v>
                </c:pt>
                <c:pt idx="2">
                  <c:v>154</c:v>
                </c:pt>
                <c:pt idx="3">
                  <c:v>169</c:v>
                </c:pt>
                <c:pt idx="4">
                  <c:v>149</c:v>
                </c:pt>
                <c:pt idx="5">
                  <c:v>160</c:v>
                </c:pt>
                <c:pt idx="6">
                  <c:v>437</c:v>
                </c:pt>
                <c:pt idx="7">
                  <c:v>189</c:v>
                </c:pt>
                <c:pt idx="8">
                  <c:v>160</c:v>
                </c:pt>
                <c:pt idx="9">
                  <c:v>228</c:v>
                </c:pt>
                <c:pt idx="10">
                  <c:v>256</c:v>
                </c:pt>
                <c:pt idx="11">
                  <c:v>177</c:v>
                </c:pt>
                <c:pt idx="12">
                  <c:v>130</c:v>
                </c:pt>
                <c:pt idx="13">
                  <c:v>142</c:v>
                </c:pt>
                <c:pt idx="14">
                  <c:v>62</c:v>
                </c:pt>
                <c:pt idx="15">
                  <c:v>47</c:v>
                </c:pt>
                <c:pt idx="16">
                  <c:v>32</c:v>
                </c:pt>
                <c:pt idx="17">
                  <c:v>0</c:v>
                </c:pt>
                <c:pt idx="18">
                  <c:v>74</c:v>
                </c:pt>
                <c:pt idx="19">
                  <c:v>144</c:v>
                </c:pt>
                <c:pt idx="20">
                  <c:v>33</c:v>
                </c:pt>
                <c:pt idx="21">
                  <c:v>47</c:v>
                </c:pt>
                <c:pt idx="22">
                  <c:v>77</c:v>
                </c:pt>
                <c:pt idx="23">
                  <c:v>67</c:v>
                </c:pt>
                <c:pt idx="24">
                  <c:v>138</c:v>
                </c:pt>
                <c:pt idx="25">
                  <c:v>90</c:v>
                </c:pt>
                <c:pt idx="26">
                  <c:v>70</c:v>
                </c:pt>
                <c:pt idx="27">
                  <c:v>337</c:v>
                </c:pt>
                <c:pt idx="28">
                  <c:v>119</c:v>
                </c:pt>
                <c:pt idx="29">
                  <c:v>99</c:v>
                </c:pt>
                <c:pt idx="30">
                  <c:v>23</c:v>
                </c:pt>
                <c:pt idx="31">
                  <c:v>55</c:v>
                </c:pt>
              </c:numCache>
            </c:numRef>
          </c:val>
        </c:ser>
        <c:gapWidth val="219"/>
        <c:overlap val="-27"/>
        <c:axId val="1"/>
        <c:axId val="2"/>
      </c:barChart>
      <c:catAx>
        <c:axId val="1"/>
        <c:scaling>
          <c:orientation val="minMax"/>
        </c:scaling>
        <c:delete val="false"/>
        <c:axPos val="b"/>
        <c:majorTickMark val="none"/>
        <c:minorTickMark val="none"/>
        <c:tickLblPos val="nextTo"/>
        <c:spPr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"/>
        <c:crosses val="autoZero"/>
        <c:noMultiLvlLbl val="false"/>
      </c:catAx>
      <c:valAx>
        <c:axId val="2"/>
        <c:scaling>
          <c:orientation val="minMax"/>
        </c:scaling>
        <c:delete val="false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majorTickMark val="none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b="false" i="false" sz="900" u="none" strike="noStrike" baseline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autoZero"/>
      </c:valAx>
    </c:plotArea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false"/>
  <c:roundedCorners val="false"/>
  <c:chart>
    <c:autoTitleDeleted val="false"/>
    <c:plotArea>
      <c:pieChart>
        <c:varyColors val="true"/>
        <c:ser>
          <c:idx val="0"/>
          <c:order val="0"/>
          <c:tx>
            <c:strRef>
              <c:f>Sheet1!$A$1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Lbls>
            <c:spPr>
              <a:noFill/>
              <a:ln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b="false" i="false" sz="900" u="none" strike="noStrike" baseline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false"/>
            <c:showVal val="false"/>
            <c:showCatName val="false"/>
            <c:showSerName val="false"/>
            <c:showPercent val="true"/>
            <c:showBubbleSize val="false"/>
            <c:showLeaderLines/>
            <c:extLst>
              <c:ext xmlns:c15="http://schemas.microsoft.com/office/drawing/2012/chart" uri="{CE6537A1-D6FC-4f65-9D91-7224C49458BB}"/>
            </c:extLst>
          </c:dLbls>
          <c:val>
            <c:numRef>
              <c:f>Sheet1!$A$2:$A$6</c:f>
              <c:numCache>
                <c:formatCode>General</c:formatCode>
                <c:ptCount val="5"/>
                <c:pt idx="0">
                  <c:v>1451</c:v>
                </c:pt>
                <c:pt idx="1">
                  <c:v>288</c:v>
                </c:pt>
                <c:pt idx="2">
                  <c:v>208</c:v>
                </c:pt>
                <c:pt idx="3">
                  <c:v>117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Series2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Lbls>
            <c:spPr>
              <a:noFill/>
              <a:ln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b="false" i="false" sz="900" u="none" strike="noStrike" baseline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false"/>
            <c:showVal val="false"/>
            <c:showCatName val="false"/>
            <c:showSerName val="false"/>
            <c:showPercent val="true"/>
            <c:showBubbleSize val="false"/>
            <c:showLeaderLines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</c:ser>
        <c:dLbls>
          <c:txPr>
            <a:bodyPr/>
            <a:lstStyle/>
            <a:p>
              <a:pPr/>
            </a:p>
          </c:txPr>
          <c:dLblPos val="ctr"/>
          <c:showLegendKey val="false"/>
          <c:showVal val="false"/>
          <c:showCatName val="false"/>
          <c:showSerName val="false"/>
          <c:showPercent val="true"/>
          <c:showBubbleSize val="false"/>
          <c:showLeaderLines/>
        </c:dLbls>
      </c:pieChart>
    </c:plotArea>
    <c:legend>
      <c:legendPos val="b"/>
      <c:overlay val="false"/>
      <c:txPr>
        <a:bodyPr/>
        <a:lstStyle/>
        <a:p>
          <a:pPr>
            <a:defRPr b="false" i="false" sz="900" u="none" strike="noStrike" baseline="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true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.xml" /><Relationship Id="rId2" Type="http://schemas.openxmlformats.org/officeDocument/2006/relationships/slideLayout" Target="../slideLayouts/slideLayout1.xml" /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hf dt="false" ftr="false" sldNum="false" hdr="false"/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-1187999" y="-1187999"/>
            <a:ext cx="2462400" cy="2462400"/>
          </a:xfrm>
          <a:prstGeom prst="donut">
            <a:avLst/>
          </a:prstGeom>
          <a:solidFill>
            <a:srgbClr val="2F6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3" name="TextBox 2"/>
          <p:cNvSpPr txBox="true"/>
          <p:nvPr/>
        </p:nvSpPr>
        <p:spPr>
          <a:xfrm>
            <a:off x="910800" y="864000"/>
            <a:ext cx="2880000" cy="720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Timeline Trend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34400" y="1591200"/>
            <a:ext cx="4168800" cy="720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See how the volume of the conversations evolved among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90000" y="694800"/>
            <a:ext cx="169200" cy="1018800"/>
          </a:xfrm>
          <a:prstGeom prst="rect">
            <a:avLst/>
          </a:prstGeom>
          <a:solidFill>
            <a:srgbClr val="FFD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6" name="TextBox 5"/>
          <p:cNvSpPr txBox="true"/>
          <p:nvPr/>
        </p:nvSpPr>
        <p:spPr>
          <a:xfrm>
            <a:off x="7556400" y="615600"/>
            <a:ext cx="2718000" cy="586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Popular Terms</a:t>
            </a:r>
          </a:p>
        </p:txBody>
      </p:sp>
      <p:sp>
        <p:nvSpPr>
          <p:cNvPr id="7" name="TextBox 6"/>
          <p:cNvSpPr txBox="true"/>
          <p:nvPr/>
        </p:nvSpPr>
        <p:spPr>
          <a:xfrm>
            <a:off x="7534800" y="1191600"/>
            <a:ext cx="3412800" cy="5832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Here are the popular terms that are mentioned.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7282800" y="3272400"/>
            <a:ext cx="169200" cy="1018800"/>
          </a:xfrm>
          <a:prstGeom prst="rect">
            <a:avLst/>
          </a:prstGeom>
          <a:solidFill>
            <a:srgbClr val="FF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556400" y="3139200"/>
            <a:ext cx="3520800" cy="586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b="true" sz="3200"/>
              <a:t>Popular Categories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7599600" y="3661200"/>
            <a:ext cx="3348000" cy="5220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400"/>
              <a:t>Here are the popular categories classified with our NLP technology. </a:t>
            </a:r>
          </a:p>
        </p:txBody>
      </p:sp>
      <p:graphicFrame>
        <p:nvGraphicFramePr>
          <p:cNvPr id="11" name="Frame 10"/>
          <p:cNvGraphicFramePr/>
          <p:nvPr/>
        </p:nvGraphicFramePr>
        <p:xfrm>
          <a:off x="486000" y="2242800"/>
          <a:ext cx="6685200" cy="41040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2"/>
          </a:graphicData>
        </a:graphic>
      </p:graphicFrame>
      <p:graphicFrame>
        <p:nvGraphicFramePr>
          <p:cNvPr id="12" name="Frame 11"/>
          <p:cNvGraphicFramePr/>
          <p:nvPr/>
        </p:nvGraphicFramePr>
        <p:xfrm>
          <a:off x="7596000" y="4291200"/>
          <a:ext cx="3506400" cy="2275200"/>
        </p:xfrm>
        <a:graphic>
          <a:graphicData uri="http://schemas.openxmlformats.org/drawingml/2006/chart">
            <c:chart xmlns:r="http://schemas.openxmlformats.org/officeDocument/2006/relationships" xmlns:c="http://schemas.openxmlformats.org/drawingml/2006/chart" r:id="rId3"/>
          </a:graphicData>
        </a:graphic>
      </p:graphicFrame>
      <p:sp>
        <p:nvSpPr>
          <p:cNvPr id="13" name="TextBox 12"/>
          <p:cNvSpPr txBox="true"/>
          <p:nvPr/>
        </p:nvSpPr>
        <p:spPr>
          <a:xfrm>
            <a:off x="7542000" y="1710000"/>
            <a:ext cx="3560400" cy="1234800"/>
          </a:xfrm>
          <a:prstGeom prst="round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1300"/>
              <a:t>ada, Allah, aslan, besiktas, beşiktaş, Beşiktaş, fenerbahçe, Fenerium, galatasaray, Galatasaray SK, gs, hafta, hoca, kartal, kişi, Nike, sezon, şimdi, siyah, transfer, yaz, yer, yıldız, yönetim, zaman, 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Miscellaneous - Sentiment Classifier / TR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negatif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40% (1,559)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144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nötr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36% (1,401)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296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pozitif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25% (970)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90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true"/>
          <p:nvPr/>
        </p:nvSpPr>
        <p:spPr>
          <a:xfrm>
            <a:off x="720000" y="720000"/>
            <a:ext cx="10800000" cy="10800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r>
              <a:rPr sz="2800"/>
              <a:t>Spor Kulübü Giyim Markaları Modeli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60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4" name="TextBox 3"/>
          <p:cNvSpPr txBox="true"/>
          <p:nvPr/>
        </p:nvSpPr>
        <p:spPr>
          <a:xfrm>
            <a:off x="720000" y="324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Diğer</a:t>
            </a:r>
          </a:p>
        </p:txBody>
      </p:sp>
      <p:sp>
        <p:nvSpPr>
          <p:cNvPr id="5" name="TextBox 4"/>
          <p:cNvSpPr txBox="true"/>
          <p:nvPr/>
        </p:nvSpPr>
        <p:spPr>
          <a:xfrm>
            <a:off x="4320000" y="360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83% (3,277)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0000" y="3600000"/>
            <a:ext cx="2988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20000" y="432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9" name="TextBox 8"/>
          <p:cNvSpPr txBox="true"/>
          <p:nvPr/>
        </p:nvSpPr>
        <p:spPr>
          <a:xfrm>
            <a:off x="720000" y="396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Tasarım</a:t>
            </a:r>
          </a:p>
        </p:txBody>
      </p:sp>
      <p:sp>
        <p:nvSpPr>
          <p:cNvPr id="10" name="TextBox 9"/>
          <p:cNvSpPr txBox="true"/>
          <p:nvPr/>
        </p:nvSpPr>
        <p:spPr>
          <a:xfrm>
            <a:off x="4320000" y="432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5% (197)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432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20000" y="504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4" name="TextBox 13"/>
          <p:cNvSpPr txBox="true"/>
          <p:nvPr/>
        </p:nvSpPr>
        <p:spPr>
          <a:xfrm>
            <a:off x="720000" y="468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Fiyat</a:t>
            </a:r>
          </a:p>
        </p:txBody>
      </p:sp>
      <p:sp>
        <p:nvSpPr>
          <p:cNvPr id="15" name="TextBox 14"/>
          <p:cNvSpPr txBox="true"/>
          <p:nvPr/>
        </p:nvSpPr>
        <p:spPr>
          <a:xfrm>
            <a:off x="4320000" y="504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5% (185)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0000" y="5040000"/>
            <a:ext cx="180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20000" y="5760000"/>
            <a:ext cx="3600000" cy="2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19" name="TextBox 18"/>
          <p:cNvSpPr txBox="true"/>
          <p:nvPr/>
        </p:nvSpPr>
        <p:spPr>
          <a:xfrm>
            <a:off x="720000" y="5400000"/>
            <a:ext cx="1260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2000"/>
              <a:t>Stok</a:t>
            </a:r>
          </a:p>
        </p:txBody>
      </p:sp>
      <p:sp>
        <p:nvSpPr>
          <p:cNvPr id="20" name="TextBox 19"/>
          <p:cNvSpPr txBox="true"/>
          <p:nvPr/>
        </p:nvSpPr>
        <p:spPr>
          <a:xfrm>
            <a:off x="4320000" y="5760000"/>
            <a:ext cx="468000" cy="25200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r>
              <a:rPr sz="1200"/>
              <a:t>4% (140)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000" y="5760000"/>
            <a:ext cx="144000" cy="25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940000" y="3240000"/>
            <a:ext cx="3600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false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0C62C6-3BEF-4C76-ABF0-CEC9B06DA118}" vid="{06BB1928-E91B-41F5-9BC1-A55E4895E2D9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/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