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Default Extension="xlsx" ContentType="application/vnd.openxmlformats-officedocument.spreadsheetml.sheet"/>
  <Override PartName="/ppt/presProps.xml" ContentType="application/vnd.openxmlformats-officedocument.presentationml.presProps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ShowLst/>
  <p:defaultTextStyle>
    <a:defPPr>
      <a:defRPr lang="en-TR"/>
    </a:defPPr>
    <a:lvl1pPr algn="l" marL="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 varScale="false">
        <p:scale>
          <a:sx n="100" d="100"/>
          <a:sy n="100" d="100"/>
        </p:scale>
        <p:origin x="0" y="0"/>
      </p:cViewPr>
    </p:cSldViewPr>
  </p:slideViewPr>
  <p:notesViewPr>
    <p:cSldViewPr>
      <p:cViewPr varScale="false">
        <p:scale>
          <a:sx n="100" d="100"/>
          <a:sy n="10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presProps" Target="presProps.xml" /><Relationship Id="rId9" Type="http://schemas.openxmlformats.org/officeDocument/2006/relationships/viewProps" Target="viewProp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roundedCorners val="false"/>
  <c:chart>
    <c:autoTitleDeleted val="false"/>
    <c:plotArea>
      <c:barChart>
        <c:barDir val="col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cat>
            <c:multiLvlStrRef>
              <c:f>Sheet1!$A$2:$A$34</c:f>
              <c:multiLvlStrCache>
                <c:ptCount val="33"/>
                <c:lvl>
                  <c:pt idx="0">
                    <c:v>07/31/2022</c:v>
                  </c:pt>
                  <c:pt idx="1">
                    <c:v>08/01/2022</c:v>
                  </c:pt>
                  <c:pt idx="2">
                    <c:v>08/02/2022</c:v>
                  </c:pt>
                  <c:pt idx="3">
                    <c:v>08/03/2022</c:v>
                  </c:pt>
                  <c:pt idx="4">
                    <c:v>08/04/2022</c:v>
                  </c:pt>
                  <c:pt idx="5">
                    <c:v>08/05/2022</c:v>
                  </c:pt>
                  <c:pt idx="6">
                    <c:v>08/06/2022</c:v>
                  </c:pt>
                  <c:pt idx="7">
                    <c:v>08/07/2022</c:v>
                  </c:pt>
                  <c:pt idx="8">
                    <c:v>08/08/2022</c:v>
                  </c:pt>
                  <c:pt idx="9">
                    <c:v>08/09/2022</c:v>
                  </c:pt>
                  <c:pt idx="10">
                    <c:v>08/10/2022</c:v>
                  </c:pt>
                  <c:pt idx="11">
                    <c:v>08/11/2022</c:v>
                  </c:pt>
                  <c:pt idx="12">
                    <c:v>08/12/2022</c:v>
                  </c:pt>
                  <c:pt idx="13">
                    <c:v>08/13/2022</c:v>
                  </c:pt>
                  <c:pt idx="14">
                    <c:v>08/14/2022</c:v>
                  </c:pt>
                  <c:pt idx="15">
                    <c:v>08/15/2022</c:v>
                  </c:pt>
                  <c:pt idx="16">
                    <c:v>08/16/2022</c:v>
                  </c:pt>
                  <c:pt idx="17">
                    <c:v>08/17/2022</c:v>
                  </c:pt>
                  <c:pt idx="18">
                    <c:v>08/18/2022</c:v>
                  </c:pt>
                  <c:pt idx="19">
                    <c:v>08/19/2022</c:v>
                  </c:pt>
                  <c:pt idx="20">
                    <c:v>08/20/2022</c:v>
                  </c:pt>
                  <c:pt idx="21">
                    <c:v>08/21/2022</c:v>
                  </c:pt>
                  <c:pt idx="22">
                    <c:v>08/22/2022</c:v>
                  </c:pt>
                  <c:pt idx="23">
                    <c:v>08/23/2022</c:v>
                  </c:pt>
                  <c:pt idx="24">
                    <c:v>08/24/2022</c:v>
                  </c:pt>
                  <c:pt idx="25">
                    <c:v>08/25/2022</c:v>
                  </c:pt>
                  <c:pt idx="26">
                    <c:v>08/26/2022</c:v>
                  </c:pt>
                  <c:pt idx="27">
                    <c:v>08/27/2022</c:v>
                  </c:pt>
                  <c:pt idx="28">
                    <c:v>08/28/2022</c:v>
                  </c:pt>
                  <c:pt idx="29">
                    <c:v>08/29/2022</c:v>
                  </c:pt>
                  <c:pt idx="30">
                    <c:v>08/30/2022</c:v>
                  </c:pt>
                  <c:pt idx="31">
                    <c:v>08/31/2022</c:v>
                  </c:pt>
                </c:lvl>
              </c:multiLvlStrCache>
            </c:multiLvlStrRef>
          </c:cat>
          <c:val>
            <c:numRef>
              <c:f>Sheet1!$B$2:$B$34</c:f>
              <c:numCache>
                <c:formatCode>General</c:formatCode>
                <c:ptCount val="33"/>
                <c:pt idx="0">
                  <c:v>2</c:v>
                </c:pt>
                <c:pt idx="1">
                  <c:v>63</c:v>
                </c:pt>
                <c:pt idx="2">
                  <c:v>154</c:v>
                </c:pt>
                <c:pt idx="3">
                  <c:v>169</c:v>
                </c:pt>
                <c:pt idx="4">
                  <c:v>149</c:v>
                </c:pt>
                <c:pt idx="5">
                  <c:v>160</c:v>
                </c:pt>
                <c:pt idx="6">
                  <c:v>437</c:v>
                </c:pt>
                <c:pt idx="7">
                  <c:v>189</c:v>
                </c:pt>
                <c:pt idx="8">
                  <c:v>160</c:v>
                </c:pt>
                <c:pt idx="9">
                  <c:v>228</c:v>
                </c:pt>
                <c:pt idx="10">
                  <c:v>256</c:v>
                </c:pt>
                <c:pt idx="11">
                  <c:v>177</c:v>
                </c:pt>
                <c:pt idx="12">
                  <c:v>130</c:v>
                </c:pt>
                <c:pt idx="13">
                  <c:v>142</c:v>
                </c:pt>
                <c:pt idx="14">
                  <c:v>62</c:v>
                </c:pt>
                <c:pt idx="15">
                  <c:v>47</c:v>
                </c:pt>
                <c:pt idx="16">
                  <c:v>32</c:v>
                </c:pt>
                <c:pt idx="17">
                  <c:v>0</c:v>
                </c:pt>
                <c:pt idx="18">
                  <c:v>74</c:v>
                </c:pt>
                <c:pt idx="19">
                  <c:v>144</c:v>
                </c:pt>
                <c:pt idx="20">
                  <c:v>33</c:v>
                </c:pt>
                <c:pt idx="21">
                  <c:v>47</c:v>
                </c:pt>
                <c:pt idx="22">
                  <c:v>77</c:v>
                </c:pt>
                <c:pt idx="23">
                  <c:v>67</c:v>
                </c:pt>
                <c:pt idx="24">
                  <c:v>138</c:v>
                </c:pt>
                <c:pt idx="25">
                  <c:v>90</c:v>
                </c:pt>
                <c:pt idx="26">
                  <c:v>70</c:v>
                </c:pt>
                <c:pt idx="27">
                  <c:v>337</c:v>
                </c:pt>
                <c:pt idx="28">
                  <c:v>119</c:v>
                </c:pt>
                <c:pt idx="29">
                  <c:v>99</c:v>
                </c:pt>
                <c:pt idx="30">
                  <c:v>23</c:v>
                </c:pt>
                <c:pt idx="31">
                  <c:v>55</c:v>
                </c:pt>
              </c:numCache>
            </c:numRef>
          </c:val>
        </c:ser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"/>
        <c:crosses val="autoZero"/>
        <c:noMultiLvlLbl val="false"/>
      </c:catAx>
      <c:valAx>
        <c:axId val="2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majorTickMark val="none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autoZero"/>
      </c:valAx>
    </c:plotArea>
    <c:plotVisOnly val="true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cust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hf dt="false" ftr="false" sldNum="false" hdr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hart" Target="../charts/char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Frame 1"/>
          <p:cNvGraphicFramePr/>
          <p:nvPr/>
        </p:nvGraphicFramePr>
        <p:xfrm>
          <a:off x="180000" y="180000"/>
          <a:ext cx="11736000" cy="4104000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Id2"/>
          </a:graphicData>
        </a:graphic>
      </p:graphicFrame>
      <p:sp>
        <p:nvSpPr>
          <p:cNvPr id="3" name="TextBox 2"/>
          <p:cNvSpPr txBox="true"/>
          <p:nvPr/>
        </p:nvSpPr>
        <p:spPr>
          <a:xfrm>
            <a:off x="360000" y="4320000"/>
            <a:ext cx="720000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ada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1440000" y="4320000"/>
            <a:ext cx="996255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Allah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796255" y="4320000"/>
            <a:ext cx="996255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aslan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152511" y="4320000"/>
            <a:ext cx="1287192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besiktas</a:t>
            </a:r>
          </a:p>
        </p:txBody>
      </p:sp>
      <p:sp>
        <p:nvSpPr>
          <p:cNvPr id="7" name="TextBox 6"/>
          <p:cNvSpPr txBox="true"/>
          <p:nvPr/>
        </p:nvSpPr>
        <p:spPr>
          <a:xfrm>
            <a:off x="5799702" y="4320000"/>
            <a:ext cx="1287192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beşiktaş</a:t>
            </a:r>
          </a:p>
        </p:txBody>
      </p:sp>
      <p:sp>
        <p:nvSpPr>
          <p:cNvPr id="8" name="TextBox 7"/>
          <p:cNvSpPr txBox="true"/>
          <p:nvPr/>
        </p:nvSpPr>
        <p:spPr>
          <a:xfrm>
            <a:off x="7446894" y="4320000"/>
            <a:ext cx="1287192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Beşiktaş</a:t>
            </a:r>
          </a:p>
        </p:txBody>
      </p:sp>
      <p:sp>
        <p:nvSpPr>
          <p:cNvPr id="9" name="TextBox 8"/>
          <p:cNvSpPr txBox="true"/>
          <p:nvPr/>
        </p:nvSpPr>
        <p:spPr>
          <a:xfrm>
            <a:off x="9094086" y="4320000"/>
            <a:ext cx="1425319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fenerbahçe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10879405" y="4320000"/>
            <a:ext cx="1287192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Fenerium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540000" y="4860000"/>
            <a:ext cx="1484317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galatasaray</a:t>
            </a:r>
          </a:p>
        </p:txBody>
      </p:sp>
      <p:sp>
        <p:nvSpPr>
          <p:cNvPr id="12" name="TextBox 11"/>
          <p:cNvSpPr txBox="true"/>
          <p:nvPr/>
        </p:nvSpPr>
        <p:spPr>
          <a:xfrm>
            <a:off x="2384317" y="4860000"/>
            <a:ext cx="1633598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Galatasaray SK</a:t>
            </a:r>
          </a:p>
        </p:txBody>
      </p:sp>
      <p:sp>
        <p:nvSpPr>
          <p:cNvPr id="13" name="TextBox 12"/>
          <p:cNvSpPr txBox="true"/>
          <p:nvPr/>
        </p:nvSpPr>
        <p:spPr>
          <a:xfrm>
            <a:off x="4377915" y="4860000"/>
            <a:ext cx="720000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gs</a:t>
            </a:r>
          </a:p>
        </p:txBody>
      </p:sp>
      <p:sp>
        <p:nvSpPr>
          <p:cNvPr id="14" name="TextBox 13"/>
          <p:cNvSpPr txBox="true"/>
          <p:nvPr/>
        </p:nvSpPr>
        <p:spPr>
          <a:xfrm>
            <a:off x="5457915" y="4860000"/>
            <a:ext cx="996255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hafta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6814171" y="4860000"/>
            <a:ext cx="720000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hoca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7894171" y="4860000"/>
            <a:ext cx="1109114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kartal</a:t>
            </a:r>
          </a:p>
        </p:txBody>
      </p:sp>
      <p:sp>
        <p:nvSpPr>
          <p:cNvPr id="17" name="TextBox 16"/>
          <p:cNvSpPr txBox="true"/>
          <p:nvPr/>
        </p:nvSpPr>
        <p:spPr>
          <a:xfrm>
            <a:off x="9363285" y="4860000"/>
            <a:ext cx="720000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kişi</a:t>
            </a:r>
          </a:p>
        </p:txBody>
      </p:sp>
      <p:sp>
        <p:nvSpPr>
          <p:cNvPr id="18" name="TextBox 17"/>
          <p:cNvSpPr txBox="true"/>
          <p:nvPr/>
        </p:nvSpPr>
        <p:spPr>
          <a:xfrm>
            <a:off x="10443285" y="4860000"/>
            <a:ext cx="720000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Nike</a:t>
            </a:r>
          </a:p>
        </p:txBody>
      </p:sp>
      <p:sp>
        <p:nvSpPr>
          <p:cNvPr id="19" name="TextBox 18"/>
          <p:cNvSpPr txBox="true"/>
          <p:nvPr/>
        </p:nvSpPr>
        <p:spPr>
          <a:xfrm>
            <a:off x="180000" y="5400000"/>
            <a:ext cx="996255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sezon</a:t>
            </a:r>
          </a:p>
        </p:txBody>
      </p:sp>
      <p:sp>
        <p:nvSpPr>
          <p:cNvPr id="20" name="TextBox 19"/>
          <p:cNvSpPr txBox="true"/>
          <p:nvPr/>
        </p:nvSpPr>
        <p:spPr>
          <a:xfrm>
            <a:off x="1536255" y="5400000"/>
            <a:ext cx="996255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şimdi</a:t>
            </a:r>
          </a:p>
        </p:txBody>
      </p:sp>
      <p:sp>
        <p:nvSpPr>
          <p:cNvPr id="21" name="TextBox 20"/>
          <p:cNvSpPr txBox="true"/>
          <p:nvPr/>
        </p:nvSpPr>
        <p:spPr>
          <a:xfrm>
            <a:off x="2892511" y="5400000"/>
            <a:ext cx="996255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siyah</a:t>
            </a:r>
          </a:p>
        </p:txBody>
      </p:sp>
      <p:sp>
        <p:nvSpPr>
          <p:cNvPr id="22" name="TextBox 21"/>
          <p:cNvSpPr txBox="true"/>
          <p:nvPr/>
        </p:nvSpPr>
        <p:spPr>
          <a:xfrm>
            <a:off x="4248766" y="5400000"/>
            <a:ext cx="1287192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transfer</a:t>
            </a:r>
          </a:p>
        </p:txBody>
      </p:sp>
      <p:sp>
        <p:nvSpPr>
          <p:cNvPr id="23" name="TextBox 22"/>
          <p:cNvSpPr txBox="true"/>
          <p:nvPr/>
        </p:nvSpPr>
        <p:spPr>
          <a:xfrm>
            <a:off x="5895958" y="5400000"/>
            <a:ext cx="720000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yaz</a:t>
            </a:r>
          </a:p>
        </p:txBody>
      </p:sp>
      <p:sp>
        <p:nvSpPr>
          <p:cNvPr id="24" name="TextBox 23"/>
          <p:cNvSpPr txBox="true"/>
          <p:nvPr/>
        </p:nvSpPr>
        <p:spPr>
          <a:xfrm>
            <a:off x="6975958" y="5400000"/>
            <a:ext cx="720000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yer</a:t>
            </a:r>
          </a:p>
        </p:txBody>
      </p:sp>
      <p:sp>
        <p:nvSpPr>
          <p:cNvPr id="25" name="TextBox 24"/>
          <p:cNvSpPr txBox="true"/>
          <p:nvPr/>
        </p:nvSpPr>
        <p:spPr>
          <a:xfrm>
            <a:off x="8055958" y="5400000"/>
            <a:ext cx="1109114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yıldız</a:t>
            </a:r>
          </a:p>
        </p:txBody>
      </p:sp>
      <p:sp>
        <p:nvSpPr>
          <p:cNvPr id="26" name="TextBox 25"/>
          <p:cNvSpPr txBox="true"/>
          <p:nvPr/>
        </p:nvSpPr>
        <p:spPr>
          <a:xfrm>
            <a:off x="9525072" y="5400000"/>
            <a:ext cx="1204535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yönetim</a:t>
            </a:r>
          </a:p>
        </p:txBody>
      </p:sp>
      <p:sp>
        <p:nvSpPr>
          <p:cNvPr id="27" name="TextBox 26"/>
          <p:cNvSpPr txBox="true"/>
          <p:nvPr/>
        </p:nvSpPr>
        <p:spPr>
          <a:xfrm>
            <a:off x="540000" y="5940000"/>
            <a:ext cx="996255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zaman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Miscellaneous - Sentiment Classifier / TR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negatif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1559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320000" y="354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40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0" name="TextBox 9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nötr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223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1401</a:t>
            </a:r>
          </a:p>
        </p:txBody>
      </p:sp>
      <p:sp>
        <p:nvSpPr>
          <p:cNvPr id="12" name="TextBox 11"/>
          <p:cNvSpPr txBox="true"/>
          <p:nvPr/>
        </p:nvSpPr>
        <p:spPr>
          <a:xfrm>
            <a:off x="4320000" y="426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36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0000" y="4320000"/>
            <a:ext cx="1296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6" name="TextBox 15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pozitif</a:t>
            </a:r>
          </a:p>
        </p:txBody>
      </p:sp>
      <p:sp>
        <p:nvSpPr>
          <p:cNvPr id="17" name="TextBox 16"/>
          <p:cNvSpPr txBox="true"/>
          <p:nvPr/>
        </p:nvSpPr>
        <p:spPr>
          <a:xfrm>
            <a:off x="223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970</a:t>
            </a:r>
          </a:p>
        </p:txBody>
      </p:sp>
      <p:sp>
        <p:nvSpPr>
          <p:cNvPr id="18" name="TextBox 17"/>
          <p:cNvSpPr txBox="true"/>
          <p:nvPr/>
        </p:nvSpPr>
        <p:spPr>
          <a:xfrm>
            <a:off x="4320000" y="498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25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0000" y="5040000"/>
            <a:ext cx="90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Spor Kulübü Giyim Markaları Modeli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Diğer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3277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320000" y="354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83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2988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0" name="TextBox 9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Tasarım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223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197</a:t>
            </a:r>
          </a:p>
        </p:txBody>
      </p:sp>
      <p:sp>
        <p:nvSpPr>
          <p:cNvPr id="12" name="TextBox 11"/>
          <p:cNvSpPr txBox="true"/>
          <p:nvPr/>
        </p:nvSpPr>
        <p:spPr>
          <a:xfrm>
            <a:off x="4320000" y="426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0000" y="4320000"/>
            <a:ext cx="18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6" name="TextBox 15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Fiyat</a:t>
            </a:r>
          </a:p>
        </p:txBody>
      </p:sp>
      <p:sp>
        <p:nvSpPr>
          <p:cNvPr id="17" name="TextBox 16"/>
          <p:cNvSpPr txBox="true"/>
          <p:nvPr/>
        </p:nvSpPr>
        <p:spPr>
          <a:xfrm>
            <a:off x="223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185</a:t>
            </a:r>
          </a:p>
        </p:txBody>
      </p:sp>
      <p:sp>
        <p:nvSpPr>
          <p:cNvPr id="18" name="TextBox 17"/>
          <p:cNvSpPr txBox="true"/>
          <p:nvPr/>
        </p:nvSpPr>
        <p:spPr>
          <a:xfrm>
            <a:off x="4320000" y="498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0000" y="5040000"/>
            <a:ext cx="18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720000" y="576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2" name="TextBox 21"/>
          <p:cNvSpPr txBox="true"/>
          <p:nvPr/>
        </p:nvSpPr>
        <p:spPr>
          <a:xfrm>
            <a:off x="72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Stok</a:t>
            </a:r>
          </a:p>
        </p:txBody>
      </p:sp>
      <p:sp>
        <p:nvSpPr>
          <p:cNvPr id="23" name="TextBox 22"/>
          <p:cNvSpPr txBox="true"/>
          <p:nvPr/>
        </p:nvSpPr>
        <p:spPr>
          <a:xfrm>
            <a:off x="223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140</a:t>
            </a:r>
          </a:p>
        </p:txBody>
      </p:sp>
      <p:sp>
        <p:nvSpPr>
          <p:cNvPr id="24" name="TextBox 23"/>
          <p:cNvSpPr txBox="true"/>
          <p:nvPr/>
        </p:nvSpPr>
        <p:spPr>
          <a:xfrm>
            <a:off x="4320000" y="570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0000" y="5760000"/>
            <a:ext cx="144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Eczacıbaşı Spor Kulübü - Sentiment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Negatif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1630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320000" y="354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41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1476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0" name="TextBox 9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Pozitif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223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1184</a:t>
            </a:r>
          </a:p>
        </p:txBody>
      </p:sp>
      <p:sp>
        <p:nvSpPr>
          <p:cNvPr id="12" name="TextBox 11"/>
          <p:cNvSpPr txBox="true"/>
          <p:nvPr/>
        </p:nvSpPr>
        <p:spPr>
          <a:xfrm>
            <a:off x="4320000" y="426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30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0000" y="4320000"/>
            <a:ext cx="108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6" name="TextBox 15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Nötr</a:t>
            </a:r>
          </a:p>
        </p:txBody>
      </p:sp>
      <p:sp>
        <p:nvSpPr>
          <p:cNvPr id="17" name="TextBox 16"/>
          <p:cNvSpPr txBox="true"/>
          <p:nvPr/>
        </p:nvSpPr>
        <p:spPr>
          <a:xfrm>
            <a:off x="223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1116</a:t>
            </a:r>
          </a:p>
        </p:txBody>
      </p:sp>
      <p:sp>
        <p:nvSpPr>
          <p:cNvPr id="18" name="TextBox 17"/>
          <p:cNvSpPr txBox="true"/>
          <p:nvPr/>
        </p:nvSpPr>
        <p:spPr>
          <a:xfrm>
            <a:off x="4320000" y="498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28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0000" y="5040000"/>
            <a:ext cx="1008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Consumer Sentiment Classifier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negatif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1559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320000" y="354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40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0" name="TextBox 9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nötr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223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1401</a:t>
            </a:r>
          </a:p>
        </p:txBody>
      </p:sp>
      <p:sp>
        <p:nvSpPr>
          <p:cNvPr id="12" name="TextBox 11"/>
          <p:cNvSpPr txBox="true"/>
          <p:nvPr/>
        </p:nvSpPr>
        <p:spPr>
          <a:xfrm>
            <a:off x="4320000" y="426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36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0000" y="4320000"/>
            <a:ext cx="1296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6" name="TextBox 15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pozitif</a:t>
            </a:r>
          </a:p>
        </p:txBody>
      </p:sp>
      <p:sp>
        <p:nvSpPr>
          <p:cNvPr id="17" name="TextBox 16"/>
          <p:cNvSpPr txBox="true"/>
          <p:nvPr/>
        </p:nvSpPr>
        <p:spPr>
          <a:xfrm>
            <a:off x="223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970</a:t>
            </a:r>
          </a:p>
        </p:txBody>
      </p:sp>
      <p:sp>
        <p:nvSpPr>
          <p:cNvPr id="18" name="TextBox 17"/>
          <p:cNvSpPr txBox="true"/>
          <p:nvPr/>
        </p:nvSpPr>
        <p:spPr>
          <a:xfrm>
            <a:off x="4320000" y="498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25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0000" y="5040000"/>
            <a:ext cx="90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