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2"/>
  </p:notesMasterIdLst>
  <p:sldIdLst>
    <p:sldId id="256" r:id="rId2"/>
    <p:sldId id="467" r:id="rId3"/>
    <p:sldId id="475" r:id="rId4"/>
    <p:sldId id="468" r:id="rId5"/>
    <p:sldId id="469" r:id="rId6"/>
    <p:sldId id="259" r:id="rId7"/>
    <p:sldId id="358" r:id="rId8"/>
    <p:sldId id="359" r:id="rId9"/>
    <p:sldId id="360" r:id="rId10"/>
    <p:sldId id="361" r:id="rId11"/>
    <p:sldId id="439" r:id="rId12"/>
    <p:sldId id="257" r:id="rId13"/>
    <p:sldId id="464" r:id="rId14"/>
    <p:sldId id="465" r:id="rId15"/>
    <p:sldId id="466" r:id="rId16"/>
    <p:sldId id="362" r:id="rId17"/>
    <p:sldId id="363" r:id="rId18"/>
    <p:sldId id="364" r:id="rId19"/>
    <p:sldId id="365" r:id="rId20"/>
    <p:sldId id="366" r:id="rId21"/>
    <p:sldId id="423" r:id="rId22"/>
    <p:sldId id="422" r:id="rId23"/>
    <p:sldId id="430" r:id="rId24"/>
    <p:sldId id="452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2" r:id="rId33"/>
    <p:sldId id="463" r:id="rId34"/>
    <p:sldId id="461" r:id="rId35"/>
    <p:sldId id="367" r:id="rId36"/>
    <p:sldId id="370" r:id="rId37"/>
    <p:sldId id="371" r:id="rId38"/>
    <p:sldId id="372" r:id="rId39"/>
    <p:sldId id="373" r:id="rId40"/>
    <p:sldId id="476" r:id="rId41"/>
    <p:sldId id="425" r:id="rId42"/>
    <p:sldId id="426" r:id="rId43"/>
    <p:sldId id="427" r:id="rId44"/>
    <p:sldId id="477" r:id="rId45"/>
    <p:sldId id="375" r:id="rId46"/>
    <p:sldId id="376" r:id="rId47"/>
    <p:sldId id="377" r:id="rId48"/>
    <p:sldId id="478" r:id="rId49"/>
    <p:sldId id="378" r:id="rId50"/>
    <p:sldId id="479" r:id="rId51"/>
    <p:sldId id="379" r:id="rId52"/>
    <p:sldId id="480" r:id="rId53"/>
    <p:sldId id="380" r:id="rId54"/>
    <p:sldId id="381" r:id="rId55"/>
    <p:sldId id="382" r:id="rId56"/>
    <p:sldId id="384" r:id="rId57"/>
    <p:sldId id="481" r:id="rId58"/>
    <p:sldId id="385" r:id="rId59"/>
    <p:sldId id="483" r:id="rId60"/>
    <p:sldId id="386" r:id="rId61"/>
    <p:sldId id="482" r:id="rId62"/>
    <p:sldId id="387" r:id="rId63"/>
    <p:sldId id="388" r:id="rId64"/>
    <p:sldId id="484" r:id="rId65"/>
    <p:sldId id="389" r:id="rId66"/>
    <p:sldId id="485" r:id="rId67"/>
    <p:sldId id="390" r:id="rId68"/>
    <p:sldId id="391" r:id="rId69"/>
    <p:sldId id="392" r:id="rId70"/>
    <p:sldId id="434" r:id="rId71"/>
    <p:sldId id="432" r:id="rId72"/>
    <p:sldId id="433" r:id="rId73"/>
    <p:sldId id="438" r:id="rId74"/>
    <p:sldId id="435" r:id="rId75"/>
    <p:sldId id="436" r:id="rId76"/>
    <p:sldId id="437" r:id="rId77"/>
    <p:sldId id="394" r:id="rId78"/>
    <p:sldId id="395" r:id="rId79"/>
    <p:sldId id="397" r:id="rId80"/>
    <p:sldId id="398" r:id="rId81"/>
    <p:sldId id="260" r:id="rId82"/>
    <p:sldId id="261" r:id="rId83"/>
    <p:sldId id="262" r:id="rId84"/>
    <p:sldId id="263" r:id="rId85"/>
    <p:sldId id="264" r:id="rId86"/>
    <p:sldId id="265" r:id="rId87"/>
    <p:sldId id="266" r:id="rId88"/>
    <p:sldId id="267" r:id="rId89"/>
    <p:sldId id="268" r:id="rId90"/>
    <p:sldId id="269" r:id="rId91"/>
    <p:sldId id="270" r:id="rId92"/>
    <p:sldId id="271" r:id="rId93"/>
    <p:sldId id="272" r:id="rId94"/>
    <p:sldId id="273" r:id="rId95"/>
    <p:sldId id="274" r:id="rId96"/>
    <p:sldId id="275" r:id="rId97"/>
    <p:sldId id="276" r:id="rId98"/>
    <p:sldId id="277" r:id="rId99"/>
    <p:sldId id="278" r:id="rId100"/>
    <p:sldId id="279" r:id="rId101"/>
    <p:sldId id="280" r:id="rId102"/>
    <p:sldId id="281" r:id="rId103"/>
    <p:sldId id="282" r:id="rId104"/>
    <p:sldId id="283" r:id="rId105"/>
    <p:sldId id="284" r:id="rId106"/>
    <p:sldId id="285" r:id="rId107"/>
    <p:sldId id="487" r:id="rId108"/>
    <p:sldId id="488" r:id="rId109"/>
    <p:sldId id="489" r:id="rId110"/>
    <p:sldId id="491" r:id="rId111"/>
    <p:sldId id="492" r:id="rId112"/>
    <p:sldId id="486" r:id="rId113"/>
    <p:sldId id="286" r:id="rId114"/>
    <p:sldId id="287" r:id="rId115"/>
    <p:sldId id="288" r:id="rId116"/>
    <p:sldId id="289" r:id="rId117"/>
    <p:sldId id="290" r:id="rId118"/>
    <p:sldId id="291" r:id="rId119"/>
    <p:sldId id="428" r:id="rId120"/>
    <p:sldId id="292" r:id="rId121"/>
    <p:sldId id="293" r:id="rId122"/>
    <p:sldId id="294" r:id="rId123"/>
    <p:sldId id="295" r:id="rId124"/>
    <p:sldId id="296" r:id="rId125"/>
    <p:sldId id="297" r:id="rId126"/>
    <p:sldId id="298" r:id="rId127"/>
    <p:sldId id="299" r:id="rId128"/>
    <p:sldId id="300" r:id="rId129"/>
    <p:sldId id="301" r:id="rId130"/>
    <p:sldId id="302" r:id="rId131"/>
    <p:sldId id="303" r:id="rId132"/>
    <p:sldId id="304" r:id="rId133"/>
    <p:sldId id="305" r:id="rId134"/>
    <p:sldId id="306" r:id="rId135"/>
    <p:sldId id="307" r:id="rId136"/>
    <p:sldId id="308" r:id="rId137"/>
    <p:sldId id="470" r:id="rId138"/>
    <p:sldId id="471" r:id="rId139"/>
    <p:sldId id="472" r:id="rId140"/>
    <p:sldId id="473" r:id="rId141"/>
    <p:sldId id="474" r:id="rId142"/>
    <p:sldId id="309" r:id="rId143"/>
    <p:sldId id="310" r:id="rId144"/>
    <p:sldId id="311" r:id="rId145"/>
    <p:sldId id="312" r:id="rId146"/>
    <p:sldId id="314" r:id="rId147"/>
    <p:sldId id="440" r:id="rId148"/>
    <p:sldId id="441" r:id="rId149"/>
    <p:sldId id="442" r:id="rId150"/>
    <p:sldId id="443" r:id="rId151"/>
    <p:sldId id="444" r:id="rId152"/>
    <p:sldId id="445" r:id="rId153"/>
    <p:sldId id="446" r:id="rId154"/>
    <p:sldId id="447" r:id="rId155"/>
    <p:sldId id="448" r:id="rId156"/>
    <p:sldId id="449" r:id="rId157"/>
    <p:sldId id="450" r:id="rId158"/>
    <p:sldId id="451" r:id="rId159"/>
    <p:sldId id="315" r:id="rId160"/>
    <p:sldId id="317" r:id="rId161"/>
    <p:sldId id="318" r:id="rId162"/>
    <p:sldId id="319" r:id="rId163"/>
    <p:sldId id="320" r:id="rId164"/>
    <p:sldId id="321" r:id="rId165"/>
    <p:sldId id="323" r:id="rId166"/>
    <p:sldId id="324" r:id="rId167"/>
    <p:sldId id="325" r:id="rId168"/>
    <p:sldId id="327" r:id="rId169"/>
    <p:sldId id="328" r:id="rId170"/>
    <p:sldId id="329" r:id="rId171"/>
    <p:sldId id="330" r:id="rId172"/>
    <p:sldId id="331" r:id="rId173"/>
    <p:sldId id="332" r:id="rId174"/>
    <p:sldId id="333" r:id="rId175"/>
    <p:sldId id="334" r:id="rId176"/>
    <p:sldId id="335" r:id="rId177"/>
    <p:sldId id="336" r:id="rId178"/>
    <p:sldId id="337" r:id="rId179"/>
    <p:sldId id="338" r:id="rId180"/>
    <p:sldId id="339" r:id="rId181"/>
    <p:sldId id="341" r:id="rId182"/>
    <p:sldId id="342" r:id="rId183"/>
    <p:sldId id="343" r:id="rId184"/>
    <p:sldId id="344" r:id="rId185"/>
    <p:sldId id="346" r:id="rId186"/>
    <p:sldId id="347" r:id="rId187"/>
    <p:sldId id="348" r:id="rId188"/>
    <p:sldId id="349" r:id="rId189"/>
    <p:sldId id="350" r:id="rId190"/>
    <p:sldId id="352" r:id="rId191"/>
    <p:sldId id="353" r:id="rId192"/>
    <p:sldId id="355" r:id="rId193"/>
    <p:sldId id="356" r:id="rId194"/>
    <p:sldId id="357" r:id="rId195"/>
    <p:sldId id="399" r:id="rId196"/>
    <p:sldId id="401" r:id="rId197"/>
    <p:sldId id="402" r:id="rId198"/>
    <p:sldId id="403" r:id="rId199"/>
    <p:sldId id="404" r:id="rId200"/>
    <p:sldId id="405" r:id="rId201"/>
    <p:sldId id="407" r:id="rId202"/>
    <p:sldId id="408" r:id="rId203"/>
    <p:sldId id="409" r:id="rId204"/>
    <p:sldId id="410" r:id="rId205"/>
    <p:sldId id="411" r:id="rId206"/>
    <p:sldId id="412" r:id="rId207"/>
    <p:sldId id="414" r:id="rId208"/>
    <p:sldId id="415" r:id="rId209"/>
    <p:sldId id="417" r:id="rId210"/>
    <p:sldId id="418" r:id="rId211"/>
    <p:sldId id="419" r:id="rId212"/>
    <p:sldId id="421" r:id="rId213"/>
    <p:sldId id="429" r:id="rId214"/>
    <p:sldId id="493" r:id="rId215"/>
    <p:sldId id="494" r:id="rId216"/>
    <p:sldId id="506" r:id="rId217"/>
    <p:sldId id="507" r:id="rId218"/>
    <p:sldId id="316" r:id="rId219"/>
    <p:sldId id="496" r:id="rId220"/>
    <p:sldId id="497" r:id="rId221"/>
    <p:sldId id="498" r:id="rId222"/>
    <p:sldId id="499" r:id="rId223"/>
    <p:sldId id="500" r:id="rId224"/>
    <p:sldId id="501" r:id="rId225"/>
    <p:sldId id="354" r:id="rId226"/>
    <p:sldId id="502" r:id="rId227"/>
    <p:sldId id="503" r:id="rId228"/>
    <p:sldId id="504" r:id="rId229"/>
    <p:sldId id="508" r:id="rId230"/>
    <p:sldId id="505" r:id="rId23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  <p14:sldId id="467"/>
            <p14:sldId id="475"/>
            <p14:sldId id="468"/>
            <p14:sldId id="469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39"/>
            <p14:sldId id="257"/>
            <p14:sldId id="464"/>
            <p14:sldId id="465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70"/>
            <p14:sldId id="371"/>
            <p14:sldId id="372"/>
            <p14:sldId id="373"/>
            <p14:sldId id="476"/>
            <p14:sldId id="425"/>
            <p14:sldId id="426"/>
            <p14:sldId id="427"/>
            <p14:sldId id="477"/>
            <p14:sldId id="375"/>
            <p14:sldId id="376"/>
            <p14:sldId id="377"/>
            <p14:sldId id="478"/>
            <p14:sldId id="378"/>
            <p14:sldId id="479"/>
            <p14:sldId id="379"/>
            <p14:sldId id="480"/>
            <p14:sldId id="380"/>
            <p14:sldId id="381"/>
            <p14:sldId id="382"/>
            <p14:sldId id="384"/>
            <p14:sldId id="481"/>
            <p14:sldId id="385"/>
            <p14:sldId id="483"/>
            <p14:sldId id="386"/>
            <p14:sldId id="482"/>
            <p14:sldId id="387"/>
            <p14:sldId id="388"/>
            <p14:sldId id="484"/>
            <p14:sldId id="389"/>
            <p14:sldId id="485"/>
            <p14:sldId id="390"/>
            <p14:sldId id="391"/>
            <p14:sldId id="392"/>
            <p14:sldId id="434"/>
            <p14:sldId id="432"/>
            <p14:sldId id="433"/>
            <p14:sldId id="438"/>
            <p14:sldId id="435"/>
            <p14:sldId id="436"/>
            <p14:sldId id="437"/>
            <p14:sldId id="394"/>
            <p14:sldId id="395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pybind11" id="{49D6A804-DB66-421D-A09C-66938EBEF6C9}">
          <p14:sldIdLst>
            <p14:sldId id="285"/>
            <p14:sldId id="487"/>
            <p14:sldId id="488"/>
            <p14:sldId id="489"/>
            <p14:sldId id="491"/>
            <p14:sldId id="492"/>
          </p14:sldIdLst>
        </p14:section>
        <p14:section name="f2py" id="{095162A2-C276-4CC2-9306-AB212616D42D}">
          <p14:sldIdLst>
            <p14:sldId id="486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470"/>
            <p14:sldId id="471"/>
            <p14:sldId id="472"/>
            <p14:sldId id="473"/>
            <p14:sldId id="474"/>
            <p14:sldId id="309"/>
            <p14:sldId id="310"/>
            <p14:sldId id="311"/>
            <p14:sldId id="312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2"/>
            <p14:sldId id="353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1"/>
            <p14:sldId id="402"/>
            <p14:sldId id="403"/>
            <p14:sldId id="404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7"/>
            <p14:sldId id="418"/>
            <p14:sldId id="419"/>
            <p14:sldId id="421"/>
            <p14:sldId id="429"/>
            <p14:sldId id="493"/>
            <p14:sldId id="494"/>
            <p14:sldId id="506"/>
            <p14:sldId id="507"/>
            <p14:sldId id="316"/>
            <p14:sldId id="496"/>
            <p14:sldId id="497"/>
            <p14:sldId id="498"/>
            <p14:sldId id="499"/>
            <p14:sldId id="500"/>
            <p14:sldId id="501"/>
            <p14:sldId id="354"/>
            <p14:sldId id="502"/>
            <p14:sldId id="503"/>
            <p14:sldId id="504"/>
            <p14:sldId id="508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9" autoAdjust="0"/>
    <p:restoredTop sz="94660" autoAdjust="0"/>
  </p:normalViewPr>
  <p:slideViewPr>
    <p:cSldViewPr snapToGrid="0">
      <p:cViewPr>
        <p:scale>
          <a:sx n="55" d="100"/>
          <a:sy n="55" d="100"/>
        </p:scale>
        <p:origin x="996" y="2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92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tableStyles" Target="tableStyles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presProps" Target="presProp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theme" Target="theme/theme1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Z:\GitHub\Python-for-HPC\source-code\multiprocessing\julia_shme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EE-4029-98CB-8B716AF0A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27696"/>
        <c:axId val="348628480"/>
      </c:scatterChart>
      <c:valAx>
        <c:axId val="34862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8480"/>
        <c:crosses val="autoZero"/>
        <c:crossBetween val="midCat"/>
        <c:majorUnit val="4"/>
      </c:valAx>
      <c:valAx>
        <c:axId val="34862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27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FD-418F-B72E-E66A51EAF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31224"/>
        <c:axId val="348629656"/>
      </c:scatterChart>
      <c:valAx>
        <c:axId val="348631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9656"/>
        <c:crosses val="autoZero"/>
        <c:crossBetween val="midCat"/>
        <c:majorUnit val="4"/>
      </c:valAx>
      <c:valAx>
        <c:axId val="348629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8631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1-4DFB-B720-C03C414B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472"/>
        <c:axId val="349531904"/>
      </c:scatterChart>
      <c:valAx>
        <c:axId val="3495334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1904"/>
        <c:crosses val="autoZero"/>
        <c:crossBetween val="midCat"/>
        <c:majorUnit val="4"/>
      </c:valAx>
      <c:valAx>
        <c:axId val="349531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5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0-4DCB-909C-7358A9474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1512"/>
        <c:axId val="349532296"/>
      </c:scatterChart>
      <c:valAx>
        <c:axId val="349531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2296"/>
        <c:crosses val="autoZero"/>
        <c:crossBetween val="midCat"/>
        <c:majorUnit val="4"/>
      </c:valAx>
      <c:valAx>
        <c:axId val="349532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9531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7-4F5A-B09E-317E46772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864"/>
        <c:axId val="349530728"/>
      </c:scatterChart>
      <c:valAx>
        <c:axId val="34953386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49530728"/>
        <c:crosses val="autoZero"/>
        <c:crossBetween val="midCat"/>
      </c:valAx>
      <c:valAx>
        <c:axId val="34953072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4953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18</c:v>
                </c:pt>
                <c:pt idx="7">
                  <c:v>24</c:v>
                </c:pt>
                <c:pt idx="8">
                  <c:v>36</c:v>
                </c:pt>
              </c:numCache>
            </c:numRef>
          </c:xVal>
          <c:yVal>
            <c:numRef>
              <c:f>Sheet1!$C$2:$C$10</c:f>
              <c:numCache>
                <c:formatCode>0.00</c:formatCode>
                <c:ptCount val="9"/>
                <c:pt idx="0">
                  <c:v>1</c:v>
                </c:pt>
                <c:pt idx="1">
                  <c:v>1.8227513227513228</c:v>
                </c:pt>
                <c:pt idx="2">
                  <c:v>3.704301075268817</c:v>
                </c:pt>
                <c:pt idx="3">
                  <c:v>7.3297872340425529</c:v>
                </c:pt>
                <c:pt idx="4">
                  <c:v>10.936507936507937</c:v>
                </c:pt>
                <c:pt idx="5">
                  <c:v>13.509803921568627</c:v>
                </c:pt>
                <c:pt idx="6">
                  <c:v>16.023255813953487</c:v>
                </c:pt>
                <c:pt idx="7">
                  <c:v>19.685714285714287</c:v>
                </c:pt>
                <c:pt idx="8">
                  <c:v>25.518518518518519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0D-4A73-9267-68ADEC903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965344"/>
        <c:axId val="375320432"/>
      </c:scatterChart>
      <c:valAx>
        <c:axId val="488965344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75320432"/>
        <c:crosses val="autoZero"/>
        <c:crossBetween val="midCat"/>
        <c:majorUnit val="6"/>
      </c:valAx>
      <c:valAx>
        <c:axId val="3753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8896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2024-02-02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2/02/2024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2/02/2024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2/02/2024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2/02/2024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2/02/2024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2/02/2024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2/02/2024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2/02/2024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2/02/2024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2/02/2024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2/02/2024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2/02/2024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multiprocessing" TargetMode="Externa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source-code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pyspark" TargetMode="External"/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it.ly/2RChBR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hdf5" TargetMode="External"/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numba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cython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interfaciing-c-c%2B%2B-fortran" TargetMode="Externa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BE" dirty="0"/>
              <a:t>f</a:t>
            </a:r>
            <a:r>
              <a:rPr lang="en-GB" dirty="0"/>
              <a:t>o</a:t>
            </a:r>
            <a:r>
              <a:rPr lang="en-BE" dirty="0"/>
              <a:t>r</a:t>
            </a:r>
            <a:r>
              <a:rPr lang="en-US" dirty="0"/>
              <a:t>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2F034-33EA-4C7C-A523-58947AA285F7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CD5DB-290F-8609-5FFA-4323ADEB5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60F4A8A-3144-7324-3020-30DEC6931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ess Materials - PRACE">
            <a:extLst>
              <a:ext uri="{FF2B5EF4-FFF2-40B4-BE49-F238E27FC236}">
                <a16:creationId xmlns:a16="http://schemas.microsoft.com/office/drawing/2014/main" id="{3389910D-966B-D531-8D95-68DDFF0F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03" y="398284"/>
            <a:ext cx="1988527" cy="12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a@b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interface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interface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module name: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Needs not be identical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to C++ class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swig  -python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g++  -O2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 $(shell python3-config –includes)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$(OBJS)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%.o: %.cxx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/>
                <a:t> Python function</a:t>
              </a:r>
              <a:br>
                <a:rPr lang="en-US" sz="2000" dirty="0"/>
              </a:br>
              <a:r>
                <a:rPr lang="en-US" sz="2000" dirty="0"/>
                <a:t>creates array of C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range(n):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SWIG is somewhat more complex</a:t>
            </a:r>
          </a:p>
          <a:p>
            <a:pPr lvl="1"/>
            <a:r>
              <a:rPr lang="en-US" dirty="0"/>
              <a:t>Interface file must be created</a:t>
            </a:r>
          </a:p>
          <a:p>
            <a:r>
              <a:rPr lang="en-US" dirty="0"/>
              <a:t>Data type mapping is taken care of by SWIG</a:t>
            </a:r>
          </a:p>
          <a:p>
            <a:pPr lvl="1"/>
            <a:r>
              <a:rPr lang="en-US" dirty="0"/>
              <a:t>No fiddling with wrapper functions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/>
              <a:t> library for dealing with C arrays</a:t>
            </a:r>
          </a:p>
          <a:p>
            <a:r>
              <a:rPr lang="en-US" dirty="0"/>
              <a:t>Use of classes is transparent</a:t>
            </a:r>
          </a:p>
          <a:p>
            <a:r>
              <a:rPr lang="en-US" dirty="0"/>
              <a:t>Interfacing from other languages is similar</a:t>
            </a:r>
          </a:p>
          <a:p>
            <a:r>
              <a:rPr lang="en-US" dirty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pybind11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functions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3680" y="3726877"/>
            <a:ext cx="8281670" cy="2585323"/>
            <a:chOff x="404267" y="1541691"/>
            <a:chExt cx="8281670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404267" y="1541691"/>
              <a:ext cx="8281670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&lt;pybind11/pybind11.h&gt;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computations.h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PYBIND11_MODULE(computations, m)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m.doc() = "pybind11 wrapper module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cmoputations.h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m.def("add", &amp;add, "function that adds two numbers");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m.def("div", &amp;div, "function that divides two numbers"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left_op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"),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right_op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20950" y="1553260"/>
              <a:ext cx="314701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Computation_bindings.cxx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33680" y="1394360"/>
            <a:ext cx="8263697" cy="2031325"/>
            <a:chOff x="557016" y="1412776"/>
            <a:chExt cx="7074381" cy="2031325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#ifndef COMPUTATIONS_HDR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#define COMPUTATIONS_HDR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(double a, double b);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double div(double a, double b);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01807" y="1422029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computations.h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2A66B3-0BE1-DAC7-34F4-B7B8AFFC7D49}"/>
              </a:ext>
            </a:extLst>
          </p:cNvPr>
          <p:cNvGrpSpPr/>
          <p:nvPr/>
        </p:nvGrpSpPr>
        <p:grpSpPr>
          <a:xfrm>
            <a:off x="3881120" y="4180717"/>
            <a:ext cx="2053205" cy="400110"/>
            <a:chOff x="568202" y="3566046"/>
            <a:chExt cx="2053205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17046D-F4E1-9C2D-617C-FD6B61381DBF}"/>
                </a:ext>
              </a:extLst>
            </p:cNvPr>
            <p:cNvSpPr txBox="1"/>
            <p:nvPr/>
          </p:nvSpPr>
          <p:spPr>
            <a:xfrm>
              <a:off x="990832" y="3566046"/>
              <a:ext cx="163057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module name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7BF749-427B-23D2-19F0-336FDCCB812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68202" y="3766101"/>
              <a:ext cx="422630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1039A3-9755-92F9-9176-A32EB4CA81DA}"/>
              </a:ext>
            </a:extLst>
          </p:cNvPr>
          <p:cNvGrpSpPr/>
          <p:nvPr/>
        </p:nvGrpSpPr>
        <p:grpSpPr>
          <a:xfrm>
            <a:off x="6533015" y="4338150"/>
            <a:ext cx="2426512" cy="400110"/>
            <a:chOff x="568202" y="3566046"/>
            <a:chExt cx="2426512" cy="4001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AB51B-7D30-BFF3-6FC0-AA58D588F052}"/>
                </a:ext>
              </a:extLst>
            </p:cNvPr>
            <p:cNvSpPr txBox="1"/>
            <p:nvPr/>
          </p:nvSpPr>
          <p:spPr>
            <a:xfrm>
              <a:off x="990832" y="3566046"/>
              <a:ext cx="20038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module </a:t>
              </a:r>
              <a:r>
                <a:rPr lang="en-US" sz="2000" dirty="0" err="1"/>
                <a:t>dcostring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03E21-FDD4-0BC7-D4AB-C7D4D445AEE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68202" y="3766101"/>
              <a:ext cx="422630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AFACF-AFB3-665F-8B2B-446CD1D761D6}"/>
              </a:ext>
            </a:extLst>
          </p:cNvPr>
          <p:cNvGrpSpPr/>
          <p:nvPr/>
        </p:nvGrpSpPr>
        <p:grpSpPr>
          <a:xfrm>
            <a:off x="1310640" y="5781040"/>
            <a:ext cx="3067707" cy="832352"/>
            <a:chOff x="212919" y="3133804"/>
            <a:chExt cx="3067707" cy="8323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544393-C04C-3EBA-C71B-F02EEE248807}"/>
                </a:ext>
              </a:extLst>
            </p:cNvPr>
            <p:cNvSpPr txBox="1"/>
            <p:nvPr/>
          </p:nvSpPr>
          <p:spPr>
            <a:xfrm>
              <a:off x="990832" y="3566046"/>
              <a:ext cx="228979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function declaration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CAB680-3FAE-4FED-5EFC-1F393415F16A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212919" y="3133804"/>
              <a:ext cx="777913" cy="6322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845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680" y="1587400"/>
            <a:ext cx="8676640" cy="4524315"/>
            <a:chOff x="557016" y="1412776"/>
            <a:chExt cx="7427893" cy="4524315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42789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CXXFLAGS = -O3 -Wall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CPPFLAGS = $(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shell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python -m pybind11 --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includes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LDFLAGS = 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shared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EXTENSION_SUFFIX = $(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shell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python3-config --extension-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suffix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COMPUTATION_LIB = computations$(EXTENSION_SUFFIX)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COMPUTATION_LIB: computations.cpp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computations.h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computations_bind.cpp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$(CXX) $(CXXFLAGS) $(CPPFLAGS) $(LDFLAGS) \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     -o $(COMPUTATION_LIB)              \               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     computations.cpp computations_bind.cpp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$(RM) $(COMPUTATION_LIB)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06373" y="1422029"/>
              <a:ext cx="100342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2A66B3-0BE1-DAC7-34F4-B7B8AFFC7D49}"/>
              </a:ext>
            </a:extLst>
          </p:cNvPr>
          <p:cNvGrpSpPr/>
          <p:nvPr/>
        </p:nvGrpSpPr>
        <p:grpSpPr>
          <a:xfrm>
            <a:off x="4775200" y="1032397"/>
            <a:ext cx="4135120" cy="1006225"/>
            <a:chOff x="572307" y="3566046"/>
            <a:chExt cx="4135120" cy="10062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17046D-F4E1-9C2D-617C-FD6B61381DBF}"/>
                </a:ext>
              </a:extLst>
            </p:cNvPr>
            <p:cNvSpPr txBox="1"/>
            <p:nvPr/>
          </p:nvSpPr>
          <p:spPr>
            <a:xfrm>
              <a:off x="990832" y="3566046"/>
              <a:ext cx="371659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pybind11 include directory option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7BF749-427B-23D2-19F0-336FDCCB812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72307" y="3766101"/>
              <a:ext cx="418525" cy="8061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1039A3-9755-92F9-9176-A32EB4CA81DA}"/>
              </a:ext>
            </a:extLst>
          </p:cNvPr>
          <p:cNvGrpSpPr/>
          <p:nvPr/>
        </p:nvGrpSpPr>
        <p:grpSpPr>
          <a:xfrm>
            <a:off x="3830320" y="2564331"/>
            <a:ext cx="3541340" cy="400110"/>
            <a:chOff x="-945773" y="3566046"/>
            <a:chExt cx="3541340" cy="4001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AB51B-7D30-BFF3-6FC0-AA58D588F052}"/>
                </a:ext>
              </a:extLst>
            </p:cNvPr>
            <p:cNvSpPr txBox="1"/>
            <p:nvPr/>
          </p:nvSpPr>
          <p:spPr>
            <a:xfrm>
              <a:off x="990832" y="3566046"/>
              <a:ext cx="16047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shared object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03E21-FDD4-0BC7-D4AB-C7D4D445AEE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-945773" y="3566046"/>
              <a:ext cx="1936605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AFACF-AFB3-665F-8B2B-446CD1D761D6}"/>
              </a:ext>
            </a:extLst>
          </p:cNvPr>
          <p:cNvGrpSpPr/>
          <p:nvPr/>
        </p:nvGrpSpPr>
        <p:grpSpPr>
          <a:xfrm>
            <a:off x="6569292" y="3633309"/>
            <a:ext cx="2363091" cy="646331"/>
            <a:chOff x="212919" y="3566046"/>
            <a:chExt cx="2363091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544393-C04C-3EBA-C71B-F02EEE248807}"/>
                </a:ext>
              </a:extLst>
            </p:cNvPr>
            <p:cNvSpPr txBox="1"/>
            <p:nvPr/>
          </p:nvSpPr>
          <p:spPr>
            <a:xfrm>
              <a:off x="990832" y="3566046"/>
              <a:ext cx="15851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itchFamily="49" charset="0"/>
                </a:rPr>
                <a:t>Python version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dependent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CAB680-3FAE-4FED-5EFC-1F393415F16A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212919" y="3611852"/>
              <a:ext cx="777913" cy="277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628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classes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3200" y="1587400"/>
            <a:ext cx="8768080" cy="4801314"/>
            <a:chOff x="557016" y="1412776"/>
            <a:chExt cx="7506173" cy="4801314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506173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std::string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n_;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double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_;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public: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 {""}, n_ {0},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 {0.0} {};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explicit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std::string&amp;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 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{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 =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std::string&amp;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 return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n()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 return n_;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double value);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std::string&amp;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double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mean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 check(); return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/n;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3768" y="1422029"/>
              <a:ext cx="142609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statistics.h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109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1F89D4-5409-0BCC-63BA-60EF01B18808}"/>
              </a:ext>
            </a:extLst>
          </p:cNvPr>
          <p:cNvGrpSpPr/>
          <p:nvPr/>
        </p:nvGrpSpPr>
        <p:grpSpPr>
          <a:xfrm>
            <a:off x="7151112" y="3004478"/>
            <a:ext cx="1943353" cy="1639005"/>
            <a:chOff x="7151112" y="3004478"/>
            <a:chExt cx="1943353" cy="163900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31C0F6E-5C86-8004-64E4-7CD31DAE75C8}"/>
                </a:ext>
              </a:extLst>
            </p:cNvPr>
            <p:cNvGrpSpPr/>
            <p:nvPr/>
          </p:nvGrpSpPr>
          <p:grpSpPr>
            <a:xfrm>
              <a:off x="7151112" y="3004478"/>
              <a:ext cx="1943353" cy="1121641"/>
              <a:chOff x="990832" y="3566046"/>
              <a:chExt cx="1943353" cy="112164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FDB3D8-FF7B-C06A-8688-9BFE979C3A59}"/>
                  </a:ext>
                </a:extLst>
              </p:cNvPr>
              <p:cNvSpPr txBox="1"/>
              <p:nvPr/>
            </p:nvSpPr>
            <p:spPr>
              <a:xfrm>
                <a:off x="990832" y="3566046"/>
                <a:ext cx="1943353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two constructors</a:t>
                </a:r>
                <a:endParaRPr lang="en-US" dirty="0">
                  <a:cs typeface="Courier New" pitchFamily="49" charset="0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05A83B0-8E16-2879-3EA1-0C65256055A9}"/>
                  </a:ext>
                </a:extLst>
              </p:cNvPr>
              <p:cNvCxnSpPr>
                <a:cxnSpLocks/>
                <a:stCxn id="14" idx="2"/>
                <a:endCxn id="25" idx="1"/>
              </p:cNvCxnSpPr>
              <p:nvPr/>
            </p:nvCxnSpPr>
            <p:spPr>
              <a:xfrm flipH="1">
                <a:off x="1523239" y="3966156"/>
                <a:ext cx="439270" cy="7215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69FE00DC-CB14-77D6-2672-B0DBE98D3308}"/>
                </a:ext>
              </a:extLst>
            </p:cNvPr>
            <p:cNvSpPr/>
            <p:nvPr/>
          </p:nvSpPr>
          <p:spPr>
            <a:xfrm>
              <a:off x="7289869" y="3608754"/>
              <a:ext cx="393650" cy="10347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2395768-DEB0-54F9-7CE5-152CCF8CFD34}"/>
              </a:ext>
            </a:extLst>
          </p:cNvPr>
          <p:cNvGrpSpPr/>
          <p:nvPr/>
        </p:nvGrpSpPr>
        <p:grpSpPr>
          <a:xfrm>
            <a:off x="7289869" y="4438088"/>
            <a:ext cx="1757678" cy="1336229"/>
            <a:chOff x="7262065" y="3215814"/>
            <a:chExt cx="1757678" cy="133622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61B73A3-9935-930C-C65C-3A48A5140B91}"/>
                </a:ext>
              </a:extLst>
            </p:cNvPr>
            <p:cNvGrpSpPr/>
            <p:nvPr/>
          </p:nvGrpSpPr>
          <p:grpSpPr>
            <a:xfrm>
              <a:off x="7655715" y="3215814"/>
              <a:ext cx="1364028" cy="1127864"/>
              <a:chOff x="1495435" y="3777382"/>
              <a:chExt cx="1364028" cy="112786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4A506C1-E44E-3667-A106-0DB07833857B}"/>
                  </a:ext>
                </a:extLst>
              </p:cNvPr>
              <p:cNvSpPr txBox="1"/>
              <p:nvPr/>
            </p:nvSpPr>
            <p:spPr>
              <a:xfrm>
                <a:off x="1495435" y="3777382"/>
                <a:ext cx="1364028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overloaded</a:t>
                </a:r>
                <a:br>
                  <a:rPr lang="en-US" sz="2000" dirty="0"/>
                </a:br>
                <a:r>
                  <a:rPr lang="en-US" sz="2000" dirty="0"/>
                  <a:t>methods</a:t>
                </a:r>
                <a:endParaRPr lang="en-US" dirty="0">
                  <a:cs typeface="Courier New" pitchFamily="49" charset="0"/>
                </a:endParaRP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7377D4D-B17B-EE1C-BE18-97CCFDA5AA6D}"/>
                  </a:ext>
                </a:extLst>
              </p:cNvPr>
              <p:cNvCxnSpPr>
                <a:cxnSpLocks/>
                <a:stCxn id="31" idx="2"/>
                <a:endCxn id="30" idx="1"/>
              </p:cNvCxnSpPr>
              <p:nvPr/>
            </p:nvCxnSpPr>
            <p:spPr>
              <a:xfrm flipH="1">
                <a:off x="1523239" y="4485268"/>
                <a:ext cx="654210" cy="4199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63691041-43CD-6A68-AF10-98D7785712E6}"/>
                </a:ext>
              </a:extLst>
            </p:cNvPr>
            <p:cNvSpPr/>
            <p:nvPr/>
          </p:nvSpPr>
          <p:spPr>
            <a:xfrm>
              <a:off x="7262065" y="4135312"/>
              <a:ext cx="421454" cy="4167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01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distribution for Python</a:t>
            </a:r>
          </a:p>
          <a:p>
            <a:pPr lvl="1"/>
            <a:r>
              <a:rPr lang="en-US" dirty="0"/>
              <a:t>stand-alone installer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Optimized libraries, e.g.,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optimization/extensions, e.g., </a:t>
            </a:r>
            <a:r>
              <a:rPr lang="en-US" dirty="0" err="1"/>
              <a:t>numpy.random_intel</a:t>
            </a:r>
            <a:endParaRPr lang="en-US" dirty="0"/>
          </a:p>
          <a:p>
            <a:pPr lvl="1"/>
            <a:r>
              <a:rPr lang="en-US" dirty="0"/>
              <a:t>thread scheduling with TBB</a:t>
            </a:r>
          </a:p>
          <a:p>
            <a:pPr lvl="1"/>
            <a:r>
              <a:rPr lang="en-US" dirty="0"/>
              <a:t>optimized mpi4py using Intel MPI</a:t>
            </a:r>
          </a:p>
          <a:p>
            <a:pPr lvl="1"/>
            <a:r>
              <a:rPr lang="en-US" dirty="0"/>
              <a:t>optimized </a:t>
            </a:r>
            <a:r>
              <a:rPr lang="en-US" dirty="0" err="1"/>
              <a:t>scikit</a:t>
            </a:r>
            <a:r>
              <a:rPr lang="en-US" dirty="0"/>
              <a:t>-learn through </a:t>
            </a:r>
            <a:r>
              <a:rPr lang="en-US" dirty="0" err="1"/>
              <a:t>pyDAAL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" y="3059668"/>
            <a:ext cx="777367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create  -n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my_env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-c intel  intelpython3_full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3200" y="1992893"/>
            <a:ext cx="8768082" cy="3755781"/>
            <a:chOff x="557016" y="1411869"/>
            <a:chExt cx="7506173" cy="3755781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506173" cy="375487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&lt;pybind11/pybind11.h&gt;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statistics.h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PYBIND11_MODULE(stats, m) {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m.doc() = "module defining Statistics class";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::class_&lt;Statistics&gt;(m, "Statistics")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&lt;&gt;(), "initialize without name")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&lt;const std::string&amp;&gt;(),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"initialize with name")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.def("name", &amp;Statistics::name, “get name of object")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.def("n", &amp;Statistics::n, “get number of data items")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.def("add", (void (Statistics::*)(const double)) &amp;Statistics::add,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"add a floating point value")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.def("add", (void (Statistics::*)(const std::string&amp;)) &amp;Statistics::add,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"add a string representation of a value")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.def("mean", &amp;Statistics::mean, "return the mean value")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75762" y="1411869"/>
              <a:ext cx="216576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Statistics_bind.cpp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443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6F39-EBD5-E8CD-6045-A50CD516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pybind11 conclusions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2878C-E436-53A8-4D8B-B3377F1FF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options/flexibility than SWIG</a:t>
            </a:r>
          </a:p>
          <a:p>
            <a:pPr lvl="1"/>
            <a:r>
              <a:rPr lang="en-US" dirty="0"/>
              <a:t>Function can have different names in modules</a:t>
            </a:r>
          </a:p>
          <a:p>
            <a:pPr lvl="1"/>
            <a:r>
              <a:rPr lang="en-US" dirty="0"/>
              <a:t>Supports overloaded C++ functions/methods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However, you need to know C++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52EB0B-9C57-C2E2-B07A-92BB7F80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331046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6261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integer, intent(in) ::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real(kind=8) :: pi, x, y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 :: i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if (x**2.0D00 + y**2.0D00 &lt;= 1.0D00) then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pi = pi + 1.0D00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if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do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pi = 4.0D00*pi/n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pi.f90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shared library from the Fortran file</a:t>
            </a:r>
          </a:p>
          <a:p>
            <a:endParaRPr lang="en-US" dirty="0"/>
          </a:p>
          <a:p>
            <a:r>
              <a:rPr lang="en-US" dirty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f2py3  -c 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pi.f90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generates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compute_pi.py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array_utils.f95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list/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range(1, n + 1)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n + 1.0)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Import Python module</a:t>
              </a:r>
              <a:br>
                <a:rPr lang="en-US" sz="2000" dirty="0"/>
              </a:br>
              <a:r>
                <a:rPr lang="en-US" sz="2000" dirty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 is quite simple, part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distribution</a:t>
            </a:r>
          </a:p>
          <a:p>
            <a:r>
              <a:rPr lang="en-US" dirty="0"/>
              <a:t>Data type mapping is taken care of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, 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Core code is C/C++/Fortran in shared object</a:t>
            </a:r>
          </a:p>
          <a:p>
            <a:pPr lvl="2"/>
            <a:r>
              <a:rPr lang="en-US" dirty="0"/>
              <a:t>Can be wrapped for other languages, besides Python</a:t>
            </a:r>
          </a:p>
          <a:p>
            <a:pPr lvl="2"/>
            <a:r>
              <a:rPr lang="en-US" dirty="0"/>
              <a:t>Can be part of C/C++/Fortran programs</a:t>
            </a:r>
          </a:p>
          <a:p>
            <a:pPr lvl="1"/>
            <a:r>
              <a:rPr lang="en-US" dirty="0"/>
              <a:t>Not a Python lock-in</a:t>
            </a:r>
          </a:p>
          <a:p>
            <a:pPr lvl="2"/>
            <a:r>
              <a:rPr lang="en-US" dirty="0"/>
              <a:t>Better long term prospects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"Boundary" between C/C++/Fortran should be sharp</a:t>
            </a:r>
          </a:p>
          <a:p>
            <a:pPr lvl="1"/>
            <a:r>
              <a:rPr lang="en-US" dirty="0"/>
              <a:t>Type conversions should be controlled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for distribution will be more complex</a:t>
            </a:r>
          </a:p>
          <a:p>
            <a:pPr lvl="1"/>
            <a:r>
              <a:rPr lang="en-US" dirty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Just-in-time compilation: faster than python</a:t>
            </a:r>
          </a:p>
          <a:p>
            <a:pPr lvl="2"/>
            <a:r>
              <a:rPr lang="en-US" dirty="0"/>
              <a:t>Programs must run for considerable time</a:t>
            </a:r>
          </a:p>
          <a:p>
            <a:pPr lvl="2"/>
            <a:r>
              <a:rPr lang="en-US" dirty="0"/>
              <a:t>Programs mostly in Python, little use of external libraries (C,…)</a:t>
            </a:r>
          </a:p>
          <a:p>
            <a:pPr lvl="1"/>
            <a:r>
              <a:rPr lang="en-US" dirty="0"/>
              <a:t>Saves memory</a:t>
            </a:r>
          </a:p>
          <a:p>
            <a:pPr lvl="1"/>
            <a:r>
              <a:rPr lang="en-US" dirty="0"/>
              <a:t>Python 2.7.x compatible</a:t>
            </a:r>
          </a:p>
          <a:p>
            <a:pPr lvl="2"/>
            <a:r>
              <a:rPr lang="en-US" dirty="0"/>
              <a:t>Supports most of standard library</a:t>
            </a:r>
          </a:p>
          <a:p>
            <a:pPr lvl="2"/>
            <a:r>
              <a:rPr lang="en-US" dirty="0"/>
              <a:t>Supports many third party libraries</a:t>
            </a:r>
          </a:p>
          <a:p>
            <a:pPr lvl="1"/>
            <a:r>
              <a:rPr lang="en-US" dirty="0"/>
              <a:t>Python 3.10.x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When lucky, may be 10 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programming</a:t>
            </a:r>
            <a:br>
              <a:rPr lang="en-US" dirty="0"/>
            </a:br>
            <a:r>
              <a:rPr lang="en-US" dirty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400" dirty="0">
                <a:hlinkClick r:id="rId2"/>
              </a:rPr>
              <a:t>https://github.com/gjbex/Python-for-HPC/tree/master/source-code/multiprocessing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Use explicit threading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/>
              <a:t>Use higher level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/>
              <a:t> module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big success</a:t>
            </a:r>
          </a:p>
          <a:p>
            <a:pPr lvl="1"/>
            <a:r>
              <a:rPr lang="en-US" dirty="0"/>
              <a:t>Global Interpreter Lock (GIL)</a:t>
            </a:r>
          </a:p>
          <a:p>
            <a:r>
              <a:rPr lang="en-US" dirty="0"/>
              <a:t>Does not influence 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build on top of BLAS (</a:t>
            </a:r>
            <a:r>
              <a:rPr lang="en-US" b="1" dirty="0"/>
              <a:t>B</a:t>
            </a:r>
            <a:r>
              <a:rPr lang="en-US" dirty="0"/>
              <a:t>asic </a:t>
            </a:r>
            <a:r>
              <a:rPr lang="en-US" b="1" dirty="0"/>
              <a:t>L</a:t>
            </a:r>
            <a:r>
              <a:rPr lang="en-US" dirty="0"/>
              <a:t>inear </a:t>
            </a:r>
            <a:r>
              <a:rPr lang="en-US" b="1" dirty="0"/>
              <a:t>A</a:t>
            </a:r>
            <a:r>
              <a:rPr lang="en-US" dirty="0"/>
              <a:t>lgebra </a:t>
            </a:r>
            <a:r>
              <a:rPr lang="en-US" b="1" dirty="0" err="1"/>
              <a:t>S</a:t>
            </a:r>
            <a:r>
              <a:rPr lang="en-US" dirty="0" err="1"/>
              <a:t>ubpackage</a:t>
            </a:r>
            <a:r>
              <a:rPr lang="en-US" dirty="0"/>
              <a:t>)</a:t>
            </a:r>
          </a:p>
          <a:p>
            <a:r>
              <a:rPr lang="en-US" dirty="0"/>
              <a:t>Good BLAS implementation are multithreaded</a:t>
            </a:r>
          </a:p>
          <a:p>
            <a:pPr lvl="1"/>
            <a:r>
              <a:rPr lang="en-US" dirty="0" err="1"/>
              <a:t>OpenBLAS</a:t>
            </a:r>
            <a:endParaRPr lang="en-US" dirty="0"/>
          </a:p>
          <a:p>
            <a:pPr lvl="1"/>
            <a:r>
              <a:rPr lang="en-US" dirty="0"/>
              <a:t>Intel MKL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operations scale on multiple cores</a:t>
            </a:r>
          </a:p>
          <a:p>
            <a:pPr lvl="1"/>
            <a:r>
              <a:rPr lang="en-US" dirty="0"/>
              <a:t>matrix-matrix multiplication</a:t>
            </a:r>
          </a:p>
          <a:p>
            <a:pPr lvl="1"/>
            <a:r>
              <a:rPr lang="en-US" dirty="0"/>
              <a:t>solving sets of linear equations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packages build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/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</a:t>
            </a:r>
            <a:br>
              <a:rPr lang="en-US" sz="2400" dirty="0"/>
            </a:br>
            <a:r>
              <a:rPr lang="en-US" sz="2400" dirty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on top</a:t>
            </a:r>
            <a:br>
              <a:rPr lang="en-US" sz="2400" dirty="0"/>
            </a:br>
            <a:r>
              <a:rPr lang="en-US" sz="2400" dirty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r>
              <a:rPr lang="en-US" dirty="0" err="1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scipy</a:t>
            </a:r>
            <a:r>
              <a:rPr lang="en-US" sz="2400" dirty="0"/>
              <a:t> on top</a:t>
            </a:r>
          </a:p>
          <a:p>
            <a:r>
              <a:rPr lang="en-US" sz="2400" dirty="0"/>
              <a:t>of </a:t>
            </a:r>
            <a:r>
              <a:rPr lang="en-US" sz="2400" dirty="0" err="1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sequence:</a:t>
            </a:r>
            <a:br>
              <a:rPr lang="en-US" dirty="0"/>
            </a:br>
            <a:r>
              <a:rPr lang="en-US" dirty="0"/>
              <a:t>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file name, start position, chunk size</a:t>
            </a:r>
          </a:p>
          <a:p>
            <a:r>
              <a:rPr lang="en-US" dirty="0"/>
              <a:t>Return: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numexpr</a:t>
            </a:r>
            <a:r>
              <a:rPr lang="en-US" dirty="0"/>
              <a:t> evaluates &amp; compiles </a:t>
            </a:r>
            <a:r>
              <a:rPr lang="en-US" dirty="0" err="1"/>
              <a:t>numpy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can speed up computations</a:t>
            </a:r>
          </a:p>
          <a:p>
            <a:pPr lvl="1"/>
            <a:r>
              <a:rPr lang="en-US" dirty="0"/>
              <a:t>can conserve memory</a:t>
            </a:r>
          </a:p>
          <a:p>
            <a:r>
              <a:rPr lang="en-US" dirty="0"/>
              <a:t>Can use Intel's VML library</a:t>
            </a:r>
          </a:p>
          <a:p>
            <a:pPr lvl="1"/>
            <a:r>
              <a:rPr lang="en-US" dirty="0"/>
              <a:t>automatic multithreading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element-wise operators only</a:t>
            </a:r>
          </a:p>
          <a:p>
            <a:pPr lvl="1"/>
            <a:r>
              <a:rPr lang="en-US" dirty="0"/>
              <a:t>(hyper)</a:t>
            </a:r>
            <a:r>
              <a:rPr lang="en-US" dirty="0" err="1"/>
              <a:t>trigoniometric</a:t>
            </a:r>
            <a:r>
              <a:rPr lang="en-US" dirty="0"/>
              <a:t> functions + inverse</a:t>
            </a:r>
          </a:p>
          <a:p>
            <a:pPr lvl="1"/>
            <a:r>
              <a:rPr lang="en-US" dirty="0"/>
              <a:t>logarithmic &amp; exponential,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/>
              <a:t>accumulation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Throw'em</a:t>
            </a:r>
            <a:r>
              <a:rPr lang="en-US" dirty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counters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s as</a:t>
              </a:r>
              <a:br>
                <a:rPr lang="en-US" dirty="0"/>
              </a:br>
              <a:r>
                <a:rPr lang="en-US" dirty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 of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concurrent</a:t>
              </a:r>
              <a:br>
                <a:rPr lang="en-US" dirty="0"/>
              </a:br>
              <a:r>
                <a:rPr lang="en-US" dirty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aggregating</a:t>
                </a:r>
                <a:br>
                  <a:rPr lang="en-US" dirty="0"/>
                </a:br>
                <a:r>
                  <a:rPr lang="en-US" dirty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cs typeface="Courier New" panose="02070309020205020404" pitchFamily="49" charset="0"/>
                </a:rPr>
                <a:t>nr</a:t>
              </a:r>
              <a:r>
                <a:rPr lang="en-US" dirty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9</a:t>
              </a:r>
              <a:r>
                <a:rPr lang="en-US" dirty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: call function with single argument,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/>
              <a:t>: call function with single argument, non-blocking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non-blocking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non-blocking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/>
              <a:t> objects with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/>
              <a:t>blocks till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: blocks till result is ready, then returns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work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/>
              <a:t>Processes can share</a:t>
            </a:r>
          </a:p>
          <a:p>
            <a:pPr lvl="1"/>
            <a:r>
              <a:rPr lang="en-US" dirty="0"/>
              <a:t>Single value: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Array: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Syncronized</a:t>
            </a:r>
            <a:r>
              <a:rPr lang="en-US" dirty="0"/>
              <a:t> FIFO queue: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part of </a:t>
            </a:r>
            <a:r>
              <a:rPr lang="en-US" dirty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non-atomic update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17073" y="2121165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509" y="1435365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create a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9509" y="2121165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shared</a:t>
              </a:r>
              <a:br>
                <a:rPr lang="en-US" dirty="0"/>
              </a:br>
              <a:r>
                <a:rPr lang="en-US" dirty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9508" y="3645165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9509" y="2883165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69510" y="4864365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 for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>
                    <a:solidFill>
                      <a:srgbClr val="00B050"/>
                    </a:solidFill>
                  </a:rPr>
                </a:br>
                <a:r>
                  <a:rPr lang="en-US" dirty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BB1A-3BC5-440D-86E9-B03D2E1C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 err="1"/>
              <a:t>aring</a:t>
            </a:r>
            <a:r>
              <a:rPr lang="en-BE" dirty="0"/>
              <a:t> chunks of bytes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98C4E-1BC3-483E-938D-6C0825B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/>
              <a:t>a</a:t>
            </a:r>
            <a:r>
              <a:rPr lang="en-GB" dirty="0"/>
              <a:t>r</a:t>
            </a:r>
            <a:r>
              <a:rPr lang="en-BE" dirty="0"/>
              <a:t>ed memory manager</a:t>
            </a:r>
          </a:p>
          <a:p>
            <a:pPr lvl="1"/>
            <a:r>
              <a:rPr lang="en-BE" dirty="0"/>
              <a:t>takes care of allocation/deallocation</a:t>
            </a:r>
          </a:p>
          <a:p>
            <a:pPr lvl="1"/>
            <a:r>
              <a:rPr lang="en-BE" dirty="0"/>
              <a:t>works </a:t>
            </a:r>
            <a:r>
              <a:rPr lang="en-GB" dirty="0"/>
              <a:t>a</a:t>
            </a:r>
            <a:r>
              <a:rPr lang="en-BE" dirty="0"/>
              <a:t>s context manager</a:t>
            </a:r>
          </a:p>
          <a:p>
            <a:r>
              <a:rPr lang="en-BE" dirty="0"/>
              <a:t>Shared memory</a:t>
            </a:r>
          </a:p>
          <a:p>
            <a:pPr lvl="1"/>
            <a:r>
              <a:rPr lang="en-BE" dirty="0"/>
              <a:t>sequence of bytes</a:t>
            </a:r>
          </a:p>
          <a:p>
            <a:pPr lvl="1"/>
            <a:r>
              <a:rPr lang="en-BE" dirty="0"/>
              <a:t>interoperates with data structure that support buffer proto</a:t>
            </a:r>
            <a:r>
              <a:rPr lang="en-GB" dirty="0"/>
              <a:t>c</a:t>
            </a:r>
            <a:r>
              <a:rPr lang="en-BE" dirty="0"/>
              <a:t>o</a:t>
            </a:r>
            <a:r>
              <a:rPr lang="en-GB" dirty="0"/>
              <a:t>l</a:t>
            </a:r>
            <a:endParaRPr lang="en-BE" dirty="0"/>
          </a:p>
          <a:p>
            <a:pPr lvl="2"/>
            <a:r>
              <a:rPr lang="en-BE" dirty="0"/>
              <a:t>Python standard library </a:t>
            </a:r>
            <a:r>
              <a:rPr lang="en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lvl="2"/>
            <a:r>
              <a:rPr lang="en-BE" dirty="0" err="1"/>
              <a:t>numpy</a:t>
            </a:r>
            <a:r>
              <a:rPr lang="en-BE" dirty="0"/>
              <a:t>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A544F-9FBC-4B42-8F9C-EC6795C1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7E6ED-3F1E-45DE-A239-8208E8E4AA07}"/>
              </a:ext>
            </a:extLst>
          </p:cNvPr>
          <p:cNvSpPr txBox="1"/>
          <p:nvPr/>
        </p:nvSpPr>
        <p:spPr>
          <a:xfrm>
            <a:off x="6905883" y="1321357"/>
            <a:ext cx="16851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P</a:t>
            </a:r>
            <a:r>
              <a:rPr lang="en-GB" sz="2400" dirty="0"/>
              <a:t>y</a:t>
            </a:r>
            <a:r>
              <a:rPr lang="en-BE" sz="2400" dirty="0"/>
              <a:t>t</a:t>
            </a:r>
            <a:r>
              <a:rPr lang="en-GB" sz="2400" dirty="0"/>
              <a:t>h</a:t>
            </a:r>
            <a:r>
              <a:rPr lang="en-BE" sz="2400" dirty="0"/>
              <a:t>o</a:t>
            </a:r>
            <a:r>
              <a:rPr lang="en-GB" sz="2400" dirty="0"/>
              <a:t>n</a:t>
            </a:r>
            <a:r>
              <a:rPr lang="en-BE" sz="2400" dirty="0"/>
              <a:t> 3.8+</a:t>
            </a:r>
          </a:p>
        </p:txBody>
      </p:sp>
    </p:spTree>
    <p:extLst>
      <p:ext uri="{BB962C8B-B14F-4D97-AF65-F5344CB8AC3E}">
        <p14:creationId xmlns:p14="http://schemas.microsoft.com/office/powerpoint/2010/main" val="386747162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GB" dirty="0"/>
              <a:t>r</a:t>
            </a:r>
            <a:r>
              <a:rPr lang="en-BE" dirty="0"/>
              <a:t>e</a:t>
            </a:r>
            <a:r>
              <a:rPr lang="en-GB" dirty="0"/>
              <a:t>a</a:t>
            </a:r>
            <a:r>
              <a:rPr lang="en-BE" dirty="0"/>
              <a:t>t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494268" y="1981200"/>
            <a:ext cx="8180445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SharedMemoryManager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Pool(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np.dtype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shmem_mgr.SharedMemory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np.ndarray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buffer=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z_shmem.buf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187487" y="3429000"/>
            <a:ext cx="1665584" cy="1677226"/>
            <a:chOff x="4901514" y="1113859"/>
            <a:chExt cx="1665584" cy="1677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16655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5734306" y="1113859"/>
              <a:ext cx="602575" cy="1307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83786D-3A07-440B-A1D0-B0CA9B4FFE18}"/>
              </a:ext>
            </a:extLst>
          </p:cNvPr>
          <p:cNvGrpSpPr/>
          <p:nvPr/>
        </p:nvGrpSpPr>
        <p:grpSpPr>
          <a:xfrm>
            <a:off x="6194854" y="1810829"/>
            <a:ext cx="2682169" cy="1083811"/>
            <a:chOff x="6194854" y="1506023"/>
            <a:chExt cx="2682169" cy="10838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807CAA-D306-4F5F-8A9B-5892C8B16EA0}"/>
                </a:ext>
              </a:extLst>
            </p:cNvPr>
            <p:cNvGrpSpPr/>
            <p:nvPr/>
          </p:nvGrpSpPr>
          <p:grpSpPr>
            <a:xfrm>
              <a:off x="6376087" y="1506023"/>
              <a:ext cx="2500936" cy="784096"/>
              <a:chOff x="4536914" y="2362200"/>
              <a:chExt cx="2500936" cy="78409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034D0-8523-4FDC-8DC3-4FF1437B729B}"/>
                  </a:ext>
                </a:extLst>
              </p:cNvPr>
              <p:cNvSpPr txBox="1"/>
              <p:nvPr/>
            </p:nvSpPr>
            <p:spPr>
              <a:xfrm>
                <a:off x="5486400" y="2362200"/>
                <a:ext cx="15514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cs typeface="Courier New" panose="02070309020205020404" pitchFamily="49" charset="0"/>
                  </a:rPr>
                  <a:t>o</a:t>
                </a:r>
                <a:r>
                  <a:rPr lang="en-GB" dirty="0">
                    <a:cs typeface="Courier New" panose="02070309020205020404" pitchFamily="49" charset="0"/>
                  </a:rPr>
                  <a:t>r</a:t>
                </a:r>
                <a:r>
                  <a:rPr lang="en-BE" dirty="0">
                    <a:cs typeface="Courier New" panose="02070309020205020404" pitchFamily="49" charset="0"/>
                  </a:rPr>
                  <a:t>d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 </a:t>
                </a:r>
                <a:r>
                  <a:rPr lang="en-GB" dirty="0">
                    <a:cs typeface="Courier New" panose="02070309020205020404" pitchFamily="49" charset="0"/>
                  </a:rPr>
                  <a:t>m</a:t>
                </a:r>
                <a:r>
                  <a:rPr lang="en-BE" dirty="0">
                    <a:cs typeface="Courier New" panose="02070309020205020404" pitchFamily="49" charset="0"/>
                  </a:rPr>
                  <a:t>a</a:t>
                </a:r>
                <a:r>
                  <a:rPr lang="en-GB" dirty="0">
                    <a:cs typeface="Courier New" panose="02070309020205020404" pitchFamily="49" charset="0"/>
                  </a:rPr>
                  <a:t>t</a:t>
                </a:r>
                <a:r>
                  <a:rPr lang="en-BE" dirty="0">
                    <a:cs typeface="Courier New" panose="02070309020205020404" pitchFamily="49" charset="0"/>
                  </a:rPr>
                  <a:t>t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</a:t>
                </a:r>
                <a:r>
                  <a:rPr lang="en-GB" dirty="0">
                    <a:cs typeface="Courier New" panose="02070309020205020404" pitchFamily="49" charset="0"/>
                  </a:rPr>
                  <a:t>s</a:t>
                </a:r>
                <a:r>
                  <a:rPr lang="en-BE" dirty="0">
                    <a:cs typeface="Courier New" panose="02070309020205020404" pitchFamily="49" charset="0"/>
                  </a:rPr>
                  <a:t>!</a:t>
                </a:r>
                <a:endParaRPr lang="nl-BE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3E931A6-EECE-40F8-9293-A50DB5FD72A4}"/>
                  </a:ext>
                </a:extLst>
              </p:cNvPr>
              <p:cNvCxnSpPr>
                <a:cxnSpLocks/>
                <a:stCxn id="6" idx="1"/>
                <a:endCxn id="12" idx="1"/>
              </p:cNvCxnSpPr>
              <p:nvPr/>
            </p:nvCxnSpPr>
            <p:spPr>
              <a:xfrm flipH="1">
                <a:off x="4536914" y="2546866"/>
                <a:ext cx="949486" cy="5994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400C322C-6D11-4E24-8FD4-F397BFA5DD82}"/>
                </a:ext>
              </a:extLst>
            </p:cNvPr>
            <p:cNvSpPr/>
            <p:nvPr/>
          </p:nvSpPr>
          <p:spPr>
            <a:xfrm>
              <a:off x="6194854" y="1990404"/>
              <a:ext cx="181233" cy="59943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2D573-1957-41FF-B7DE-64E4806E529A}"/>
              </a:ext>
            </a:extLst>
          </p:cNvPr>
          <p:cNvGrpSpPr/>
          <p:nvPr/>
        </p:nvGrpSpPr>
        <p:grpSpPr>
          <a:xfrm>
            <a:off x="5948174" y="3963338"/>
            <a:ext cx="2042419" cy="1413235"/>
            <a:chOff x="4901514" y="1654849"/>
            <a:chExt cx="2042419" cy="14132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E87484-928B-4927-8ECC-CC81C79CC919}"/>
                </a:ext>
              </a:extLst>
            </p:cNvPr>
            <p:cNvSpPr txBox="1"/>
            <p:nvPr/>
          </p:nvSpPr>
          <p:spPr>
            <a:xfrm>
              <a:off x="4901514" y="2421753"/>
              <a:ext cx="20424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cs typeface="Courier New" panose="02070309020205020404" pitchFamily="49" charset="0"/>
                </a:rPr>
                <a:t>n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m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br>
                <a:rPr lang="en-BE" dirty="0">
                  <a:cs typeface="Courier New" panose="02070309020205020404" pitchFamily="49" charset="0"/>
                </a:rPr>
              </a:b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0FA37C-0C4B-467C-8DCC-C1CCAEEDF17D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154764" y="1654849"/>
              <a:ext cx="767960" cy="766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2752788" y="4264931"/>
            <a:ext cx="1618776" cy="841295"/>
            <a:chOff x="4901514" y="1949790"/>
            <a:chExt cx="1618776" cy="8412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16187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f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l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72012" y="1949790"/>
              <a:ext cx="538890" cy="4719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Pass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2279782"/>
            <a:ext cx="8594019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min(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(i + 1)*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range(int(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)))] 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Counter()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pool.imap_unordered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compute_partial_julia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752788" y="1811100"/>
            <a:ext cx="5646804" cy="726829"/>
            <a:chOff x="3552938" y="2421753"/>
            <a:chExt cx="5646804" cy="726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2982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rocesses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552938" y="2606419"/>
              <a:ext cx="1348576" cy="542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3863130" y="4012166"/>
            <a:ext cx="3017429" cy="1143450"/>
            <a:chOff x="4901514" y="1647635"/>
            <a:chExt cx="3017429" cy="11434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30174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x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c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k,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d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 err="1">
                  <a:cs typeface="Courier New" panose="02070309020205020404" pitchFamily="49" charset="0"/>
                </a:rPr>
                <a:t>i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n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39748" y="1647635"/>
              <a:ext cx="1270481" cy="774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4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10 % faster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22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faster than </a:t>
            </a:r>
            <a:r>
              <a:rPr lang="en-US" dirty="0" err="1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1000 matrices</a:t>
            </a: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5080"/>
            <a:ext cx="2057400" cy="365125"/>
          </a:xfrm>
        </p:spPr>
        <p:txBody>
          <a:bodyPr/>
          <a:lstStyle/>
          <a:p>
            <a:fld id="{9CA8D7BD-8F5D-4544-8D4B-27B7BC6C32CD}" type="slidenum">
              <a:rPr lang="nl-BE" smtClean="0"/>
              <a:t>140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1627272"/>
            <a:ext cx="8456161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compute_partial_julia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(np.int32).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n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=np.int32,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z in enumerate(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while (n[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max_iters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np.abs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(z)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max_norm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z = z**2 - 0.622772 + 0.42193j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+=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os.getpid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104008" y="1316979"/>
            <a:ext cx="5382642" cy="769273"/>
            <a:chOff x="3611916" y="2421753"/>
            <a:chExt cx="5382642" cy="7692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09304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611916" y="2606419"/>
              <a:ext cx="1289598" cy="5846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6267186" y="3446349"/>
            <a:ext cx="2785827" cy="615080"/>
            <a:chOff x="4901514" y="2176005"/>
            <a:chExt cx="2785827" cy="6150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2785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277724" y="2176005"/>
              <a:ext cx="1016704" cy="2457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7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D7B7-8AD5-488C-B83A-F284875D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c</a:t>
            </a:r>
            <a:r>
              <a:rPr lang="en-BE" dirty="0"/>
              <a:t>a</a:t>
            </a:r>
            <a:r>
              <a:rPr lang="en-GB" dirty="0"/>
              <a:t>l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223D6E-8772-4830-BFBE-8A5F5EC1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141</a:t>
            </a:fld>
            <a:endParaRPr lang="nl-BE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04EFC8-4698-482E-85D5-0F05B0FF8337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AB7FAE-A629-4E9C-901E-C578D3B7FCE3}"/>
              </a:ext>
            </a:extLst>
          </p:cNvPr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0922C-9A8D-4DD8-863C-2D33DC3AD4F5}"/>
              </a:ext>
            </a:extLst>
          </p:cNvPr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13494-7216-4DAB-895C-1D3950BEBFD7}"/>
              </a:ext>
            </a:extLst>
          </p:cNvPr>
          <p:cNvGrpSpPr/>
          <p:nvPr/>
        </p:nvGrpSpPr>
        <p:grpSpPr>
          <a:xfrm>
            <a:off x="6858000" y="2038709"/>
            <a:ext cx="1991316" cy="369332"/>
            <a:chOff x="6858000" y="2038709"/>
            <a:chExt cx="199131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C295C5-2782-4785-A1F6-D3AD022E42A1}"/>
                </a:ext>
              </a:extLst>
            </p:cNvPr>
            <p:cNvSpPr txBox="1"/>
            <p:nvPr/>
          </p:nvSpPr>
          <p:spPr>
            <a:xfrm>
              <a:off x="7264715" y="2038709"/>
              <a:ext cx="1584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71 % </a:t>
              </a:r>
              <a:r>
                <a:rPr lang="en-GB" dirty="0"/>
                <a:t>e</a:t>
              </a:r>
              <a:r>
                <a:rPr lang="en-BE" dirty="0"/>
                <a:t>f</a:t>
              </a:r>
              <a:r>
                <a:rPr lang="en-GB" dirty="0"/>
                <a:t>f</a:t>
              </a:r>
              <a:r>
                <a:rPr lang="en-BE" dirty="0" err="1"/>
                <a:t>i</a:t>
              </a:r>
              <a:r>
                <a:rPr lang="en-GB" dirty="0"/>
                <a:t>c</a:t>
              </a:r>
              <a:r>
                <a:rPr lang="en-BE" dirty="0" err="1"/>
                <a:t>i</a:t>
              </a:r>
              <a:r>
                <a:rPr lang="en-GB" dirty="0"/>
                <a:t>e</a:t>
              </a:r>
              <a:r>
                <a:rPr lang="en-BE" dirty="0"/>
                <a:t>n</a:t>
              </a:r>
              <a:r>
                <a:rPr lang="en-GB" dirty="0"/>
                <a:t>c</a:t>
              </a:r>
              <a:r>
                <a:rPr lang="en-BE" dirty="0"/>
                <a:t>y</a:t>
              </a:r>
              <a:endParaRPr lang="nl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E04612-88BB-4D63-872F-CE9FA5D2B7E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858000" y="2223375"/>
              <a:ext cx="406715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743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Very simple interface, asynchronous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Three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/>
              <a:t>: call function on single argument, returns Future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dirty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set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default value is 1!</a:t>
            </a: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/>
              <a:t>: waits for and returns result, takes optional time out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/>
              <a:t>: True when done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running and </a:t>
            </a:r>
            <a:r>
              <a:rPr lang="en-US" dirty="0" err="1"/>
              <a:t>can not</a:t>
            </a:r>
            <a:r>
              <a:rPr lang="en-US" dirty="0"/>
              <a:t> be cancelled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/>
              <a:t>: try to cancel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argument per process, so default </a:t>
            </a:r>
            <a:r>
              <a:rPr lang="en-US" dirty="0" err="1"/>
              <a:t>chunksize</a:t>
            </a:r>
            <a:r>
              <a:rPr lang="en-US" dirty="0"/>
              <a:t> is fine</a:t>
            </a:r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multithreading of libraries if available</a:t>
            </a:r>
          </a:p>
          <a:p>
            <a:r>
              <a:rPr lang="en-US" dirty="0"/>
              <a:t>Considerations for multiprocessing</a:t>
            </a:r>
          </a:p>
          <a:p>
            <a:pPr lvl="1"/>
            <a:r>
              <a:rPr lang="en-US" dirty="0"/>
              <a:t>Process creation is costly!</a:t>
            </a:r>
          </a:p>
          <a:p>
            <a:pPr lvl="2"/>
            <a:r>
              <a:rPr lang="en-US" dirty="0"/>
              <a:t>Computational task should warrant it</a:t>
            </a:r>
          </a:p>
          <a:p>
            <a:pPr lvl="1"/>
            <a:r>
              <a:rPr lang="en-US" dirty="0"/>
              <a:t>Locking takes time!</a:t>
            </a:r>
          </a:p>
          <a:p>
            <a:pPr lvl="2"/>
            <a:r>
              <a:rPr lang="en-US" dirty="0"/>
              <a:t>Share as little as possible</a:t>
            </a:r>
          </a:p>
          <a:p>
            <a:pPr lvl="1"/>
            <a:r>
              <a:rPr lang="en-US" dirty="0"/>
              <a:t>Best for coarse grained parallelism</a:t>
            </a:r>
          </a:p>
          <a:p>
            <a:pPr lvl="1"/>
            <a:r>
              <a:rPr lang="en-US" dirty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https://github.com/gjbex/Python-forHPC/tree/master/source-code/dask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sets can be very large</a:t>
            </a:r>
          </a:p>
          <a:p>
            <a:pPr lvl="1"/>
            <a:r>
              <a:rPr lang="en-US" dirty="0"/>
              <a:t>many files</a:t>
            </a:r>
          </a:p>
          <a:p>
            <a:pPr lvl="1"/>
            <a:r>
              <a:rPr lang="en-US" dirty="0"/>
              <a:t>large files</a:t>
            </a:r>
          </a:p>
          <a:p>
            <a:pPr lvl="1"/>
            <a:r>
              <a:rPr lang="en-US" dirty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Computation can be decomposed into graph of subtasks</a:t>
            </a:r>
          </a:p>
          <a:p>
            <a:pPr lvl="1"/>
            <a:r>
              <a:rPr lang="en-US" dirty="0"/>
              <a:t>some (maybe many) subtasks can be done in parallel</a:t>
            </a:r>
          </a:p>
          <a:p>
            <a:pPr lvl="1"/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core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time series in CSV files</a:t>
            </a:r>
          </a:p>
          <a:p>
            <a:pPr lvl="1"/>
            <a:r>
              <a:rPr lang="en-US" dirty="0"/>
              <a:t>time stamp + 100 variables</a:t>
            </a:r>
          </a:p>
          <a:p>
            <a:pPr lvl="1"/>
            <a:r>
              <a:rPr lang="en-US" dirty="0"/>
              <a:t>200000 measurements/file</a:t>
            </a:r>
          </a:p>
          <a:p>
            <a:pPr lvl="1"/>
            <a:r>
              <a:rPr lang="en-US" dirty="0"/>
              <a:t>800 files</a:t>
            </a:r>
          </a:p>
          <a:p>
            <a:pPr lvl="1"/>
            <a:r>
              <a:rPr lang="en-US" dirty="0"/>
              <a:t>data spans 12 months period</a:t>
            </a:r>
          </a:p>
          <a:p>
            <a:r>
              <a:rPr lang="en-US" dirty="0"/>
              <a:t>Task:</a:t>
            </a:r>
            <a:br>
              <a:rPr lang="en-US" dirty="0"/>
            </a:br>
            <a:r>
              <a:rPr lang="en-US" dirty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289 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memory!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Trivial using pandas, but…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https://numexpr.readthedocs.io/en/latest/index.html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Entire computation decomposed</a:t>
            </a:r>
            <a:br>
              <a:rPr lang="en-US" sz="2000" dirty="0"/>
            </a:br>
            <a:r>
              <a:rPr lang="en-US" sz="2000" dirty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done in parallel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800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7.29s = 5832s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 hour, 37 minutes</a:t>
            </a:r>
          </a:p>
          <a:p>
            <a:pPr lvl="1"/>
            <a:r>
              <a:rPr lang="pt-BR" dirty="0"/>
              <a:t>Intel E5-2680v2 @ 2.80GHz, 1 core</a:t>
            </a:r>
            <a:endParaRPr lang="en-US" dirty="0"/>
          </a:p>
          <a:p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16 minutes</a:t>
            </a:r>
          </a:p>
          <a:p>
            <a:pPr lvl="1"/>
            <a:r>
              <a:rPr lang="en-US" dirty="0"/>
              <a:t>dual socket </a:t>
            </a:r>
            <a:r>
              <a:rPr lang="pt-BR" dirty="0"/>
              <a:t>Intel E5-2680v2 @ 2.80GHz, 20 cores</a:t>
            </a:r>
          </a:p>
          <a:p>
            <a:r>
              <a:rPr lang="pt-BR" dirty="0"/>
              <a:t>Speedup: 6 times</a:t>
            </a:r>
          </a:p>
          <a:p>
            <a:pPr lvl="1"/>
            <a:r>
              <a:rPr lang="pt-BR" dirty="0"/>
              <a:t>parallel efficiency: 30 %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great, but I/O bound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supports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CSV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HDF5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/>
              <a:t>: parts to be composed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: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workers</a:t>
            </a:r>
          </a:p>
          <a:p>
            <a:pPr lvl="1"/>
            <a:r>
              <a:rPr lang="en-US" dirty="0"/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graph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workers on different</a:t>
            </a:r>
            <a:br>
              <a:rPr lang="en-US" sz="2400" dirty="0"/>
            </a:br>
            <a:r>
              <a:rPr lang="en-US" sz="2400" dirty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&amp; executing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4911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Client(f’{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7280320" cy="1803323"/>
            <a:chOff x="507076" y="1453670"/>
            <a:chExt cx="7280320" cy="1803323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7280320" cy="856974"/>
              <a:chOff x="507076" y="2400019"/>
              <a:chExt cx="7280320" cy="85697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7280320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&amp;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has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-like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7491153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return x**2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Client(f'{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124930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</a:t>
            </a:r>
          </a:p>
          <a:p>
            <a:pPr lvl="1"/>
            <a:r>
              <a:rPr lang="en-US" dirty="0"/>
              <a:t>out-of-core computations</a:t>
            </a:r>
          </a:p>
          <a:p>
            <a:pPr lvl="1"/>
            <a:r>
              <a:rPr lang="en-US" dirty="0"/>
              <a:t>distributed computations</a:t>
            </a:r>
          </a:p>
          <a:p>
            <a:r>
              <a:rPr lang="en-US" dirty="0"/>
              <a:t>Good integration with/similarity to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concurrent.futures</a:t>
            </a:r>
            <a:endParaRPr lang="en-US" dirty="0"/>
          </a:p>
          <a:p>
            <a:r>
              <a:rPr lang="en-US" dirty="0"/>
              <a:t>Relatively easy to deploy</a:t>
            </a:r>
          </a:p>
          <a:p>
            <a:r>
              <a:rPr lang="en-US" dirty="0"/>
              <a:t>Performance: if you know what you're doing…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https://dask.pydata.org/en/latest/</a:t>
            </a:r>
            <a:r>
              <a:rPr lang="en-US" dirty="0"/>
              <a:t> </a:t>
            </a:r>
          </a:p>
          <a:p>
            <a:r>
              <a:rPr lang="en-US" dirty="0" err="1"/>
              <a:t>Dask.distributed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http://distributed.readthedocs.io/en/latest/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https://github.com/gjbex/Python-for-HPC/tree/master/source-code/mpi4py</a:t>
            </a:r>
            <a:endParaRPr lang="nl-BE" sz="1400" dirty="0"/>
          </a:p>
          <a:p>
            <a:r>
              <a:rPr lang="nl-BE" sz="1400" dirty="0">
                <a:hlinkClick r:id="rId3"/>
              </a:rPr>
              <a:t>https://github.com/gjbex/Python-for-HPC/tree/master/source-code/sentence-counter</a:t>
            </a:r>
            <a:r>
              <a:rPr lang="nl-BE" sz="1400" dirty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distributed programming?</a:t>
            </a:r>
          </a:p>
          <a:p>
            <a:pPr lvl="1"/>
            <a:r>
              <a:rPr lang="en-US" dirty="0"/>
              <a:t>very large data structures (typically multidimensional arrays)</a:t>
            </a:r>
          </a:p>
          <a:p>
            <a:pPr lvl="1"/>
            <a:r>
              <a:rPr lang="en-US" dirty="0"/>
              <a:t>large computational load</a:t>
            </a:r>
          </a:p>
          <a:p>
            <a:r>
              <a:rPr lang="en-US" dirty="0"/>
              <a:t>Many problems require (non-trivial) efficient communication between processes</a:t>
            </a:r>
          </a:p>
          <a:p>
            <a:pPr lvl="1"/>
            <a:r>
              <a:rPr lang="en-US" dirty="0"/>
              <a:t>exchange of data, state</a:t>
            </a:r>
          </a:p>
          <a:p>
            <a:r>
              <a:rPr lang="en-US" dirty="0"/>
              <a:t>Need for standardization: Message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(API) defining communication functions</a:t>
            </a:r>
          </a:p>
          <a:p>
            <a:pPr lvl="1"/>
            <a:r>
              <a:rPr lang="en-US" dirty="0"/>
              <a:t>standardized, currently MPI-4,</a:t>
            </a:r>
            <a:br>
              <a:rPr lang="en-US" dirty="0"/>
            </a:br>
            <a:r>
              <a:rPr lang="en-US" dirty="0"/>
              <a:t>implemented: MPI-3.1</a:t>
            </a:r>
          </a:p>
          <a:p>
            <a:pPr lvl="1"/>
            <a:r>
              <a:rPr lang="en-US" dirty="0"/>
              <a:t>available for C and Fortran</a:t>
            </a:r>
          </a:p>
          <a:p>
            <a:pPr lvl="1"/>
            <a:r>
              <a:rPr lang="en-US" dirty="0"/>
              <a:t>many implementations</a:t>
            </a:r>
          </a:p>
          <a:p>
            <a:pPr lvl="2"/>
            <a:r>
              <a:rPr lang="en-US" dirty="0" err="1"/>
              <a:t>OpenMPI</a:t>
            </a:r>
            <a:r>
              <a:rPr lang="en-US" dirty="0"/>
              <a:t>: open source</a:t>
            </a:r>
          </a:p>
          <a:p>
            <a:pPr lvl="2"/>
            <a:r>
              <a:rPr lang="en-US" dirty="0"/>
              <a:t>mpich2, mvapich2: open source</a:t>
            </a:r>
          </a:p>
          <a:p>
            <a:pPr lvl="2"/>
            <a:r>
              <a:rPr lang="en-US" dirty="0"/>
              <a:t>Intel MPI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Wrappers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Basis for much scientific software in many domains, e.g.,</a:t>
            </a:r>
          </a:p>
          <a:p>
            <a:pPr lvl="1"/>
            <a:r>
              <a:rPr lang="en-US" dirty="0"/>
              <a:t>molecular dynamics: GROMACS, NAMD,…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-initio calculations: </a:t>
            </a:r>
            <a:r>
              <a:rPr lang="en-US" dirty="0" err="1"/>
              <a:t>QuantumExpresso</a:t>
            </a:r>
            <a:endParaRPr lang="en-US" dirty="0"/>
          </a:p>
          <a:p>
            <a:pPr lvl="1"/>
            <a:r>
              <a:rPr lang="en-US" dirty="0"/>
              <a:t>computational fluid dynamics: </a:t>
            </a:r>
            <a:r>
              <a:rPr lang="en-US" dirty="0" err="1"/>
              <a:t>OpenFOAM</a:t>
            </a:r>
            <a:r>
              <a:rPr lang="en-US" dirty="0"/>
              <a:t>, </a:t>
            </a:r>
            <a:r>
              <a:rPr lang="en-US" dirty="0" err="1"/>
              <a:t>Ansys</a:t>
            </a:r>
            <a:r>
              <a:rPr lang="en-US" dirty="0"/>
              <a:t> Fluent</a:t>
            </a:r>
          </a:p>
          <a:p>
            <a:pPr lvl="1"/>
            <a:r>
              <a:rPr lang="en-US" dirty="0" err="1"/>
              <a:t>astroplasma</a:t>
            </a:r>
            <a:r>
              <a:rPr lang="en-US" dirty="0"/>
              <a:t> physics: AMRVAC</a:t>
            </a:r>
          </a:p>
          <a:p>
            <a:pPr lvl="1"/>
            <a:r>
              <a:rPr lang="en-US" dirty="0"/>
              <a:t>computational biology: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HPC libraries, e.g.,</a:t>
            </a:r>
          </a:p>
          <a:p>
            <a:pPr lvl="1"/>
            <a:r>
              <a:rPr lang="en-US" dirty="0"/>
              <a:t>linear algebra: PBLAS, </a:t>
            </a:r>
            <a:r>
              <a:rPr lang="en-US" dirty="0" err="1"/>
              <a:t>Scalapack</a:t>
            </a:r>
            <a:endParaRPr lang="en-US" dirty="0"/>
          </a:p>
          <a:p>
            <a:pPr lvl="1"/>
            <a:r>
              <a:rPr lang="en-US" dirty="0"/>
              <a:t>Fourier transforms: FFTW3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fast, distributed I/O, e.g.,</a:t>
            </a:r>
          </a:p>
          <a:p>
            <a:pPr lvl="1"/>
            <a:r>
              <a:rPr lang="en-US" dirty="0"/>
              <a:t>HDF5 data format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 facto standard in</a:t>
            </a:r>
            <a:br>
              <a:rPr lang="en-US" sz="2800" dirty="0"/>
            </a:br>
            <a:r>
              <a:rPr lang="en-US" sz="2800" dirty="0"/>
              <a:t>distributed scientific</a:t>
            </a:r>
            <a:br>
              <a:rPr lang="en-US" sz="2800" dirty="0"/>
            </a:br>
            <a:r>
              <a:rPr lang="en-US" sz="2800" dirty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MPI on clusters</a:t>
            </a:r>
          </a:p>
          <a:p>
            <a:pPr lvl="1"/>
            <a:r>
              <a:rPr lang="en-US" dirty="0"/>
              <a:t>fast networking, i.e.,</a:t>
            </a:r>
          </a:p>
          <a:p>
            <a:pPr lvl="2"/>
            <a:r>
              <a:rPr lang="en-US" dirty="0"/>
              <a:t>high bandwidth</a:t>
            </a:r>
          </a:p>
          <a:p>
            <a:pPr lvl="2"/>
            <a:r>
              <a:rPr lang="en-US" dirty="0"/>
              <a:t>low latency</a:t>
            </a:r>
          </a:p>
          <a:p>
            <a:pPr lvl="1"/>
            <a:r>
              <a:rPr lang="en-US" dirty="0"/>
              <a:t>typically either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GbE</a:t>
            </a:r>
            <a:endParaRPr lang="en-US" dirty="0"/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/>
              <a:t>Proprietary interconnect</a:t>
            </a:r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fat tree</a:t>
            </a:r>
          </a:p>
          <a:p>
            <a:pPr lvl="2"/>
            <a:r>
              <a:rPr lang="en-US" dirty="0"/>
              <a:t>3D torus</a:t>
            </a:r>
            <a:endParaRPr lang="nl-BE" dirty="0"/>
          </a:p>
          <a:p>
            <a:pPr lvl="1"/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when processes need to</a:t>
            </a:r>
            <a:br>
              <a:rPr lang="en-US" sz="2800" dirty="0"/>
            </a:br>
            <a:r>
              <a:rPr lang="en-US" sz="2800" dirty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consists of multiple processes</a:t>
            </a:r>
          </a:p>
          <a:p>
            <a:r>
              <a:rPr lang="en-US" dirty="0"/>
              <a:t>Processes have own data, share nothing</a:t>
            </a:r>
          </a:p>
          <a:p>
            <a:r>
              <a:rPr lang="en-US" dirty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processes can run on same host,</a:t>
            </a:r>
            <a:br>
              <a:rPr lang="en-US" dirty="0"/>
            </a:br>
            <a:r>
              <a:rPr lang="en-US" dirty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5836854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 out of {size}')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0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3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2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are passed using communicators</a:t>
            </a:r>
          </a:p>
          <a:p>
            <a:r>
              <a:rPr lang="en-US" dirty="0"/>
              <a:t>Default communicator, always initialized: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Number of processes in communicator: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Rank of a process in communicator, between 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- 1, inclusive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4320413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print(f'{size} processes')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</a:t>
            </a:r>
          </a:p>
          <a:p>
            <a:r>
              <a:rPr lang="en-US" dirty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br>
              <a:rPr lang="en-US" sz="2400" dirty="0"/>
            </a:br>
            <a:r>
              <a:rPr lang="en-US" sz="2400" dirty="0"/>
              <a:t>are private to process,</a:t>
            </a:r>
            <a:br>
              <a:rPr lang="en-US" sz="2400" dirty="0"/>
            </a:br>
            <a:r>
              <a:rPr lang="en-US" sz="2400" i="1" dirty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communicator,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peer to peer</a:t>
            </a:r>
          </a:p>
          <a:p>
            <a:pPr lvl="1"/>
            <a:r>
              <a:rPr lang="en-US" dirty="0"/>
              <a:t>collective</a:t>
            </a:r>
          </a:p>
          <a:p>
            <a:pPr lvl="1"/>
            <a:r>
              <a:rPr lang="en-US" dirty="0"/>
              <a:t>one-sided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i="1" dirty="0"/>
              <a:t>s</a:t>
            </a:r>
            <a:r>
              <a:rPr lang="en-US" dirty="0"/>
              <a:t> sends message to process </a:t>
            </a:r>
            <a:r>
              <a:rPr lang="en-US" i="1" dirty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Microbenchmarking</a:t>
            </a:r>
            <a:r>
              <a:rPr lang="en-US" dirty="0"/>
              <a:t>, i.e., timing functions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Can lead to premature optimization</a:t>
            </a:r>
            <a:br>
              <a:rPr lang="en-US" dirty="0"/>
            </a:br>
            <a:r>
              <a:rPr lang="en-US" dirty="0"/>
              <a:t>    = waste of time</a:t>
            </a:r>
          </a:p>
          <a:p>
            <a:r>
              <a:rPr lang="en-US" dirty="0"/>
              <a:t>Profiling with </a:t>
            </a:r>
            <a:r>
              <a:rPr lang="en-US" i="1" dirty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/>
              <a:t>Slightly more complicated</a:t>
            </a:r>
          </a:p>
          <a:p>
            <a:pPr lvl="1"/>
            <a:r>
              <a:rPr lang="en-US" dirty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Never, ever </a:t>
            </a:r>
            <a:r>
              <a:rPr lang="en-US" sz="3600" dirty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/>
              <a:t>Message to be send/received can be any Python type that can be pickled</a:t>
            </a:r>
          </a:p>
          <a:p>
            <a:pPr lvl="1"/>
            <a:r>
              <a:rPr lang="en-US" dirty="0"/>
              <a:t>Overhead: memory &amp; processing!</a:t>
            </a:r>
          </a:p>
          <a:p>
            <a:r>
              <a:rPr lang="en-US" dirty="0"/>
              <a:t>Destination/source: rank to send to/receive from</a:t>
            </a:r>
          </a:p>
          <a:p>
            <a:r>
              <a:rPr lang="en-US" dirty="0"/>
              <a:t>Tag: used to filter messages, must match (optional)</a:t>
            </a:r>
          </a:p>
          <a:p>
            <a:r>
              <a:rPr lang="en-US" dirty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Blocking, i.e., will not return before buffer can be (re)used safely</a:t>
            </a:r>
          </a:p>
          <a:p>
            <a:r>
              <a:rPr lang="en-US" dirty="0"/>
              <a:t>Destination/source of message</a:t>
            </a:r>
          </a:p>
          <a:p>
            <a:pPr lvl="1"/>
            <a:r>
              <a:rPr lang="en-US" dirty="0"/>
              <a:t>can be wildcard for source in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/>
              <a:t>)</a:t>
            </a:r>
          </a:p>
          <a:p>
            <a:r>
              <a:rPr lang="en-US" dirty="0"/>
              <a:t>Tags can optionally be used to distinguish message types</a:t>
            </a:r>
          </a:p>
          <a:p>
            <a:pPr lvl="1"/>
            <a:r>
              <a:rPr lang="en-US" dirty="0"/>
              <a:t>can be wildcard for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Involve </a:t>
            </a:r>
            <a:r>
              <a:rPr lang="en-US" b="1" i="1" dirty="0"/>
              <a:t>all</a:t>
            </a:r>
            <a:r>
              <a:rPr lang="en-US" dirty="0"/>
              <a:t> members of a communicator, </a:t>
            </a:r>
            <a:r>
              <a:rPr lang="en-US" b="1" i="1" dirty="0"/>
              <a:t>all</a:t>
            </a:r>
            <a:r>
              <a:rPr lang="en-US" dirty="0"/>
              <a:t> members must call</a:t>
            </a:r>
          </a:p>
          <a:p>
            <a:r>
              <a:rPr lang="en-US" dirty="0"/>
              <a:t>Various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/>
              <a:t>: send message from root to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/>
              <a:t>: send a possibly unique message from root to all members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/>
              <a:t>: root retrieves unique messages from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/>
              <a:t>: perform reduction on data of all members, resulting in an aggregate value in root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/>
              <a:t>: all processes communicate values to one another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Synchronizes processes, unless non-blocking</a:t>
            </a:r>
          </a:p>
          <a:p>
            <a:r>
              <a:rPr lang="en-US" dirty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 for all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r>
              <a:rPr lang="en-US" dirty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Logical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/>
              <a:t>Bitwise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does not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scale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data[k]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0 determines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(from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/>
              <a:t> if applicable)</a:t>
            </a:r>
          </a:p>
          <a:p>
            <a:pPr lvl="1"/>
            <a:r>
              <a:rPr lang="en-US" dirty="0"/>
              <a:t>start and end index for each process' loop</a:t>
            </a:r>
          </a:p>
          <a:p>
            <a:r>
              <a:rPr lang="en-US" dirty="0"/>
              <a:t>Process 0</a:t>
            </a:r>
          </a:p>
          <a:p>
            <a:pPr lvl="1"/>
            <a:r>
              <a:rPr lang="en-US" dirty="0"/>
              <a:t>broadcasts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scatters start and end index</a:t>
            </a:r>
          </a:p>
          <a:p>
            <a:r>
              <a:rPr lang="en-US" dirty="0"/>
              <a:t>All processes compute partial sum</a:t>
            </a:r>
          </a:p>
          <a:p>
            <a:r>
              <a:rPr lang="en-US" dirty="0"/>
              <a:t>Reduction of partial sums to global sum at</a:t>
            </a:r>
            <a:br>
              <a:rPr lang="en-US" dirty="0"/>
            </a:br>
            <a:r>
              <a:rPr lang="en-US" dirty="0"/>
              <a:t>process 0</a:t>
            </a:r>
          </a:p>
          <a:p>
            <a:r>
              <a:rPr lang="en-US" dirty="0"/>
              <a:t>Process 0 computes and prints </a:t>
            </a:r>
            <a:r>
              <a:rPr lang="en-US" dirty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: use magic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Command line: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primes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multiple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calculating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479659" cy="50167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n)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/n:.12f}')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180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7"/>
            <a:ext cx="2267491" cy="2378268"/>
            <a:chOff x="6751763" y="2684207"/>
            <a:chExt cx="2267491" cy="2378268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7"/>
              <a:ext cx="248805" cy="2378268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parameters</a:t>
              </a:r>
              <a:br>
                <a:rPr lang="en-US" dirty="0"/>
              </a:br>
              <a:r>
                <a:rPr lang="en-US" dirty="0"/>
                <a:t>compute bounds</a:t>
              </a:r>
              <a:br>
                <a:rPr lang="en-US" dirty="0"/>
              </a:br>
              <a:r>
                <a:rPr lang="en-US" dirty="0"/>
                <a:t>(root)</a:t>
              </a:r>
            </a:p>
            <a:p>
              <a:r>
                <a:rPr lang="en-US" dirty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050398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422582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592325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python object that can be pickled</a:t>
            </a:r>
          </a:p>
          <a:p>
            <a:pPr lvl="1"/>
            <a:r>
              <a:rPr lang="en-US" dirty="0"/>
              <a:t>pros: versatile, simple</a:t>
            </a:r>
          </a:p>
          <a:p>
            <a:pPr lvl="1"/>
            <a:r>
              <a:rPr lang="en-US" dirty="0"/>
              <a:t>cons: slow, memory/bandwidth overhead</a:t>
            </a:r>
          </a:p>
          <a:p>
            <a:r>
              <a:rPr lang="en-US" dirty="0"/>
              <a:t>Any python object exporting single segment buffer interface, e.g., </a:t>
            </a:r>
            <a:r>
              <a:rPr lang="en-US" dirty="0" err="1"/>
              <a:t>str</a:t>
            </a:r>
            <a:r>
              <a:rPr lang="en-US" dirty="0"/>
              <a:t>,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pros: much faster, more memory/bandwidth efficient</a:t>
            </a:r>
          </a:p>
          <a:p>
            <a:pPr lvl="1"/>
            <a:r>
              <a:rPr lang="en-US" dirty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Sending/receiving </a:t>
            </a:r>
            <a:r>
              <a:rPr lang="en-US" dirty="0" err="1"/>
              <a:t>numpy</a:t>
            </a:r>
            <a:r>
              <a:rPr lang="en-US" dirty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root: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initialized 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user-defined types</a:t>
            </a:r>
          </a:p>
          <a:p>
            <a:r>
              <a:rPr lang="en-US" dirty="0"/>
              <a:t>Data must be in type that exports single-segment buffer interface</a:t>
            </a:r>
          </a:p>
          <a:p>
            <a:r>
              <a:rPr lang="en-US" dirty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Implication: for, e.g., 2D halo exchange,</a:t>
            </a:r>
            <a:br>
              <a:rPr lang="en-US" sz="2400" dirty="0"/>
            </a:br>
            <a:r>
              <a:rPr lang="en-US" sz="2400" dirty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 2D or 3D, e.g.,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many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MPI allows to "arrange" processes in 1D, 2D, 3D, … grids, i.e., Cartesian topology</a:t>
            </a:r>
          </a:p>
          <a:p>
            <a:pPr lvl="1"/>
            <a:r>
              <a:rPr lang="en-US" dirty="0"/>
              <a:t>easy to determine neighbors</a:t>
            </a:r>
          </a:p>
          <a:p>
            <a:pPr lvl="1"/>
            <a:r>
              <a:rPr lang="en-US" dirty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Rearrange processes into virtual grid, e.g., 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reorder=False)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rank, determine coordinates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rank of neighbors in 2D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187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for process 0: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information exchange required, i.e.,</a:t>
            </a:r>
            <a:br>
              <a:rPr lang="en-US" dirty="0"/>
            </a:br>
            <a:r>
              <a:rPr lang="en-US" dirty="0"/>
              <a:t>edges need to be sent</a:t>
            </a:r>
            <a:br>
              <a:rPr lang="en-US" dirty="0"/>
            </a:br>
            <a:r>
              <a:rPr lang="en-US" dirty="0"/>
              <a:t>to "neighbors"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either</a:t>
            </a:r>
          </a:p>
          <a:p>
            <a:pPr lvl="1"/>
            <a:r>
              <a:rPr lang="en-US" dirty="0"/>
              <a:t>four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(whenever it gets implemented)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188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 &amp; </a:t>
            </a:r>
            <a:r>
              <a:rPr lang="en-US" dirty="0" err="1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0].copy()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-1].copy()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(matrix[0, :], 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(matrix[-1, :], 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6931" y="1444134"/>
            <a:ext cx="3758396" cy="709981"/>
            <a:chOff x="5336931" y="1444134"/>
            <a:chExt cx="3758396" cy="709981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6" idx="1"/>
            </p:cNvCxnSpPr>
            <p:nvPr/>
          </p:nvCxnSpPr>
          <p:spPr>
            <a:xfrm flipH="1">
              <a:off x="5336931" y="1628800"/>
              <a:ext cx="2406356" cy="5253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87462" y="2524254"/>
            <a:ext cx="3907866" cy="1048762"/>
            <a:chOff x="5187462" y="2524254"/>
            <a:chExt cx="3907866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187462" y="2524254"/>
              <a:ext cx="3907866" cy="616714"/>
              <a:chOff x="5184528" y="1444134"/>
              <a:chExt cx="3907866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cxnSpLocks/>
                <a:stCxn id="14" idx="1"/>
              </p:cNvCxnSpPr>
              <p:nvPr/>
            </p:nvCxnSpPr>
            <p:spPr>
              <a:xfrm flipH="1">
                <a:off x="5184528" y="1628800"/>
                <a:ext cx="255582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74862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primes.py 1000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{'append' of 'list'}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0.001    0.000    0.001    0.000 {'join' of '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initiate communication</a:t>
            </a:r>
          </a:p>
          <a:p>
            <a:pPr lvl="1"/>
            <a:r>
              <a:rPr lang="en-US" dirty="0"/>
              <a:t>do something else, i.e., compute</a:t>
            </a:r>
          </a:p>
          <a:p>
            <a:pPr lvl="1"/>
            <a:r>
              <a:rPr lang="en-US" dirty="0"/>
              <a:t>check whether communication done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overlap communication &amp; computation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/>
              <a:t>Implemented for</a:t>
            </a:r>
          </a:p>
          <a:p>
            <a:pPr lvl="1"/>
            <a:r>
              <a:rPr lang="en-US" dirty="0"/>
              <a:t>peer-to-peer communication</a:t>
            </a:r>
          </a:p>
          <a:p>
            <a:pPr lvl="1"/>
            <a:r>
              <a:rPr lang="en-US" dirty="0"/>
              <a:t>collective communication (since MPI-3)</a:t>
            </a:r>
          </a:p>
          <a:p>
            <a:r>
              <a:rPr lang="en-US" dirty="0"/>
              <a:t>In mpi4py, only peer-to-peer</a:t>
            </a:r>
          </a:p>
          <a:p>
            <a:pPr lvl="1"/>
            <a:r>
              <a:rPr lang="en-US" dirty="0"/>
              <a:t>Python objects</a:t>
            </a:r>
          </a:p>
          <a:p>
            <a:pPr lvl="1"/>
            <a:r>
              <a:rPr lang="en-US" dirty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190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depends on underlying</a:t>
              </a:r>
              <a:br>
                <a:rPr lang="en-US" dirty="0"/>
              </a:br>
              <a:r>
                <a:rPr lang="en-US" dirty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comm.isend</a:t>
            </a:r>
            <a:r>
              <a:rPr lang="en-US" dirty="0"/>
              <a:t>/</a:t>
            </a:r>
            <a:r>
              <a:rPr lang="en-US" dirty="0" err="1"/>
              <a:t>comm.irecv</a:t>
            </a:r>
            <a:r>
              <a:rPr lang="en-US" dirty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 communication done, save to</a:t>
              </a:r>
              <a:br>
                <a:rPr lang="en-US" dirty="0"/>
              </a:br>
              <a:r>
                <a:rPr lang="en-US" dirty="0"/>
                <a:t>    use </a:t>
              </a:r>
              <a:r>
                <a:rPr lang="en-US" dirty="0" err="1"/>
                <a:t>recv_buffer</a:t>
              </a:r>
              <a:r>
                <a:rPr lang="en-US" dirty="0"/>
                <a:t>,</a:t>
              </a:r>
              <a:br>
                <a:rPr lang="nl-BE" dirty="0"/>
              </a:br>
              <a:r>
                <a:rPr lang="nl-BE" dirty="0"/>
                <a:t>    </a:t>
              </a:r>
              <a:r>
                <a:rPr lang="nl-BE" dirty="0" err="1"/>
                <a:t>reuse</a:t>
              </a:r>
              <a:r>
                <a:rPr lang="nl-BE" dirty="0"/>
                <a:t> </a:t>
              </a:r>
              <a:r>
                <a:rPr lang="nl-BE" dirty="0" err="1"/>
                <a:t>recv_buffer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modify send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use receive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created communicators &amp; groups</a:t>
            </a:r>
          </a:p>
          <a:p>
            <a:r>
              <a:rPr lang="en-US" dirty="0"/>
              <a:t>Many more collectives</a:t>
            </a:r>
          </a:p>
          <a:p>
            <a:r>
              <a:rPr lang="en-US" dirty="0"/>
              <a:t>MPI I/O</a:t>
            </a:r>
          </a:p>
          <a:p>
            <a:r>
              <a:rPr lang="en-US" dirty="0"/>
              <a:t>One sided communication</a:t>
            </a:r>
          </a:p>
          <a:p>
            <a:r>
              <a:rPr lang="en-US" dirty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Out of scope for this presentation,</a:t>
            </a:r>
            <a:br>
              <a:rPr lang="en-US" sz="2800" dirty="0"/>
            </a:br>
            <a:r>
              <a:rPr lang="en-US" sz="2800" dirty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Blocking communication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One-sided communication</a:t>
            </a:r>
          </a:p>
          <a:p>
            <a:r>
              <a:rPr lang="en-US" dirty="0"/>
              <a:t>Bad performance</a:t>
            </a:r>
          </a:p>
          <a:p>
            <a:pPr lvl="1"/>
            <a:r>
              <a:rPr lang="en-US" dirty="0"/>
              <a:t>Load imbalance</a:t>
            </a:r>
          </a:p>
          <a:p>
            <a:pPr lvl="1"/>
            <a:r>
              <a:rPr lang="en-US" dirty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Follow the specs</a:t>
            </a:r>
            <a:br>
              <a:rPr lang="en-US" sz="2800" dirty="0"/>
            </a:br>
            <a:r>
              <a:rPr lang="en-US" sz="2800" dirty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MPI in general</a:t>
            </a:r>
          </a:p>
          <a:p>
            <a:pPr lvl="1"/>
            <a:r>
              <a:rPr lang="en-US" dirty="0"/>
              <a:t>Nice, versatile programming model </a:t>
            </a:r>
          </a:p>
          <a:p>
            <a:pPr lvl="1"/>
            <a:r>
              <a:rPr lang="en-US" dirty="0"/>
              <a:t>MPI has very extensive specification</a:t>
            </a:r>
          </a:p>
          <a:p>
            <a:pPr lvl="2"/>
            <a:r>
              <a:rPr lang="en-US" dirty="0"/>
              <a:t>Freely available as PDF</a:t>
            </a:r>
          </a:p>
          <a:p>
            <a:pPr lvl="2"/>
            <a:r>
              <a:rPr lang="en-US" dirty="0"/>
              <a:t>Easy to read, many examples</a:t>
            </a:r>
          </a:p>
          <a:p>
            <a:pPr lvl="1"/>
            <a:r>
              <a:rPr lang="en-US" dirty="0"/>
              <a:t>Many nitty-gritty details</a:t>
            </a:r>
          </a:p>
          <a:p>
            <a:pPr lvl="2"/>
            <a:r>
              <a:rPr lang="en-US" dirty="0"/>
              <a:t>Important for efficiency</a:t>
            </a:r>
          </a:p>
          <a:p>
            <a:r>
              <a:rPr lang="en-US" dirty="0"/>
              <a:t>mpi4py specific</a:t>
            </a:r>
          </a:p>
          <a:p>
            <a:pPr lvl="1"/>
            <a:r>
              <a:rPr lang="en-US" dirty="0"/>
              <a:t>Nice when used well</a:t>
            </a:r>
          </a:p>
          <a:p>
            <a:pPr lvl="1"/>
            <a:r>
              <a:rPr lang="en-US" dirty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https://github.com/gjbex/Python-for-HPC/tree/master/source-code/pyspark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will be analyzed by distributed computation</a:t>
            </a:r>
          </a:p>
          <a:p>
            <a:r>
              <a:rPr lang="en-US" dirty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Hadoop</a:t>
            </a:r>
          </a:p>
          <a:p>
            <a:pPr lvl="1"/>
            <a:r>
              <a:rPr lang="en-US" dirty="0"/>
              <a:t>Simple computational model: MapReduce</a:t>
            </a:r>
          </a:p>
          <a:p>
            <a:pPr lvl="2"/>
            <a:r>
              <a:rPr lang="en-US" dirty="0"/>
              <a:t>Sequence of map and reduce operations</a:t>
            </a:r>
          </a:p>
          <a:p>
            <a:pPr lvl="2"/>
            <a:r>
              <a:rPr lang="en-US" dirty="0"/>
              <a:t>Data flow model: DAG</a:t>
            </a:r>
          </a:p>
          <a:p>
            <a:pPr lvl="1"/>
            <a:r>
              <a:rPr lang="en-US" dirty="0"/>
              <a:t>Ecosystem</a:t>
            </a:r>
          </a:p>
          <a:p>
            <a:pPr lvl="2"/>
            <a:r>
              <a:rPr lang="en-US" dirty="0"/>
              <a:t>File system: HDFS</a:t>
            </a:r>
          </a:p>
          <a:p>
            <a:pPr lvl="2"/>
            <a:r>
              <a:rPr lang="en-US" dirty="0"/>
              <a:t>Scheduler: </a:t>
            </a:r>
            <a:r>
              <a:rPr lang="en-US" dirty="0" err="1"/>
              <a:t>JobTracker</a:t>
            </a:r>
            <a:r>
              <a:rPr lang="en-US" dirty="0"/>
              <a:t>/</a:t>
            </a:r>
            <a:r>
              <a:rPr lang="en-US" dirty="0" err="1"/>
              <a:t>TaskTracker</a:t>
            </a:r>
            <a:endParaRPr lang="en-US" dirty="0"/>
          </a:p>
          <a:p>
            <a:pPr lvl="2"/>
            <a:r>
              <a:rPr lang="en-US" dirty="0"/>
              <a:t>Resource managers: Yarn, </a:t>
            </a:r>
            <a:r>
              <a:rPr lang="en-US" dirty="0" err="1"/>
              <a:t>Mesos</a:t>
            </a:r>
            <a:endParaRPr lang="en-US" dirty="0"/>
          </a:p>
          <a:p>
            <a:pPr lvl="2"/>
            <a:r>
              <a:rPr lang="en-US" dirty="0"/>
              <a:t>Distributed databases: </a:t>
            </a:r>
            <a:r>
              <a:rPr lang="en-US" dirty="0" err="1"/>
              <a:t>Hbase</a:t>
            </a:r>
            <a:r>
              <a:rPr lang="en-US" dirty="0"/>
              <a:t>, Hive</a:t>
            </a:r>
          </a:p>
          <a:p>
            <a:pPr lvl="2"/>
            <a:r>
              <a:rPr lang="en-US" dirty="0"/>
              <a:t>Machine learning library: Mahout</a:t>
            </a:r>
          </a:p>
          <a:p>
            <a:pPr lvl="1"/>
            <a:r>
              <a:rPr lang="en-US" dirty="0"/>
              <a:t>Deployment on cluster</a:t>
            </a:r>
          </a:p>
          <a:p>
            <a:pPr lvl="2"/>
            <a:r>
              <a:rPr lang="en-US" dirty="0"/>
              <a:t>Management nodes</a:t>
            </a:r>
          </a:p>
          <a:p>
            <a:pPr lvl="2"/>
            <a:r>
              <a:rPr lang="en-US" dirty="0"/>
              <a:t>Storage nodes</a:t>
            </a:r>
          </a:p>
          <a:p>
            <a:pPr lvl="2"/>
            <a:r>
              <a:rPr lang="en-US" dirty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Communication via file system</a:t>
            </a:r>
          </a:p>
          <a:p>
            <a:pPr lvl="1"/>
            <a:r>
              <a:rPr lang="en-US" dirty="0"/>
              <a:t>Not so smart scheduler: many data transfers between nodes</a:t>
            </a:r>
          </a:p>
          <a:p>
            <a:r>
              <a:rPr lang="en-US" dirty="0"/>
              <a:t>Computational model: DAG</a:t>
            </a:r>
          </a:p>
          <a:p>
            <a:pPr lvl="1"/>
            <a:r>
              <a:rPr lang="en-US" dirty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In-memory processing</a:t>
            </a:r>
          </a:p>
          <a:p>
            <a:pPr lvl="1"/>
            <a:r>
              <a:rPr lang="en-US" dirty="0"/>
              <a:t>If not possible, efficient spill over to disk</a:t>
            </a:r>
          </a:p>
          <a:p>
            <a:r>
              <a:rPr lang="en-US" dirty="0"/>
              <a:t>Richer computational model</a:t>
            </a:r>
          </a:p>
          <a:p>
            <a:pPr lvl="1"/>
            <a:r>
              <a:rPr lang="en-US" dirty="0"/>
              <a:t>Do what you want… if you don’t care about performance</a:t>
            </a:r>
          </a:p>
          <a:p>
            <a:r>
              <a:rPr lang="en-US" dirty="0"/>
              <a:t>Basic building block: RDDs</a:t>
            </a:r>
          </a:p>
          <a:p>
            <a:pPr lvl="1"/>
            <a:r>
              <a:rPr lang="en-US" dirty="0"/>
              <a:t>Resilient Distributed Datasets</a:t>
            </a:r>
          </a:p>
          <a:p>
            <a:pPr lvl="1"/>
            <a:r>
              <a:rPr lang="en-US" dirty="0"/>
              <a:t>Similar in spirit to </a:t>
            </a:r>
            <a:r>
              <a:rPr lang="en-US" dirty="0" err="1"/>
              <a:t>dataframes</a:t>
            </a:r>
            <a:r>
              <a:rPr lang="en-US" dirty="0"/>
              <a:t> in R or pandas</a:t>
            </a:r>
          </a:p>
          <a:p>
            <a:r>
              <a:rPr lang="en-US" dirty="0"/>
              <a:t>Programming Spark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30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http://bit.ly/2RChBRa</a:t>
            </a:r>
            <a:r>
              <a:rPr lang="en-US" sz="3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D2A7-2939-49F2-BA8D-343BF9C4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6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profiles: </a:t>
            </a:r>
            <a:r>
              <a:rPr lang="en-US" dirty="0" err="1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-o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text file</a:t>
            </a:r>
          </a:p>
          <a:p>
            <a:pPr lvl="1"/>
            <a:r>
              <a:rPr lang="en-US" dirty="0"/>
              <a:t>Each line is an item in RDD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list-like objects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sequence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/>
              <a:t>: </a:t>
            </a:r>
            <a:r>
              <a:rPr lang="en-US" sz="2400" dirty="0" err="1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some values (as a list)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all values as list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many elements?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values to file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this blows up in your</a:t>
            </a:r>
            <a:br>
              <a:rPr lang="en-US" dirty="0"/>
            </a:br>
            <a:r>
              <a:rPr lang="en-US" dirty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function to each element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Filtering elements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Reductions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local, little need</a:t>
            </a:r>
            <a:br>
              <a:rPr lang="en-US" dirty="0"/>
            </a:br>
            <a:r>
              <a:rPr lang="en-US" dirty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lazy evaluation, for transformations,</a:t>
            </a:r>
            <a:br>
              <a:rPr lang="en-US" dirty="0"/>
            </a:br>
            <a:r>
              <a:rPr lang="en-US" dirty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can be interpreted as sets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convenient (or necessary) to label data for aggregation: key/value tuples, e.g.,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Key/value based operations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non-local, lots of</a:t>
            </a:r>
            <a:br>
              <a:rPr lang="en-US" dirty="0"/>
            </a:br>
            <a:r>
              <a:rPr lang="en-US" dirty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key/value pair 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/>
              <a:t>: (K,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)), only common keys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/>
              <a:t>: (K, (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Read-only</a:t>
            </a:r>
            <a:r>
              <a:rPr lang="en-US" dirty="0"/>
              <a:t> variable cached on each worker, e.g.,</a:t>
            </a:r>
          </a:p>
          <a:p>
            <a:pPr lvl="1"/>
            <a:r>
              <a:rPr lang="en-US" dirty="0"/>
              <a:t>parameter settings for algorithm</a:t>
            </a:r>
          </a:p>
          <a:p>
            <a:pPr lvl="1"/>
            <a:r>
              <a:rPr lang="en-US" dirty="0"/>
              <a:t>input data for parameter sweep scenarios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[0.5, 12.3]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Never modify </a:t>
            </a:r>
            <a:r>
              <a:rPr lang="en-US" dirty="0" err="1">
                <a:cs typeface="Courier New" panose="02070309020205020404" pitchFamily="49" charset="0"/>
              </a:rPr>
              <a:t>global_params</a:t>
            </a:r>
            <a:r>
              <a:rPr lang="en-US" dirty="0">
                <a:cs typeface="Courier New" panose="02070309020205020404" pitchFamily="49" charset="0"/>
              </a:rPr>
              <a:t>, or even </a:t>
            </a:r>
            <a:r>
              <a:rPr lang="en-US" dirty="0" err="1">
                <a:cs typeface="Courier New" panose="02070309020205020404" pitchFamily="49" charset="0"/>
              </a:rPr>
              <a:t>params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  <a:p>
            <a:r>
              <a:rPr lang="en-US" dirty="0">
                <a:cs typeface="Courier New" panose="02070309020205020404" pitchFamily="49" charset="0"/>
              </a:rPr>
              <a:t>Use value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Update-only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Used for counters</a:t>
            </a:r>
          </a:p>
          <a:p>
            <a:pPr lvl="1"/>
            <a:r>
              <a:rPr lang="en-US" dirty="0"/>
              <a:t>Used for cumulative sums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Update value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Final result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accumulators,</a:t>
            </a:r>
          </a:p>
          <a:p>
            <a:r>
              <a:rPr lang="en-US" sz="2400" i="1" dirty="0"/>
              <a:t>not</a:t>
            </a:r>
            <a:r>
              <a:rPr lang="en-US" sz="2400" dirty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 is rich</a:t>
            </a:r>
          </a:p>
          <a:p>
            <a:r>
              <a:rPr lang="en-US" dirty="0"/>
              <a:t>Spark is fairly easy to use</a:t>
            </a:r>
          </a:p>
          <a:p>
            <a:r>
              <a:rPr lang="en-US" dirty="0"/>
              <a:t>However… </a:t>
            </a:r>
            <a:r>
              <a:rPr lang="en-US" i="1" dirty="0"/>
              <a:t>very slow </a:t>
            </a:r>
            <a:r>
              <a:rPr lang="en-US" dirty="0"/>
              <a:t>when used unwisely</a:t>
            </a:r>
          </a:p>
          <a:p>
            <a:r>
              <a:rPr lang="en-US" dirty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a2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consist of partitions, distributed</a:t>
            </a:r>
          </a:p>
          <a:p>
            <a:r>
              <a:rPr lang="en-US" dirty="0"/>
              <a:t>Some operation require non-local data,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Shuffle: data is transferred between workers</a:t>
            </a:r>
          </a:p>
          <a:p>
            <a:pPr lvl="1"/>
            <a:r>
              <a:rPr lang="en-US" dirty="0"/>
              <a:t>Expensive operation in terms of performance</a:t>
            </a:r>
          </a:p>
          <a:p>
            <a:pPr lvl="1"/>
            <a:r>
              <a:rPr lang="en-US" dirty="0"/>
              <a:t>Order of operations impacts performance</a:t>
            </a:r>
          </a:p>
          <a:p>
            <a:pPr lvl="2"/>
            <a:r>
              <a:rPr lang="en-US" dirty="0"/>
              <a:t>Reduce data size as much as possible before shuffle</a:t>
            </a:r>
          </a:p>
          <a:p>
            <a:pPr lvl="1"/>
            <a:r>
              <a:rPr lang="en-US" dirty="0"/>
              <a:t>RDDs can be repartitioned: causes shuffle, but may improve data locality</a:t>
            </a:r>
          </a:p>
          <a:p>
            <a:pPr lvl="1"/>
            <a:r>
              <a:rPr lang="en-US" dirty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Partitions can be dropped to free memory</a:t>
            </a:r>
          </a:p>
          <a:p>
            <a:pPr lvl="1"/>
            <a:r>
              <a:rPr lang="en-US" dirty="0"/>
              <a:t>Need to be recomputed when needed again</a:t>
            </a:r>
          </a:p>
          <a:p>
            <a:r>
              <a:rPr lang="en-US" dirty="0"/>
              <a:t>Caching/persistence: indicate that RDD will be reused later during computation: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Several strategies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/>
              <a:t>: keep as much as possible in memory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/>
              <a:t>: overflow to disk storage if necessary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dirty="0"/>
              <a:t>: better memory efficiency, CPU intensive reads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details about Spark, RDDs</a:t>
            </a:r>
          </a:p>
          <a:p>
            <a:r>
              <a:rPr lang="en-US" dirty="0" err="1"/>
              <a:t>SQLContext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from</a:t>
            </a:r>
          </a:p>
          <a:p>
            <a:pPr lvl="2"/>
            <a:r>
              <a:rPr lang="en-US" dirty="0"/>
              <a:t>JSON files</a:t>
            </a:r>
          </a:p>
          <a:p>
            <a:pPr lvl="2"/>
            <a:r>
              <a:rPr lang="en-US" dirty="0"/>
              <a:t>JDBC</a:t>
            </a:r>
          </a:p>
          <a:p>
            <a:pPr lvl="2"/>
            <a:r>
              <a:rPr lang="en-US" dirty="0"/>
              <a:t>Hive</a:t>
            </a:r>
          </a:p>
          <a:p>
            <a:pPr lvl="2"/>
            <a:r>
              <a:rPr lang="en-US" dirty="0"/>
              <a:t>Parquet files</a:t>
            </a:r>
          </a:p>
          <a:p>
            <a:r>
              <a:rPr lang="en-US" dirty="0"/>
              <a:t>Machine learning library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statistics: hypothesis testing, significance testing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trees, random forest</a:t>
            </a:r>
          </a:p>
          <a:p>
            <a:pPr lvl="1"/>
            <a:r>
              <a:rPr lang="en-US" dirty="0"/>
              <a:t>SVD, PCA</a:t>
            </a:r>
          </a:p>
          <a:p>
            <a:pPr lvl="1"/>
            <a:r>
              <a:rPr lang="en-US" dirty="0"/>
              <a:t>pattern mining</a:t>
            </a:r>
          </a:p>
          <a:p>
            <a:r>
              <a:rPr lang="en-US" dirty="0"/>
              <a:t>Graph processing library </a:t>
            </a:r>
            <a:r>
              <a:rPr lang="en-US" dirty="0" err="1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Lot of potential</a:t>
            </a:r>
          </a:p>
          <a:p>
            <a:r>
              <a:rPr lang="en-US" sz="2400" dirty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(Relatively) rich programming paradigm</a:t>
            </a:r>
          </a:p>
          <a:p>
            <a:r>
              <a:rPr lang="en-US" dirty="0"/>
              <a:t>Efficient when used well</a:t>
            </a:r>
          </a:p>
          <a:p>
            <a:r>
              <a:rPr lang="en-US" dirty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I/O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https://github.com/gjbex/Python-for-HPC/tree/master/source-code/hdf5</a:t>
            </a:r>
            <a:r>
              <a:rPr lang="en-GB" sz="1400" dirty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1406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I/O can be intensive</a:t>
            </a:r>
          </a:p>
          <a:p>
            <a:pPr lvl="1"/>
            <a:r>
              <a:rPr lang="en-US" dirty="0"/>
              <a:t>HPC applications need to checkpoint many processes</a:t>
            </a:r>
          </a:p>
          <a:p>
            <a:pPr lvl="1"/>
            <a:r>
              <a:rPr lang="en-US" dirty="0"/>
              <a:t>Bioinformatics applications (often) read/write many small files</a:t>
            </a:r>
          </a:p>
          <a:p>
            <a:pPr lvl="1"/>
            <a:r>
              <a:rPr lang="en-US" dirty="0"/>
              <a:t>Data sets can be (very) large</a:t>
            </a:r>
          </a:p>
          <a:p>
            <a:pPr lvl="1"/>
            <a:r>
              <a:rPr lang="en-US" dirty="0"/>
              <a:t>File formats are... diverse</a:t>
            </a:r>
          </a:p>
          <a:p>
            <a:r>
              <a:rPr lang="en-US" dirty="0"/>
              <a:t>But file systems are... slow</a:t>
            </a:r>
          </a:p>
          <a:p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663725" y="5209362"/>
            <a:ext cx="431195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Often not considered!</a:t>
            </a:r>
            <a:endParaRPr lang="nl-BE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70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Illustration: </a:t>
            </a:r>
            <a:r>
              <a:rPr lang="en-US" dirty="0" err="1"/>
              <a:t>numpy</a:t>
            </a:r>
            <a:r>
              <a:rPr lang="en-US" dirty="0"/>
              <a:t>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text file with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4.6 minutes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Advantage: human readable</a:t>
            </a:r>
          </a:p>
          <a:p>
            <a:r>
              <a:rPr lang="en-US" dirty="0"/>
              <a:t>Reading binary file with 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      </a:t>
            </a:r>
            <a:r>
              <a:rPr lang="en-US" dirty="0">
                <a:solidFill>
                  <a:srgbClr val="FF0000"/>
                </a:solidFill>
              </a:rPr>
              <a:t>8 seconds</a:t>
            </a:r>
          </a:p>
          <a:p>
            <a:pPr lvl="1"/>
            <a:r>
              <a:rPr lang="en-US" dirty="0"/>
              <a:t>Disadvantage: harder to </a:t>
            </a:r>
            <a:r>
              <a:rPr lang="en-US" dirty="0" err="1"/>
              <a:t>interprete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125336" y="4936337"/>
            <a:ext cx="48933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 all data formats are equal: HDF5 to the rescue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7822124" y="2574912"/>
            <a:ext cx="934490" cy="1296792"/>
            <a:chOff x="7164288" y="4766367"/>
            <a:chExt cx="1245986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957954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35 ×</a:t>
              </a:r>
              <a:endParaRPr lang="nl-BE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19DF-EEF3-92C2-C214-00F3715D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I/O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1935B-0D17-E299-88C9-B40CCB242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MPI applications: many processes</a:t>
            </a:r>
          </a:p>
          <a:p>
            <a:pPr lvl="1"/>
            <a:r>
              <a:rPr lang="en-US" dirty="0"/>
              <a:t>One process doing I/O?</a:t>
            </a:r>
          </a:p>
          <a:p>
            <a:pPr lvl="1"/>
            <a:r>
              <a:rPr lang="en-US" dirty="0"/>
              <a:t>All processes doing I/O!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For instance</a:t>
            </a:r>
          </a:p>
          <a:p>
            <a:pPr lvl="1"/>
            <a:r>
              <a:rPr lang="en-US" dirty="0" err="1"/>
              <a:t>Lustre</a:t>
            </a:r>
            <a:endParaRPr lang="en-US" dirty="0"/>
          </a:p>
          <a:p>
            <a:pPr lvl="1"/>
            <a:r>
              <a:rPr lang="en-US" dirty="0"/>
              <a:t>IBM Spectrum Scale (GPFS)</a:t>
            </a:r>
          </a:p>
          <a:p>
            <a:pPr lvl="1"/>
            <a:r>
              <a:rPr lang="en-US" dirty="0" err="1"/>
              <a:t>BeeGFS</a:t>
            </a:r>
            <a:endParaRPr lang="en-US" dirty="0"/>
          </a:p>
          <a:p>
            <a:pPr lvl="1"/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76040-C869-5C7E-6E0F-7D143659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217</a:t>
            </a:fld>
            <a:endParaRPr lang="nl-B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70C2AF-3F3E-8C2A-A3B1-4FFABB6F3648}"/>
              </a:ext>
            </a:extLst>
          </p:cNvPr>
          <p:cNvGrpSpPr/>
          <p:nvPr/>
        </p:nvGrpSpPr>
        <p:grpSpPr>
          <a:xfrm>
            <a:off x="1127760" y="2225040"/>
            <a:ext cx="3627120" cy="355600"/>
            <a:chOff x="1127760" y="2336800"/>
            <a:chExt cx="3627120" cy="3556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EBD519-FB1F-1725-D148-BCB179528185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" y="2336800"/>
              <a:ext cx="3627120" cy="355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FE702CD-FAA7-3426-63B4-8786BE1268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7760" y="2336800"/>
              <a:ext cx="3627120" cy="355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018962E-13BA-B08C-4E3D-5B9C5D4ACC26}"/>
              </a:ext>
            </a:extLst>
          </p:cNvPr>
          <p:cNvSpPr txBox="1"/>
          <p:nvPr/>
        </p:nvSpPr>
        <p:spPr>
          <a:xfrm>
            <a:off x="1391920" y="3172083"/>
            <a:ext cx="59592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You need a parallel file system!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89373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what is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H</a:t>
            </a:r>
            <a:r>
              <a:rPr lang="en-US" dirty="0"/>
              <a:t>ierarchical </a:t>
            </a:r>
            <a:r>
              <a:rPr lang="en-US" sz="3000" b="1" dirty="0"/>
              <a:t>D</a:t>
            </a:r>
            <a:r>
              <a:rPr lang="en-US" dirty="0"/>
              <a:t>ata </a:t>
            </a:r>
            <a:r>
              <a:rPr lang="en-US" sz="3000" b="1" dirty="0"/>
              <a:t>F</a:t>
            </a:r>
            <a:r>
              <a:rPr lang="en-US" dirty="0"/>
              <a:t>ormat</a:t>
            </a:r>
          </a:p>
          <a:p>
            <a:r>
              <a:rPr lang="en-US" dirty="0"/>
              <a:t>Abstract data model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Attribute</a:t>
            </a:r>
          </a:p>
          <a:p>
            <a:r>
              <a:rPr lang="en-US" dirty="0"/>
              <a:t>Storage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097798" y="2979627"/>
            <a:ext cx="1333486" cy="1597912"/>
            <a:chOff x="3939729" y="2888024"/>
            <a:chExt cx="1777980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75956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</a:t>
              </a:r>
              <a:r>
                <a:rPr lang="en-US" sz="21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40346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Directory</a:t>
              </a:r>
              <a:endParaRPr lang="en-US" sz="2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8223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</a:t>
              </a:r>
              <a:endParaRPr lang="en-US" sz="21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77980" cy="720080"/>
              <a:chOff x="4067944" y="4298493"/>
              <a:chExt cx="1777980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46108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Metadata</a:t>
                </a:r>
                <a:endParaRPr lang="en-US" sz="21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5535895" y="1792163"/>
            <a:ext cx="23543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System, OS,</a:t>
            </a:r>
            <a:br>
              <a:rPr lang="en-US" dirty="0"/>
            </a:br>
            <a:r>
              <a:rPr lang="en-US" dirty="0"/>
              <a:t>programming language</a:t>
            </a:r>
            <a:br>
              <a:rPr lang="en-US" dirty="0"/>
            </a:br>
            <a:r>
              <a:rPr lang="en-US" dirty="0"/>
              <a:t>independent way of</a:t>
            </a:r>
            <a:br>
              <a:rPr lang="en-US" dirty="0"/>
            </a:br>
            <a:r>
              <a:rPr lang="en-US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95453" y="4847318"/>
            <a:ext cx="30953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Documentation, comments</a:t>
            </a:r>
            <a:br>
              <a:rPr lang="en-US" dirty="0"/>
            </a:br>
            <a:r>
              <a:rPr lang="en-US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stored in dataset as </a:t>
            </a:r>
            <a:r>
              <a:rPr lang="en-US" i="1" dirty="0"/>
              <a:t>n</a:t>
            </a:r>
            <a:r>
              <a:rPr lang="en-US" dirty="0"/>
              <a:t>-dimensional arrays</a:t>
            </a:r>
          </a:p>
          <a:p>
            <a:pPr lvl="1"/>
            <a:r>
              <a:rPr lang="en-US" dirty="0" err="1"/>
              <a:t>Dataspace</a:t>
            </a:r>
            <a:r>
              <a:rPr lang="en-US" dirty="0"/>
              <a:t> describes layout of data (</a:t>
            </a:r>
            <a:r>
              <a:rPr lang="en-US" dirty="0" err="1"/>
              <a:t>rank,dimensions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describes single data element</a:t>
            </a:r>
          </a:p>
          <a:p>
            <a:pPr lvl="2"/>
            <a:r>
              <a:rPr lang="en-US" dirty="0"/>
              <a:t>Atomic</a:t>
            </a:r>
          </a:p>
          <a:p>
            <a:pPr lvl="3"/>
            <a:r>
              <a:rPr lang="en-US" dirty="0"/>
              <a:t>Integer, float</a:t>
            </a:r>
          </a:p>
          <a:p>
            <a:pPr lvl="3"/>
            <a:r>
              <a:rPr lang="en-US" dirty="0"/>
              <a:t>String, time</a:t>
            </a:r>
          </a:p>
          <a:p>
            <a:pPr lvl="3"/>
            <a:r>
              <a:rPr lang="en-US" dirty="0"/>
              <a:t>Opaque</a:t>
            </a:r>
          </a:p>
          <a:p>
            <a:pPr lvl="2"/>
            <a:r>
              <a:rPr lang="en-US" dirty="0"/>
              <a:t>Composite</a:t>
            </a:r>
          </a:p>
          <a:p>
            <a:pPr lvl="3"/>
            <a:r>
              <a:rPr lang="en-US" dirty="0"/>
              <a:t>Compound</a:t>
            </a:r>
          </a:p>
          <a:p>
            <a:pPr lvl="3"/>
            <a:r>
              <a:rPr lang="en-US" dirty="0"/>
              <a:t>Enumeration</a:t>
            </a:r>
          </a:p>
          <a:p>
            <a:pPr lvl="3"/>
            <a:r>
              <a:rPr lang="en-US" dirty="0"/>
              <a:t>Array</a:t>
            </a:r>
          </a:p>
          <a:p>
            <a:pPr lvl="3"/>
            <a:r>
              <a:rPr lang="en-US" dirty="0"/>
              <a:t>Variable length</a:t>
            </a:r>
          </a:p>
          <a:p>
            <a:pPr lvl="1"/>
            <a:r>
              <a:rPr lang="en-US" dirty="0"/>
              <a:t>Partial read/writes, </a:t>
            </a:r>
            <a:r>
              <a:rPr lang="en-US" dirty="0" err="1"/>
              <a:t>hyperslab</a:t>
            </a:r>
            <a:r>
              <a:rPr lang="en-US" dirty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36069" y="3269598"/>
            <a:ext cx="372877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Data layout &amp; type description part of</a:t>
            </a:r>
            <a:br>
              <a:rPr lang="en-US" dirty="0"/>
            </a:br>
            <a:r>
              <a:rPr lang="en-US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identifies functions as hotspots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works on lines of code</a:t>
            </a:r>
          </a:p>
          <a:p>
            <a:pPr lvl="1"/>
            <a:r>
              <a:rPr lang="en-US" dirty="0"/>
              <a:t>more detailed information</a:t>
            </a:r>
          </a:p>
          <a:p>
            <a:pPr lvl="1"/>
            <a:r>
              <a:rPr lang="en-US" dirty="0"/>
              <a:t>(much) more overhead</a:t>
            </a:r>
          </a:p>
          <a:p>
            <a:r>
              <a:rPr lang="en-US" dirty="0"/>
              <a:t>Optimization workflow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to identify target functions for optimization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only on those functions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microbenchmarks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to experiment</a:t>
            </a:r>
          </a:p>
          <a:p>
            <a:pPr lvl="1"/>
            <a:r>
              <a:rPr lang="en-US" dirty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Error detection</a:t>
            </a:r>
          </a:p>
          <a:p>
            <a:r>
              <a:rPr lang="en-US" dirty="0"/>
              <a:t>Datasets can be extended</a:t>
            </a:r>
          </a:p>
          <a:p>
            <a:r>
              <a:rPr lang="en-US" dirty="0"/>
              <a:t>Storage drivers</a:t>
            </a:r>
          </a:p>
          <a:p>
            <a:pPr lvl="1"/>
            <a:r>
              <a:rPr lang="en-US" dirty="0"/>
              <a:t>Single file</a:t>
            </a:r>
          </a:p>
          <a:p>
            <a:pPr lvl="1"/>
            <a:r>
              <a:rPr lang="en-US" dirty="0"/>
              <a:t>Multiple files</a:t>
            </a:r>
          </a:p>
          <a:p>
            <a:pPr lvl="1"/>
            <a:r>
              <a:rPr lang="en-US" dirty="0"/>
              <a:t>Multiple files on parallel file system</a:t>
            </a:r>
          </a:p>
          <a:p>
            <a:pPr lvl="1"/>
            <a:r>
              <a:rPr lang="en-US" dirty="0"/>
              <a:t>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 dirty="0"/>
              <a:t>Fortran 90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 err="1"/>
              <a:t>PyTables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h5py</a:t>
            </a:r>
            <a:endParaRPr lang="nl-BE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1375" y="4401108"/>
            <a:ext cx="558980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9682" y="5142819"/>
            <a:ext cx="580646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h5py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76976" y="3610995"/>
            <a:ext cx="206017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import h5py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995980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13784" y="2434750"/>
            <a:ext cx="5037124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 = h5py.File('data.h5', mode='w')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1670" y="3314972"/>
            <a:ext cx="5052442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 = h5py.File('data.h5',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6988" y="4199695"/>
            <a:ext cx="5037124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 = h5py.File('data.h5',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6990" y="5087386"/>
            <a:ext cx="5037124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5159" y="6052228"/>
            <a:ext cx="502788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with h5py.File('data.h5', 'w', '…') as h5file: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667568" y="1917159"/>
            <a:ext cx="3294307" cy="769185"/>
            <a:chOff x="1052443" y="1706713"/>
            <a:chExt cx="4392413" cy="1025580"/>
          </a:xfrm>
        </p:grpSpPr>
        <p:sp>
          <p:nvSpPr>
            <p:cNvPr id="9" name="TextBox 8"/>
            <p:cNvSpPr txBox="1"/>
            <p:nvPr/>
          </p:nvSpPr>
          <p:spPr>
            <a:xfrm>
              <a:off x="4322327" y="1706713"/>
              <a:ext cx="112252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file name</a:t>
              </a:r>
              <a:endParaRPr lang="nl-BE" sz="1350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52443" y="2445526"/>
              <a:ext cx="1224137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cxnSpLocks/>
              <a:stCxn id="9" idx="1"/>
              <a:endCxn id="10" idx="0"/>
            </p:cNvCxnSpPr>
            <p:nvPr/>
          </p:nvCxnSpPr>
          <p:spPr>
            <a:xfrm flipH="1">
              <a:off x="1664512" y="1906768"/>
              <a:ext cx="2657816" cy="53875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26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26226" y="2408936"/>
            <a:ext cx="540476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h5file.create_group('input')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6226" y="3386094"/>
            <a:ext cx="540476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input_group.create_group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('fields')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624381" y="3730078"/>
            <a:ext cx="5406614" cy="588419"/>
            <a:chOff x="641840" y="5414447"/>
            <a:chExt cx="7208819" cy="784558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6"/>
              <a:ext cx="7208819" cy="40010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50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sz="1350" dirty="0">
                  <a:latin typeface="Courier New" pitchFamily="49" charset="0"/>
                  <a:cs typeface="Courier New" pitchFamily="49" charset="0"/>
                </a:rPr>
                <a:t> = h5file.create_group('/input/fields')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66335" y="5392646"/>
              <a:ext cx="3872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500" b="1" dirty="0">
                  <a:sym typeface="Symbol"/>
                </a:rPr>
                <a:t></a:t>
              </a:r>
              <a:endParaRPr lang="nl-BE" sz="15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69903" y="1888389"/>
            <a:ext cx="1203999" cy="770045"/>
            <a:chOff x="4927351" y="1995984"/>
            <a:chExt cx="1605332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8166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group name</a:t>
              </a:r>
              <a:endParaRPr lang="nl-BE" sz="1350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96093"/>
              <a:ext cx="437728" cy="33985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52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dataset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331641" y="2564905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sz="1350" dirty="0">
                <a:latin typeface="Courier New" pitchFamily="49" charset="0"/>
                <a:cs typeface="Courier New" pitchFamily="49" charset="0"/>
              </a:rPr>
            </a:b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1" y="4976443"/>
            <a:ext cx="6445514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field_group.create_dataset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('magnetic', </a:t>
            </a:r>
            <a:br>
              <a:rPr lang="en-US" sz="1350" dirty="0">
                <a:latin typeface="Courier New" pitchFamily="49" charset="0"/>
                <a:cs typeface="Courier New" pitchFamily="49" charset="0"/>
              </a:rPr>
            </a:b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field_values.shape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1350" dirty="0">
                <a:latin typeface="Courier New" pitchFamily="49" charset="0"/>
                <a:cs typeface="Courier New" pitchFamily="49" charset="0"/>
              </a:rPr>
            </a:br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field_values.dtype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field[:, :]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69993" y="4357249"/>
            <a:ext cx="2771574" cy="867758"/>
            <a:chOff x="2611539" y="1628800"/>
            <a:chExt cx="3695431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8731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array location in hierarchy</a:t>
              </a:r>
              <a:endParaRPr lang="nl-BE" sz="1350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2028909"/>
              <a:ext cx="1535416" cy="4701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989555" y="4577361"/>
            <a:ext cx="2478422" cy="658703"/>
            <a:chOff x="2336262" y="2339588"/>
            <a:chExt cx="3304562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526657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dataset name</a:t>
              </a:r>
              <a:endParaRPr lang="nl-BE" sz="1350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39643"/>
              <a:ext cx="1093829" cy="391449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225</a:t>
            </a:fld>
            <a:endParaRPr lang="nl-B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1024A1-11B8-4225-9759-5E4D7CC0846A}"/>
              </a:ext>
            </a:extLst>
          </p:cNvPr>
          <p:cNvGrpSpPr/>
          <p:nvPr/>
        </p:nvGrpSpPr>
        <p:grpSpPr>
          <a:xfrm>
            <a:off x="4989555" y="4605247"/>
            <a:ext cx="2558355" cy="1233359"/>
            <a:chOff x="2183861" y="3050716"/>
            <a:chExt cx="3411140" cy="164447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463E5B-10E4-457C-B771-27D46257AC8C}"/>
                </a:ext>
              </a:extLst>
            </p:cNvPr>
            <p:cNvSpPr txBox="1"/>
            <p:nvPr/>
          </p:nvSpPr>
          <p:spPr>
            <a:xfrm>
              <a:off x="4396212" y="4295086"/>
              <a:ext cx="119878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B050"/>
                  </a:solidFill>
                </a:rPr>
                <a:t>dataspace</a:t>
              </a:r>
              <a:endParaRPr lang="nl-BE" sz="1350" dirty="0">
                <a:solidFill>
                  <a:srgbClr val="00B05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59DCA0-D392-4987-AEBA-C6EFED87EB0A}"/>
                </a:ext>
              </a:extLst>
            </p:cNvPr>
            <p:cNvSpPr/>
            <p:nvPr/>
          </p:nvSpPr>
          <p:spPr>
            <a:xfrm>
              <a:off x="2183861" y="3050716"/>
              <a:ext cx="2557163" cy="56924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FCE6BE2-CBD9-46AF-8143-EDD1E5C8F4C6}"/>
                </a:ext>
              </a:extLst>
            </p:cNvPr>
            <p:cNvCxnSpPr>
              <a:cxnSpLocks/>
              <a:stCxn id="24" idx="1"/>
              <a:endCxn id="25" idx="2"/>
            </p:cNvCxnSpPr>
            <p:nvPr/>
          </p:nvCxnSpPr>
          <p:spPr>
            <a:xfrm flipH="1" flipV="1">
              <a:off x="3462442" y="3619957"/>
              <a:ext cx="933769" cy="8751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42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297" y="2024845"/>
            <a:ext cx="6172200" cy="3394472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331638" y="2566307"/>
            <a:ext cx="644551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1" y="3651108"/>
            <a:ext cx="6445514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positions = h5file.create_dataset('/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/positions'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position_values.shape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=np.float32)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Positions[:, :] = 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8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iterator over attribute names: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871701" y="2587736"/>
            <a:ext cx="503572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1701" y="3372889"/>
            <a:ext cx="503572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field_group.attrs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71701" y="5152142"/>
            <a:ext cx="5035727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field_group.attrs.keys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4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331641" y="2306572"/>
            <a:ext cx="493199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= h5file['input/fields/magnetic']</a:t>
            </a:r>
            <a:br>
              <a:rPr lang="en-US" sz="1350" dirty="0">
                <a:latin typeface="Courier New" pitchFamily="49" charset="0"/>
                <a:cs typeface="Courier New" pitchFamily="49" charset="0"/>
              </a:rPr>
            </a:br>
            <a:r>
              <a:rPr lang="en-US" sz="1350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1641" y="3320988"/>
            <a:ext cx="493199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pos = h5file['/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/positions'][3:7,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82306" y="3350440"/>
            <a:ext cx="2608452" cy="965740"/>
            <a:chOff x="3704414" y="1421602"/>
            <a:chExt cx="3477935" cy="1287652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6"/>
              <a:ext cx="263157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sz="1350" dirty="0">
                  <a:solidFill>
                    <a:srgbClr val="7030A0"/>
                  </a:solidFill>
                </a:rPr>
              </a:br>
              <a:r>
                <a:rPr lang="en-US" sz="1350" dirty="0">
                  <a:solidFill>
                    <a:srgbClr val="7030A0"/>
                  </a:solidFill>
                </a:rPr>
                <a:t>of 4 particles</a:t>
              </a:r>
              <a:endParaRPr lang="nl-BE" sz="1350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 flipH="1" flipV="1">
              <a:off x="4567755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331641" y="4893176"/>
            <a:ext cx="493199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pos = h5file['/c0ords/positions'][indices,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91798" y="5138651"/>
            <a:ext cx="2608452" cy="965740"/>
            <a:chOff x="3704414" y="1421602"/>
            <a:chExt cx="3477935" cy="1287652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6"/>
              <a:ext cx="263157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sz="1350" dirty="0">
                  <a:solidFill>
                    <a:srgbClr val="7030A0"/>
                  </a:solidFill>
                </a:rPr>
              </a:br>
              <a:r>
                <a:rPr lang="en-US" sz="1350" dirty="0">
                  <a:solidFill>
                    <a:srgbClr val="7030A0"/>
                  </a:solidFill>
                </a:rPr>
                <a:t>of 3</a:t>
              </a:r>
              <a:r>
                <a:rPr lang="en-US" sz="1350" baseline="30000" dirty="0">
                  <a:solidFill>
                    <a:srgbClr val="7030A0"/>
                  </a:solidFill>
                </a:rPr>
                <a:t>rd</a:t>
              </a:r>
              <a:r>
                <a:rPr lang="en-US" sz="1350" dirty="0">
                  <a:solidFill>
                    <a:srgbClr val="7030A0"/>
                  </a:solidFill>
                </a:rPr>
                <a:t>, 5</a:t>
              </a:r>
              <a:r>
                <a:rPr lang="en-US" sz="1350" baseline="30000" dirty="0">
                  <a:solidFill>
                    <a:srgbClr val="7030A0"/>
                  </a:solidFill>
                </a:rPr>
                <a:t>th</a:t>
              </a:r>
              <a:r>
                <a:rPr lang="en-US" sz="1350" dirty="0">
                  <a:solidFill>
                    <a:srgbClr val="7030A0"/>
                  </a:solidFill>
                </a:rPr>
                <a:t>, and 7</a:t>
              </a:r>
              <a:r>
                <a:rPr lang="en-US" sz="1350" baseline="30000" dirty="0">
                  <a:solidFill>
                    <a:srgbClr val="7030A0"/>
                  </a:solidFill>
                </a:rPr>
                <a:t>th</a:t>
              </a:r>
              <a:r>
                <a:rPr lang="en-US" sz="1350" dirty="0">
                  <a:solidFill>
                    <a:srgbClr val="7030A0"/>
                  </a:solidFill>
                </a:rPr>
                <a:t> particle</a:t>
              </a:r>
              <a:endParaRPr lang="nl-BE" sz="1350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8"/>
              <a:ext cx="1370060" cy="32377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2339310" y="5946098"/>
            <a:ext cx="1470724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 err="1"/>
              <a:t>Hyperslabs</a:t>
            </a:r>
            <a:r>
              <a:rPr lang="en-US" sz="2100" dirty="0"/>
              <a:t>!</a:t>
            </a:r>
            <a:endParaRPr lang="nl-BE" sz="21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28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file for parallel I/O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process writes its own data, location based on MPI rank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14853A-C698-1340-9635-11C49E471950}"/>
              </a:ext>
            </a:extLst>
          </p:cNvPr>
          <p:cNvSpPr txBox="1"/>
          <p:nvPr/>
        </p:nvSpPr>
        <p:spPr>
          <a:xfrm>
            <a:off x="992162" y="2756880"/>
            <a:ext cx="7285642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with h5py.File(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, 'w', driver='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mpio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', comm=comm) as h5file: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I/O with HDF5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3584984" y="2260829"/>
            <a:ext cx="2041976" cy="735849"/>
            <a:chOff x="-595117" y="2476569"/>
            <a:chExt cx="2722641" cy="981128"/>
          </a:xfrm>
        </p:grpSpPr>
        <p:sp>
          <p:nvSpPr>
            <p:cNvPr id="9" name="TextBox 8"/>
            <p:cNvSpPr txBox="1"/>
            <p:nvPr/>
          </p:nvSpPr>
          <p:spPr>
            <a:xfrm>
              <a:off x="-595117" y="2476569"/>
              <a:ext cx="1376874" cy="400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FF0000"/>
                  </a:solidFill>
                </a:rPr>
                <a:t>Use MPI I/O</a:t>
              </a:r>
              <a:endParaRPr lang="nl-BE" sz="1350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1845" y="3170929"/>
              <a:ext cx="1835679" cy="28676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93321" y="2876677"/>
              <a:ext cx="1116364" cy="2942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229</a:t>
            </a:fld>
            <a:endParaRPr lang="nl-B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FA5093-1A18-C26E-FE7B-673AF619EEAE}"/>
              </a:ext>
            </a:extLst>
          </p:cNvPr>
          <p:cNvGrpSpPr/>
          <p:nvPr/>
        </p:nvGrpSpPr>
        <p:grpSpPr>
          <a:xfrm>
            <a:off x="5773022" y="2275006"/>
            <a:ext cx="1624370" cy="728764"/>
            <a:chOff x="392030" y="2486017"/>
            <a:chExt cx="2165832" cy="97168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AFFBF0-CAB8-5F21-B4CE-36B7D5CDF698}"/>
                </a:ext>
              </a:extLst>
            </p:cNvPr>
            <p:cNvSpPr txBox="1"/>
            <p:nvPr/>
          </p:nvSpPr>
          <p:spPr>
            <a:xfrm>
              <a:off x="520121" y="2486017"/>
              <a:ext cx="2037741" cy="4001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MPI communicator</a:t>
              </a:r>
              <a:endParaRPr lang="nl-BE" sz="1350" dirty="0">
                <a:solidFill>
                  <a:srgbClr val="0070C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A2F28B-0C10-4C0B-A003-C6BB66DD67D8}"/>
                </a:ext>
              </a:extLst>
            </p:cNvPr>
            <p:cNvSpPr/>
            <p:nvPr/>
          </p:nvSpPr>
          <p:spPr>
            <a:xfrm>
              <a:off x="392030" y="3170929"/>
              <a:ext cx="1385206" cy="286768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>
                <a:solidFill>
                  <a:srgbClr val="0070C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A5199A-8F0D-0CDF-B15B-549BADD789D8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 flipH="1">
              <a:off x="1084633" y="2886124"/>
              <a:ext cx="454358" cy="284805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774C090-D8E4-FED3-D4A8-F05423A54177}"/>
              </a:ext>
            </a:extLst>
          </p:cNvPr>
          <p:cNvSpPr txBox="1"/>
          <p:nvPr/>
        </p:nvSpPr>
        <p:spPr>
          <a:xfrm>
            <a:off x="992162" y="4270247"/>
            <a:ext cx="7285642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350" dirty="0">
                <a:latin typeface="Courier New" pitchFamily="49" charset="0"/>
                <a:cs typeface="Courier New" pitchFamily="49" charset="0"/>
              </a:rPr>
              <a:t>data_set[offset:offset + nr_values] = data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4ED6FDF-4C2F-7AE3-C5CF-5597B0837DF4}"/>
              </a:ext>
            </a:extLst>
          </p:cNvPr>
          <p:cNvGrpSpPr/>
          <p:nvPr/>
        </p:nvGrpSpPr>
        <p:grpSpPr>
          <a:xfrm>
            <a:off x="1840113" y="4270248"/>
            <a:ext cx="2838214" cy="883956"/>
            <a:chOff x="231360" y="3070898"/>
            <a:chExt cx="3784294" cy="117860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E20D842-2704-2C89-FEED-60A5964E0D2C}"/>
                </a:ext>
              </a:extLst>
            </p:cNvPr>
            <p:cNvSpPr txBox="1"/>
            <p:nvPr/>
          </p:nvSpPr>
          <p:spPr>
            <a:xfrm>
              <a:off x="231360" y="3849392"/>
              <a:ext cx="2875923" cy="4001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solidFill>
                    <a:srgbClr val="0070C0"/>
                  </a:solidFill>
                </a:rPr>
                <a:t>Based on MPI rank, MPI size</a:t>
              </a:r>
              <a:endParaRPr lang="nl-BE" sz="1350" dirty="0">
                <a:solidFill>
                  <a:srgbClr val="0070C0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EBBCA0F-2C55-692D-EE9B-795D2011BC92}"/>
                </a:ext>
              </a:extLst>
            </p:cNvPr>
            <p:cNvSpPr/>
            <p:nvPr/>
          </p:nvSpPr>
          <p:spPr>
            <a:xfrm>
              <a:off x="325872" y="3070898"/>
              <a:ext cx="3689782" cy="386799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>
                <a:solidFill>
                  <a:srgbClr val="0070C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E0E8A89-259C-B07C-F2D0-FB9F47A2A92A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69322" y="3457697"/>
              <a:ext cx="701824" cy="391695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683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command line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11277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h5dump</a:t>
            </a:r>
          </a:p>
          <a:p>
            <a:pPr lvl="1"/>
            <a:r>
              <a:rPr lang="en-US" dirty="0"/>
              <a:t>Print a textual representation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h5ls</a:t>
            </a:r>
          </a:p>
          <a:p>
            <a:pPr lvl="1"/>
            <a:r>
              <a:rPr lang="en-US" dirty="0"/>
              <a:t>Explore structure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h5copy</a:t>
            </a:r>
          </a:p>
          <a:p>
            <a:pPr lvl="1"/>
            <a:r>
              <a:rPr lang="en-US" dirty="0"/>
              <a:t>Copy data set from one HDF5 file to another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h5mkgrp</a:t>
            </a:r>
          </a:p>
          <a:p>
            <a:pPr lvl="1"/>
            <a:r>
              <a:rPr lang="en-US" dirty="0"/>
              <a:t>Create a group in an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h5cc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h5c++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h5fc</a:t>
            </a:r>
          </a:p>
          <a:p>
            <a:pPr lvl="1"/>
            <a:r>
              <a:rPr lang="en-US" dirty="0"/>
              <a:t>Compile wrappers</a:t>
            </a:r>
          </a:p>
          <a:p>
            <a:pPr lvl="1"/>
            <a:r>
              <a:rPr lang="en-US" dirty="0"/>
              <a:t>With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showconfig</a:t>
            </a:r>
            <a:r>
              <a:rPr lang="en-US" dirty="0"/>
              <a:t> shows library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https://github.com/gjbex/Python-for-HPC/tree/master/source-code/numba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Annotate Python functions with decorators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fully automatic and transparent</a:t>
            </a:r>
          </a:p>
          <a:p>
            <a:r>
              <a:rPr lang="en-US" dirty="0"/>
              <a:t>For better performance, provide type information</a:t>
            </a:r>
          </a:p>
          <a:p>
            <a:r>
              <a:rPr lang="en-US" dirty="0"/>
              <a:t>Can generate code for GPGPUs</a:t>
            </a:r>
          </a:p>
          <a:p>
            <a:pPr lvl="1"/>
            <a:r>
              <a:rPr lang="en-US" dirty="0"/>
              <a:t>but you'd have to know some CUDA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That was</a:t>
            </a:r>
            <a:br>
              <a:rPr lang="en-US" sz="2000" dirty="0"/>
            </a:br>
            <a:r>
              <a:rPr lang="en-US" sz="2000" i="1" dirty="0"/>
              <a:t>trivial!</a:t>
            </a:r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np.zeros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Minor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change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10 loops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1.2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is just slightly faster,</a:t>
            </a:r>
            <a:br>
              <a:rPr lang="en-US" sz="2400" dirty="0"/>
            </a:br>
            <a:r>
              <a:rPr lang="en-US" sz="2400" dirty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2CBA6C-8CC5-4E6E-8119-6BF0A816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DC9BACF6-BD25-4DF6-9043-F95F8BA2B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25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Function signature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specification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2195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912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2.4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192797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numba</a:t>
                      </a:r>
                      <a:r>
                        <a:rPr lang="en-US" dirty="0"/>
                        <a:t>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int64, u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</a:t>
            </a:r>
            <a:r>
              <a:rPr lang="en-US" sz="2400" dirty="0" err="1"/>
              <a:t>numba</a:t>
            </a:r>
            <a:r>
              <a:rPr lang="en-US" sz="2400" dirty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element-wise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supports reduction, accumulation, broadcasting</a:t>
            </a:r>
          </a:p>
          <a:p>
            <a:pPr lvl="1"/>
            <a:r>
              <a:rPr lang="en-US" dirty="0"/>
              <a:t>can be written in C/</a:t>
            </a:r>
            <a:r>
              <a:rPr lang="en-US" dirty="0" err="1"/>
              <a:t>Cython</a:t>
            </a:r>
            <a:endParaRPr lang="en-US" dirty="0"/>
          </a:p>
          <a:p>
            <a:pPr lvl="2"/>
            <a:r>
              <a:rPr lang="en-US" dirty="0"/>
              <a:t>cumbersome</a:t>
            </a:r>
          </a:p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vectorize</a:t>
            </a:r>
            <a:r>
              <a:rPr lang="en-US" dirty="0"/>
              <a:t>: create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guvectorize</a:t>
            </a:r>
            <a:r>
              <a:rPr lang="en-US" dirty="0"/>
              <a:t>: create generalized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ufunc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max_norm, max_iters,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z.real**2 + z.imag**2 &lt;= max_norm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julia_set(domain, max_norm, max_iters)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2D arrays: automatic broadcasting</a:t>
                </a: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Don't forget!</a:t>
                </a: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1680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Return type</a:t>
              </a: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simple to use</a:t>
            </a:r>
          </a:p>
          <a:p>
            <a:pPr lvl="2"/>
            <a:r>
              <a:rPr lang="en-US" dirty="0"/>
              <a:t>Offers excellent speedups when applicable</a:t>
            </a:r>
          </a:p>
          <a:p>
            <a:pPr lvl="2"/>
            <a:r>
              <a:rPr lang="en-US" dirty="0"/>
              <a:t>Easy to create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Black box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numba</a:t>
            </a:r>
            <a:r>
              <a:rPr lang="en-US" dirty="0"/>
              <a:t> install</a:t>
            </a:r>
          </a:p>
          <a:p>
            <a:r>
              <a:rPr lang="en-US" dirty="0"/>
              <a:t>Features not covered here:</a:t>
            </a:r>
          </a:p>
          <a:p>
            <a:pPr lvl="1"/>
            <a:r>
              <a:rPr lang="en-US" dirty="0"/>
              <a:t>Automatic parallelization: see Notebook</a:t>
            </a:r>
          </a:p>
          <a:p>
            <a:pPr lvl="1"/>
            <a:r>
              <a:rPr lang="en-US" dirty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https://github.com/gjbex/Python-for-HPC/tree/master/source-code/cython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Python code with type information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file</a:t>
            </a:r>
          </a:p>
          <a:p>
            <a:r>
              <a:rPr lang="en-US" dirty="0"/>
              <a:t>Shared library is 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Cython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649138" y="1862207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[prime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1549" y="1862207"/>
            <a:ext cx="4373313" cy="4401206"/>
            <a:chOff x="4951597" y="1371599"/>
            <a:chExt cx="437331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primes = [0]*1000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33842" y="137159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7" y="1676400"/>
            <a:ext cx="6167303" cy="1820174"/>
            <a:chOff x="304799" y="1371600"/>
            <a:chExt cx="6167303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799" y="1371600"/>
              <a:ext cx="6167303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('primes_c.py’,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language_level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=‘3str’)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52956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1336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Fairly painless,</a:t>
            </a:r>
            <a:br>
              <a:rPr lang="en-US" sz="2400" dirty="0"/>
            </a:br>
            <a:r>
              <a:rPr lang="en-US" sz="2400" dirty="0"/>
              <a:t>don't forget to</a:t>
            </a:r>
            <a:br>
              <a:rPr lang="en-US" sz="2400" dirty="0"/>
            </a:br>
            <a:r>
              <a:rPr lang="en-US" sz="2400" dirty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primes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results = primes(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like any</a:t>
              </a:r>
              <a:br>
                <a:rPr lang="nl-BE" dirty="0"/>
              </a:br>
              <a:r>
                <a:rPr lang="nl-BE" dirty="0" err="1"/>
                <a:t>other</a:t>
              </a:r>
              <a:r>
                <a:rPr lang="nl-BE" dirty="0"/>
                <a:t> Python 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731" y="2354900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141731" y="3774859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1730" y="5180195"/>
            <a:ext cx="4456669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.pyx files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2160" y="1859893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48528" y="1862207"/>
            <a:ext cx="4375473" cy="4401206"/>
            <a:chOff x="4951597" y="1371599"/>
            <a:chExt cx="437547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 primes[1000]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6690" y="1371599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primes_c.pyx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299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</a:t>
            </a:r>
            <a:r>
              <a:rPr lang="en-US" dirty="0" err="1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  <a:r>
              <a:rPr lang="en-US" dirty="0" err="1"/>
              <a:t>Cython</a:t>
            </a:r>
            <a:r>
              <a:rPr lang="en-US" dirty="0"/>
              <a:t> function not visible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total += f(a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/>
              <a:t> will show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/>
              <a:t>, not</a:t>
            </a:r>
            <a:br>
              <a:rPr lang="nl-BE" sz="2400" dirty="0"/>
            </a:b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whole file: compiler directive </a:t>
            </a:r>
            <a:r>
              <a:rPr lang="en-US" i="1" dirty="0"/>
              <a:t>on first line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Python functions</a:t>
            </a:r>
            <a:br>
              <a:rPr lang="en-US" dirty="0"/>
            </a:br>
            <a:r>
              <a:rPr lang="en-US" dirty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en-US" dirty="0"/>
              <a:t> module types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j: 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primes(k: cython.int):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26661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results: list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39570" y="2866340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62957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171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 keyword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</a:t>
            </a:r>
            <a:r>
              <a:rPr lang="en-US" dirty="0" err="1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6" y="1825625"/>
            <a:ext cx="8743950" cy="4351338"/>
          </a:xfrm>
        </p:spPr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/>
              <a:t>In Python: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1EAF-A9FE-5BA5-5766-A702C020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typedefs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63E1-B5FF-D2CF-7216-C7E2D78E5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(int)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endParaRPr lang="en-US" dirty="0"/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double real</a:t>
            </a:r>
          </a:p>
          <a:p>
            <a:pPr lvl="1"/>
            <a:r>
              <a:rPr lang="en-US" dirty="0"/>
              <a:t>In Python: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6199E-F695-E13E-51CA-A14EA770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0714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Python-like 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distance(Particle p):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no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141730" y="4782038"/>
            <a:ext cx="3964066" cy="1200329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506501"/>
            <a:chOff x="1321249" y="3584213"/>
            <a:chExt cx="3623659" cy="3342002"/>
          </a:xfrm>
        </p:grpSpPr>
        <p:sp>
          <p:nvSpPr>
            <p:cNvPr id="7" name="Oval 6"/>
            <p:cNvSpPr/>
            <p:nvPr/>
          </p:nvSpPr>
          <p:spPr>
            <a:xfrm>
              <a:off x="1331640" y="6652699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915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fragment</a:t>
              </a:r>
              <a:br>
                <a:rPr lang="en-US" sz="1350" dirty="0"/>
              </a:br>
              <a:r>
                <a:rPr lang="en-US" sz="1350" dirty="0"/>
                <a:t>not shown</a:t>
              </a:r>
              <a:endParaRPr lang="nl-BE" sz="13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631122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x=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charge-cython.int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7686" y="430450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distance(p: Particle)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231640" y="2735464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340712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/>
              <a:t>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3276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cython.p_int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288268"/>
            <a:ext cx="3276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079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0793" y="42226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D2580E-19B6-9FB6-B31B-0146DC72AE69}"/>
              </a:ext>
            </a:extLst>
          </p:cNvPr>
          <p:cNvSpPr txBox="1"/>
          <p:nvPr/>
        </p:nvSpPr>
        <p:spPr>
          <a:xfrm>
            <a:off x="3724415" y="5230356"/>
            <a:ext cx="497642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function pointers currently</a:t>
            </a:r>
          </a:p>
          <a:p>
            <a:r>
              <a:rPr lang="en-US" sz="2800" dirty="0"/>
              <a:t>not implemented!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1784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Python objects expose internal data through buffer protocol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direct access, wrap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compute(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Almost as fast as</a:t>
            </a:r>
            <a:br>
              <a:rPr lang="nl-BE" sz="2000" dirty="0"/>
            </a:b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>
                <a:cs typeface="Courier New" panose="02070309020205020404" pitchFamily="49" charset="0"/>
              </a:rPr>
              <a:t>lots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faster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than</a:t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>
                <a:cs typeface="Courier New" panose="02070309020205020404" pitchFamily="49" charset="0"/>
              </a:rPr>
              <a:t>pure Python</a:t>
            </a:r>
            <a:endParaRPr lang="en-US" sz="2000" dirty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2D array,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/>
              <a:t>    C-layout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dimensions: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/>
              <a:t>Shape: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/>
              <a:t>Data type: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>
                <a:cs typeface="Courier New" panose="02070309020205020404" pitchFamily="49" charset="0"/>
              </a:rPr>
              <a:t>Data 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/>
              <a:t>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/>
              <a:t>Strides: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>
                <a:cs typeface="Courier New" panose="02070309020205020404" pitchFamily="49" charset="0"/>
              </a:rPr>
              <a:t>Read only?: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: 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primes(int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@cython.ccall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primes(int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91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8034" y="2787338"/>
            <a:ext cx="687162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primes(k: cython.int) -&gt; cython.int: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413926" y="2464172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273471" y="3458444"/>
            <a:ext cx="2121671" cy="843675"/>
            <a:chOff x="5290097" y="2019475"/>
            <a:chExt cx="2121671" cy="84367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cxnSpLocks/>
              <a:stCxn id="10" idx="0"/>
            </p:cNvCxnSpPr>
            <p:nvPr/>
          </p:nvCxnSpPr>
          <p:spPr>
            <a:xfrm flipH="1" flipV="1">
              <a:off x="5732386" y="2019475"/>
              <a:ext cx="618547" cy="474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100704" y="5480824"/>
            <a:ext cx="683895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@cython.inline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(k: cython.int) -&gt; cython.int: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4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error return value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clause to signature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'?' if value</a:t>
              </a:r>
              <a:br>
                <a:rPr lang="en-US" dirty="0"/>
              </a:br>
              <a:r>
                <a:rPr lang="en-US" dirty="0"/>
                <a:t>is valid return</a:t>
              </a:r>
              <a:br>
                <a:rPr lang="en-US" dirty="0"/>
              </a:br>
              <a:r>
                <a:rPr lang="en-US" dirty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error return value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exceptval</a:t>
            </a:r>
            <a:r>
              <a:rPr lang="en-US" dirty="0"/>
              <a:t> decorator to function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@cython.exceptval(-1, check=True)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_average(data, m=0, n=-1)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i: 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mean: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800" y="3175146"/>
            <a:ext cx="4809222" cy="1163575"/>
            <a:chOff x="2443528" y="2493818"/>
            <a:chExt cx="4809222" cy="1163575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7" idx="1"/>
            </p:cNvCxnSpPr>
            <p:nvPr/>
          </p:nvCxnSpPr>
          <p:spPr>
            <a:xfrm flipH="1">
              <a:off x="2443528" y="2955483"/>
              <a:ext cx="2846569" cy="701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232400" y="4179227"/>
            <a:ext cx="3911600" cy="923330"/>
            <a:chOff x="3758339" y="2807006"/>
            <a:chExt cx="391160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9928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check=True</a:t>
              </a:r>
              <a:endParaRPr lang="en-US" dirty="0"/>
            </a:p>
            <a:p>
              <a:r>
                <a:rPr lang="en-US" dirty="0"/>
                <a:t>if Value is valid</a:t>
              </a:r>
            </a:p>
            <a:p>
              <a:r>
                <a:rPr lang="en-US" dirty="0"/>
                <a:t>return 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cxnSpLocks/>
              <a:stCxn id="15" idx="1"/>
            </p:cNvCxnSpPr>
            <p:nvPr/>
          </p:nvCxnSpPr>
          <p:spPr>
            <a:xfrm flipH="1" flipV="1">
              <a:off x="3758339" y="3128073"/>
              <a:ext cx="1918747" cy="140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35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br>
              <a:rPr lang="en-US" dirty="0"/>
            </a:br>
            <a:r>
              <a:rPr lang="en-US" dirty="0"/>
              <a:t>aka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97120" y="1371600"/>
            <a:ext cx="4134465" cy="3048000"/>
            <a:chOff x="304800" y="1371600"/>
            <a:chExt cx="4134465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4134465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def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7716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53360" y="265237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38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47920" y="1371600"/>
            <a:ext cx="4134465" cy="3048000"/>
            <a:chOff x="304800" y="1371600"/>
            <a:chExt cx="4134465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4134465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@cython.cclass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m: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cython.double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def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   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12312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particle_c.py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56840" y="2200870"/>
            <a:ext cx="2788920" cy="923330"/>
            <a:chOff x="2971800" y="2200870"/>
            <a:chExt cx="278892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 flipV="1">
              <a:off x="5597564" y="2519680"/>
              <a:ext cx="163156" cy="2235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43200" y="263205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38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32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77825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cython.declare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visibility=‘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77825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cython.declare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visibility=‘public’)</a:t>
            </a:r>
          </a:p>
        </p:txBody>
      </p:sp>
    </p:spTree>
    <p:extLst>
      <p:ext uri="{BB962C8B-B14F-4D97-AF65-F5344CB8AC3E}">
        <p14:creationId xmlns:p14="http://schemas.microsoft.com/office/powerpoint/2010/main" val="25726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Python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@var.setter</a:t>
            </a:r>
            <a:r>
              <a:rPr lang="en-US" dirty="0"/>
              <a:t>: setter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@var.deleter</a:t>
            </a:r>
            <a:r>
              <a:rPr lang="en-US" dirty="0">
                <a:cs typeface="Courier New" panose="02070309020205020404" pitchFamily="49" charset="0"/>
              </a:rPr>
              <a:t>: delete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50439" y="44942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dynamic memory allocation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construction</a:t>
            </a:r>
          </a:p>
          <a:p>
            <a:pPr lvl="1"/>
            <a:r>
              <a:rPr lang="en-US" i="1" dirty="0"/>
              <a:t>Don't </a:t>
            </a:r>
            <a:r>
              <a:rPr lang="en-US" dirty="0"/>
              <a:t>allocate memory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Avoids memory leaks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memory deallocation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destruction</a:t>
            </a:r>
          </a:p>
          <a:p>
            <a:pPr lvl="1"/>
            <a:r>
              <a:rPr lang="en-US" dirty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types can inherit from</a:t>
            </a:r>
          </a:p>
          <a:p>
            <a:pPr lvl="1"/>
            <a:r>
              <a:rPr lang="en-US" dirty="0"/>
              <a:t>Single superclass only</a:t>
            </a:r>
          </a:p>
          <a:p>
            <a:pPr lvl="1"/>
            <a:r>
              <a:rPr lang="en-US" dirty="0"/>
              <a:t>Superclass is build-in class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), or extension type</a:t>
            </a:r>
          </a:p>
          <a:p>
            <a:pPr lvl="1"/>
            <a:r>
              <a:rPr lang="en-US" dirty="0"/>
              <a:t>Superclass can not be regular Python class</a:t>
            </a:r>
          </a:p>
          <a:p>
            <a:r>
              <a:rPr lang="en-US" dirty="0"/>
              <a:t>Python classes can inherit from extension types</a:t>
            </a:r>
          </a:p>
          <a:p>
            <a:pPr lvl="1"/>
            <a:r>
              <a:rPr lang="en-US" dirty="0"/>
              <a:t>Can not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</a:p>
          <a:p>
            <a:pPr lvl="1"/>
            <a:r>
              <a:rPr lang="en-US" dirty="0"/>
              <a:t>Can not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thread safety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interpreter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b="1" i="1" dirty="0"/>
              <a:t>not</a:t>
            </a:r>
            <a:r>
              <a:rPr lang="en-US" dirty="0"/>
              <a:t> thread-safe!</a:t>
            </a:r>
          </a:p>
          <a:p>
            <a:pPr lvl="1"/>
            <a:r>
              <a:rPr lang="en-US" dirty="0"/>
              <a:t>only one thread can access an object</a:t>
            </a:r>
          </a:p>
          <a:p>
            <a:pPr lvl="1"/>
            <a:r>
              <a:rPr lang="en-US" dirty="0"/>
              <a:t>enforced by the GIL (Global Interpreter Lock)</a:t>
            </a:r>
          </a:p>
          <a:p>
            <a:pPr lvl="2"/>
            <a:r>
              <a:rPr lang="en-US" dirty="0"/>
              <a:t>Okay for operations with high latency</a:t>
            </a:r>
          </a:p>
          <a:p>
            <a:pPr lvl="3"/>
            <a:r>
              <a:rPr lang="en-US" dirty="0"/>
              <a:t>I/O</a:t>
            </a:r>
          </a:p>
          <a:p>
            <a:pPr lvl="3"/>
            <a:r>
              <a:rPr lang="en-US" dirty="0"/>
              <a:t>networking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Not okay</a:t>
            </a:r>
            <a:r>
              <a:rPr lang="en-US" dirty="0"/>
              <a:t> for computationally intensive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GIL is problematic for scientific computing!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</a:t>
            </a:r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OpenMP</a:t>
            </a:r>
            <a:r>
              <a:rPr lang="en-US" dirty="0"/>
              <a:t> under the hood</a:t>
            </a:r>
          </a:p>
          <a:p>
            <a:r>
              <a:rPr lang="en-US" dirty="0"/>
              <a:t>Single construct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dirty="0"/>
            </a:br>
            <a:r>
              <a:rPr lang="en-US" dirty="0"/>
              <a:t>implemented using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No use of Python objects in loop body!</a:t>
            </a:r>
          </a:p>
          <a:p>
            <a:pPr lvl="1"/>
            <a:r>
              <a:rPr lang="en-US" dirty="0"/>
              <a:t>Iterations must be independent</a:t>
            </a:r>
          </a:p>
          <a:p>
            <a:pPr lvl="1"/>
            <a:r>
              <a:rPr lang="en-US" dirty="0"/>
              <a:t>No break in loop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julia_set(double complex[:] domain, int[:] iterations):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complex 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300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4.0):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Context with</a:t>
                </a:r>
                <a:br>
                  <a:rPr lang="en-US" dirty="0"/>
                </a:br>
                <a:r>
                  <a:rPr lang="en-US" dirty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9480" imgH="431640" progId="Equation.3">
                    <p:embed/>
                  </p:oleObj>
                </mc:Choice>
                <mc:Fallback>
                  <p:oleObj name="Equation" r:id="rId4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31560" imgH="431640" progId="Equation.3">
                    <p:embed/>
                  </p:oleObj>
                </mc:Choice>
                <mc:Fallback>
                  <p:oleObj name="Equation" r:id="rId7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Pure python: 2350 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schedules supported</a:t>
            </a:r>
          </a:p>
          <a:p>
            <a:pPr lvl="1"/>
            <a:r>
              <a:rPr lang="en-US" dirty="0"/>
              <a:t>static: work divided equally among threads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dynamic: work assigned to threads requesting it, default chunk size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guided: work assigned to threads requesting it, decreasing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/>
              <a:t> environment variable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Cfr</a:t>
            </a:r>
            <a:r>
              <a:rPr lang="en-US" sz="2400" dirty="0"/>
              <a:t>. </a:t>
            </a:r>
            <a:r>
              <a:rPr lang="en-US" sz="2400" dirty="0" err="1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Inferred automatically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Reduction on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/>
                <a:t> thread-private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/>
              <a:t> for specifying extra options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 and</a:t>
              </a:r>
            </a:p>
            <a:p>
              <a:r>
                <a:rPr lang="en-US" dirty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needed when C-level access is required!</a:t>
            </a:r>
          </a:p>
          <a:p>
            <a:r>
              <a:rPr lang="en-US" dirty="0"/>
              <a:t>Implementation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Implementation of all functions,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/>
              <a:t>Class definitions, but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attributes</a:t>
            </a:r>
          </a:p>
          <a:p>
            <a:r>
              <a:rPr lang="en-US" dirty="0"/>
              <a:t>Declarations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C-level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Implementation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/>
              <a:t> functions</a:t>
            </a:r>
          </a:p>
          <a:p>
            <a:r>
              <a:rPr lang="en-US" dirty="0"/>
              <a:t>Declaration file + implementation file</a:t>
            </a:r>
            <a:br>
              <a:rPr lang="en-US" dirty="0"/>
            </a:br>
            <a:r>
              <a:rPr lang="en-US" dirty="0"/>
              <a:t>              = one namespace!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Fairly simple to use</a:t>
            </a:r>
          </a:p>
          <a:p>
            <a:pPr lvl="2"/>
            <a:r>
              <a:rPr lang="en-US" dirty="0"/>
              <a:t>Offers excellent speedups when use wisely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Good understanding of Python and C/C++</a:t>
            </a:r>
          </a:p>
          <a:p>
            <a:pPr lvl="2"/>
            <a:r>
              <a:rPr lang="en-US" dirty="0"/>
              <a:t>Python only!</a:t>
            </a:r>
          </a:p>
          <a:p>
            <a:r>
              <a:rPr lang="en-US" dirty="0"/>
              <a:t>Features not covered here: wrapping C/C++ code</a:t>
            </a:r>
          </a:p>
          <a:p>
            <a:pPr lvl="1"/>
            <a:r>
              <a:rPr lang="en-US" dirty="0"/>
              <a:t>Pro: low overhead compared to, e.g., SWIG</a:t>
            </a:r>
          </a:p>
          <a:p>
            <a:pPr lvl="1"/>
            <a:r>
              <a:rPr lang="en-US" dirty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26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website:</a:t>
            </a:r>
            <a:br>
              <a:rPr lang="en-US" dirty="0"/>
            </a:br>
            <a:r>
              <a:rPr lang="en-US" dirty="0">
                <a:hlinkClick r:id="rId2"/>
              </a:rPr>
              <a:t>http://cython.org/</a:t>
            </a:r>
            <a:r>
              <a:rPr lang="en-US" dirty="0"/>
              <a:t> </a:t>
            </a:r>
          </a:p>
          <a:p>
            <a:r>
              <a:rPr lang="en-US" dirty="0" err="1"/>
              <a:t>Cython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http://docs.cython.org/</a:t>
            </a:r>
            <a:r>
              <a:rPr lang="en-US" dirty="0"/>
              <a:t> </a:t>
            </a:r>
          </a:p>
          <a:p>
            <a:r>
              <a:rPr lang="en-US" dirty="0"/>
              <a:t>Smith, Kurt (2015) </a:t>
            </a:r>
            <a:r>
              <a:rPr lang="en-US" i="1" dirty="0" err="1"/>
              <a:t>Cython</a:t>
            </a:r>
            <a:r>
              <a:rPr lang="en-US" dirty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Python and C/C++/Fortran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200" dirty="0">
                <a:hlinkClick r:id="rId2"/>
              </a:rPr>
              <a:t>https://github.com/gjbex/Python-for-HPC/tree/master/source-code/interfaciing-c-c%2B%2B-fortran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typically much slower than C/C++/Fortran</a:t>
            </a:r>
          </a:p>
          <a:p>
            <a:pPr lvl="1"/>
            <a:r>
              <a:rPr lang="en-US" dirty="0"/>
              <a:t>Implement </a:t>
            </a:r>
            <a:r>
              <a:rPr lang="en-US" i="1" dirty="0">
                <a:solidFill>
                  <a:srgbClr val="FF0000"/>
                </a:solidFill>
              </a:rPr>
              <a:t>performance critical code </a:t>
            </a:r>
            <a:r>
              <a:rPr lang="en-US" dirty="0"/>
              <a:t>in C/C++/Fortran</a:t>
            </a:r>
          </a:p>
          <a:p>
            <a:r>
              <a:rPr lang="en-US" dirty="0"/>
              <a:t>Python is excellent glue language/prototyping environment</a:t>
            </a:r>
          </a:p>
          <a:p>
            <a:pPr lvl="1"/>
            <a:r>
              <a:rPr lang="en-US" dirty="0"/>
              <a:t>Use existing shared libraries</a:t>
            </a:r>
          </a:p>
          <a:p>
            <a:pPr lvl="1"/>
            <a:r>
              <a:rPr lang="en-US" dirty="0"/>
              <a:t>Wrap your own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Python standard library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Quite straightforward</a:t>
            </a:r>
          </a:p>
          <a:p>
            <a:pPr lvl="1"/>
            <a:r>
              <a:rPr lang="en-US" dirty="0"/>
              <a:t>Part of standard distribution, so readily available</a:t>
            </a:r>
          </a:p>
          <a:p>
            <a:r>
              <a:rPr lang="en-US" dirty="0">
                <a:hlinkClick r:id="rId3" action="ppaction://hlinksldjump"/>
              </a:rPr>
              <a:t>SWIG</a:t>
            </a:r>
            <a:r>
              <a:rPr lang="en-US" dirty="0"/>
              <a:t> (Simplified Wrapper and Interface Generator)</a:t>
            </a:r>
          </a:p>
          <a:p>
            <a:pPr lvl="1"/>
            <a:r>
              <a:rPr lang="en-US" dirty="0"/>
              <a:t>More complex</a:t>
            </a:r>
          </a:p>
          <a:p>
            <a:pPr lvl="1"/>
            <a:r>
              <a:rPr lang="en-US" dirty="0"/>
              <a:t>Supports C++</a:t>
            </a:r>
          </a:p>
          <a:p>
            <a:pPr lvl="1"/>
            <a:r>
              <a:rPr lang="en-US" dirty="0"/>
              <a:t>Can make many languages interface with C/C++, e.g., Perl, Ruby, </a:t>
            </a:r>
            <a:r>
              <a:rPr lang="en-US" dirty="0" err="1"/>
              <a:t>Tcl</a:t>
            </a:r>
            <a:r>
              <a:rPr lang="en-US" dirty="0"/>
              <a:t>, Lua, Octave, R, Java,…</a:t>
            </a:r>
          </a:p>
          <a:p>
            <a:r>
              <a:rPr lang="en-US" dirty="0"/>
              <a:t>Pybind11</a:t>
            </a:r>
          </a:p>
          <a:p>
            <a:pPr lvl="1"/>
            <a:r>
              <a:rPr lang="en-US" dirty="0"/>
              <a:t>Somewhat complex but very flexible</a:t>
            </a:r>
          </a:p>
          <a:p>
            <a:pPr lvl="1"/>
            <a:r>
              <a:rPr lang="en-US" dirty="0"/>
              <a:t>Specific for C++</a:t>
            </a:r>
          </a:p>
          <a:p>
            <a:r>
              <a:rPr lang="en-US" dirty="0">
                <a:hlinkClick r:id="rId4" action="ppaction://hlinksldjump"/>
              </a:rPr>
              <a:t>f2py</a:t>
            </a:r>
            <a:endParaRPr lang="en-US" dirty="0"/>
          </a:p>
          <a:p>
            <a:pPr lvl="1"/>
            <a:r>
              <a:rPr lang="en-US" dirty="0"/>
              <a:t>Fortran 90/95, some 2003</a:t>
            </a:r>
          </a:p>
          <a:p>
            <a:pPr lvl="1"/>
            <a:r>
              <a:rPr lang="en-US" dirty="0"/>
              <a:t>Quite straightforward</a:t>
            </a:r>
          </a:p>
          <a:p>
            <a:r>
              <a:rPr lang="en-US" dirty="0"/>
              <a:t>BOOST</a:t>
            </a:r>
          </a:p>
          <a:p>
            <a:pPr lvl="1"/>
            <a:r>
              <a:rPr lang="en-US" dirty="0"/>
              <a:t>Two-way integration between C++ and Python</a:t>
            </a:r>
          </a:p>
          <a:p>
            <a:pPr lvl="1"/>
            <a:r>
              <a:rPr lang="en-US" dirty="0"/>
              <a:t>May be overkill, harder to use, let's not go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logistic 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shared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libmy_stuff.so: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gcc</a:t>
            </a:r>
            <a:r>
              <a:rPr lang="en-US" sz="2000" dirty="0"/>
              <a:t> 4.6+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/>
              <a:t>Best to do with C main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Better: write some unit test (</a:t>
            </a:r>
            <a:r>
              <a:rPr lang="en-US" sz="2400" dirty="0" err="1"/>
              <a:t>CUnit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done in C!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library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option: using </a:t>
            </a:r>
            <a:r>
              <a:rPr lang="en-US" dirty="0" err="1"/>
              <a:t>ctypes</a:t>
            </a:r>
            <a:r>
              <a:rPr lang="en-US" dirty="0"/>
              <a:t> in 4 easy steps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ctypes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shared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(0.5, 3.2, 1000))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More 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Dense and sparse linear algebra</a:t>
            </a:r>
          </a:p>
          <a:p>
            <a:r>
              <a:rPr lang="en-US" dirty="0"/>
              <a:t>Pandas: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http://scipy.org/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log_map.py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structures: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(p1.y - p2.y)*(p1.y - p2.y));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arrays: statistics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_stats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lib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Varies with data size,</a:t>
            </a:r>
            <a:br>
              <a:rPr lang="en-US" sz="2000" dirty="0"/>
            </a:br>
            <a:r>
              <a:rPr lang="en-US" sz="2000" dirty="0"/>
              <a:t>hence wrapper function</a:t>
            </a:r>
            <a:br>
              <a:rPr lang="en-US" sz="2000" dirty="0"/>
            </a:br>
            <a:r>
              <a:rPr lang="en-US" sz="2000" dirty="0"/>
              <a:t>to set type to right size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 n</a:t>
              </a: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7713971" cy="2062103"/>
            <a:chOff x="691677" y="1252504"/>
            <a:chExt cx="7713971" cy="206210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1397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}’)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f'mean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26683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C and C shared libraries is relatively straightforward</a:t>
            </a:r>
          </a:p>
          <a:p>
            <a:r>
              <a:rPr lang="en-US" dirty="0"/>
              <a:t>Proper data type mapping helps a lot</a:t>
            </a:r>
          </a:p>
          <a:p>
            <a:pPr lvl="1"/>
            <a:r>
              <a:rPr lang="en-US" dirty="0"/>
              <a:t>Map C structures to Python classes (inherit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/>
              <a:t>)</a:t>
            </a:r>
          </a:p>
          <a:p>
            <a:r>
              <a:rPr lang="en-US" dirty="0"/>
              <a:t>Arrays are a nuisance</a:t>
            </a:r>
          </a:p>
          <a:p>
            <a:pPr lvl="1"/>
            <a:r>
              <a:rPr lang="en-US" dirty="0"/>
              <a:t>Write wrapper function that constructs and assigns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&amp;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4931" y="4148520"/>
            <a:ext cx="7057076" cy="2031325"/>
            <a:chOff x="691677" y="1541691"/>
            <a:chExt cx="7057076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7057076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p)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sqrt((x()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(y()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())*(y() - -.y()));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40779" y="3224547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931" y="1394360"/>
            <a:ext cx="7074381" cy="2585323"/>
            <a:chOff x="557016" y="1412776"/>
            <a:chExt cx="7074381" cy="2585323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x_, y_;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 : x_ {x}, y_ {y} {};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p) const;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x() const { return x_;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y() const { return y_;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5407" y="3647069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3876</TotalTime>
  <Words>17770</Words>
  <Application>Microsoft Office PowerPoint</Application>
  <PresentationFormat>On-screen Show (4:3)</PresentationFormat>
  <Paragraphs>3184</Paragraphs>
  <Slides>230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230</vt:i4>
      </vt:variant>
    </vt:vector>
  </HeadingPairs>
  <TitlesOfParts>
    <vt:vector size="240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Times New Roman</vt:lpstr>
      <vt:lpstr>Office Theme</vt:lpstr>
      <vt:lpstr>Equation</vt:lpstr>
      <vt:lpstr>Python for HPC</vt:lpstr>
      <vt:lpstr>PowerPoint Presentation</vt:lpstr>
      <vt:lpstr>PowerPoint Presentation</vt:lpstr>
      <vt:lpstr>Typographical conventions I</vt:lpstr>
      <vt:lpstr>Typographical conventions II</vt:lpstr>
      <vt:lpstr>General considerations</vt:lpstr>
      <vt:lpstr>Out of the box</vt:lpstr>
      <vt:lpstr>Python performance</vt:lpstr>
      <vt:lpstr>Libraries for numeric computation</vt:lpstr>
      <vt:lpstr>Python using numpy</vt:lpstr>
      <vt:lpstr>Intel &amp; Python</vt:lpstr>
      <vt:lpstr>Alternative interpreter</vt:lpstr>
      <vt:lpstr>numpy &amp; numexpr</vt:lpstr>
      <vt:lpstr>numexpr examples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Cython</vt:lpstr>
      <vt:lpstr>Motivating example: timings</vt:lpstr>
      <vt:lpstr>Motivating example: code</vt:lpstr>
      <vt:lpstr>Motivating example: setup.py, building &amp; using</vt:lpstr>
      <vt:lpstr>Alternative: .pyx files</vt:lpstr>
      <vt:lpstr>Cython &amp; cProfile</vt:lpstr>
      <vt:lpstr>Switching on profiling</vt:lpstr>
      <vt:lpstr>Where to start?</vt:lpstr>
      <vt:lpstr>Python type declarations</vt:lpstr>
      <vt:lpstr>Cython type declarations</vt:lpstr>
      <vt:lpstr>Type mapping</vt:lpstr>
      <vt:lpstr>Type casts &amp; typedefs</vt:lpstr>
      <vt:lpstr>Type casts &amp; typedefs</vt:lpstr>
      <vt:lpstr>Cython structures</vt:lpstr>
      <vt:lpstr>Python structures</vt:lpstr>
      <vt:lpstr>Cython pointers</vt:lpstr>
      <vt:lpstr>Python pointers</vt:lpstr>
      <vt:lpstr>Buffer protocol</vt:lpstr>
      <vt:lpstr>numpy arrays</vt:lpstr>
      <vt:lpstr>memoryview</vt:lpstr>
      <vt:lpstr>Cython: three types of functions</vt:lpstr>
      <vt:lpstr>Python: three types of functions</vt:lpstr>
      <vt:lpstr>Cython function signature</vt:lpstr>
      <vt:lpstr>Python function signature</vt:lpstr>
      <vt:lpstr>Cython error return value</vt:lpstr>
      <vt:lpstr>Python error return value</vt:lpstr>
      <vt:lpstr>Extension types aka cdef classes</vt:lpstr>
      <vt:lpstr>Cython extension types</vt:lpstr>
      <vt:lpstr>Python extension types</vt:lpstr>
      <vt:lpstr>Cython attribute access control</vt:lpstr>
      <vt:lpstr>Python attribute access control</vt:lpstr>
      <vt:lpstr>Getter/setters</vt:lpstr>
      <vt:lpstr>Allocating/deallocating memory</vt:lpstr>
      <vt:lpstr>Inheritance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File types and import</vt:lpstr>
      <vt:lpstr>Declaration/implementation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pybind11</vt:lpstr>
      <vt:lpstr>C++ functions</vt:lpstr>
      <vt:lpstr>Building</vt:lpstr>
      <vt:lpstr>C++ classes</vt:lpstr>
      <vt:lpstr>Bindings</vt:lpstr>
      <vt:lpstr>pybind11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Sharing chunks of bytes</vt:lpstr>
      <vt:lpstr>Creating shared memory</vt:lpstr>
      <vt:lpstr>Passing shared memory</vt:lpstr>
      <vt:lpstr>Using shared memory</vt:lpstr>
      <vt:lpstr>Scaling</vt:lpstr>
      <vt:lpstr>futures</vt:lpstr>
      <vt:lpstr>Pools again</vt:lpstr>
      <vt:lpstr>Future objects</vt:lpstr>
      <vt:lpstr> from the future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Motivation</vt:lpstr>
      <vt:lpstr>What is MPI?</vt:lpstr>
      <vt:lpstr>Usage of MPI</vt:lpstr>
      <vt:lpstr>Hardware characteristics</vt:lpstr>
      <vt:lpstr>Programming model</vt:lpstr>
      <vt:lpstr>Hello world</vt:lpstr>
      <vt:lpstr>Communicators</vt:lpstr>
      <vt:lpstr>Hello again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Data types</vt:lpstr>
      <vt:lpstr>comm.Ssend/comm.Recv</vt:lpstr>
      <vt:lpstr>comm.Reduce</vt:lpstr>
      <vt:lpstr>Limitations</vt:lpstr>
      <vt:lpstr>Topology</vt:lpstr>
      <vt:lpstr>comm.Create_cart</vt:lpstr>
      <vt:lpstr>Coordinates</vt:lpstr>
      <vt:lpstr>Halo exchange</vt:lpstr>
      <vt:lpstr>Halo exchange &amp; comm.Sendrecv</vt:lpstr>
      <vt:lpstr>Why the wait?</vt:lpstr>
      <vt:lpstr>comm.isend/comm.irecv &amp; wait</vt:lpstr>
      <vt:lpstr>Much more…</vt:lpstr>
      <vt:lpstr>Pitfalls</vt:lpstr>
      <vt:lpstr>mpi4py Conclusions</vt:lpstr>
      <vt:lpstr>pyspark</vt:lpstr>
      <vt:lpstr>The issue…</vt:lpstr>
      <vt:lpstr>The solution, take 1: Hadoop</vt:lpstr>
      <vt:lpstr>Problems</vt:lpstr>
      <vt:lpstr>The solution, take 2: Spark</vt:lpstr>
      <vt:lpstr>Architecture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Broadcast variables</vt:lpstr>
      <vt:lpstr>Accumulators</vt:lpstr>
      <vt:lpstr>Seems simple?</vt:lpstr>
      <vt:lpstr>Shuffle</vt:lpstr>
      <vt:lpstr>Caching</vt:lpstr>
      <vt:lpstr>Much more…</vt:lpstr>
      <vt:lpstr>PySpark Conclusions</vt:lpstr>
      <vt:lpstr>I/O</vt:lpstr>
      <vt:lpstr>The issue…</vt:lpstr>
      <vt:lpstr>Illustration: numpy I/O</vt:lpstr>
      <vt:lpstr>Distributed I/O</vt:lpstr>
      <vt:lpstr>HDF5: what is it?</vt:lpstr>
      <vt:lpstr>HDF5 data</vt:lpstr>
      <vt:lpstr>HDF5 storage</vt:lpstr>
      <vt:lpstr>HDF5: how to use it?</vt:lpstr>
      <vt:lpstr>h5py: importing modules</vt:lpstr>
      <vt:lpstr>Open &amp; close HDF5 file</vt:lpstr>
      <vt:lpstr>Creating a group</vt:lpstr>
      <vt:lpstr>Adding a dataset</vt:lpstr>
      <vt:lpstr>Adding an 2D array</vt:lpstr>
      <vt:lpstr>Metadata annotations</vt:lpstr>
      <vt:lpstr>Reading an array </vt:lpstr>
      <vt:lpstr>Parallel I/O with HDF5</vt:lpstr>
      <vt:lpstr>HDF5 command line utilities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185</cp:revision>
  <dcterms:created xsi:type="dcterms:W3CDTF">2016-03-16T14:21:03Z</dcterms:created>
  <dcterms:modified xsi:type="dcterms:W3CDTF">2024-02-02T18:18:26Z</dcterms:modified>
</cp:coreProperties>
</file>