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7"/>
  </p:notesMasterIdLst>
  <p:sldIdLst>
    <p:sldId id="256" r:id="rId2"/>
    <p:sldId id="467" r:id="rId3"/>
    <p:sldId id="475" r:id="rId4"/>
    <p:sldId id="468" r:id="rId5"/>
    <p:sldId id="469" r:id="rId6"/>
    <p:sldId id="259" r:id="rId7"/>
    <p:sldId id="358" r:id="rId8"/>
    <p:sldId id="359" r:id="rId9"/>
    <p:sldId id="360" r:id="rId10"/>
    <p:sldId id="361" r:id="rId11"/>
    <p:sldId id="439" r:id="rId12"/>
    <p:sldId id="257" r:id="rId13"/>
    <p:sldId id="464" r:id="rId14"/>
    <p:sldId id="465" r:id="rId15"/>
    <p:sldId id="466" r:id="rId16"/>
    <p:sldId id="362" r:id="rId17"/>
    <p:sldId id="363" r:id="rId18"/>
    <p:sldId id="364" r:id="rId19"/>
    <p:sldId id="365" r:id="rId20"/>
    <p:sldId id="366" r:id="rId21"/>
    <p:sldId id="423" r:id="rId22"/>
    <p:sldId id="422" r:id="rId23"/>
    <p:sldId id="430" r:id="rId24"/>
    <p:sldId id="452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462" r:id="rId33"/>
    <p:sldId id="463" r:id="rId34"/>
    <p:sldId id="461" r:id="rId35"/>
    <p:sldId id="367" r:id="rId36"/>
    <p:sldId id="370" r:id="rId37"/>
    <p:sldId id="371" r:id="rId38"/>
    <p:sldId id="372" r:id="rId39"/>
    <p:sldId id="373" r:id="rId40"/>
    <p:sldId id="476" r:id="rId41"/>
    <p:sldId id="425" r:id="rId42"/>
    <p:sldId id="426" r:id="rId43"/>
    <p:sldId id="427" r:id="rId44"/>
    <p:sldId id="477" r:id="rId45"/>
    <p:sldId id="375" r:id="rId46"/>
    <p:sldId id="376" r:id="rId47"/>
    <p:sldId id="377" r:id="rId48"/>
    <p:sldId id="478" r:id="rId49"/>
    <p:sldId id="378" r:id="rId50"/>
    <p:sldId id="479" r:id="rId51"/>
    <p:sldId id="379" r:id="rId52"/>
    <p:sldId id="480" r:id="rId53"/>
    <p:sldId id="380" r:id="rId54"/>
    <p:sldId id="381" r:id="rId55"/>
    <p:sldId id="382" r:id="rId56"/>
    <p:sldId id="384" r:id="rId57"/>
    <p:sldId id="481" r:id="rId58"/>
    <p:sldId id="385" r:id="rId59"/>
    <p:sldId id="483" r:id="rId60"/>
    <p:sldId id="386" r:id="rId61"/>
    <p:sldId id="482" r:id="rId62"/>
    <p:sldId id="387" r:id="rId63"/>
    <p:sldId id="388" r:id="rId64"/>
    <p:sldId id="389" r:id="rId65"/>
    <p:sldId id="390" r:id="rId66"/>
    <p:sldId id="391" r:id="rId67"/>
    <p:sldId id="392" r:id="rId68"/>
    <p:sldId id="434" r:id="rId69"/>
    <p:sldId id="432" r:id="rId70"/>
    <p:sldId id="433" r:id="rId71"/>
    <p:sldId id="438" r:id="rId72"/>
    <p:sldId id="435" r:id="rId73"/>
    <p:sldId id="436" r:id="rId74"/>
    <p:sldId id="437" r:id="rId75"/>
    <p:sldId id="394" r:id="rId76"/>
    <p:sldId id="395" r:id="rId77"/>
    <p:sldId id="397" r:id="rId78"/>
    <p:sldId id="398" r:id="rId79"/>
    <p:sldId id="260" r:id="rId80"/>
    <p:sldId id="261" r:id="rId81"/>
    <p:sldId id="262" r:id="rId82"/>
    <p:sldId id="263" r:id="rId83"/>
    <p:sldId id="264" r:id="rId84"/>
    <p:sldId id="265" r:id="rId85"/>
    <p:sldId id="266" r:id="rId86"/>
    <p:sldId id="267" r:id="rId87"/>
    <p:sldId id="268" r:id="rId88"/>
    <p:sldId id="269" r:id="rId89"/>
    <p:sldId id="270" r:id="rId90"/>
    <p:sldId id="271" r:id="rId91"/>
    <p:sldId id="272" r:id="rId92"/>
    <p:sldId id="273" r:id="rId93"/>
    <p:sldId id="274" r:id="rId94"/>
    <p:sldId id="275" r:id="rId95"/>
    <p:sldId id="276" r:id="rId96"/>
    <p:sldId id="277" r:id="rId97"/>
    <p:sldId id="278" r:id="rId98"/>
    <p:sldId id="279" r:id="rId99"/>
    <p:sldId id="280" r:id="rId100"/>
    <p:sldId id="281" r:id="rId101"/>
    <p:sldId id="282" r:id="rId102"/>
    <p:sldId id="283" r:id="rId103"/>
    <p:sldId id="284" r:id="rId104"/>
    <p:sldId id="285" r:id="rId105"/>
    <p:sldId id="286" r:id="rId106"/>
    <p:sldId id="287" r:id="rId107"/>
    <p:sldId id="288" r:id="rId108"/>
    <p:sldId id="289" r:id="rId109"/>
    <p:sldId id="290" r:id="rId110"/>
    <p:sldId id="291" r:id="rId111"/>
    <p:sldId id="428" r:id="rId112"/>
    <p:sldId id="292" r:id="rId113"/>
    <p:sldId id="293" r:id="rId114"/>
    <p:sldId id="294" r:id="rId115"/>
    <p:sldId id="295" r:id="rId116"/>
    <p:sldId id="296" r:id="rId117"/>
    <p:sldId id="297" r:id="rId118"/>
    <p:sldId id="298" r:id="rId119"/>
    <p:sldId id="299" r:id="rId120"/>
    <p:sldId id="300" r:id="rId121"/>
    <p:sldId id="301" r:id="rId122"/>
    <p:sldId id="302" r:id="rId123"/>
    <p:sldId id="303" r:id="rId124"/>
    <p:sldId id="304" r:id="rId125"/>
    <p:sldId id="305" r:id="rId126"/>
    <p:sldId id="306" r:id="rId127"/>
    <p:sldId id="307" r:id="rId128"/>
    <p:sldId id="308" r:id="rId129"/>
    <p:sldId id="470" r:id="rId130"/>
    <p:sldId id="471" r:id="rId131"/>
    <p:sldId id="472" r:id="rId132"/>
    <p:sldId id="473" r:id="rId133"/>
    <p:sldId id="474" r:id="rId134"/>
    <p:sldId id="309" r:id="rId135"/>
    <p:sldId id="310" r:id="rId136"/>
    <p:sldId id="311" r:id="rId137"/>
    <p:sldId id="312" r:id="rId138"/>
    <p:sldId id="314" r:id="rId139"/>
    <p:sldId id="440" r:id="rId140"/>
    <p:sldId id="441" r:id="rId141"/>
    <p:sldId id="442" r:id="rId142"/>
    <p:sldId id="443" r:id="rId143"/>
    <p:sldId id="444" r:id="rId144"/>
    <p:sldId id="445" r:id="rId145"/>
    <p:sldId id="446" r:id="rId146"/>
    <p:sldId id="447" r:id="rId147"/>
    <p:sldId id="448" r:id="rId148"/>
    <p:sldId id="449" r:id="rId149"/>
    <p:sldId id="450" r:id="rId150"/>
    <p:sldId id="451" r:id="rId151"/>
    <p:sldId id="315" r:id="rId152"/>
    <p:sldId id="317" r:id="rId153"/>
    <p:sldId id="318" r:id="rId154"/>
    <p:sldId id="319" r:id="rId155"/>
    <p:sldId id="320" r:id="rId156"/>
    <p:sldId id="321" r:id="rId157"/>
    <p:sldId id="323" r:id="rId158"/>
    <p:sldId id="324" r:id="rId159"/>
    <p:sldId id="325" r:id="rId160"/>
    <p:sldId id="327" r:id="rId161"/>
    <p:sldId id="328" r:id="rId162"/>
    <p:sldId id="329" r:id="rId163"/>
    <p:sldId id="330" r:id="rId164"/>
    <p:sldId id="331" r:id="rId165"/>
    <p:sldId id="332" r:id="rId166"/>
    <p:sldId id="333" r:id="rId167"/>
    <p:sldId id="334" r:id="rId168"/>
    <p:sldId id="335" r:id="rId169"/>
    <p:sldId id="336" r:id="rId170"/>
    <p:sldId id="337" r:id="rId171"/>
    <p:sldId id="338" r:id="rId172"/>
    <p:sldId id="339" r:id="rId173"/>
    <p:sldId id="341" r:id="rId174"/>
    <p:sldId id="342" r:id="rId175"/>
    <p:sldId id="343" r:id="rId176"/>
    <p:sldId id="344" r:id="rId177"/>
    <p:sldId id="346" r:id="rId178"/>
    <p:sldId id="347" r:id="rId179"/>
    <p:sldId id="348" r:id="rId180"/>
    <p:sldId id="349" r:id="rId181"/>
    <p:sldId id="350" r:id="rId182"/>
    <p:sldId id="352" r:id="rId183"/>
    <p:sldId id="353" r:id="rId184"/>
    <p:sldId id="355" r:id="rId185"/>
    <p:sldId id="356" r:id="rId186"/>
    <p:sldId id="357" r:id="rId187"/>
    <p:sldId id="399" r:id="rId188"/>
    <p:sldId id="401" r:id="rId189"/>
    <p:sldId id="402" r:id="rId190"/>
    <p:sldId id="403" r:id="rId191"/>
    <p:sldId id="404" r:id="rId192"/>
    <p:sldId id="405" r:id="rId193"/>
    <p:sldId id="407" r:id="rId194"/>
    <p:sldId id="408" r:id="rId195"/>
    <p:sldId id="409" r:id="rId196"/>
    <p:sldId id="410" r:id="rId197"/>
    <p:sldId id="411" r:id="rId198"/>
    <p:sldId id="412" r:id="rId199"/>
    <p:sldId id="414" r:id="rId200"/>
    <p:sldId id="415" r:id="rId201"/>
    <p:sldId id="417" r:id="rId202"/>
    <p:sldId id="418" r:id="rId203"/>
    <p:sldId id="419" r:id="rId204"/>
    <p:sldId id="421" r:id="rId205"/>
    <p:sldId id="429" r:id="rId20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  <p14:sldId id="467"/>
            <p14:sldId id="475"/>
            <p14:sldId id="468"/>
            <p14:sldId id="469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439"/>
            <p14:sldId id="257"/>
            <p14:sldId id="464"/>
            <p14:sldId id="465"/>
            <p14:sldId id="466"/>
          </p14:sldIdLst>
        </p14:section>
        <p14:section name="Profiling" id="{28072165-746E-4C3D-BACC-4A387DDE6D5B}">
          <p14:sldIdLst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numba" id="{936FE4C3-7D58-4AE1-90C8-8F1FF9C68E3F}">
          <p14:sldIdLst>
            <p14:sldId id="452"/>
            <p14:sldId id="454"/>
            <p14:sldId id="455"/>
            <p14:sldId id="456"/>
            <p14:sldId id="457"/>
            <p14:sldId id="458"/>
            <p14:sldId id="459"/>
            <p14:sldId id="460"/>
            <p14:sldId id="462"/>
            <p14:sldId id="463"/>
            <p14:sldId id="461"/>
          </p14:sldIdLst>
        </p14:section>
        <p14:section name="Cython" id="{D1604F56-A848-456D-AF37-5CE56D10944E}">
          <p14:sldIdLst>
            <p14:sldId id="367"/>
            <p14:sldId id="370"/>
            <p14:sldId id="371"/>
            <p14:sldId id="372"/>
            <p14:sldId id="373"/>
            <p14:sldId id="476"/>
            <p14:sldId id="425"/>
            <p14:sldId id="426"/>
            <p14:sldId id="427"/>
            <p14:sldId id="477"/>
            <p14:sldId id="375"/>
            <p14:sldId id="376"/>
            <p14:sldId id="377"/>
            <p14:sldId id="478"/>
            <p14:sldId id="378"/>
            <p14:sldId id="479"/>
            <p14:sldId id="379"/>
            <p14:sldId id="480"/>
            <p14:sldId id="380"/>
            <p14:sldId id="381"/>
            <p14:sldId id="382"/>
            <p14:sldId id="384"/>
            <p14:sldId id="481"/>
            <p14:sldId id="385"/>
            <p14:sldId id="483"/>
            <p14:sldId id="386"/>
            <p14:sldId id="482"/>
            <p14:sldId id="387"/>
            <p14:sldId id="388"/>
            <p14:sldId id="389"/>
            <p14:sldId id="390"/>
            <p14:sldId id="391"/>
            <p14:sldId id="392"/>
            <p14:sldId id="434"/>
            <p14:sldId id="432"/>
            <p14:sldId id="433"/>
            <p14:sldId id="438"/>
            <p14:sldId id="435"/>
            <p14:sldId id="436"/>
            <p14:sldId id="437"/>
            <p14:sldId id="394"/>
            <p14:sldId id="395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</p14:sldIdLst>
        </p14:section>
        <p14:section name="ctypes" id="{D6425959-CD34-4C1C-8285-AE7110288112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WIG" id="{6A49016A-3A18-43BE-AA0C-15FF69A63AB1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f2py" id="{095162A2-C276-4CC2-9306-AB212616D42D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470"/>
            <p14:sldId id="471"/>
            <p14:sldId id="472"/>
            <p14:sldId id="473"/>
            <p14:sldId id="474"/>
            <p14:sldId id="309"/>
            <p14:sldId id="310"/>
            <p14:sldId id="311"/>
            <p14:sldId id="312"/>
            <p14:sldId id="314"/>
          </p14:sldIdLst>
        </p14:section>
        <p14:section name="Dask" id="{099061A2-4121-4D7D-B1B3-2EF39C3AFEB0}">
          <p14:sldIdLst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</p14:sldIdLst>
        </p14:section>
        <p14:section name="Distributed programming" id="{F70DB4E6-899A-45C6-8FD7-74023C38F037}">
          <p14:sldIdLst>
            <p14:sldId id="315"/>
            <p14:sldId id="317"/>
            <p14:sldId id="318"/>
            <p14:sldId id="319"/>
            <p14:sldId id="320"/>
            <p14:sldId id="321"/>
            <p14:sldId id="323"/>
            <p14:sldId id="324"/>
            <p14:sldId id="325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1"/>
            <p14:sldId id="342"/>
            <p14:sldId id="343"/>
            <p14:sldId id="344"/>
            <p14:sldId id="346"/>
            <p14:sldId id="347"/>
            <p14:sldId id="348"/>
            <p14:sldId id="349"/>
            <p14:sldId id="350"/>
            <p14:sldId id="352"/>
            <p14:sldId id="353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1"/>
            <p14:sldId id="402"/>
            <p14:sldId id="403"/>
            <p14:sldId id="404"/>
            <p14:sldId id="405"/>
            <p14:sldId id="407"/>
            <p14:sldId id="408"/>
            <p14:sldId id="409"/>
            <p14:sldId id="410"/>
            <p14:sldId id="411"/>
            <p14:sldId id="412"/>
            <p14:sldId id="414"/>
            <p14:sldId id="415"/>
            <p14:sldId id="417"/>
            <p14:sldId id="418"/>
            <p14:sldId id="419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63" d="100"/>
          <a:sy n="63" d="100"/>
        </p:scale>
        <p:origin x="132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viewProps" Target="viewProps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theme" Target="theme/theme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tableStyles" Target="tableStyle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Z:\GitHub\Python-for-HPC\source-code\multiprocessing\julia_shme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EE-4029-98CB-8B716AF0A7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27696"/>
        <c:axId val="348628480"/>
      </c:scatterChart>
      <c:valAx>
        <c:axId val="34862769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8480"/>
        <c:crosses val="autoZero"/>
        <c:crossBetween val="midCat"/>
        <c:majorUnit val="4"/>
      </c:valAx>
      <c:valAx>
        <c:axId val="348628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86276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FD-418F-B72E-E66A51EAF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31224"/>
        <c:axId val="348629656"/>
      </c:scatterChart>
      <c:valAx>
        <c:axId val="34863122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9656"/>
        <c:crosses val="autoZero"/>
        <c:crossBetween val="midCat"/>
        <c:majorUnit val="4"/>
      </c:valAx>
      <c:valAx>
        <c:axId val="34862965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8631224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51-4DFB-B720-C03C414B0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472"/>
        <c:axId val="349531904"/>
      </c:scatterChart>
      <c:valAx>
        <c:axId val="34953347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1904"/>
        <c:crosses val="autoZero"/>
        <c:crossBetween val="midCat"/>
        <c:majorUnit val="4"/>
      </c:valAx>
      <c:valAx>
        <c:axId val="349531904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95334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80-4DCB-909C-7358A9474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1512"/>
        <c:axId val="349532296"/>
      </c:scatterChart>
      <c:valAx>
        <c:axId val="34953151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2296"/>
        <c:crosses val="autoZero"/>
        <c:crossBetween val="midCat"/>
        <c:majorUnit val="4"/>
      </c:valAx>
      <c:valAx>
        <c:axId val="34953229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9531512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D7-4F5A-B09E-317E46772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864"/>
        <c:axId val="349530728"/>
      </c:scatterChart>
      <c:valAx>
        <c:axId val="349533864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49530728"/>
        <c:crosses val="autoZero"/>
        <c:crossBetween val="midCat"/>
      </c:valAx>
      <c:valAx>
        <c:axId val="349530728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49533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18</c:v>
                </c:pt>
                <c:pt idx="7">
                  <c:v>24</c:v>
                </c:pt>
                <c:pt idx="8">
                  <c:v>36</c:v>
                </c:pt>
              </c:numCache>
            </c:numRef>
          </c:xVal>
          <c:yVal>
            <c:numRef>
              <c:f>Sheet1!$C$2:$C$10</c:f>
              <c:numCache>
                <c:formatCode>0.00</c:formatCode>
                <c:ptCount val="9"/>
                <c:pt idx="0">
                  <c:v>1</c:v>
                </c:pt>
                <c:pt idx="1">
                  <c:v>1.8227513227513228</c:v>
                </c:pt>
                <c:pt idx="2">
                  <c:v>3.704301075268817</c:v>
                </c:pt>
                <c:pt idx="3">
                  <c:v>7.3297872340425529</c:v>
                </c:pt>
                <c:pt idx="4">
                  <c:v>10.936507936507937</c:v>
                </c:pt>
                <c:pt idx="5">
                  <c:v>13.509803921568627</c:v>
                </c:pt>
                <c:pt idx="6">
                  <c:v>16.023255813953487</c:v>
                </c:pt>
                <c:pt idx="7">
                  <c:v>19.685714285714287</c:v>
                </c:pt>
                <c:pt idx="8">
                  <c:v>25.518518518518519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60D-4A73-9267-68ADEC9037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8965344"/>
        <c:axId val="375320432"/>
      </c:scatterChart>
      <c:valAx>
        <c:axId val="488965344"/>
        <c:scaling>
          <c:orientation val="minMax"/>
          <c:max val="3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75320432"/>
        <c:crosses val="autoZero"/>
        <c:crossBetween val="midCat"/>
        <c:majorUnit val="6"/>
      </c:valAx>
      <c:valAx>
        <c:axId val="37532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488965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17B7A-E8DE-4FBD-AEF9-0A336AE35E18}" type="datetimeFigureOut">
              <a:rPr lang="en-US" smtClean="0"/>
              <a:t>2024-01-08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A026-B604-4FFB-ABB3-62A1984C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1351-0FBC-4BFE-A131-744147DE214D}" type="datetime1">
              <a:rPr lang="nl-BE" smtClean="0"/>
              <a:t>8/01/2024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6C1-DE15-4277-8379-70249C1A83BC}" type="datetime1">
              <a:rPr lang="nl-BE" smtClean="0"/>
              <a:t>8/01/2024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8EE-67C0-42B6-9D09-78F95A2F760E}" type="datetime1">
              <a:rPr lang="nl-BE" smtClean="0"/>
              <a:t>8/01/2024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788-F451-4A6F-98CA-3E38B464C43D}" type="datetime1">
              <a:rPr lang="nl-BE" smtClean="0"/>
              <a:t>8/01/2024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FE4-73CB-4549-BDD3-E70F86A4FE60}" type="datetime1">
              <a:rPr lang="nl-BE" smtClean="0"/>
              <a:t>8/01/2024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A47-ED67-40F8-94B6-021E48B65EDE}" type="datetime1">
              <a:rPr lang="nl-BE" smtClean="0"/>
              <a:t>8/01/2024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CC31-35DC-44C6-BEBC-6EE175532C5C}" type="datetime1">
              <a:rPr lang="nl-BE" smtClean="0"/>
              <a:t>8/01/2024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250F-48F0-45C7-A90C-073734C2740A}" type="datetime1">
              <a:rPr lang="nl-BE" smtClean="0"/>
              <a:t>8/01/2024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6363-092C-4ED6-90B5-754AA82AC53E}" type="datetime1">
              <a:rPr lang="nl-BE" smtClean="0"/>
              <a:t>8/01/2024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436-C776-4C16-BA7F-AD1BB80E9E62}" type="datetime1">
              <a:rPr lang="nl-BE" smtClean="0"/>
              <a:t>8/01/2024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A094-E09B-4E15-A3BC-B103EFFDEB09}" type="datetime1">
              <a:rPr lang="nl-BE" smtClean="0"/>
              <a:t>8/01/2024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25FA-7F9D-459E-BBC6-34E36D13C58C}" type="datetime1">
              <a:rPr lang="nl-BE" smtClean="0"/>
              <a:t>8/01/2024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multiprocessing" TargetMode="Externa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ackages.pypy.org/" TargetMode="External"/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source-code/das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umexpr.readthedocs.io/en/latest/index.html" TargetMode="Externa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://distributed.readthedocs.io/en/latest/" TargetMode="External"/><Relationship Id="rId2" Type="http://schemas.openxmlformats.org/officeDocument/2006/relationships/hyperlink" Target="https://dask.pydata.org/en/latest/" TargetMode="Externa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SentenceCounter" TargetMode="External"/><Relationship Id="rId2" Type="http://schemas.openxmlformats.org/officeDocument/2006/relationships/hyperlink" Target="https://github.com/gjbex/training-material/tree/master/Python/Mpi4py" TargetMode="Externa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pyspark" TargetMode="External"/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it.ly/2RChBRa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numba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cython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1.png"/><Relationship Id="rId7" Type="http://schemas.openxmlformats.org/officeDocument/2006/relationships/oleObject" Target="../embeddings/oleObject2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interfaciing-c-c%2B%2B-fortran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96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BE" dirty="0"/>
              <a:t>f</a:t>
            </a:r>
            <a:r>
              <a:rPr lang="en-GB" dirty="0"/>
              <a:t>o</a:t>
            </a:r>
            <a:r>
              <a:rPr lang="en-BE" dirty="0"/>
              <a:t>r</a:t>
            </a:r>
            <a:r>
              <a:rPr lang="en-US" dirty="0"/>
              <a:t>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3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2F034-33EA-4C7C-A523-58947AA285F7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CCD5DB-290F-8609-5FFA-4323ADEB5A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D60F4A8A-3144-7324-3020-30DEC6931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562312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ress Materials - PRACE">
            <a:extLst>
              <a:ext uri="{FF2B5EF4-FFF2-40B4-BE49-F238E27FC236}">
                <a16:creationId xmlns:a16="http://schemas.microsoft.com/office/drawing/2014/main" id="{3389910D-966B-D531-8D95-68DDFF0F6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003" y="398284"/>
            <a:ext cx="1988527" cy="126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a@b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369856"/>
            <a:ext cx="7904728" cy="5355312"/>
            <a:chOff x="441028" y="1233494"/>
            <a:chExt cx="790472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90472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/include/python3.6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-lpython3.6 -lm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$(CXX) $(CXXFLAGS) $(CPPFLAGS) -shared  -o $@ 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$(OBJS)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%.o: %.cxx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$(CXX) $(CXXFLAGS)  -o $@  -c  $&lt;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swig  -python 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580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/>
                <a:t> Python function</a:t>
              </a:r>
              <a:br>
                <a:rPr lang="en-US" sz="2000" dirty="0"/>
              </a:br>
              <a:r>
                <a:rPr lang="en-US" sz="2000" dirty="0"/>
                <a:t>creates array of C 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range(n):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SWIG is somewhat more complex</a:t>
            </a:r>
          </a:p>
          <a:p>
            <a:pPr lvl="1"/>
            <a:r>
              <a:rPr lang="en-US" dirty="0"/>
              <a:t>Interface file must be created</a:t>
            </a:r>
          </a:p>
          <a:p>
            <a:r>
              <a:rPr lang="en-US" dirty="0"/>
              <a:t>Data type mapping is taken care of by SWIG</a:t>
            </a:r>
          </a:p>
          <a:p>
            <a:pPr lvl="1"/>
            <a:r>
              <a:rPr lang="en-US" dirty="0"/>
              <a:t>No fiddling with wrapper functions required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/>
              <a:t> library for dealing with C arrays</a:t>
            </a:r>
          </a:p>
          <a:p>
            <a:r>
              <a:rPr lang="en-US" dirty="0"/>
              <a:t>Use of classes is transparent</a:t>
            </a:r>
          </a:p>
          <a:p>
            <a:r>
              <a:rPr lang="en-US" dirty="0"/>
              <a:t>Interfacing from other languages is similar</a:t>
            </a:r>
          </a:p>
          <a:p>
            <a:r>
              <a:rPr lang="en-US" dirty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integer, intent(in) ::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real(kind=8) :: pi, x, y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 :: i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if (x**2.0D00 + y**2.0D00 &lt;= 1.0D00) then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pi = pi + 1.0D00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if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do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pi = 4.0D00*pi/n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pi.f90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shared library from the Fortran file</a:t>
            </a:r>
          </a:p>
          <a:p>
            <a:endParaRPr lang="en-US" dirty="0"/>
          </a:p>
          <a:p>
            <a:r>
              <a:rPr lang="en-US" dirty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f2py3  -c 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pi.f90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generates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compute_pi.py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contains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end 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array_utils.f95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list/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with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used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range(1, n + 1)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n + 1.0)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Import Python module</a:t>
              </a:r>
              <a:br>
                <a:rPr lang="en-US" sz="2000" dirty="0"/>
              </a:br>
              <a:r>
                <a:rPr lang="en-US" sz="2000" dirty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ARRAY_LIB = array_utils.cpython-36m-x86_64-linux-gnu.so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&amp;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Intel distribution for Python</a:t>
            </a:r>
          </a:p>
          <a:p>
            <a:pPr lvl="1"/>
            <a:r>
              <a:rPr lang="en-US" dirty="0"/>
              <a:t>stand-alone installer</a:t>
            </a:r>
          </a:p>
          <a:p>
            <a:pPr lvl="1"/>
            <a:r>
              <a:rPr lang="en-US" dirty="0" err="1"/>
              <a:t>conda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Optimized libraries, e.g.,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optimization/extensions, e.g., </a:t>
            </a:r>
            <a:r>
              <a:rPr lang="en-US" dirty="0" err="1"/>
              <a:t>numpy.random_intel</a:t>
            </a:r>
            <a:endParaRPr lang="en-US" dirty="0"/>
          </a:p>
          <a:p>
            <a:pPr lvl="1"/>
            <a:r>
              <a:rPr lang="en-US" dirty="0"/>
              <a:t>thread scheduling with TBB</a:t>
            </a:r>
          </a:p>
          <a:p>
            <a:pPr lvl="1"/>
            <a:r>
              <a:rPr lang="en-US" dirty="0"/>
              <a:t>optimized mpi4py using Intel MPI</a:t>
            </a:r>
          </a:p>
          <a:p>
            <a:pPr lvl="1"/>
            <a:r>
              <a:rPr lang="en-US" dirty="0"/>
              <a:t>optimized </a:t>
            </a:r>
            <a:r>
              <a:rPr lang="en-US" dirty="0" err="1"/>
              <a:t>scikit</a:t>
            </a:r>
            <a:r>
              <a:rPr lang="en-US" dirty="0"/>
              <a:t>-learn through </a:t>
            </a:r>
            <a:r>
              <a:rPr lang="en-US" dirty="0" err="1"/>
              <a:t>pyDAAL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1680" y="3059668"/>
            <a:ext cx="777367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create  -n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my_env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-c intel  intelpython3_full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 is quite simple, part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distribution</a:t>
            </a:r>
          </a:p>
          <a:p>
            <a:r>
              <a:rPr lang="en-US" dirty="0"/>
              <a:t>Data type mapping is taken care of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, including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arrays</a:t>
            </a:r>
          </a:p>
          <a:p>
            <a:r>
              <a:rPr lang="en-US" dirty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Core code is C/C++/Fortran in shared object</a:t>
            </a:r>
          </a:p>
          <a:p>
            <a:pPr lvl="2"/>
            <a:r>
              <a:rPr lang="en-US" dirty="0"/>
              <a:t>Can be wrapped for other languages, besides Python</a:t>
            </a:r>
          </a:p>
          <a:p>
            <a:pPr lvl="2"/>
            <a:r>
              <a:rPr lang="en-US" dirty="0"/>
              <a:t>Can be part of C/C++/Fortran programs</a:t>
            </a:r>
          </a:p>
          <a:p>
            <a:pPr lvl="1"/>
            <a:r>
              <a:rPr lang="en-US" dirty="0"/>
              <a:t>Not a Python lock-in</a:t>
            </a:r>
          </a:p>
          <a:p>
            <a:pPr lvl="2"/>
            <a:r>
              <a:rPr lang="en-US" dirty="0"/>
              <a:t>Better long term prospects</a:t>
            </a:r>
          </a:p>
          <a:p>
            <a:r>
              <a:rPr lang="en-US" dirty="0"/>
              <a:t>Risks</a:t>
            </a:r>
          </a:p>
          <a:p>
            <a:pPr lvl="1"/>
            <a:r>
              <a:rPr lang="en-US" dirty="0"/>
              <a:t>"Boundary" between C/C++/Fortran should be sharp</a:t>
            </a:r>
          </a:p>
          <a:p>
            <a:pPr lvl="1"/>
            <a:r>
              <a:rPr lang="en-US" dirty="0"/>
              <a:t>Type conversions should be controlled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for distribution will be more complex</a:t>
            </a:r>
          </a:p>
          <a:p>
            <a:pPr lvl="1"/>
            <a:r>
              <a:rPr lang="en-US" dirty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Multicore programming</a:t>
            </a:r>
            <a:br>
              <a:rPr lang="en-US" dirty="0"/>
            </a:br>
            <a:r>
              <a:rPr lang="en-US" dirty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400" dirty="0">
                <a:hlinkClick r:id="rId2"/>
              </a:rPr>
              <a:t>https://github.com/gjbex/Python-for-HPC/tree/master/source-code/multiprocessing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Use explicit threading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/>
              <a:t> module</a:t>
            </a:r>
          </a:p>
          <a:p>
            <a:r>
              <a:rPr lang="en-US" dirty="0"/>
              <a:t>Use higher level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/>
              <a:t> module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big success</a:t>
            </a:r>
          </a:p>
          <a:p>
            <a:pPr lvl="1"/>
            <a:r>
              <a:rPr lang="en-US" dirty="0"/>
              <a:t>Global Interpreter Lock (GIL)</a:t>
            </a:r>
          </a:p>
          <a:p>
            <a:r>
              <a:rPr lang="en-US" dirty="0"/>
              <a:t>Does not influence 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numpy</a:t>
            </a:r>
            <a:r>
              <a:rPr lang="en-US" dirty="0"/>
              <a:t> build on top of BLAS (</a:t>
            </a:r>
            <a:r>
              <a:rPr lang="en-US" b="1" dirty="0"/>
              <a:t>B</a:t>
            </a:r>
            <a:r>
              <a:rPr lang="en-US" dirty="0"/>
              <a:t>asic </a:t>
            </a:r>
            <a:r>
              <a:rPr lang="en-US" b="1" dirty="0"/>
              <a:t>L</a:t>
            </a:r>
            <a:r>
              <a:rPr lang="en-US" dirty="0"/>
              <a:t>inear </a:t>
            </a:r>
            <a:r>
              <a:rPr lang="en-US" b="1" dirty="0"/>
              <a:t>A</a:t>
            </a:r>
            <a:r>
              <a:rPr lang="en-US" dirty="0"/>
              <a:t>lgebra </a:t>
            </a:r>
            <a:r>
              <a:rPr lang="en-US" b="1" dirty="0" err="1"/>
              <a:t>S</a:t>
            </a:r>
            <a:r>
              <a:rPr lang="en-US" dirty="0" err="1"/>
              <a:t>ubpackage</a:t>
            </a:r>
            <a:r>
              <a:rPr lang="en-US" dirty="0"/>
              <a:t>)</a:t>
            </a:r>
          </a:p>
          <a:p>
            <a:r>
              <a:rPr lang="en-US" dirty="0"/>
              <a:t>Good BLAS implementation are multithreaded</a:t>
            </a:r>
          </a:p>
          <a:p>
            <a:pPr lvl="1"/>
            <a:r>
              <a:rPr lang="en-US" dirty="0" err="1"/>
              <a:t>OpenBLAS</a:t>
            </a:r>
            <a:endParaRPr lang="en-US" dirty="0"/>
          </a:p>
          <a:p>
            <a:pPr lvl="1"/>
            <a:r>
              <a:rPr lang="en-US" dirty="0"/>
              <a:t>Intel MKL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operations scale on multiple cores</a:t>
            </a:r>
          </a:p>
          <a:p>
            <a:pPr lvl="1"/>
            <a:r>
              <a:rPr lang="en-US" dirty="0"/>
              <a:t>matrix-matrix multiplication</a:t>
            </a:r>
          </a:p>
          <a:p>
            <a:pPr lvl="1"/>
            <a:r>
              <a:rPr lang="en-US" dirty="0"/>
              <a:t>solving sets of linear equations</a:t>
            </a:r>
          </a:p>
          <a:p>
            <a:pPr lvl="1"/>
            <a:r>
              <a:rPr lang="en-US" dirty="0"/>
              <a:t>singular value decomposition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packages build on top of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/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/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</a:t>
            </a:r>
            <a:br>
              <a:rPr lang="en-US" sz="2400" dirty="0"/>
            </a:br>
            <a:r>
              <a:rPr lang="en-US" sz="2400" dirty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numpy</a:t>
            </a:r>
            <a:r>
              <a:rPr lang="en-US" sz="2400" dirty="0"/>
              <a:t> on top</a:t>
            </a:r>
            <a:br>
              <a:rPr lang="en-US" sz="2400" dirty="0"/>
            </a:br>
            <a:r>
              <a:rPr lang="en-US" sz="2400" dirty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</a:t>
            </a:r>
            <a:r>
              <a:rPr lang="en-US" dirty="0" err="1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/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scipy</a:t>
            </a:r>
            <a:r>
              <a:rPr lang="en-US" sz="2400" dirty="0"/>
              <a:t> on top</a:t>
            </a:r>
          </a:p>
          <a:p>
            <a:r>
              <a:rPr lang="en-US" sz="2400" dirty="0"/>
              <a:t>of </a:t>
            </a:r>
            <a:r>
              <a:rPr lang="en-US" sz="2400" dirty="0" err="1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Just-in-time compilation: faster than python</a:t>
            </a:r>
          </a:p>
          <a:p>
            <a:pPr lvl="2"/>
            <a:r>
              <a:rPr lang="en-US" dirty="0"/>
              <a:t>Programs must run for considerable time</a:t>
            </a:r>
          </a:p>
          <a:p>
            <a:pPr lvl="2"/>
            <a:r>
              <a:rPr lang="en-US" dirty="0"/>
              <a:t>Programs mostly in Python, little use of external libraries (C,…)</a:t>
            </a:r>
          </a:p>
          <a:p>
            <a:pPr lvl="1"/>
            <a:r>
              <a:rPr lang="en-US" dirty="0"/>
              <a:t>Saves memory</a:t>
            </a:r>
          </a:p>
          <a:p>
            <a:pPr lvl="1"/>
            <a:r>
              <a:rPr lang="en-US" dirty="0"/>
              <a:t>Python 2.7.x compatible</a:t>
            </a:r>
          </a:p>
          <a:p>
            <a:pPr lvl="2"/>
            <a:r>
              <a:rPr lang="en-US" dirty="0"/>
              <a:t>Supports most of standard library</a:t>
            </a:r>
          </a:p>
          <a:p>
            <a:pPr lvl="2"/>
            <a:r>
              <a:rPr lang="en-US" dirty="0"/>
              <a:t>Supports many third party libraries</a:t>
            </a:r>
          </a:p>
          <a:p>
            <a:pPr lvl="1"/>
            <a:r>
              <a:rPr lang="en-US" dirty="0"/>
              <a:t>Python 3.10.x support</a:t>
            </a:r>
          </a:p>
          <a:p>
            <a:pPr lvl="1"/>
            <a:r>
              <a:rPr lang="en-US" dirty="0"/>
              <a:t>Compatible packages: </a:t>
            </a:r>
            <a:r>
              <a:rPr lang="en-US" dirty="0">
                <a:hlinkClick r:id="rId3"/>
              </a:rPr>
              <a:t>http://packages.pypy.org/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897689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When lucky, may be 10 </a:t>
            </a:r>
            <a:r>
              <a:rPr lang="en-US" sz="2000" dirty="0">
                <a:sym typeface="Symbol" panose="05050102010706020507" pitchFamily="18" charset="2"/>
              </a:rPr>
              <a:t></a:t>
            </a:r>
            <a:r>
              <a:rPr lang="en-US" sz="2000" dirty="0"/>
              <a:t> faster, free lunch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nucleotides in DNA sequence:</a:t>
            </a:r>
            <a:br>
              <a:rPr lang="en-US" dirty="0"/>
            </a:br>
            <a:r>
              <a:rPr lang="en-US" dirty="0"/>
              <a:t>how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 file name, start position, chunk size</a:t>
            </a:r>
          </a:p>
          <a:p>
            <a:r>
              <a:rPr lang="en-US" dirty="0"/>
              <a:t>Return: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Throw'em</a:t>
            </a:r>
            <a:r>
              <a:rPr lang="en-US" dirty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counters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s as</a:t>
              </a:r>
              <a:br>
                <a:rPr lang="en-US" dirty="0"/>
              </a:br>
              <a:r>
                <a:rPr lang="en-US" dirty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pool of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concurrent</a:t>
              </a:r>
              <a:br>
                <a:rPr lang="en-US" dirty="0"/>
              </a:br>
              <a:r>
                <a:rPr lang="en-US" dirty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aggregating</a:t>
                </a:r>
                <a:br>
                  <a:rPr lang="en-US" dirty="0"/>
                </a:br>
                <a:r>
                  <a:rPr lang="en-US" dirty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cs typeface="Courier New" panose="02070309020205020404" pitchFamily="49" charset="0"/>
                </a:rPr>
                <a:t>nr</a:t>
              </a:r>
              <a:r>
                <a:rPr lang="en-US" dirty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r>
                <a:rPr lang="en-US" baseline="30000" dirty="0"/>
                <a:t>9</a:t>
              </a:r>
              <a:r>
                <a:rPr lang="en-US" dirty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/>
              <a:t>: call function with single argument,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/>
              <a:t>: call function with single argument, non-blocking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non-blocking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non-blocking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/>
              <a:t> objects with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/>
              <a:t>blocks till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/>
              <a:t>: blocks till result is ready, then returns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Explicitly work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/>
              <a:t>Processes can share</a:t>
            </a:r>
          </a:p>
          <a:p>
            <a:pPr lvl="1"/>
            <a:r>
              <a:rPr lang="en-US" dirty="0"/>
              <a:t>Single value: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Array: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/>
              <a:t>Syncronized</a:t>
            </a:r>
            <a:r>
              <a:rPr lang="en-US" dirty="0"/>
              <a:t> FIFO queue: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 part of </a:t>
            </a:r>
            <a:r>
              <a:rPr lang="en-US" dirty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non-atomic update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17073" y="2121165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9509" y="1435365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create a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69509" y="2121165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 shared</a:t>
              </a:r>
              <a:br>
                <a:rPr lang="en-US" dirty="0"/>
              </a:br>
              <a:r>
                <a:rPr lang="en-US" dirty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69508" y="3645165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69509" y="2883165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69510" y="4864365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wait for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>
                    <a:solidFill>
                      <a:srgbClr val="00B050"/>
                    </a:solidFill>
                  </a:rPr>
                </a:br>
                <a:r>
                  <a:rPr lang="en-US" dirty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BB1A-3BC5-440D-86E9-B03D2E1C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 err="1"/>
              <a:t>aring</a:t>
            </a:r>
            <a:r>
              <a:rPr lang="en-BE" dirty="0"/>
              <a:t> chunks of bytes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98C4E-1BC3-483E-938D-6C0825BE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/>
              <a:t>a</a:t>
            </a:r>
            <a:r>
              <a:rPr lang="en-GB" dirty="0"/>
              <a:t>r</a:t>
            </a:r>
            <a:r>
              <a:rPr lang="en-BE" dirty="0"/>
              <a:t>ed memory manager</a:t>
            </a:r>
          </a:p>
          <a:p>
            <a:pPr lvl="1"/>
            <a:r>
              <a:rPr lang="en-BE" dirty="0"/>
              <a:t>takes care of allocation/deallocation</a:t>
            </a:r>
          </a:p>
          <a:p>
            <a:pPr lvl="1"/>
            <a:r>
              <a:rPr lang="en-BE" dirty="0"/>
              <a:t>works </a:t>
            </a:r>
            <a:r>
              <a:rPr lang="en-GB" dirty="0"/>
              <a:t>a</a:t>
            </a:r>
            <a:r>
              <a:rPr lang="en-BE" dirty="0"/>
              <a:t>s context manager</a:t>
            </a:r>
          </a:p>
          <a:p>
            <a:r>
              <a:rPr lang="en-BE" dirty="0"/>
              <a:t>Shared memory</a:t>
            </a:r>
          </a:p>
          <a:p>
            <a:pPr lvl="1"/>
            <a:r>
              <a:rPr lang="en-BE" dirty="0"/>
              <a:t>sequence of bytes</a:t>
            </a:r>
          </a:p>
          <a:p>
            <a:pPr lvl="1"/>
            <a:r>
              <a:rPr lang="en-BE" dirty="0"/>
              <a:t>interoperates with data structure that support buffer proto</a:t>
            </a:r>
            <a:r>
              <a:rPr lang="en-GB" dirty="0"/>
              <a:t>c</a:t>
            </a:r>
            <a:r>
              <a:rPr lang="en-BE" dirty="0"/>
              <a:t>o</a:t>
            </a:r>
            <a:r>
              <a:rPr lang="en-GB" dirty="0"/>
              <a:t>l</a:t>
            </a:r>
            <a:endParaRPr lang="en-BE" dirty="0"/>
          </a:p>
          <a:p>
            <a:pPr lvl="2"/>
            <a:r>
              <a:rPr lang="en-BE" dirty="0"/>
              <a:t>Python standard library </a:t>
            </a:r>
            <a:r>
              <a:rPr lang="en-B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pPr lvl="2"/>
            <a:r>
              <a:rPr lang="en-BE" dirty="0" err="1"/>
              <a:t>numpy</a:t>
            </a:r>
            <a:r>
              <a:rPr lang="en-BE" dirty="0"/>
              <a:t> arrays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AA544F-9FBC-4B42-8F9C-EC6795C1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129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7E6ED-3F1E-45DE-A239-8208E8E4AA07}"/>
              </a:ext>
            </a:extLst>
          </p:cNvPr>
          <p:cNvSpPr txBox="1"/>
          <p:nvPr/>
        </p:nvSpPr>
        <p:spPr>
          <a:xfrm>
            <a:off x="6905883" y="1321357"/>
            <a:ext cx="16851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P</a:t>
            </a:r>
            <a:r>
              <a:rPr lang="en-GB" sz="2400" dirty="0"/>
              <a:t>y</a:t>
            </a:r>
            <a:r>
              <a:rPr lang="en-BE" sz="2400" dirty="0"/>
              <a:t>t</a:t>
            </a:r>
            <a:r>
              <a:rPr lang="en-GB" sz="2400" dirty="0"/>
              <a:t>h</a:t>
            </a:r>
            <a:r>
              <a:rPr lang="en-BE" sz="2400" dirty="0"/>
              <a:t>o</a:t>
            </a:r>
            <a:r>
              <a:rPr lang="en-GB" sz="2400" dirty="0"/>
              <a:t>n</a:t>
            </a:r>
            <a:r>
              <a:rPr lang="en-BE" sz="2400" dirty="0"/>
              <a:t> 3.8+</a:t>
            </a:r>
          </a:p>
        </p:txBody>
      </p:sp>
    </p:spTree>
    <p:extLst>
      <p:ext uri="{BB962C8B-B14F-4D97-AF65-F5344CB8AC3E}">
        <p14:creationId xmlns:p14="http://schemas.microsoft.com/office/powerpoint/2010/main" val="3867471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&amp; </a:t>
            </a:r>
            <a:r>
              <a:rPr lang="en-US" dirty="0" err="1"/>
              <a:t>numexpr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numexpr</a:t>
            </a:r>
            <a:r>
              <a:rPr lang="en-US" dirty="0"/>
              <a:t> evaluates &amp; compiles </a:t>
            </a:r>
            <a:r>
              <a:rPr lang="en-US" dirty="0" err="1"/>
              <a:t>numpy</a:t>
            </a:r>
            <a:r>
              <a:rPr lang="en-US" dirty="0"/>
              <a:t> expression</a:t>
            </a:r>
          </a:p>
          <a:p>
            <a:pPr lvl="1"/>
            <a:r>
              <a:rPr lang="en-US" dirty="0"/>
              <a:t>can speed up computations</a:t>
            </a:r>
          </a:p>
          <a:p>
            <a:pPr lvl="1"/>
            <a:r>
              <a:rPr lang="en-US" dirty="0"/>
              <a:t>can conserve memory</a:t>
            </a:r>
          </a:p>
          <a:p>
            <a:r>
              <a:rPr lang="en-US" dirty="0"/>
              <a:t>Can use Intel's VML library</a:t>
            </a:r>
          </a:p>
          <a:p>
            <a:pPr lvl="1"/>
            <a:r>
              <a:rPr lang="en-US" dirty="0"/>
              <a:t>automatic multithreading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element-wise operators only</a:t>
            </a:r>
          </a:p>
          <a:p>
            <a:pPr lvl="1"/>
            <a:r>
              <a:rPr lang="en-US" dirty="0"/>
              <a:t>(hyper)</a:t>
            </a:r>
            <a:r>
              <a:rPr lang="en-US" dirty="0" err="1"/>
              <a:t>trigoniometric</a:t>
            </a:r>
            <a:r>
              <a:rPr lang="en-US" dirty="0"/>
              <a:t> functions + inverse</a:t>
            </a:r>
          </a:p>
          <a:p>
            <a:pPr lvl="1"/>
            <a:r>
              <a:rPr lang="en-US" dirty="0"/>
              <a:t>logarithmic &amp; exponential,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/>
            <a:r>
              <a:rPr lang="en-US" dirty="0"/>
              <a:t>accumulation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42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GB" dirty="0"/>
              <a:t>r</a:t>
            </a:r>
            <a:r>
              <a:rPr lang="en-BE" dirty="0"/>
              <a:t>e</a:t>
            </a:r>
            <a:r>
              <a:rPr lang="en-GB" dirty="0"/>
              <a:t>a</a:t>
            </a:r>
            <a:r>
              <a:rPr lang="en-BE" dirty="0"/>
              <a:t>t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130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494268" y="1981200"/>
            <a:ext cx="8180445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SharedMemoryManager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Pool(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np.dtype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shmem_mgr.SharedMemory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np.ndarray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buffer=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z_shmem.buf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[:]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187487" y="3429000"/>
            <a:ext cx="1665584" cy="1677226"/>
            <a:chOff x="4901514" y="1113859"/>
            <a:chExt cx="1665584" cy="16772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16655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5734306" y="1113859"/>
              <a:ext cx="602575" cy="1307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83786D-3A07-440B-A1D0-B0CA9B4FFE18}"/>
              </a:ext>
            </a:extLst>
          </p:cNvPr>
          <p:cNvGrpSpPr/>
          <p:nvPr/>
        </p:nvGrpSpPr>
        <p:grpSpPr>
          <a:xfrm>
            <a:off x="6194854" y="1810829"/>
            <a:ext cx="2682169" cy="1083811"/>
            <a:chOff x="6194854" y="1506023"/>
            <a:chExt cx="2682169" cy="108381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5807CAA-D306-4F5F-8A9B-5892C8B16EA0}"/>
                </a:ext>
              </a:extLst>
            </p:cNvPr>
            <p:cNvGrpSpPr/>
            <p:nvPr/>
          </p:nvGrpSpPr>
          <p:grpSpPr>
            <a:xfrm>
              <a:off x="6376087" y="1506023"/>
              <a:ext cx="2500936" cy="784096"/>
              <a:chOff x="4536914" y="2362200"/>
              <a:chExt cx="2500936" cy="78409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8034D0-8523-4FDC-8DC3-4FF1437B729B}"/>
                  </a:ext>
                </a:extLst>
              </p:cNvPr>
              <p:cNvSpPr txBox="1"/>
              <p:nvPr/>
            </p:nvSpPr>
            <p:spPr>
              <a:xfrm>
                <a:off x="5486400" y="2362200"/>
                <a:ext cx="15514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cs typeface="Courier New" panose="02070309020205020404" pitchFamily="49" charset="0"/>
                  </a:rPr>
                  <a:t>o</a:t>
                </a:r>
                <a:r>
                  <a:rPr lang="en-GB" dirty="0">
                    <a:cs typeface="Courier New" panose="02070309020205020404" pitchFamily="49" charset="0"/>
                  </a:rPr>
                  <a:t>r</a:t>
                </a:r>
                <a:r>
                  <a:rPr lang="en-BE" dirty="0">
                    <a:cs typeface="Courier New" panose="02070309020205020404" pitchFamily="49" charset="0"/>
                  </a:rPr>
                  <a:t>d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 </a:t>
                </a:r>
                <a:r>
                  <a:rPr lang="en-GB" dirty="0">
                    <a:cs typeface="Courier New" panose="02070309020205020404" pitchFamily="49" charset="0"/>
                  </a:rPr>
                  <a:t>m</a:t>
                </a:r>
                <a:r>
                  <a:rPr lang="en-BE" dirty="0">
                    <a:cs typeface="Courier New" panose="02070309020205020404" pitchFamily="49" charset="0"/>
                  </a:rPr>
                  <a:t>a</a:t>
                </a:r>
                <a:r>
                  <a:rPr lang="en-GB" dirty="0">
                    <a:cs typeface="Courier New" panose="02070309020205020404" pitchFamily="49" charset="0"/>
                  </a:rPr>
                  <a:t>t</a:t>
                </a:r>
                <a:r>
                  <a:rPr lang="en-BE" dirty="0">
                    <a:cs typeface="Courier New" panose="02070309020205020404" pitchFamily="49" charset="0"/>
                  </a:rPr>
                  <a:t>t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</a:t>
                </a:r>
                <a:r>
                  <a:rPr lang="en-GB" dirty="0">
                    <a:cs typeface="Courier New" panose="02070309020205020404" pitchFamily="49" charset="0"/>
                  </a:rPr>
                  <a:t>s</a:t>
                </a:r>
                <a:r>
                  <a:rPr lang="en-BE" dirty="0">
                    <a:cs typeface="Courier New" panose="02070309020205020404" pitchFamily="49" charset="0"/>
                  </a:rPr>
                  <a:t>!</a:t>
                </a:r>
                <a:endParaRPr lang="nl-BE" dirty="0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3E931A6-EECE-40F8-9293-A50DB5FD72A4}"/>
                  </a:ext>
                </a:extLst>
              </p:cNvPr>
              <p:cNvCxnSpPr>
                <a:cxnSpLocks/>
                <a:stCxn id="6" idx="1"/>
                <a:endCxn id="12" idx="1"/>
              </p:cNvCxnSpPr>
              <p:nvPr/>
            </p:nvCxnSpPr>
            <p:spPr>
              <a:xfrm flipH="1">
                <a:off x="4536914" y="2546866"/>
                <a:ext cx="949486" cy="5994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400C322C-6D11-4E24-8FD4-F397BFA5DD82}"/>
                </a:ext>
              </a:extLst>
            </p:cNvPr>
            <p:cNvSpPr/>
            <p:nvPr/>
          </p:nvSpPr>
          <p:spPr>
            <a:xfrm>
              <a:off x="6194854" y="1990404"/>
              <a:ext cx="181233" cy="59943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82D573-1957-41FF-B7DE-64E4806E529A}"/>
              </a:ext>
            </a:extLst>
          </p:cNvPr>
          <p:cNvGrpSpPr/>
          <p:nvPr/>
        </p:nvGrpSpPr>
        <p:grpSpPr>
          <a:xfrm>
            <a:off x="5948174" y="3963338"/>
            <a:ext cx="2042419" cy="1413235"/>
            <a:chOff x="4901514" y="1654849"/>
            <a:chExt cx="2042419" cy="141323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E87484-928B-4927-8ECC-CC81C79CC919}"/>
                </a:ext>
              </a:extLst>
            </p:cNvPr>
            <p:cNvSpPr txBox="1"/>
            <p:nvPr/>
          </p:nvSpPr>
          <p:spPr>
            <a:xfrm>
              <a:off x="4901514" y="2421753"/>
              <a:ext cx="20424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>
                  <a:cs typeface="Courier New" panose="02070309020205020404" pitchFamily="49" charset="0"/>
                </a:rPr>
                <a:t>n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m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br>
                <a:rPr lang="en-BE" dirty="0">
                  <a:cs typeface="Courier New" panose="02070309020205020404" pitchFamily="49" charset="0"/>
                </a:rPr>
              </a:b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0FA37C-0C4B-467C-8DCC-C1CCAEEDF17D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5154764" y="1654849"/>
              <a:ext cx="767960" cy="7669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2752788" y="4264931"/>
            <a:ext cx="1618776" cy="841295"/>
            <a:chOff x="4901514" y="1949790"/>
            <a:chExt cx="1618776" cy="84129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161877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f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l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72012" y="1949790"/>
              <a:ext cx="538890" cy="4719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006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Pass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131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2279782"/>
            <a:ext cx="8594019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min(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(i + 1)*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 in range(int(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)))] 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Counter()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pool.imap_unordered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compute_partial_julia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752788" y="1811100"/>
            <a:ext cx="5646804" cy="726829"/>
            <a:chOff x="3552938" y="2421753"/>
            <a:chExt cx="5646804" cy="7268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2982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rocesses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552938" y="2606419"/>
              <a:ext cx="1348576" cy="5421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3863130" y="4012166"/>
            <a:ext cx="3017429" cy="1143450"/>
            <a:chOff x="4901514" y="1647635"/>
            <a:chExt cx="3017429" cy="11434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30174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x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c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k,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d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 err="1">
                  <a:cs typeface="Courier New" panose="02070309020205020404" pitchFamily="49" charset="0"/>
                </a:rPr>
                <a:t>i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n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39748" y="1647635"/>
              <a:ext cx="1270481" cy="774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74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5080"/>
            <a:ext cx="2057400" cy="365125"/>
          </a:xfrm>
        </p:spPr>
        <p:txBody>
          <a:bodyPr/>
          <a:lstStyle/>
          <a:p>
            <a:fld id="{9CA8D7BD-8F5D-4544-8D4B-27B7BC6C32CD}" type="slidenum">
              <a:rPr lang="nl-BE" smtClean="0"/>
              <a:t>132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1627272"/>
            <a:ext cx="8456161" cy="48013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def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compute_partial_julia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(np.int32).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n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=np.int32,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z in enumerate(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while (n[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max_iters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np.abs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(z)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max_norm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z = z**2 - 0.622772 + 0.42193j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+=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os.getpid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104008" y="1316979"/>
            <a:ext cx="5382642" cy="769273"/>
            <a:chOff x="3611916" y="2421753"/>
            <a:chExt cx="5382642" cy="76927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09304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611916" y="2606419"/>
              <a:ext cx="1289598" cy="5846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6267186" y="3446349"/>
            <a:ext cx="2785827" cy="615080"/>
            <a:chOff x="4901514" y="2176005"/>
            <a:chExt cx="2785827" cy="61508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2785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277724" y="2176005"/>
              <a:ext cx="1016704" cy="2457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977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D7B7-8AD5-488C-B83A-F284875D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c</a:t>
            </a:r>
            <a:r>
              <a:rPr lang="en-BE" dirty="0"/>
              <a:t>a</a:t>
            </a:r>
            <a:r>
              <a:rPr lang="en-GB" dirty="0"/>
              <a:t>l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223D6E-8772-4830-BFBE-8A5F5EC1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133</a:t>
            </a:fld>
            <a:endParaRPr lang="nl-BE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604EFC8-4698-482E-85D5-0F05B0FF8337}"/>
              </a:ext>
            </a:extLst>
          </p:cNvPr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AB7FAE-A629-4E9C-901E-C578D3B7FCE3}"/>
              </a:ext>
            </a:extLst>
          </p:cNvPr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0922C-9A8D-4DD8-863C-2D33DC3AD4F5}"/>
              </a:ext>
            </a:extLst>
          </p:cNvPr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013494-7216-4DAB-895C-1D3950BEBFD7}"/>
              </a:ext>
            </a:extLst>
          </p:cNvPr>
          <p:cNvGrpSpPr/>
          <p:nvPr/>
        </p:nvGrpSpPr>
        <p:grpSpPr>
          <a:xfrm>
            <a:off x="6858000" y="2038709"/>
            <a:ext cx="1991316" cy="369332"/>
            <a:chOff x="6858000" y="2038709"/>
            <a:chExt cx="1991316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C295C5-2782-4785-A1F6-D3AD022E42A1}"/>
                </a:ext>
              </a:extLst>
            </p:cNvPr>
            <p:cNvSpPr txBox="1"/>
            <p:nvPr/>
          </p:nvSpPr>
          <p:spPr>
            <a:xfrm>
              <a:off x="7264715" y="2038709"/>
              <a:ext cx="1584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71 % </a:t>
              </a:r>
              <a:r>
                <a:rPr lang="en-GB" dirty="0"/>
                <a:t>e</a:t>
              </a:r>
              <a:r>
                <a:rPr lang="en-BE" dirty="0"/>
                <a:t>f</a:t>
              </a:r>
              <a:r>
                <a:rPr lang="en-GB" dirty="0"/>
                <a:t>f</a:t>
              </a:r>
              <a:r>
                <a:rPr lang="en-BE" dirty="0" err="1"/>
                <a:t>i</a:t>
              </a:r>
              <a:r>
                <a:rPr lang="en-GB" dirty="0"/>
                <a:t>c</a:t>
              </a:r>
              <a:r>
                <a:rPr lang="en-BE" dirty="0" err="1"/>
                <a:t>i</a:t>
              </a:r>
              <a:r>
                <a:rPr lang="en-GB" dirty="0"/>
                <a:t>e</a:t>
              </a:r>
              <a:r>
                <a:rPr lang="en-BE" dirty="0"/>
                <a:t>n</a:t>
              </a:r>
              <a:r>
                <a:rPr lang="en-GB" dirty="0"/>
                <a:t>c</a:t>
              </a:r>
              <a:r>
                <a:rPr lang="en-BE" dirty="0"/>
                <a:t>y</a:t>
              </a:r>
              <a:endParaRPr lang="nl-BE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BE04612-88BB-4D63-872F-CE9FA5D2B7E1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858000" y="2223375"/>
              <a:ext cx="406715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5743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Very simple interface, asynchronous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Three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/>
              <a:t>: call function on single argument, returns Future object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>
                <a:cs typeface="Courier New" panose="02070309020205020404" pitchFamily="49" charset="0"/>
              </a:rPr>
              <a:t>:</a:t>
            </a:r>
            <a:r>
              <a:rPr lang="en-US" dirty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9751" y="5277496"/>
            <a:ext cx="312559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Note: set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dirty="0">
                <a:solidFill>
                  <a:srgbClr val="C00000"/>
                </a:solidFill>
              </a:rPr>
              <a:t> for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           default value is 1!</a:t>
            </a:r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/>
              <a:t>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/>
              <a:t>: waits for and returns result, takes optional time out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/>
              <a:t>: True when done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running and </a:t>
            </a:r>
            <a:r>
              <a:rPr lang="en-US" dirty="0" err="1"/>
              <a:t>can not</a:t>
            </a:r>
            <a:r>
              <a:rPr lang="en-US" dirty="0"/>
              <a:t> be cancelled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/>
              <a:t>: try to cancel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0916" y="6352144"/>
            <a:ext cx="5288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One argument per process, so default </a:t>
            </a:r>
            <a:r>
              <a:rPr lang="en-US" dirty="0" err="1"/>
              <a:t>chunksize</a:t>
            </a:r>
            <a:r>
              <a:rPr lang="en-US" dirty="0"/>
              <a:t> is fine</a:t>
            </a:r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multithreading of libraries if available</a:t>
            </a:r>
          </a:p>
          <a:p>
            <a:r>
              <a:rPr lang="en-US" dirty="0"/>
              <a:t>Considerations for multiprocessing</a:t>
            </a:r>
          </a:p>
          <a:p>
            <a:pPr lvl="1"/>
            <a:r>
              <a:rPr lang="en-US" dirty="0"/>
              <a:t>Process creation is costly!</a:t>
            </a:r>
          </a:p>
          <a:p>
            <a:pPr lvl="2"/>
            <a:r>
              <a:rPr lang="en-US" dirty="0"/>
              <a:t>Computational task should warrant it</a:t>
            </a:r>
          </a:p>
          <a:p>
            <a:pPr lvl="1"/>
            <a:r>
              <a:rPr lang="en-US" dirty="0"/>
              <a:t>Locking takes time!</a:t>
            </a:r>
          </a:p>
          <a:p>
            <a:pPr lvl="2"/>
            <a:r>
              <a:rPr lang="en-US" dirty="0"/>
              <a:t>Share as little as possible</a:t>
            </a:r>
          </a:p>
          <a:p>
            <a:pPr lvl="1"/>
            <a:r>
              <a:rPr lang="en-US" dirty="0"/>
              <a:t>Best for coarse grained parallelism</a:t>
            </a:r>
          </a:p>
          <a:p>
            <a:pPr lvl="1"/>
            <a:r>
              <a:rPr lang="en-US" dirty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for out-of-core &amp; distributed computing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3"/>
              </a:rPr>
              <a:t>https://github.com/gjbex/Python-forHPC/tree/master/source-code/dask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6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arithmetic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15421" y="2354301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masked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('where(a &gt; 0.5, 1.0, -1.0)')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3235" y="3626521"/>
            <a:ext cx="39837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10 % faster than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421" y="4412415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('3*a + b*c**3')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5245956"/>
            <a:ext cx="3633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22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faster than </a:t>
            </a:r>
            <a:r>
              <a:rPr lang="en-US" dirty="0" err="1"/>
              <a:t>numpy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6216" y="1899491"/>
            <a:ext cx="2202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1000 matrices</a:t>
            </a:r>
          </a:p>
        </p:txBody>
      </p:sp>
    </p:spTree>
    <p:extLst>
      <p:ext uri="{BB962C8B-B14F-4D97-AF65-F5344CB8AC3E}">
        <p14:creationId xmlns:p14="http://schemas.microsoft.com/office/powerpoint/2010/main" val="245265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sets can be very large</a:t>
            </a:r>
          </a:p>
          <a:p>
            <a:pPr lvl="1"/>
            <a:r>
              <a:rPr lang="en-US" dirty="0"/>
              <a:t>many files</a:t>
            </a:r>
          </a:p>
          <a:p>
            <a:pPr lvl="1"/>
            <a:r>
              <a:rPr lang="en-US" dirty="0"/>
              <a:t>large files</a:t>
            </a:r>
          </a:p>
          <a:p>
            <a:pPr lvl="1"/>
            <a:r>
              <a:rPr lang="en-US" dirty="0"/>
              <a:t>entire set doesn't fit in RAM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Computation can be decomposed into graph of subtasks</a:t>
            </a:r>
          </a:p>
          <a:p>
            <a:pPr lvl="1"/>
            <a:r>
              <a:rPr lang="en-US" dirty="0"/>
              <a:t>some (maybe many) subtasks can be done in parallel</a:t>
            </a:r>
          </a:p>
          <a:p>
            <a:pPr lvl="1"/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43597" y="3492730"/>
            <a:ext cx="46204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Out-of-core computation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1680" y="5575562"/>
            <a:ext cx="57524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Parallel/distributed computation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2229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core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set: time series in CSV files</a:t>
            </a:r>
          </a:p>
          <a:p>
            <a:pPr lvl="1"/>
            <a:r>
              <a:rPr lang="en-US" dirty="0"/>
              <a:t>time stamp + 100 variables</a:t>
            </a:r>
          </a:p>
          <a:p>
            <a:pPr lvl="1"/>
            <a:r>
              <a:rPr lang="en-US" dirty="0"/>
              <a:t>200000 measurements/file</a:t>
            </a:r>
          </a:p>
          <a:p>
            <a:pPr lvl="1"/>
            <a:r>
              <a:rPr lang="en-US" dirty="0"/>
              <a:t>800 files</a:t>
            </a:r>
          </a:p>
          <a:p>
            <a:pPr lvl="1"/>
            <a:r>
              <a:rPr lang="en-US" dirty="0"/>
              <a:t>data spans 12 months period</a:t>
            </a:r>
          </a:p>
          <a:p>
            <a:r>
              <a:rPr lang="en-US" dirty="0"/>
              <a:t>Task:</a:t>
            </a:r>
            <a:br>
              <a:rPr lang="en-US" dirty="0"/>
            </a:br>
            <a:r>
              <a:rPr lang="en-US" dirty="0"/>
              <a:t>compute average of each variable, grouped by month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269" y="2763031"/>
            <a:ext cx="10807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289 GB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1520" y="5569527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memory!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88720" y="5569527"/>
            <a:ext cx="5501240" cy="523220"/>
            <a:chOff x="1188720" y="5569527"/>
            <a:chExt cx="550124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188720" y="5569527"/>
              <a:ext cx="3943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Trivial using pandas, but…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88720" y="5569527"/>
              <a:ext cx="550124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74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848" y="2400019"/>
            <a:ext cx="693972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6882" y="2135337"/>
            <a:ext cx="1938479" cy="937845"/>
            <a:chOff x="224095" y="3885436"/>
            <a:chExt cx="1938479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9384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files not yet read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300010" y="4285546"/>
              <a:ext cx="893325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032160" y="3807229"/>
            <a:ext cx="3008259" cy="808453"/>
            <a:chOff x="224095" y="3477093"/>
            <a:chExt cx="3008259" cy="808453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300825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computations not yet done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083186" y="3477093"/>
              <a:ext cx="645039" cy="408343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513137" y="4113968"/>
            <a:ext cx="3220433" cy="896192"/>
            <a:chOff x="224095" y="3389354"/>
            <a:chExt cx="3220433" cy="896192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322043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1196765" y="3389354"/>
              <a:ext cx="637547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424558" y="5267661"/>
            <a:ext cx="359636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Entire computation decomposed</a:t>
            </a:r>
            <a:br>
              <a:rPr lang="en-US" sz="2000" dirty="0"/>
            </a:br>
            <a:r>
              <a:rPr lang="en-US" sz="2000" dirty="0"/>
              <a:t>into subtasks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fit in RAM,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done in parallel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07076" y="1453670"/>
            <a:ext cx="4532804" cy="2660298"/>
            <a:chOff x="507076" y="1453670"/>
            <a:chExt cx="4532804" cy="2660298"/>
          </a:xfrm>
        </p:grpSpPr>
        <p:grpSp>
          <p:nvGrpSpPr>
            <p:cNvPr id="21" name="Group 20"/>
            <p:cNvGrpSpPr/>
            <p:nvPr/>
          </p:nvGrpSpPr>
          <p:grpSpPr>
            <a:xfrm>
              <a:off x="507076" y="2400019"/>
              <a:ext cx="3773979" cy="1713949"/>
              <a:chOff x="507076" y="2400019"/>
              <a:chExt cx="3773979" cy="1713949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07076" y="2400019"/>
                <a:ext cx="3773979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26049" y="3770787"/>
                <a:ext cx="1348786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095951" y="2958943"/>
                <a:ext cx="493567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366841" y="1453670"/>
              <a:ext cx="2673039" cy="880856"/>
              <a:chOff x="-747932" y="3885436"/>
              <a:chExt cx="2673039" cy="88085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-747932" y="3885436"/>
                <a:ext cx="267303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pandas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2"/>
              </p:cNvCxnSpPr>
              <p:nvPr/>
            </p:nvCxnSpPr>
            <p:spPr>
              <a:xfrm flipH="1">
                <a:off x="-47377" y="4285546"/>
                <a:ext cx="635965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4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</a:t>
            </a:r>
          </a:p>
          <a:p>
            <a:pPr lvl="1"/>
            <a:r>
              <a:rPr lang="en-US" dirty="0"/>
              <a:t>800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7.29s = 5832s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1 hour, 37 minutes</a:t>
            </a:r>
          </a:p>
          <a:p>
            <a:pPr lvl="1"/>
            <a:r>
              <a:rPr lang="pt-BR" dirty="0"/>
              <a:t>Intel E5-2680v2 @ 2.80GHz, 1 core</a:t>
            </a:r>
            <a:endParaRPr lang="en-US" dirty="0"/>
          </a:p>
          <a:p>
            <a:r>
              <a:rPr lang="en-US" dirty="0" err="1"/>
              <a:t>Dask</a:t>
            </a:r>
            <a:endParaRPr lang="en-US" dirty="0"/>
          </a:p>
          <a:p>
            <a:pPr lvl="1"/>
            <a:r>
              <a:rPr lang="en-US" dirty="0"/>
              <a:t>16 minutes</a:t>
            </a:r>
          </a:p>
          <a:p>
            <a:pPr lvl="1"/>
            <a:r>
              <a:rPr lang="en-US" dirty="0"/>
              <a:t>dual socket </a:t>
            </a:r>
            <a:r>
              <a:rPr lang="pt-BR" dirty="0"/>
              <a:t>Intel E5-2680v2 @ 2.80GHz, 20 cores</a:t>
            </a:r>
          </a:p>
          <a:p>
            <a:r>
              <a:rPr lang="pt-BR" dirty="0"/>
              <a:t>Speedup: 6 times</a:t>
            </a:r>
          </a:p>
          <a:p>
            <a:pPr lvl="1"/>
            <a:r>
              <a:rPr lang="pt-BR" dirty="0"/>
              <a:t>parallel efficiency: 30 %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8545" y="5372304"/>
            <a:ext cx="328436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Not great, but I/O bound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48545" y="1366492"/>
            <a:ext cx="435798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more code: read files one by one,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how to do group-by?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6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supports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CSV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HDF5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bag</a:t>
            </a:r>
            <a:r>
              <a:rPr lang="en-US" dirty="0">
                <a:cs typeface="Courier New" panose="02070309020205020404" pitchFamily="49" charset="0"/>
              </a:rPr>
              <a:t>: set-like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lang="en-US" dirty="0"/>
              <a:t>: parts to be composed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003147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: 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scheduler</a:t>
            </a:r>
          </a:p>
          <a:p>
            <a:pPr lvl="1"/>
            <a:r>
              <a:rPr lang="en-US" dirty="0"/>
              <a:t>workers</a:t>
            </a:r>
          </a:p>
          <a:p>
            <a:pPr lvl="1"/>
            <a:r>
              <a:rPr lang="en-US" dirty="0"/>
              <a:t>client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6422" y="4926067"/>
            <a:ext cx="70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5" name="Can 4"/>
          <p:cNvSpPr/>
          <p:nvPr/>
        </p:nvSpPr>
        <p:spPr>
          <a:xfrm>
            <a:off x="3059084" y="3150525"/>
            <a:ext cx="1180407" cy="109728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469774" y="2192976"/>
            <a:ext cx="1390669" cy="2680276"/>
            <a:chOff x="5469774" y="2192976"/>
            <a:chExt cx="1390669" cy="2680276"/>
          </a:xfrm>
        </p:grpSpPr>
        <p:sp>
          <p:nvSpPr>
            <p:cNvPr id="6" name="Rounded Rectangle 5"/>
            <p:cNvSpPr/>
            <p:nvPr/>
          </p:nvSpPr>
          <p:spPr>
            <a:xfrm>
              <a:off x="5469774" y="2192976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04480" y="2917821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99439" y="3709040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69774" y="4465929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34816" y="4001294"/>
            <a:ext cx="1158013" cy="770211"/>
            <a:chOff x="1734816" y="4001294"/>
            <a:chExt cx="1158013" cy="77021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9222533">
              <a:off x="1734816" y="4136164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task graph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79220" y="4192464"/>
            <a:ext cx="954112" cy="770211"/>
            <a:chOff x="1986742" y="4001294"/>
            <a:chExt cx="954112" cy="770211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9222533">
              <a:off x="1991363" y="4332716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63911" y="2634484"/>
            <a:ext cx="1088454" cy="638575"/>
            <a:chOff x="1886584" y="4001295"/>
            <a:chExt cx="1088454" cy="638575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9555518">
              <a:off x="2025547" y="4264348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95718" y="4138166"/>
            <a:ext cx="1006245" cy="692207"/>
            <a:chOff x="1886584" y="4001295"/>
            <a:chExt cx="1006245" cy="69220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1969022">
              <a:off x="1931541" y="4324170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20961" y="2461189"/>
            <a:ext cx="1673011" cy="2131488"/>
            <a:chOff x="4120961" y="2461189"/>
            <a:chExt cx="1673011" cy="2131488"/>
          </a:xfrm>
        </p:grpSpPr>
        <p:grpSp>
          <p:nvGrpSpPr>
            <p:cNvPr id="20" name="Group 19"/>
            <p:cNvGrpSpPr/>
            <p:nvPr/>
          </p:nvGrpSpPr>
          <p:grpSpPr>
            <a:xfrm>
              <a:off x="4120961" y="2461189"/>
              <a:ext cx="1199624" cy="621869"/>
              <a:chOff x="1772292" y="4149637"/>
              <a:chExt cx="1199624" cy="62186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rot="19709098">
                <a:off x="1772292" y="4204532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52218" y="3931697"/>
              <a:ext cx="1199624" cy="660980"/>
              <a:chOff x="1874844" y="4110526"/>
              <a:chExt cx="1199624" cy="66098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959654">
                <a:off x="1874844" y="4110526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 rot="5400000">
              <a:off x="5267386" y="3330238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501585" y="5345966"/>
            <a:ext cx="2721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workers on different</a:t>
            </a:r>
            <a:br>
              <a:rPr lang="en-US" sz="2400" dirty="0"/>
            </a:br>
            <a:r>
              <a:rPr lang="en-US" sz="2400" dirty="0"/>
              <a:t>compute nodes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260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3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&amp; executing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822" y="1482871"/>
            <a:ext cx="7077579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#!/bin/bash -l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nodes=3:ppn=20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walltime=00:30:00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scheduler="$(hostname):8786"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worker_nodes=$(uniq $PBS_NODEFILE)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nohup dask-scheduler &amp;&gt;&gt; "scheduler.log"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for worker in $worker_nodes;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ssh $worker "nohup dask-worker $scheduler &amp;"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cd $PBS_O_WORKDIR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./dask_distr_avg_csv.py $VSC_SCRATCH/data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40998" y="2417970"/>
            <a:ext cx="2299412" cy="937845"/>
            <a:chOff x="224095" y="3885436"/>
            <a:chExt cx="2299412" cy="937845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scheduler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300017" y="4285546"/>
              <a:ext cx="1073784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840998" y="3842217"/>
            <a:ext cx="2299412" cy="937845"/>
            <a:chOff x="224095" y="3885436"/>
            <a:chExt cx="2299412" cy="937845"/>
          </a:xfrm>
        </p:grpSpPr>
        <p:sp>
          <p:nvSpPr>
            <p:cNvPr id="10" name="TextBox 9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workers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840998" y="5180172"/>
            <a:ext cx="2299412" cy="937845"/>
            <a:chOff x="224095" y="3885436"/>
            <a:chExt cx="2299412" cy="937845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client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8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client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7866" y="2400019"/>
            <a:ext cx="749115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Client(f’{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scheduler_host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}:{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scheduler_port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}’)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55468" y="1752926"/>
            <a:ext cx="7280320" cy="1803323"/>
            <a:chOff x="507076" y="1453670"/>
            <a:chExt cx="7280320" cy="1803323"/>
          </a:xfrm>
        </p:grpSpPr>
        <p:grpSp>
          <p:nvGrpSpPr>
            <p:cNvPr id="5" name="Group 4"/>
            <p:cNvGrpSpPr/>
            <p:nvPr/>
          </p:nvGrpSpPr>
          <p:grpSpPr>
            <a:xfrm>
              <a:off x="507076" y="2400019"/>
              <a:ext cx="7280320" cy="856974"/>
              <a:chOff x="507076" y="2400019"/>
              <a:chExt cx="7280320" cy="856974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07076" y="2400019"/>
                <a:ext cx="4156365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07076" y="2913812"/>
                <a:ext cx="7280320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366841" y="1453670"/>
              <a:ext cx="4103688" cy="880856"/>
              <a:chOff x="-747932" y="3885436"/>
              <a:chExt cx="4103688" cy="88085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747932" y="3885436"/>
                <a:ext cx="4103688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non-distributed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Dask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-47371" y="4285546"/>
                <a:ext cx="1351283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02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&amp; futures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has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-like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7371" y="2549653"/>
            <a:ext cx="7491153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def square(x):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return x**2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Client(f'{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scheduler_host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}:{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scheduler_port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}’)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futures = client.map(square, data)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total = client.submit(sum, futures)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print(total.result())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03842" y="5124930"/>
            <a:ext cx="3381823" cy="1203968"/>
            <a:chOff x="224095" y="3389354"/>
            <a:chExt cx="3381823" cy="1203968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338182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out,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</a:t>
              </a:r>
              <a:r>
                <a:rPr lang="en-US" sz="2000" dirty="0">
                  <a:solidFill>
                    <a:srgbClr val="C00000"/>
                  </a:solidFill>
                </a:rPr>
                <a:t> evaluated by workers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1196766" y="3389354"/>
              <a:ext cx="718241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6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do</a:t>
            </a:r>
          </a:p>
          <a:p>
            <a:pPr lvl="1"/>
            <a:r>
              <a:rPr lang="en-US" dirty="0"/>
              <a:t>out-of-core computations</a:t>
            </a:r>
          </a:p>
          <a:p>
            <a:pPr lvl="1"/>
            <a:r>
              <a:rPr lang="en-US" dirty="0"/>
              <a:t>distributed computations</a:t>
            </a:r>
          </a:p>
          <a:p>
            <a:r>
              <a:rPr lang="en-US" dirty="0"/>
              <a:t>Good integration with/similarity to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concurrent.futures</a:t>
            </a:r>
            <a:endParaRPr lang="en-US" dirty="0"/>
          </a:p>
          <a:p>
            <a:r>
              <a:rPr lang="en-US" dirty="0"/>
              <a:t>Relatively easy to deploy</a:t>
            </a:r>
          </a:p>
          <a:p>
            <a:r>
              <a:rPr lang="en-US" dirty="0"/>
              <a:t>Performance: if you know what you're doing…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4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sz="2000" dirty="0">
                <a:hlinkClick r:id="rId2"/>
              </a:rPr>
              <a:t>https://numexpr.readthedocs.io/en/latest/index.html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668624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2"/>
              </a:rPr>
              <a:t>https://dask.pydata.org/en/latest/</a:t>
            </a:r>
            <a:r>
              <a:rPr lang="en-US" dirty="0"/>
              <a:t> </a:t>
            </a:r>
          </a:p>
          <a:p>
            <a:r>
              <a:rPr lang="en-US" dirty="0" err="1"/>
              <a:t>Dask.distributed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http://distributed.readthedocs.io/en/latest/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https://github.com/gjbex/Python-for-HPC/tree/master/source-code/mpi4py</a:t>
            </a:r>
            <a:endParaRPr lang="nl-BE" sz="1400" dirty="0"/>
          </a:p>
          <a:p>
            <a:r>
              <a:rPr lang="nl-BE" sz="1400" dirty="0">
                <a:hlinkClick r:id="rId3"/>
              </a:rPr>
              <a:t>https://github.com/gjbex/Python-for-HPC/tree/master/source-code/sentence-counter</a:t>
            </a:r>
            <a:r>
              <a:rPr lang="nl-BE" sz="1400" dirty="0"/>
              <a:t> 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distributed programming?</a:t>
            </a:r>
          </a:p>
          <a:p>
            <a:pPr lvl="1"/>
            <a:r>
              <a:rPr lang="en-US" dirty="0"/>
              <a:t>very large data structures (typically multidimensional arrays)</a:t>
            </a:r>
          </a:p>
          <a:p>
            <a:pPr lvl="1"/>
            <a:r>
              <a:rPr lang="en-US" dirty="0"/>
              <a:t>large computational load</a:t>
            </a:r>
          </a:p>
          <a:p>
            <a:r>
              <a:rPr lang="en-US" dirty="0"/>
              <a:t>Many problems require (non-trivial) efficient communication between processes</a:t>
            </a:r>
          </a:p>
          <a:p>
            <a:pPr lvl="1"/>
            <a:r>
              <a:rPr lang="en-US" dirty="0"/>
              <a:t>exchange of data, state</a:t>
            </a:r>
          </a:p>
          <a:p>
            <a:r>
              <a:rPr lang="en-US" dirty="0"/>
              <a:t>Need for standardization: Message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(API) defining communication functions</a:t>
            </a:r>
          </a:p>
          <a:p>
            <a:pPr lvl="1"/>
            <a:r>
              <a:rPr lang="en-US" dirty="0"/>
              <a:t>standardized, currently MPI-4,</a:t>
            </a:r>
            <a:br>
              <a:rPr lang="en-US" dirty="0"/>
            </a:br>
            <a:r>
              <a:rPr lang="en-US" dirty="0"/>
              <a:t>implemented: MPI-3.1</a:t>
            </a:r>
          </a:p>
          <a:p>
            <a:pPr lvl="1"/>
            <a:r>
              <a:rPr lang="en-US" dirty="0"/>
              <a:t>available for C and Fortran</a:t>
            </a:r>
          </a:p>
          <a:p>
            <a:pPr lvl="1"/>
            <a:r>
              <a:rPr lang="en-US" dirty="0"/>
              <a:t>many implementations</a:t>
            </a:r>
          </a:p>
          <a:p>
            <a:pPr lvl="2"/>
            <a:r>
              <a:rPr lang="en-US" dirty="0" err="1"/>
              <a:t>OpenMPI</a:t>
            </a:r>
            <a:r>
              <a:rPr lang="en-US" dirty="0"/>
              <a:t>: open source</a:t>
            </a:r>
          </a:p>
          <a:p>
            <a:pPr lvl="2"/>
            <a:r>
              <a:rPr lang="en-US" dirty="0"/>
              <a:t>mpich2, mvapich2: open source</a:t>
            </a:r>
          </a:p>
          <a:p>
            <a:pPr lvl="2"/>
            <a:r>
              <a:rPr lang="en-US" dirty="0"/>
              <a:t>Intel MPI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Wrappers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Basis for much scientific software in many domains, e.g.,</a:t>
            </a:r>
          </a:p>
          <a:p>
            <a:pPr lvl="1"/>
            <a:r>
              <a:rPr lang="en-US" dirty="0"/>
              <a:t>molecular dynamics: GROMACS, NAMD,…</a:t>
            </a:r>
          </a:p>
          <a:p>
            <a:pPr lvl="1"/>
            <a:r>
              <a:rPr lang="en-US" dirty="0" err="1"/>
              <a:t>ab</a:t>
            </a:r>
            <a:r>
              <a:rPr lang="en-US" dirty="0"/>
              <a:t>-initio calculations: </a:t>
            </a:r>
            <a:r>
              <a:rPr lang="en-US" dirty="0" err="1"/>
              <a:t>QuantumExpresso</a:t>
            </a:r>
            <a:endParaRPr lang="en-US" dirty="0"/>
          </a:p>
          <a:p>
            <a:pPr lvl="1"/>
            <a:r>
              <a:rPr lang="en-US" dirty="0"/>
              <a:t>computational fluid dynamics: </a:t>
            </a:r>
            <a:r>
              <a:rPr lang="en-US" dirty="0" err="1"/>
              <a:t>OpenFOAM</a:t>
            </a:r>
            <a:r>
              <a:rPr lang="en-US" dirty="0"/>
              <a:t>, </a:t>
            </a:r>
            <a:r>
              <a:rPr lang="en-US" dirty="0" err="1"/>
              <a:t>Ansys</a:t>
            </a:r>
            <a:r>
              <a:rPr lang="en-US" dirty="0"/>
              <a:t> Fluent</a:t>
            </a:r>
          </a:p>
          <a:p>
            <a:pPr lvl="1"/>
            <a:r>
              <a:rPr lang="en-US" dirty="0" err="1"/>
              <a:t>astroplasma</a:t>
            </a:r>
            <a:r>
              <a:rPr lang="en-US" dirty="0"/>
              <a:t> physics: AMRVAC</a:t>
            </a:r>
          </a:p>
          <a:p>
            <a:pPr lvl="1"/>
            <a:r>
              <a:rPr lang="en-US" dirty="0"/>
              <a:t>computational biology: </a:t>
            </a:r>
            <a:r>
              <a:rPr lang="en-US" dirty="0" err="1"/>
              <a:t>MrBayes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HPC libraries, e.g.,</a:t>
            </a:r>
          </a:p>
          <a:p>
            <a:pPr lvl="1"/>
            <a:r>
              <a:rPr lang="en-US" dirty="0"/>
              <a:t>linear algebra: PBLAS, </a:t>
            </a:r>
            <a:r>
              <a:rPr lang="en-US" dirty="0" err="1"/>
              <a:t>Scalapack</a:t>
            </a:r>
            <a:endParaRPr lang="en-US" dirty="0"/>
          </a:p>
          <a:p>
            <a:pPr lvl="1"/>
            <a:r>
              <a:rPr lang="en-US" dirty="0"/>
              <a:t>Fourier transforms: FFTW3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fast, distributed I/O, e.g.,</a:t>
            </a:r>
          </a:p>
          <a:p>
            <a:pPr lvl="1"/>
            <a:r>
              <a:rPr lang="en-US" dirty="0"/>
              <a:t>HDF5 data format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De facto standard in</a:t>
            </a:r>
            <a:br>
              <a:rPr lang="en-US" sz="2800" dirty="0"/>
            </a:br>
            <a:r>
              <a:rPr lang="en-US" sz="2800" dirty="0"/>
              <a:t>distributed scientific</a:t>
            </a:r>
            <a:br>
              <a:rPr lang="en-US" sz="2800" dirty="0"/>
            </a:br>
            <a:r>
              <a:rPr lang="en-US" sz="2800" dirty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MPI on clusters</a:t>
            </a:r>
          </a:p>
          <a:p>
            <a:pPr lvl="1"/>
            <a:r>
              <a:rPr lang="en-US" dirty="0"/>
              <a:t>fast networking, i.e.,</a:t>
            </a:r>
          </a:p>
          <a:p>
            <a:pPr lvl="2"/>
            <a:r>
              <a:rPr lang="en-US" dirty="0"/>
              <a:t>high bandwidth</a:t>
            </a:r>
          </a:p>
          <a:p>
            <a:pPr lvl="2"/>
            <a:r>
              <a:rPr lang="en-US" dirty="0"/>
              <a:t>low latency</a:t>
            </a:r>
          </a:p>
          <a:p>
            <a:pPr lvl="1"/>
            <a:r>
              <a:rPr lang="en-US" dirty="0"/>
              <a:t>typically either</a:t>
            </a:r>
          </a:p>
          <a:p>
            <a:pPr lvl="2"/>
            <a:r>
              <a:rPr lang="en-US" dirty="0"/>
              <a:t>10 </a:t>
            </a:r>
            <a:r>
              <a:rPr lang="en-US" dirty="0" err="1"/>
              <a:t>GbE</a:t>
            </a:r>
            <a:endParaRPr lang="en-US" dirty="0"/>
          </a:p>
          <a:p>
            <a:pPr lvl="2"/>
            <a:r>
              <a:rPr lang="en-US" dirty="0" err="1"/>
              <a:t>Infiniband</a:t>
            </a:r>
            <a:endParaRPr lang="en-US" dirty="0"/>
          </a:p>
          <a:p>
            <a:pPr lvl="2"/>
            <a:r>
              <a:rPr lang="en-US" dirty="0"/>
              <a:t>Proprietary interconnect</a:t>
            </a:r>
          </a:p>
          <a:p>
            <a:pPr lvl="1"/>
            <a:r>
              <a:rPr lang="en-US" dirty="0"/>
              <a:t>topology</a:t>
            </a:r>
          </a:p>
          <a:p>
            <a:pPr lvl="2"/>
            <a:r>
              <a:rPr lang="en-US" dirty="0"/>
              <a:t>fat tree</a:t>
            </a:r>
          </a:p>
          <a:p>
            <a:pPr lvl="2"/>
            <a:r>
              <a:rPr lang="en-US" dirty="0"/>
              <a:t>3D torus</a:t>
            </a:r>
            <a:endParaRPr lang="nl-BE" dirty="0"/>
          </a:p>
          <a:p>
            <a:pPr lvl="1"/>
            <a:r>
              <a:rPr lang="en-US" dirty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when processes need to</a:t>
            </a:r>
            <a:br>
              <a:rPr lang="en-US" sz="2800" dirty="0"/>
            </a:br>
            <a:r>
              <a:rPr lang="en-US" sz="2800" dirty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consists of multiple processes</a:t>
            </a:r>
          </a:p>
          <a:p>
            <a:r>
              <a:rPr lang="en-US" dirty="0"/>
              <a:t>Processes have own data, share nothing</a:t>
            </a:r>
          </a:p>
          <a:p>
            <a:r>
              <a:rPr lang="en-US" dirty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/>
              <a:t>run: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processes can run on same host,</a:t>
            </a:r>
            <a:br>
              <a:rPr lang="en-US" dirty="0"/>
            </a:br>
            <a:r>
              <a:rPr lang="en-US" dirty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5836854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{rank} out of {size}')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0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3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2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Messages are passed using communicators</a:t>
            </a:r>
          </a:p>
          <a:p>
            <a:r>
              <a:rPr lang="en-US" dirty="0"/>
              <a:t>Default communicator, always initialized: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Number of processes in communicator: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Rank of a process in communicator, between 0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- 1, inclusive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4320413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{rank}'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print(f'{size} processes')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2</a:t>
            </a:r>
          </a:p>
          <a:p>
            <a:r>
              <a:rPr lang="en-US" dirty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br>
              <a:rPr lang="en-US" sz="2400" dirty="0"/>
            </a:br>
            <a:r>
              <a:rPr lang="en-US" sz="2400" dirty="0"/>
              <a:t>are private to process,</a:t>
            </a:r>
            <a:br>
              <a:rPr lang="en-US" sz="2400" dirty="0"/>
            </a:br>
            <a:r>
              <a:rPr lang="en-US" sz="2400" i="1" dirty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communicator, 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peer to peer</a:t>
            </a:r>
          </a:p>
          <a:p>
            <a:pPr lvl="1"/>
            <a:r>
              <a:rPr lang="en-US" dirty="0"/>
              <a:t>collective</a:t>
            </a:r>
          </a:p>
          <a:p>
            <a:pPr lvl="1"/>
            <a:r>
              <a:rPr lang="en-US" dirty="0"/>
              <a:t>one-sided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blocking</a:t>
            </a:r>
          </a:p>
          <a:p>
            <a:pPr lvl="1"/>
            <a:r>
              <a:rPr lang="en-US" dirty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/>
              <a:t>Process </a:t>
            </a:r>
            <a:r>
              <a:rPr lang="en-US" i="1" dirty="0"/>
              <a:t>s</a:t>
            </a:r>
            <a:r>
              <a:rPr lang="en-US" dirty="0"/>
              <a:t> sends message to process </a:t>
            </a:r>
            <a:r>
              <a:rPr lang="en-US" i="1" dirty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Anatomy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/>
              <a:t>Message to be send/received can be any Python type that can be pickled</a:t>
            </a:r>
          </a:p>
          <a:p>
            <a:pPr lvl="1"/>
            <a:r>
              <a:rPr lang="en-US" dirty="0"/>
              <a:t>Overhead: memory &amp; processing!</a:t>
            </a:r>
          </a:p>
          <a:p>
            <a:r>
              <a:rPr lang="en-US" dirty="0"/>
              <a:t>Destination/source: rank to send to/receive from</a:t>
            </a:r>
          </a:p>
          <a:p>
            <a:r>
              <a:rPr lang="en-US" dirty="0"/>
              <a:t>Tag: used to filter messages, must match (optional)</a:t>
            </a:r>
          </a:p>
          <a:p>
            <a:r>
              <a:rPr lang="en-US" dirty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Semantics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Blocking, i.e., will not return before buffer can be (re)used safely</a:t>
            </a:r>
          </a:p>
          <a:p>
            <a:r>
              <a:rPr lang="en-US" dirty="0"/>
              <a:t>Destination/source of message</a:t>
            </a:r>
          </a:p>
          <a:p>
            <a:pPr lvl="1"/>
            <a:r>
              <a:rPr lang="en-US" dirty="0"/>
              <a:t>can be wildcard for source in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/>
              <a:t>)</a:t>
            </a:r>
          </a:p>
          <a:p>
            <a:r>
              <a:rPr lang="en-US" dirty="0"/>
              <a:t>Tags can optionally be used to distinguish message types</a:t>
            </a:r>
          </a:p>
          <a:p>
            <a:pPr lvl="1"/>
            <a:r>
              <a:rPr lang="en-US" dirty="0"/>
              <a:t>can be wildcard for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Involve </a:t>
            </a:r>
            <a:r>
              <a:rPr lang="en-US" b="1" i="1" dirty="0"/>
              <a:t>all</a:t>
            </a:r>
            <a:r>
              <a:rPr lang="en-US" dirty="0"/>
              <a:t> members of a communicator, </a:t>
            </a:r>
            <a:r>
              <a:rPr lang="en-US" b="1" i="1" dirty="0"/>
              <a:t>all</a:t>
            </a:r>
            <a:r>
              <a:rPr lang="en-US" dirty="0"/>
              <a:t> members must call</a:t>
            </a:r>
          </a:p>
          <a:p>
            <a:r>
              <a:rPr lang="en-US" dirty="0"/>
              <a:t>Various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/>
              <a:t>: send message from root to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/>
              <a:t>: send a possibly unique message from root to all members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/>
              <a:t>: root retrieves unique messages from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/>
              <a:t>: perform reduction on data of all members, resulting in an aggregate value in root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/>
              <a:t>: all processes communicate values to one another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Synchronizes processes, unless non-blocking</a:t>
            </a:r>
          </a:p>
          <a:p>
            <a:r>
              <a:rPr lang="en-US" dirty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165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166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167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168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 for all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r>
              <a:rPr lang="en-US" dirty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Logical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/>
              <a:t>Bitwise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Microbenchmarking</a:t>
            </a:r>
            <a:r>
              <a:rPr lang="en-US" dirty="0"/>
              <a:t>, i.e., timing functions</a:t>
            </a:r>
          </a:p>
          <a:p>
            <a:pPr lvl="1"/>
            <a:r>
              <a:rPr lang="en-US" dirty="0"/>
              <a:t>Easy</a:t>
            </a:r>
          </a:p>
          <a:p>
            <a:pPr lvl="1"/>
            <a:r>
              <a:rPr lang="en-US" dirty="0"/>
              <a:t>Can lead to premature optimization</a:t>
            </a:r>
            <a:br>
              <a:rPr lang="en-US" dirty="0"/>
            </a:br>
            <a:r>
              <a:rPr lang="en-US" dirty="0"/>
              <a:t>    = waste of time</a:t>
            </a:r>
          </a:p>
          <a:p>
            <a:r>
              <a:rPr lang="en-US" dirty="0"/>
              <a:t>Profiling with </a:t>
            </a:r>
            <a:r>
              <a:rPr lang="en-US" i="1" dirty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/>
              <a:t>Slightly more complicated</a:t>
            </a:r>
          </a:p>
          <a:p>
            <a:pPr lvl="1"/>
            <a:r>
              <a:rPr lang="en-US" dirty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/>
              <a:t>Never, ever </a:t>
            </a:r>
            <a:r>
              <a:rPr lang="en-US" sz="3600" dirty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does not</a:t>
            </a:r>
            <a:br>
              <a:rPr lang="nl-BE" dirty="0"/>
            </a:br>
            <a:r>
              <a:rPr lang="nl-BE" dirty="0"/>
              <a:t>           </a:t>
            </a:r>
            <a:r>
              <a:rPr lang="nl-BE" dirty="0" err="1"/>
              <a:t>scale</a:t>
            </a:r>
            <a:r>
              <a:rPr lang="nl-BE" dirty="0"/>
              <a:t>!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170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data[k]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calculate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 0 determines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(from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/>
              <a:t> if applicable)</a:t>
            </a:r>
          </a:p>
          <a:p>
            <a:pPr lvl="1"/>
            <a:r>
              <a:rPr lang="en-US" dirty="0"/>
              <a:t>start and end index for each process' loop</a:t>
            </a:r>
          </a:p>
          <a:p>
            <a:r>
              <a:rPr lang="en-US" dirty="0"/>
              <a:t>Process 0</a:t>
            </a:r>
          </a:p>
          <a:p>
            <a:pPr lvl="1"/>
            <a:r>
              <a:rPr lang="en-US" dirty="0"/>
              <a:t>broadcasts </a:t>
            </a:r>
            <a:r>
              <a:rPr lang="en-US" i="1" dirty="0"/>
              <a:t>n</a:t>
            </a:r>
          </a:p>
          <a:p>
            <a:pPr lvl="1"/>
            <a:r>
              <a:rPr lang="en-US" dirty="0"/>
              <a:t>scatters start and end index</a:t>
            </a:r>
          </a:p>
          <a:p>
            <a:r>
              <a:rPr lang="en-US" dirty="0"/>
              <a:t>All processes compute partial sum</a:t>
            </a:r>
          </a:p>
          <a:p>
            <a:r>
              <a:rPr lang="en-US" dirty="0"/>
              <a:t>Reduction of partial sums to global sum at</a:t>
            </a:r>
            <a:br>
              <a:rPr lang="en-US" dirty="0"/>
            </a:br>
            <a:r>
              <a:rPr lang="en-US" dirty="0"/>
              <a:t>process 0</a:t>
            </a:r>
          </a:p>
          <a:p>
            <a:r>
              <a:rPr lang="en-US" dirty="0"/>
              <a:t>Process 0 computes and prints </a:t>
            </a:r>
            <a:r>
              <a:rPr lang="en-US" dirty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for calculating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479659" cy="50167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[], []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r, n)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/n:.12f}')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172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7"/>
            <a:ext cx="2267491" cy="2378268"/>
            <a:chOff x="6751763" y="2684207"/>
            <a:chExt cx="2267491" cy="2378268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7"/>
              <a:ext cx="248805" cy="2378268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handle parameters</a:t>
              </a:r>
              <a:br>
                <a:rPr lang="en-US" dirty="0"/>
              </a:br>
              <a:r>
                <a:rPr lang="en-US" dirty="0"/>
                <a:t>compute bounds</a:t>
              </a:r>
              <a:br>
                <a:rPr lang="en-US" dirty="0"/>
              </a:br>
              <a:r>
                <a:rPr lang="en-US" dirty="0"/>
                <a:t>(root)</a:t>
              </a:r>
            </a:p>
            <a:p>
              <a:r>
                <a:rPr lang="en-US" dirty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050398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422582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592325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python object that can be pickled</a:t>
            </a:r>
          </a:p>
          <a:p>
            <a:pPr lvl="1"/>
            <a:r>
              <a:rPr lang="en-US" dirty="0"/>
              <a:t>pros: versatile, simple</a:t>
            </a:r>
          </a:p>
          <a:p>
            <a:pPr lvl="1"/>
            <a:r>
              <a:rPr lang="en-US" dirty="0"/>
              <a:t>cons: slow, memory/bandwidth overhead</a:t>
            </a:r>
          </a:p>
          <a:p>
            <a:r>
              <a:rPr lang="en-US" dirty="0"/>
              <a:t>Any python object exporting single segment buffer interface, e.g., </a:t>
            </a:r>
            <a:r>
              <a:rPr lang="en-US" dirty="0" err="1"/>
              <a:t>str</a:t>
            </a:r>
            <a:r>
              <a:rPr lang="en-US" dirty="0"/>
              <a:t>, 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pros: much faster, more memory/bandwidth efficient</a:t>
            </a:r>
          </a:p>
          <a:p>
            <a:pPr lvl="1"/>
            <a:r>
              <a:rPr lang="en-US" dirty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Sending/receiving </a:t>
            </a:r>
            <a:r>
              <a:rPr lang="en-US" dirty="0" err="1"/>
              <a:t>numpy</a:t>
            </a:r>
            <a:r>
              <a:rPr lang="en-US" dirty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root: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root=root)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only initialized 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user-defined types</a:t>
            </a:r>
          </a:p>
          <a:p>
            <a:r>
              <a:rPr lang="en-US" dirty="0"/>
              <a:t>Data must be in type that exports single-segment buffer interface</a:t>
            </a:r>
          </a:p>
          <a:p>
            <a:r>
              <a:rPr lang="en-US" dirty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Implication: for, e.g., 2D halo exchange,</a:t>
            </a:r>
            <a:br>
              <a:rPr lang="en-US" sz="2400" dirty="0"/>
            </a:br>
            <a:r>
              <a:rPr lang="en-US" sz="2400" dirty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 2D or 3D, e.g.,</a:t>
            </a:r>
          </a:p>
          <a:p>
            <a:pPr lvl="1"/>
            <a:r>
              <a:rPr lang="en-US" dirty="0"/>
              <a:t>image processing</a:t>
            </a:r>
          </a:p>
          <a:p>
            <a:pPr lvl="1"/>
            <a:r>
              <a:rPr lang="en-US" dirty="0"/>
              <a:t>many other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MPI allows to "arrange" processes in 1D, 2D, 3D, … grids, i.e., Cartesian topology</a:t>
            </a:r>
          </a:p>
          <a:p>
            <a:pPr lvl="1"/>
            <a:r>
              <a:rPr lang="en-US" dirty="0"/>
              <a:t>easy to determine neighbors</a:t>
            </a:r>
          </a:p>
          <a:p>
            <a:pPr lvl="1"/>
            <a:r>
              <a:rPr lang="en-US" dirty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Rearrange processes into virtual grid, e.g., 2D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reorder=False)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rank, determine coordinates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rank of neighbors in 2D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179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E.g., for process 0:</a:t>
            </a:r>
            <a:br>
              <a:rPr lang="nl-BE" dirty="0"/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: use magic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Command line: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primes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multiple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36798" y="4323293"/>
            <a:ext cx="4079386" cy="761891"/>
            <a:chOff x="3836798" y="4323293"/>
            <a:chExt cx="4079386" cy="761891"/>
          </a:xfrm>
        </p:grpSpPr>
        <p:grpSp>
          <p:nvGrpSpPr>
            <p:cNvPr id="20" name="Group 19"/>
            <p:cNvGrpSpPr/>
            <p:nvPr/>
          </p:nvGrpSpPr>
          <p:grpSpPr>
            <a:xfrm>
              <a:off x="3836798" y="4323293"/>
              <a:ext cx="4079386" cy="761891"/>
              <a:chOff x="224095" y="3905180"/>
              <a:chExt cx="4079386" cy="76189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4095" y="3905180"/>
                <a:ext cx="40793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statements to execute, string per line</a:t>
                </a:r>
                <a:endParaRPr lang="nl-BE" sz="2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2"/>
              </p:cNvCxnSpPr>
              <p:nvPr/>
            </p:nvCxnSpPr>
            <p:spPr>
              <a:xfrm flipH="1">
                <a:off x="1823393" y="4305290"/>
                <a:ext cx="440395" cy="361781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>
              <a:stCxn id="21" idx="2"/>
            </p:cNvCxnSpPr>
            <p:nvPr/>
          </p:nvCxnSpPr>
          <p:spPr>
            <a:xfrm>
              <a:off x="5876491" y="4723403"/>
              <a:ext cx="1503821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information exchange required, i.e.,</a:t>
            </a:r>
            <a:br>
              <a:rPr lang="en-US" dirty="0"/>
            </a:br>
            <a:r>
              <a:rPr lang="en-US" dirty="0"/>
              <a:t>edges need to be sent</a:t>
            </a:r>
            <a:br>
              <a:rPr lang="en-US" dirty="0"/>
            </a:br>
            <a:r>
              <a:rPr lang="en-US" dirty="0"/>
              <a:t>to "neighbors"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either</a:t>
            </a:r>
          </a:p>
          <a:p>
            <a:pPr lvl="1"/>
            <a:r>
              <a:rPr lang="en-US" dirty="0"/>
              <a:t>four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one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(whenever it gets implemented)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180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 &amp; </a:t>
            </a:r>
            <a:r>
              <a:rPr lang="en-US" dirty="0" err="1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matrix[:, 0].copy()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matrix[:, -1].copy()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(matrix[0, :], 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(matrix[-1, :], 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36931" y="1444134"/>
            <a:ext cx="3758396" cy="709981"/>
            <a:chOff x="5336931" y="1444134"/>
            <a:chExt cx="3758396" cy="709981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cxnSpLocks/>
              <a:stCxn id="6" idx="1"/>
            </p:cNvCxnSpPr>
            <p:nvPr/>
          </p:nvCxnSpPr>
          <p:spPr>
            <a:xfrm flipH="1">
              <a:off x="5336931" y="1628800"/>
              <a:ext cx="2406356" cy="5253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187462" y="2524254"/>
            <a:ext cx="3907866" cy="1048762"/>
            <a:chOff x="5187462" y="2524254"/>
            <a:chExt cx="3907866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187462" y="2524254"/>
              <a:ext cx="3907866" cy="616714"/>
              <a:chOff x="5184528" y="1444134"/>
              <a:chExt cx="3907866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cxnSpLocks/>
                <a:stCxn id="14" idx="1"/>
              </p:cNvCxnSpPr>
              <p:nvPr/>
            </p:nvCxnSpPr>
            <p:spPr>
              <a:xfrm flipH="1">
                <a:off x="5184528" y="1628800"/>
                <a:ext cx="255582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74862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initiate communication</a:t>
            </a:r>
          </a:p>
          <a:p>
            <a:pPr lvl="1"/>
            <a:r>
              <a:rPr lang="en-US" dirty="0"/>
              <a:t>do something else, i.e., compute</a:t>
            </a:r>
          </a:p>
          <a:p>
            <a:pPr lvl="1"/>
            <a:r>
              <a:rPr lang="en-US" dirty="0"/>
              <a:t>check whether communication done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overlap communication &amp; computation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/>
              <a:t>Implemented for</a:t>
            </a:r>
          </a:p>
          <a:p>
            <a:pPr lvl="1"/>
            <a:r>
              <a:rPr lang="en-US" dirty="0"/>
              <a:t>peer-to-peer communication</a:t>
            </a:r>
          </a:p>
          <a:p>
            <a:pPr lvl="1"/>
            <a:r>
              <a:rPr lang="en-US" dirty="0"/>
              <a:t>collective communication (since MPI-3)</a:t>
            </a:r>
          </a:p>
          <a:p>
            <a:r>
              <a:rPr lang="en-US" dirty="0"/>
              <a:t>In mpi4py, only peer-to-peer</a:t>
            </a:r>
          </a:p>
          <a:p>
            <a:pPr lvl="1"/>
            <a:r>
              <a:rPr lang="en-US" dirty="0"/>
              <a:t>Python objects</a:t>
            </a:r>
          </a:p>
          <a:p>
            <a:pPr lvl="1"/>
            <a:r>
              <a:rPr lang="en-US" dirty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182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depends on underlying</a:t>
              </a:r>
              <a:br>
                <a:rPr lang="en-US" dirty="0"/>
              </a:br>
              <a:r>
                <a:rPr lang="en-US" dirty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comm.isend</a:t>
            </a:r>
            <a:r>
              <a:rPr lang="en-US" dirty="0"/>
              <a:t>/</a:t>
            </a:r>
            <a:r>
              <a:rPr lang="en-US" dirty="0" err="1"/>
              <a:t>comm.irecv</a:t>
            </a:r>
            <a:r>
              <a:rPr lang="en-US" dirty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all communication done, save to</a:t>
              </a:r>
              <a:br>
                <a:rPr lang="en-US" dirty="0"/>
              </a:br>
              <a:r>
                <a:rPr lang="en-US" dirty="0"/>
                <a:t>    use </a:t>
              </a:r>
              <a:r>
                <a:rPr lang="en-US" dirty="0" err="1"/>
                <a:t>recv_buffer</a:t>
              </a:r>
              <a:r>
                <a:rPr lang="en-US" dirty="0"/>
                <a:t>,</a:t>
              </a:r>
              <a:br>
                <a:rPr lang="nl-BE" dirty="0"/>
              </a:br>
              <a:r>
                <a:rPr lang="nl-BE" dirty="0"/>
                <a:t>    </a:t>
              </a:r>
              <a:r>
                <a:rPr lang="nl-BE" dirty="0" err="1"/>
                <a:t>reuse</a:t>
              </a:r>
              <a:r>
                <a:rPr lang="nl-BE" dirty="0"/>
                <a:t> </a:t>
              </a:r>
              <a:r>
                <a:rPr lang="nl-BE" dirty="0" err="1"/>
                <a:t>recv_buffer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modify send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use receive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created communicators &amp; groups</a:t>
            </a:r>
          </a:p>
          <a:p>
            <a:r>
              <a:rPr lang="en-US" dirty="0"/>
              <a:t>Many more collectives</a:t>
            </a:r>
          </a:p>
          <a:p>
            <a:r>
              <a:rPr lang="en-US" dirty="0"/>
              <a:t>MPI I/O</a:t>
            </a:r>
          </a:p>
          <a:p>
            <a:r>
              <a:rPr lang="en-US" dirty="0"/>
              <a:t>One sided communication</a:t>
            </a:r>
          </a:p>
          <a:p>
            <a:r>
              <a:rPr lang="en-US" dirty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Out of scope for this presentation,</a:t>
            </a:r>
            <a:br>
              <a:rPr lang="en-US" sz="2800" dirty="0"/>
            </a:br>
            <a:r>
              <a:rPr lang="en-US" sz="2800" dirty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Deadlocks</a:t>
            </a:r>
          </a:p>
          <a:p>
            <a:pPr lvl="1"/>
            <a:r>
              <a:rPr lang="en-US" dirty="0"/>
              <a:t>Blocking communication</a:t>
            </a:r>
          </a:p>
          <a:p>
            <a:r>
              <a:rPr lang="en-US" dirty="0"/>
              <a:t>Race conditions</a:t>
            </a:r>
          </a:p>
          <a:p>
            <a:pPr lvl="1"/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One-sided communication</a:t>
            </a:r>
          </a:p>
          <a:p>
            <a:r>
              <a:rPr lang="en-US" dirty="0"/>
              <a:t>Bad performance</a:t>
            </a:r>
          </a:p>
          <a:p>
            <a:pPr lvl="1"/>
            <a:r>
              <a:rPr lang="en-US" dirty="0"/>
              <a:t>Load imbalance</a:t>
            </a:r>
          </a:p>
          <a:p>
            <a:pPr lvl="1"/>
            <a:r>
              <a:rPr lang="en-US" dirty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Follow the specs</a:t>
            </a:r>
            <a:br>
              <a:rPr lang="en-US" sz="2800" dirty="0"/>
            </a:br>
            <a:r>
              <a:rPr lang="en-US" sz="2800" dirty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MPI in general</a:t>
            </a:r>
          </a:p>
          <a:p>
            <a:pPr lvl="1"/>
            <a:r>
              <a:rPr lang="en-US" dirty="0"/>
              <a:t>Nice, versatile programming model </a:t>
            </a:r>
          </a:p>
          <a:p>
            <a:pPr lvl="1"/>
            <a:r>
              <a:rPr lang="en-US" dirty="0"/>
              <a:t>MPI has very extensive specification</a:t>
            </a:r>
          </a:p>
          <a:p>
            <a:pPr lvl="2"/>
            <a:r>
              <a:rPr lang="en-US" dirty="0"/>
              <a:t>Freely available as PDF</a:t>
            </a:r>
          </a:p>
          <a:p>
            <a:pPr lvl="2"/>
            <a:r>
              <a:rPr lang="en-US" dirty="0"/>
              <a:t>Easy to read, many examples</a:t>
            </a:r>
          </a:p>
          <a:p>
            <a:pPr lvl="1"/>
            <a:r>
              <a:rPr lang="en-US" dirty="0"/>
              <a:t>Many nitty-gritty details</a:t>
            </a:r>
          </a:p>
          <a:p>
            <a:pPr lvl="2"/>
            <a:r>
              <a:rPr lang="en-US" dirty="0"/>
              <a:t>Important for efficiency</a:t>
            </a:r>
          </a:p>
          <a:p>
            <a:r>
              <a:rPr lang="en-US" dirty="0"/>
              <a:t>mpi4py specific</a:t>
            </a:r>
          </a:p>
          <a:p>
            <a:pPr lvl="1"/>
            <a:r>
              <a:rPr lang="en-US" dirty="0"/>
              <a:t>Nice when used well</a:t>
            </a:r>
          </a:p>
          <a:p>
            <a:pPr lvl="1"/>
            <a:r>
              <a:rPr lang="en-US" dirty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400" dirty="0">
                <a:hlinkClick r:id="rId2"/>
              </a:rPr>
              <a:t>https://github.com/gjbex/Python-for-HPC/tree/master/source-code/pyspark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  <a:p>
            <a:pPr lvl="1"/>
            <a:r>
              <a:rPr lang="en-US" dirty="0"/>
              <a:t>Volume</a:t>
            </a:r>
          </a:p>
          <a:p>
            <a:pPr lvl="1"/>
            <a:r>
              <a:rPr lang="en-US" dirty="0"/>
              <a:t>Velocity</a:t>
            </a:r>
          </a:p>
          <a:p>
            <a:pPr lvl="1"/>
            <a:r>
              <a:rPr lang="en-US" dirty="0"/>
              <a:t>Variety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Data will be analyzed by distributed computation</a:t>
            </a:r>
          </a:p>
          <a:p>
            <a:r>
              <a:rPr lang="en-US" dirty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Mostly not that big, but well…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Hadoop</a:t>
            </a:r>
          </a:p>
          <a:p>
            <a:pPr lvl="1"/>
            <a:r>
              <a:rPr lang="en-US" dirty="0"/>
              <a:t>Simple computational model: MapReduce</a:t>
            </a:r>
          </a:p>
          <a:p>
            <a:pPr lvl="2"/>
            <a:r>
              <a:rPr lang="en-US" dirty="0"/>
              <a:t>Sequence of map and reduce operations</a:t>
            </a:r>
          </a:p>
          <a:p>
            <a:pPr lvl="2"/>
            <a:r>
              <a:rPr lang="en-US" dirty="0"/>
              <a:t>Data flow model: DAG</a:t>
            </a:r>
          </a:p>
          <a:p>
            <a:pPr lvl="1"/>
            <a:r>
              <a:rPr lang="en-US" dirty="0"/>
              <a:t>Ecosystem</a:t>
            </a:r>
          </a:p>
          <a:p>
            <a:pPr lvl="2"/>
            <a:r>
              <a:rPr lang="en-US" dirty="0"/>
              <a:t>File system: HDFS</a:t>
            </a:r>
          </a:p>
          <a:p>
            <a:pPr lvl="2"/>
            <a:r>
              <a:rPr lang="en-US" dirty="0"/>
              <a:t>Scheduler: </a:t>
            </a:r>
            <a:r>
              <a:rPr lang="en-US" dirty="0" err="1"/>
              <a:t>JobTracker</a:t>
            </a:r>
            <a:r>
              <a:rPr lang="en-US" dirty="0"/>
              <a:t>/</a:t>
            </a:r>
            <a:r>
              <a:rPr lang="en-US" dirty="0" err="1"/>
              <a:t>TaskTracker</a:t>
            </a:r>
            <a:endParaRPr lang="en-US" dirty="0"/>
          </a:p>
          <a:p>
            <a:pPr lvl="2"/>
            <a:r>
              <a:rPr lang="en-US" dirty="0"/>
              <a:t>Resource managers: Yarn, </a:t>
            </a:r>
            <a:r>
              <a:rPr lang="en-US" dirty="0" err="1"/>
              <a:t>Mesos</a:t>
            </a:r>
            <a:endParaRPr lang="en-US" dirty="0"/>
          </a:p>
          <a:p>
            <a:pPr lvl="2"/>
            <a:r>
              <a:rPr lang="en-US" dirty="0"/>
              <a:t>Distributed databases: </a:t>
            </a:r>
            <a:r>
              <a:rPr lang="en-US" dirty="0" err="1"/>
              <a:t>Hbase</a:t>
            </a:r>
            <a:r>
              <a:rPr lang="en-US" dirty="0"/>
              <a:t>, Hive</a:t>
            </a:r>
          </a:p>
          <a:p>
            <a:pPr lvl="2"/>
            <a:r>
              <a:rPr lang="en-US" dirty="0"/>
              <a:t>Machine learning library: Mahout</a:t>
            </a:r>
          </a:p>
          <a:p>
            <a:pPr lvl="1"/>
            <a:r>
              <a:rPr lang="en-US" dirty="0"/>
              <a:t>Deployment on cluster</a:t>
            </a:r>
          </a:p>
          <a:p>
            <a:pPr lvl="2"/>
            <a:r>
              <a:rPr lang="en-US" dirty="0"/>
              <a:t>Management nodes</a:t>
            </a:r>
          </a:p>
          <a:p>
            <a:pPr lvl="2"/>
            <a:r>
              <a:rPr lang="en-US" dirty="0"/>
              <a:t>Storage nodes</a:t>
            </a:r>
          </a:p>
          <a:p>
            <a:pPr lvl="2"/>
            <a:r>
              <a:rPr lang="en-US" dirty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Mostly same nodes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primes.py 1000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{'append' of 'list'}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0.001    0.000    0.001    0.000 {'join' of '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Communication via file system</a:t>
            </a:r>
          </a:p>
          <a:p>
            <a:pPr lvl="1"/>
            <a:r>
              <a:rPr lang="en-US" dirty="0"/>
              <a:t>Not so smart scheduler: many data transfers between nodes</a:t>
            </a:r>
          </a:p>
          <a:p>
            <a:r>
              <a:rPr lang="en-US" dirty="0"/>
              <a:t>Computational model: DAG</a:t>
            </a:r>
          </a:p>
          <a:p>
            <a:pPr lvl="1"/>
            <a:r>
              <a:rPr lang="en-US" dirty="0"/>
              <a:t>No iterations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In-memory processing</a:t>
            </a:r>
          </a:p>
          <a:p>
            <a:pPr lvl="1"/>
            <a:r>
              <a:rPr lang="en-US" dirty="0"/>
              <a:t>If not possible, efficient spill over to disk</a:t>
            </a:r>
          </a:p>
          <a:p>
            <a:r>
              <a:rPr lang="en-US" dirty="0"/>
              <a:t>Richer computational model</a:t>
            </a:r>
          </a:p>
          <a:p>
            <a:pPr lvl="1"/>
            <a:r>
              <a:rPr lang="en-US" dirty="0"/>
              <a:t>Do what you want… if you don’t care about performance</a:t>
            </a:r>
          </a:p>
          <a:p>
            <a:r>
              <a:rPr lang="en-US" dirty="0"/>
              <a:t>Basic building block: RDDs</a:t>
            </a:r>
          </a:p>
          <a:p>
            <a:pPr lvl="1"/>
            <a:r>
              <a:rPr lang="en-US" dirty="0"/>
              <a:t>Resilient Distributed Datasets</a:t>
            </a:r>
          </a:p>
          <a:p>
            <a:pPr lvl="1"/>
            <a:r>
              <a:rPr lang="en-US" dirty="0"/>
              <a:t>Similar in spirit to </a:t>
            </a:r>
            <a:r>
              <a:rPr lang="en-US" dirty="0" err="1"/>
              <a:t>dataframes</a:t>
            </a:r>
            <a:r>
              <a:rPr lang="en-US" dirty="0"/>
              <a:t> in R or pandas</a:t>
            </a:r>
          </a:p>
          <a:p>
            <a:r>
              <a:rPr lang="en-US" dirty="0"/>
              <a:t>Programming Spark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Scala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text file</a:t>
            </a:r>
          </a:p>
          <a:p>
            <a:pPr lvl="1"/>
            <a:r>
              <a:rPr lang="en-US" dirty="0"/>
              <a:t>Each line is an item in RDD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list-like objects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sequence files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/>
              <a:t>: </a:t>
            </a:r>
            <a:r>
              <a:rPr lang="en-US" sz="2400" dirty="0" err="1"/>
              <a:t>SparkContext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some values (as a list)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all values as list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How many elements?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Save values to file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this blows up in your</a:t>
            </a:r>
            <a:br>
              <a:rPr lang="en-US" dirty="0"/>
            </a:br>
            <a:r>
              <a:rPr lang="en-US" dirty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function to each element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Filtering elements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Reductions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local, little need</a:t>
            </a:r>
            <a:br>
              <a:rPr lang="en-US" dirty="0"/>
            </a:br>
            <a:r>
              <a:rPr lang="en-US" dirty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lazy evaluation, for transformations,</a:t>
            </a:r>
            <a:br>
              <a:rPr lang="en-US" dirty="0"/>
            </a:br>
            <a:r>
              <a:rPr lang="en-US" dirty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can be interpreted as sets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convenient (or necessary) to label data for aggregation: key/value tuples, e.g.,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Key/value based operations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non-local, lots of</a:t>
            </a:r>
            <a:br>
              <a:rPr lang="en-US" dirty="0"/>
            </a:br>
            <a:r>
              <a:rPr lang="en-US" dirty="0"/>
              <a:t>           communication between workers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key/value pair 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/>
              <a:t>: (K,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)), only common keys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</a:t>
            </a:r>
            <a:r>
              <a:rPr lang="en-US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/>
              <a:t>: (K, (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2</a:t>
            </a:r>
            <a:r>
              <a:rPr lang="en-US" dirty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Read-only</a:t>
            </a:r>
            <a:r>
              <a:rPr lang="en-US" dirty="0"/>
              <a:t> variable cached on each worker, e.g.,</a:t>
            </a:r>
          </a:p>
          <a:p>
            <a:pPr lvl="1"/>
            <a:r>
              <a:rPr lang="en-US" dirty="0"/>
              <a:t>parameter settings for algorithm</a:t>
            </a:r>
          </a:p>
          <a:p>
            <a:pPr lvl="1"/>
            <a:r>
              <a:rPr lang="en-US" dirty="0"/>
              <a:t>input data for parameter sweep scenarios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[0.5, 12.3]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cs typeface="Courier New" panose="02070309020205020404" pitchFamily="49" charset="0"/>
              </a:rPr>
              <a:t>Never modify </a:t>
            </a:r>
            <a:r>
              <a:rPr lang="en-US" dirty="0" err="1">
                <a:cs typeface="Courier New" panose="02070309020205020404" pitchFamily="49" charset="0"/>
              </a:rPr>
              <a:t>global_params</a:t>
            </a:r>
            <a:r>
              <a:rPr lang="en-US" dirty="0">
                <a:cs typeface="Courier New" panose="02070309020205020404" pitchFamily="49" charset="0"/>
              </a:rPr>
              <a:t>, or even </a:t>
            </a:r>
            <a:r>
              <a:rPr lang="en-US" dirty="0" err="1">
                <a:cs typeface="Courier New" panose="02070309020205020404" pitchFamily="49" charset="0"/>
              </a:rPr>
              <a:t>params</a:t>
            </a:r>
            <a:r>
              <a:rPr lang="en-US" dirty="0">
                <a:cs typeface="Courier New" panose="02070309020205020404" pitchFamily="49" charset="0"/>
              </a:rPr>
              <a:t>!</a:t>
            </a:r>
          </a:p>
          <a:p>
            <a:r>
              <a:rPr lang="en-US" dirty="0">
                <a:cs typeface="Courier New" panose="02070309020205020404" pitchFamily="49" charset="0"/>
              </a:rPr>
              <a:t>Use value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30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http://bit.ly/2RChBRa</a:t>
            </a:r>
            <a:r>
              <a:rPr lang="en-US" sz="3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FD2A7-2939-49F2-BA8D-343BF9C4A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6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profiles: </a:t>
            </a:r>
            <a:r>
              <a:rPr lang="en-US" dirty="0" err="1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-o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Update-only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Used for counters</a:t>
            </a:r>
          </a:p>
          <a:p>
            <a:pPr lvl="1"/>
            <a:r>
              <a:rPr lang="en-US" dirty="0"/>
              <a:t>Used for cumulative sums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Update value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Final result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accumulators,</a:t>
            </a:r>
          </a:p>
          <a:p>
            <a:r>
              <a:rPr lang="en-US" sz="2400" i="1" dirty="0"/>
              <a:t>not</a:t>
            </a:r>
            <a:r>
              <a:rPr lang="en-US" sz="2400" dirty="0"/>
              <a:t> closures!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model is rich</a:t>
            </a:r>
          </a:p>
          <a:p>
            <a:r>
              <a:rPr lang="en-US" dirty="0"/>
              <a:t>Spark is fairly easy to use</a:t>
            </a:r>
          </a:p>
          <a:p>
            <a:r>
              <a:rPr lang="en-US" dirty="0"/>
              <a:t>However… </a:t>
            </a:r>
            <a:r>
              <a:rPr lang="en-US" i="1" dirty="0"/>
              <a:t>very slow </a:t>
            </a:r>
            <a:r>
              <a:rPr lang="en-US" dirty="0"/>
              <a:t>when used unwisely</a:t>
            </a:r>
          </a:p>
          <a:p>
            <a:r>
              <a:rPr lang="en-US" dirty="0"/>
              <a:t>Even then… lots of overhead with respect to worker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consist of partitions, distributed</a:t>
            </a:r>
          </a:p>
          <a:p>
            <a:r>
              <a:rPr lang="en-US" dirty="0"/>
              <a:t>Some operation require non-local data,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Shuffle: data is transferred between workers</a:t>
            </a:r>
          </a:p>
          <a:p>
            <a:pPr lvl="1"/>
            <a:r>
              <a:rPr lang="en-US" dirty="0"/>
              <a:t>Expensive operation in terms of performance</a:t>
            </a:r>
          </a:p>
          <a:p>
            <a:pPr lvl="1"/>
            <a:r>
              <a:rPr lang="en-US" dirty="0"/>
              <a:t>Order of operations impacts performance</a:t>
            </a:r>
          </a:p>
          <a:p>
            <a:pPr lvl="2"/>
            <a:r>
              <a:rPr lang="en-US" dirty="0"/>
              <a:t>Reduce data size as much as possible before shuffle</a:t>
            </a:r>
          </a:p>
          <a:p>
            <a:pPr lvl="1"/>
            <a:r>
              <a:rPr lang="en-US" dirty="0"/>
              <a:t>RDDs can be repartitioned: causes shuffle, but may improve data locality</a:t>
            </a:r>
          </a:p>
          <a:p>
            <a:pPr lvl="1"/>
            <a:r>
              <a:rPr lang="en-US" dirty="0"/>
              <a:t>RDDs can be coalesced: causes shuffle, but increases partition size, so more efficient computations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Partitions can be dropped to free memory</a:t>
            </a:r>
          </a:p>
          <a:p>
            <a:pPr lvl="1"/>
            <a:r>
              <a:rPr lang="en-US" dirty="0"/>
              <a:t>Need to be recomputed when needed again</a:t>
            </a:r>
          </a:p>
          <a:p>
            <a:r>
              <a:rPr lang="en-US" dirty="0"/>
              <a:t>Caching/persistence: indicate that RDD will be reused later during computation: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Several strategies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/>
              <a:t>: keep as much as possible in memory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/>
              <a:t>: overflow to disk storage if necessary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>
                <a:cs typeface="Courier New" panose="02070309020205020404" pitchFamily="49" charset="0"/>
              </a:rPr>
              <a:t>, </a:t>
            </a:r>
            <a:r>
              <a:rPr lang="en-US" dirty="0"/>
              <a:t>: better memory efficiency, CPU intensive reads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/>
              <a:t>, …: replication on two workers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details about Spark, RDDs</a:t>
            </a:r>
          </a:p>
          <a:p>
            <a:r>
              <a:rPr lang="en-US" dirty="0" err="1"/>
              <a:t>SQLContext</a:t>
            </a:r>
            <a:endParaRPr lang="en-US" dirty="0"/>
          </a:p>
          <a:p>
            <a:pPr lvl="1"/>
            <a:r>
              <a:rPr lang="en-US" dirty="0" err="1"/>
              <a:t>dataframes</a:t>
            </a:r>
            <a:r>
              <a:rPr lang="en-US" dirty="0"/>
              <a:t> from</a:t>
            </a:r>
          </a:p>
          <a:p>
            <a:pPr lvl="2"/>
            <a:r>
              <a:rPr lang="en-US" dirty="0"/>
              <a:t>JSON files</a:t>
            </a:r>
          </a:p>
          <a:p>
            <a:pPr lvl="2"/>
            <a:r>
              <a:rPr lang="en-US" dirty="0"/>
              <a:t>JDBC</a:t>
            </a:r>
          </a:p>
          <a:p>
            <a:pPr lvl="2"/>
            <a:r>
              <a:rPr lang="en-US" dirty="0"/>
              <a:t>Hive</a:t>
            </a:r>
          </a:p>
          <a:p>
            <a:pPr lvl="2"/>
            <a:r>
              <a:rPr lang="en-US" dirty="0"/>
              <a:t>Parquet files</a:t>
            </a:r>
          </a:p>
          <a:p>
            <a:r>
              <a:rPr lang="en-US" dirty="0"/>
              <a:t>Machine learning library </a:t>
            </a:r>
            <a:r>
              <a:rPr lang="en-US" dirty="0" err="1"/>
              <a:t>MLlib</a:t>
            </a:r>
            <a:endParaRPr lang="en-US" dirty="0"/>
          </a:p>
          <a:p>
            <a:pPr lvl="1"/>
            <a:r>
              <a:rPr lang="en-US" dirty="0"/>
              <a:t>statistics: hypothesis testing, significance testing</a:t>
            </a:r>
          </a:p>
          <a:p>
            <a:pPr lvl="1"/>
            <a:r>
              <a:rPr lang="en-US" dirty="0"/>
              <a:t>linear models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decision trees, random forest</a:t>
            </a:r>
          </a:p>
          <a:p>
            <a:pPr lvl="1"/>
            <a:r>
              <a:rPr lang="en-US" dirty="0"/>
              <a:t>SVD, PCA</a:t>
            </a:r>
          </a:p>
          <a:p>
            <a:pPr lvl="1"/>
            <a:r>
              <a:rPr lang="en-US" dirty="0"/>
              <a:t>pattern mining</a:t>
            </a:r>
          </a:p>
          <a:p>
            <a:r>
              <a:rPr lang="en-US" dirty="0"/>
              <a:t>Graph processing library </a:t>
            </a:r>
            <a:r>
              <a:rPr lang="en-US" dirty="0" err="1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Lot of potential</a:t>
            </a:r>
          </a:p>
          <a:p>
            <a:r>
              <a:rPr lang="en-US" sz="2400" dirty="0"/>
              <a:t>in data science!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(Relatively) rich programming paradigm</a:t>
            </a:r>
          </a:p>
          <a:p>
            <a:r>
              <a:rPr lang="en-US" dirty="0"/>
              <a:t>Efficient when used well</a:t>
            </a:r>
          </a:p>
          <a:p>
            <a:r>
              <a:rPr lang="en-US" dirty="0"/>
              <a:t>Support multiple models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a2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identifies functions as hotspots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works on lines of code</a:t>
            </a:r>
          </a:p>
          <a:p>
            <a:pPr lvl="1"/>
            <a:r>
              <a:rPr lang="en-US" dirty="0"/>
              <a:t>more detailed information</a:t>
            </a:r>
          </a:p>
          <a:p>
            <a:pPr lvl="1"/>
            <a:r>
              <a:rPr lang="en-US" dirty="0"/>
              <a:t>(much) more overhead</a:t>
            </a:r>
          </a:p>
          <a:p>
            <a:r>
              <a:rPr lang="en-US" dirty="0"/>
              <a:t>Optimization workflow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to identify target functions for optimization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only on those functions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/>
              <a:t> decorator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microbenchmarks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/>
              <a:t> to experiment</a:t>
            </a:r>
          </a:p>
          <a:p>
            <a:pPr lvl="1"/>
            <a:r>
              <a:rPr lang="en-US" dirty="0"/>
              <a:t>run tests after each modification (use unit testing &amp; version control)!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https://github.com/gjbex/Python-for-HPC/tree/master/source-code/numba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40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Annotate Python functions with decorators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fully automatic and transparent</a:t>
            </a:r>
          </a:p>
          <a:p>
            <a:r>
              <a:rPr lang="en-US" dirty="0"/>
              <a:t>For better performance, provide type information</a:t>
            </a:r>
          </a:p>
          <a:p>
            <a:r>
              <a:rPr lang="en-US" dirty="0"/>
              <a:t>Can generate code for GPGPUs</a:t>
            </a:r>
          </a:p>
          <a:p>
            <a:pPr lvl="1"/>
            <a:r>
              <a:rPr lang="en-US" dirty="0"/>
              <a:t>but you'd have to know some CUDA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7562" y="4341531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9961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112571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5.56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226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301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3.25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54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50434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265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1335" y="656923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61" y="1301265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23092" y="1690689"/>
            <a:ext cx="111395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That was</a:t>
            </a:r>
            <a:br>
              <a:rPr lang="en-US" sz="2000" dirty="0"/>
            </a:br>
            <a:r>
              <a:rPr lang="en-US" sz="2000" i="1" dirty="0"/>
              <a:t>trivial!</a:t>
            </a:r>
          </a:p>
        </p:txBody>
      </p:sp>
    </p:spTree>
    <p:extLst>
      <p:ext uri="{BB962C8B-B14F-4D97-AF65-F5344CB8AC3E}">
        <p14:creationId xmlns:p14="http://schemas.microsoft.com/office/powerpoint/2010/main" val="358160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work?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array import array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4773" y="6573023"/>
              <a:ext cx="117763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964" y="1297481"/>
            <a:ext cx="3887603" cy="5513272"/>
            <a:chOff x="304800" y="1371600"/>
            <a:chExt cx="3887603" cy="5513272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np.zeros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01335" y="6577095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7600" y="2696307"/>
            <a:ext cx="1341357" cy="882085"/>
            <a:chOff x="3657600" y="2696307"/>
            <a:chExt cx="1341357" cy="882085"/>
          </a:xfrm>
        </p:grpSpPr>
        <p:sp>
          <p:nvSpPr>
            <p:cNvPr id="14" name="TextBox 13"/>
            <p:cNvSpPr txBox="1"/>
            <p:nvPr/>
          </p:nvSpPr>
          <p:spPr>
            <a:xfrm>
              <a:off x="3867413" y="2932061"/>
              <a:ext cx="85921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Minor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change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657600" y="2696307"/>
              <a:ext cx="1341357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2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work: timings?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250429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81.9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2.18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99.3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878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10 loops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89593" cy="1066800"/>
            <a:chOff x="6858000" y="3200400"/>
            <a:chExt cx="1989593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7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1.2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362554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is just slightly faster,</a:t>
            </a:r>
            <a:br>
              <a:rPr lang="en-US" sz="2400" dirty="0"/>
            </a:br>
            <a:r>
              <a:rPr lang="en-US" sz="2400" dirty="0"/>
              <a:t>there be dragons…</a:t>
            </a:r>
          </a:p>
        </p:txBody>
      </p:sp>
    </p:spTree>
    <p:extLst>
      <p:ext uri="{BB962C8B-B14F-4D97-AF65-F5344CB8AC3E}">
        <p14:creationId xmlns:p14="http://schemas.microsoft.com/office/powerpoint/2010/main" val="31716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2CBA6C-8CC5-4E6E-8119-6BF0A816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DC9BACF6-BD25-4DF6-9043-F95F8BA2B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25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JIT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5706" y="1513233"/>
            <a:ext cx="8457418" cy="2308324"/>
            <a:chOff x="4951597" y="1371600"/>
            <a:chExt cx="8457418" cy="230832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093527" y="3372147"/>
              <a:ext cx="131548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5705" y="3985507"/>
            <a:ext cx="8457092" cy="2308324"/>
            <a:chOff x="4951597" y="1371600"/>
            <a:chExt cx="8457092" cy="2308324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(void(complex128[:], int32[:], float64, int32))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09414" y="3372147"/>
              <a:ext cx="17992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julia_numba_eager.py</a:t>
              </a:r>
              <a:endParaRPr lang="nl-BE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74971" y="4260813"/>
            <a:ext cx="2467634" cy="646331"/>
            <a:chOff x="3043431" y="140677"/>
            <a:chExt cx="246763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3579446" y="140677"/>
              <a:ext cx="19316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Function signature</a:t>
              </a:r>
              <a:br>
                <a:rPr lang="en-US" dirty="0">
                  <a:solidFill>
                    <a:srgbClr val="0070C0"/>
                  </a:solidFill>
                </a:rPr>
              </a:br>
              <a:r>
                <a:rPr lang="en-US" dirty="0">
                  <a:solidFill>
                    <a:srgbClr val="0070C0"/>
                  </a:solidFill>
                </a:rPr>
                <a:t>specification</a:t>
              </a:r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>
              <a:off x="3043431" y="463843"/>
              <a:ext cx="536015" cy="2129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727418" y="6321366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2195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7261" y="1087861"/>
            <a:ext cx="2809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912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8368" y="2974385"/>
            <a:ext cx="769763" cy="1066800"/>
            <a:chOff x="6513537" y="3200400"/>
            <a:chExt cx="769763" cy="1066800"/>
          </a:xfrm>
        </p:grpSpPr>
        <p:sp>
          <p:nvSpPr>
            <p:cNvPr id="23" name="Curved Left Arrow 22"/>
            <p:cNvSpPr/>
            <p:nvPr/>
          </p:nvSpPr>
          <p:spPr>
            <a:xfrm>
              <a:off x="6858000" y="3200400"/>
              <a:ext cx="386861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537" y="3533745"/>
              <a:ext cx="7697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2.4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</a:t>
              </a:r>
            </a:p>
            <a:p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9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192797"/>
              </p:ext>
            </p:extLst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numba</a:t>
                      </a:r>
                      <a:r>
                        <a:rPr lang="en-US" dirty="0"/>
                        <a:t>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int8, uint8, int16, uint16, int32, uint32,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int64, u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float32, float64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complex64, complex128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1D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2D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float64[:, 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428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</a:t>
            </a:r>
            <a:r>
              <a:rPr lang="en-US" sz="2400" dirty="0" err="1"/>
              <a:t>numba</a:t>
            </a:r>
            <a:r>
              <a:rPr lang="en-US" sz="2400" dirty="0"/>
              <a:t>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2256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element-wise on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lvl="1"/>
            <a:r>
              <a:rPr lang="en-US" dirty="0"/>
              <a:t>supports reduction, accumulation, broadcasting</a:t>
            </a:r>
          </a:p>
          <a:p>
            <a:pPr lvl="1"/>
            <a:r>
              <a:rPr lang="en-US" dirty="0"/>
              <a:t>can be written in C/</a:t>
            </a:r>
            <a:r>
              <a:rPr lang="en-US" dirty="0" err="1"/>
              <a:t>Cython</a:t>
            </a:r>
            <a:endParaRPr lang="en-US" dirty="0"/>
          </a:p>
          <a:p>
            <a:pPr lvl="2"/>
            <a:r>
              <a:rPr lang="en-US" dirty="0"/>
              <a:t>cumbersome</a:t>
            </a:r>
          </a:p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vectorize</a:t>
            </a:r>
            <a:r>
              <a:rPr lang="en-US" dirty="0"/>
              <a:t>: create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guvectorize</a:t>
            </a:r>
            <a:r>
              <a:rPr lang="en-US" dirty="0"/>
              <a:t>: create generalized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507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ufunc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43454" y="1715196"/>
            <a:ext cx="8454559" cy="2800767"/>
            <a:chOff x="4951597" y="1371600"/>
            <a:chExt cx="8454559" cy="2800767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4951597" y="1371600"/>
              <a:ext cx="8454559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void(complex128[:], float64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int32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int32[:]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'(n),(),()-&gt;(n)'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max_norm, max_iters,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z.real**2 + z.imag**2 &lt;= max_norm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**2: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5618" y="3864590"/>
              <a:ext cx="126053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julia_ufunc.py</a:t>
              </a:r>
              <a:endParaRPr lang="nl-BE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3454" y="4935965"/>
            <a:ext cx="647965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iterations = julia_set(domain, max_norm, max_iters)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79468" y="5575412"/>
            <a:ext cx="3386183" cy="1061775"/>
            <a:chOff x="879468" y="5575412"/>
            <a:chExt cx="3386183" cy="1061775"/>
          </a:xfrm>
        </p:grpSpPr>
        <p:grpSp>
          <p:nvGrpSpPr>
            <p:cNvPr id="14" name="Group 13"/>
            <p:cNvGrpSpPr/>
            <p:nvPr/>
          </p:nvGrpSpPr>
          <p:grpSpPr>
            <a:xfrm>
              <a:off x="879468" y="5575412"/>
              <a:ext cx="3386183" cy="1061775"/>
              <a:chOff x="2807250" y="-317096"/>
              <a:chExt cx="3386183" cy="106177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807250" y="375347"/>
                <a:ext cx="338618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2D arrays: automatic broadcasting</a:t>
                </a:r>
              </a:p>
            </p:txBody>
          </p:sp>
          <p:cxnSp>
            <p:nvCxnSpPr>
              <p:cNvPr id="16" name="Straight Arrow Connector 15"/>
              <p:cNvCxnSpPr>
                <a:stCxn id="15" idx="0"/>
              </p:cNvCxnSpPr>
              <p:nvPr/>
            </p:nvCxnSpPr>
            <p:spPr>
              <a:xfrm flipH="1" flipV="1">
                <a:off x="3481453" y="-317096"/>
                <a:ext cx="1018889" cy="692443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/>
            <p:cNvCxnSpPr>
              <a:stCxn id="15" idx="0"/>
            </p:cNvCxnSpPr>
            <p:nvPr/>
          </p:nvCxnSpPr>
          <p:spPr>
            <a:xfrm flipV="1">
              <a:off x="2572560" y="5575412"/>
              <a:ext cx="955567" cy="69244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692582" y="2938653"/>
            <a:ext cx="3451418" cy="1207771"/>
            <a:chOff x="5692582" y="2938653"/>
            <a:chExt cx="3451418" cy="1207771"/>
          </a:xfrm>
        </p:grpSpPr>
        <p:grpSp>
          <p:nvGrpSpPr>
            <p:cNvPr id="31" name="Group 30"/>
            <p:cNvGrpSpPr/>
            <p:nvPr/>
          </p:nvGrpSpPr>
          <p:grpSpPr>
            <a:xfrm>
              <a:off x="5692582" y="2938653"/>
              <a:ext cx="3317890" cy="768640"/>
              <a:chOff x="5692582" y="2938653"/>
              <a:chExt cx="3317890" cy="76864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223316" y="2938653"/>
                <a:ext cx="1787156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Don't forget!</a:t>
                </a:r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6457950" y="3169486"/>
                <a:ext cx="765366" cy="537807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3" idx="1"/>
              </p:cNvCxnSpPr>
              <p:nvPr/>
            </p:nvCxnSpPr>
            <p:spPr>
              <a:xfrm flipH="1">
                <a:off x="5692582" y="3169486"/>
                <a:ext cx="1530734" cy="283841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1912" y="3354336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/>
          <p:cNvSpPr txBox="1"/>
          <p:nvPr/>
        </p:nvSpPr>
        <p:spPr>
          <a:xfrm>
            <a:off x="3333261" y="1356309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1680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718580" y="1288384"/>
            <a:ext cx="1291892" cy="904163"/>
            <a:chOff x="7590211" y="3342243"/>
            <a:chExt cx="1291892" cy="904163"/>
          </a:xfrm>
        </p:grpSpPr>
        <p:sp>
          <p:nvSpPr>
            <p:cNvPr id="25" name="TextBox 24"/>
            <p:cNvSpPr txBox="1"/>
            <p:nvPr/>
          </p:nvSpPr>
          <p:spPr>
            <a:xfrm>
              <a:off x="7590211" y="3342243"/>
              <a:ext cx="1291892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Return type</a:t>
              </a:r>
            </a:p>
          </p:txBody>
        </p:sp>
        <p:cxnSp>
          <p:nvCxnSpPr>
            <p:cNvPr id="27" name="Straight Arrow Connector 26"/>
            <p:cNvCxnSpPr>
              <a:stCxn id="25" idx="2"/>
            </p:cNvCxnSpPr>
            <p:nvPr/>
          </p:nvCxnSpPr>
          <p:spPr>
            <a:xfrm flipH="1">
              <a:off x="8132493" y="3711575"/>
              <a:ext cx="103664" cy="53483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54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Very simple to use</a:t>
            </a:r>
          </a:p>
          <a:p>
            <a:pPr lvl="2"/>
            <a:r>
              <a:rPr lang="en-US" dirty="0"/>
              <a:t>Offers excellent speedups when applicable</a:t>
            </a:r>
          </a:p>
          <a:p>
            <a:pPr lvl="2"/>
            <a:r>
              <a:rPr lang="en-US" dirty="0"/>
              <a:t>Easy to create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Black box</a:t>
            </a:r>
          </a:p>
          <a:p>
            <a:pPr lvl="2"/>
            <a:r>
              <a:rPr lang="en-US" dirty="0"/>
              <a:t>Requires </a:t>
            </a:r>
            <a:r>
              <a:rPr lang="en-US" dirty="0" err="1"/>
              <a:t>numba</a:t>
            </a:r>
            <a:r>
              <a:rPr lang="en-US" dirty="0"/>
              <a:t> install</a:t>
            </a:r>
          </a:p>
          <a:p>
            <a:r>
              <a:rPr lang="en-US" dirty="0"/>
              <a:t>Features not covered here:</a:t>
            </a:r>
          </a:p>
          <a:p>
            <a:pPr lvl="1"/>
            <a:r>
              <a:rPr lang="en-US" dirty="0"/>
              <a:t>Automatic parallelization: experimental</a:t>
            </a:r>
          </a:p>
          <a:p>
            <a:pPr lvl="1"/>
            <a:r>
              <a:rPr lang="en-US" dirty="0"/>
              <a:t>CUDA code generation: requires familiarity with CUDA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https://github.com/gjbex/Python-for-HPC/tree/master/source-code/cython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Annotate Python code with type information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requires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file</a:t>
            </a:r>
          </a:p>
          <a:p>
            <a:r>
              <a:rPr lang="en-US" dirty="0"/>
              <a:t>Shared library is build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72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Cython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649138" y="1862207"/>
            <a:ext cx="4373313" cy="4401207"/>
            <a:chOff x="490082" y="1402078"/>
            <a:chExt cx="4373313" cy="44012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490082" y="140208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nl-B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primes: cython.int[1000]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cython.compiled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primes = [0] *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[prime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prime</a:t>
              </a:r>
            </a:p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in primes[: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91563" y="1402078"/>
              <a:ext cx="107183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primes_c.py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1549" y="1862207"/>
            <a:ext cx="4373313" cy="4401206"/>
            <a:chOff x="4951597" y="1371599"/>
            <a:chExt cx="4373313" cy="4401206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primes = [0]*1000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33842" y="137159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Motivating example:</a:t>
            </a:r>
            <a:br>
              <a:rPr lang="en-US" dirty="0"/>
            </a:br>
            <a:r>
              <a:rPr lang="en-US" dirty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7" y="1676400"/>
            <a:ext cx="6167303" cy="1820174"/>
            <a:chOff x="304799" y="1371600"/>
            <a:chExt cx="6167303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799" y="1371600"/>
              <a:ext cx="6167303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('primes_c.py’,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language_level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=‘3str’)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52956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1336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Fairly painless,</a:t>
            </a:r>
            <a:br>
              <a:rPr lang="en-US" sz="2400" dirty="0"/>
            </a:br>
            <a:r>
              <a:rPr lang="en-US" sz="2400" dirty="0"/>
              <a:t>don't forget to</a:t>
            </a:r>
            <a:br>
              <a:rPr lang="en-US" sz="2400" dirty="0"/>
            </a:br>
            <a:r>
              <a:rPr lang="en-US" sz="2400" dirty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primes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results = primes(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like any</a:t>
              </a:r>
              <a:br>
                <a:rPr lang="nl-BE" dirty="0"/>
              </a:br>
              <a:r>
                <a:rPr lang="nl-BE" dirty="0" err="1"/>
                <a:t>other</a:t>
              </a:r>
              <a:r>
                <a:rPr lang="nl-BE" dirty="0"/>
                <a:t> Python module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1731" y="2354900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141731" y="3774859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1730" y="5180195"/>
            <a:ext cx="4456669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.pyx files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2160" y="1859893"/>
            <a:ext cx="4373313" cy="4401207"/>
            <a:chOff x="490082" y="1402078"/>
            <a:chExt cx="4373313" cy="44012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490082" y="140208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nl-B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primes: cython.int[1000]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cython.compiled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primes = [0] *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[prime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91563" y="1402078"/>
              <a:ext cx="107183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primes_c.py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48528" y="1862207"/>
            <a:ext cx="4375473" cy="4401206"/>
            <a:chOff x="4951597" y="1371599"/>
            <a:chExt cx="4375473" cy="4401206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 primes[1000]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[prime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6690" y="1371599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primes_c.pyx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299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&amp; </a:t>
            </a:r>
            <a:r>
              <a:rPr lang="en-US" dirty="0" err="1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Default: </a:t>
            </a:r>
            <a:r>
              <a:rPr lang="en-US" dirty="0" err="1"/>
              <a:t>Cython</a:t>
            </a:r>
            <a:r>
              <a:rPr lang="en-US" dirty="0"/>
              <a:t> function not visible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total += f(a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/>
              <a:t> will show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/>
              <a:t>, not</a:t>
            </a:r>
            <a:br>
              <a:rPr lang="nl-BE" sz="2400" dirty="0"/>
            </a:b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whole file: compiler directive </a:t>
            </a:r>
            <a:r>
              <a:rPr lang="en-US" i="1" dirty="0"/>
              <a:t>on first line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Caveat:</a:t>
            </a:r>
          </a:p>
          <a:p>
            <a:r>
              <a:rPr lang="en-US" dirty="0"/>
              <a:t>Python functions</a:t>
            </a:r>
            <a:br>
              <a:rPr lang="en-US" dirty="0"/>
            </a:br>
            <a:r>
              <a:rPr lang="en-US" dirty="0"/>
              <a:t>sometimes disappear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Statically defined type: used at compile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en-US" dirty="0"/>
              <a:t> module types for declaration</a:t>
            </a:r>
          </a:p>
          <a:p>
            <a:pPr lvl="1"/>
            <a:r>
              <a:rPr lang="en-US" dirty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Function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types with C implementation: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/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>
                <a:cs typeface="Courier New" panose="02070309020205020404" pitchFamily="49" charset="0"/>
              </a:rPr>
              <a:t>, e.g.,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380374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I, j: cython.int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380374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primes(k: cython.int):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26661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Results: list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839570" y="2866340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of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/>
                <a:t>,</a:t>
              </a:r>
              <a:br>
                <a:rPr lang="en-US" dirty="0"/>
              </a:br>
              <a:r>
                <a:rPr lang="en-US" dirty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 allows</a:t>
              </a:r>
              <a:br>
                <a:rPr lang="en-US" dirty="0"/>
              </a:br>
              <a:r>
                <a:rPr lang="en-US" dirty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171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Statically defined type: used at compile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</a:t>
            </a:r>
            <a:r>
              <a:rPr lang="en-US" dirty="0" err="1"/>
              <a:t>Cython</a:t>
            </a:r>
            <a:r>
              <a:rPr lang="en-US" dirty="0"/>
              <a:t> keyword for declaration</a:t>
            </a:r>
          </a:p>
          <a:p>
            <a:pPr lvl="1"/>
            <a:r>
              <a:rPr lang="en-US" dirty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Function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types with C implementation: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/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>
                <a:cs typeface="Courier New" panose="02070309020205020404" pitchFamily="49" charset="0"/>
              </a:rPr>
              <a:t>, e.g.,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of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/>
                <a:t>,</a:t>
              </a:r>
              <a:br>
                <a:rPr lang="en-US" dirty="0"/>
              </a:br>
              <a:r>
                <a:rPr lang="en-US" dirty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 allows</a:t>
              </a:r>
              <a:br>
                <a:rPr lang="en-US" dirty="0"/>
              </a:br>
              <a:r>
                <a:rPr lang="en-US" dirty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C/C++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374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casts &amp; </a:t>
            </a:r>
            <a:r>
              <a:rPr lang="en-US" dirty="0" err="1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6" y="1825625"/>
            <a:ext cx="8743950" cy="4351338"/>
          </a:xfrm>
        </p:spPr>
        <p:txBody>
          <a:bodyPr/>
          <a:lstStyle/>
          <a:p>
            <a:r>
              <a:rPr lang="en-US" dirty="0"/>
              <a:t>Type casting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/>
              <a:t>In Python: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(cython.int, b)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&lt;int&gt; b</a:t>
            </a:r>
          </a:p>
          <a:p>
            <a:r>
              <a:rPr lang="en-US" dirty="0"/>
              <a:t>Type aliases</a:t>
            </a:r>
          </a:p>
          <a:p>
            <a:pPr lvl="1"/>
            <a:r>
              <a:rPr lang="en-US" dirty="0"/>
              <a:t>In C: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/>
              <a:t>In Python: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1EAF-A9FE-5BA5-5766-A702C020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casts &amp; typedefs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863E1-B5FF-D2CF-7216-C7E2D78E5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(int) b</a:t>
            </a:r>
          </a:p>
          <a:p>
            <a:pPr lvl="1"/>
            <a:r>
              <a:rPr lang="en-US" dirty="0"/>
              <a:t>In Python: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(cython.int, b)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&lt;int&gt; b</a:t>
            </a:r>
          </a:p>
          <a:p>
            <a:endParaRPr lang="en-US" dirty="0"/>
          </a:p>
          <a:p>
            <a:r>
              <a:rPr lang="en-US" dirty="0"/>
              <a:t>Type aliases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 double real</a:t>
            </a:r>
          </a:p>
          <a:p>
            <a:pPr lvl="1"/>
            <a:r>
              <a:rPr lang="en-US" dirty="0"/>
              <a:t>In Python: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6199E-F695-E13E-51CA-A14EA770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07145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struct</a:t>
            </a:r>
            <a:r>
              <a:rPr lang="en-US" dirty="0"/>
              <a:t> type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Declare and use variables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Python-like 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distance(Particle p):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no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particle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FB36A-02A5-4630-BBFC-835E11A925E7}"/>
              </a:ext>
            </a:extLst>
          </p:cNvPr>
          <p:cNvSpPr txBox="1"/>
          <p:nvPr/>
        </p:nvSpPr>
        <p:spPr>
          <a:xfrm>
            <a:off x="2141730" y="4782038"/>
            <a:ext cx="3964066" cy="1200329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141731" y="3210022"/>
            <a:ext cx="396406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33938" y="3470596"/>
            <a:ext cx="2717745" cy="2506501"/>
            <a:chOff x="1321249" y="3584213"/>
            <a:chExt cx="3623659" cy="3342002"/>
          </a:xfrm>
        </p:grpSpPr>
        <p:sp>
          <p:nvSpPr>
            <p:cNvPr id="7" name="Oval 6"/>
            <p:cNvSpPr/>
            <p:nvPr/>
          </p:nvSpPr>
          <p:spPr>
            <a:xfrm>
              <a:off x="1331640" y="6652699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1" y="5873961"/>
              <a:ext cx="2016222" cy="9154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3" y="5535407"/>
              <a:ext cx="1237005" cy="677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fragment</a:t>
              </a:r>
              <a:br>
                <a:rPr lang="en-US" sz="1350" dirty="0"/>
              </a:br>
              <a:r>
                <a:rPr lang="en-US" sz="1350" dirty="0"/>
                <a:t>not shown</a:t>
              </a:r>
              <a:endParaRPr lang="nl-BE" sz="135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2"/>
              <a:ext cx="2026613" cy="2152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9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struct</a:t>
            </a:r>
            <a:r>
              <a:rPr lang="en-US" dirty="0"/>
              <a:t> type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Declare and use variables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631122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x=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charge-cython.int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7686" y="4304504"/>
            <a:ext cx="611257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distance(p: Particle)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231640" y="2735464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particle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340712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pointer variable</a:t>
            </a:r>
          </a:p>
          <a:p>
            <a:endParaRPr lang="en-US" dirty="0"/>
          </a:p>
          <a:p>
            <a:r>
              <a:rPr lang="en-US" dirty="0"/>
              <a:t>Address operator</a:t>
            </a:r>
          </a:p>
          <a:p>
            <a:endParaRPr lang="en-US" dirty="0"/>
          </a:p>
          <a:p>
            <a:r>
              <a:rPr lang="en-US" dirty="0"/>
              <a:t>Dereferencing</a:t>
            </a:r>
          </a:p>
          <a:p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pointer to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/>
              <a:t> contains address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/>
              <a:t> is value 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pointer variable</a:t>
            </a:r>
          </a:p>
          <a:p>
            <a:endParaRPr lang="en-US" dirty="0"/>
          </a:p>
          <a:p>
            <a:r>
              <a:rPr lang="en-US" dirty="0"/>
              <a:t>Address operator</a:t>
            </a:r>
          </a:p>
          <a:p>
            <a:endParaRPr lang="en-US" dirty="0"/>
          </a:p>
          <a:p>
            <a:r>
              <a:rPr lang="en-US" dirty="0"/>
              <a:t>Dereferencing</a:t>
            </a:r>
          </a:p>
          <a:p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/>
              <a:t>Python: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3276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cython.p_int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3288268"/>
            <a:ext cx="3276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cython.address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079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/>
              <a:t> contains address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0793" y="42226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/>
              <a:t> is value 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D2580E-19B6-9FB6-B31B-0146DC72AE69}"/>
              </a:ext>
            </a:extLst>
          </p:cNvPr>
          <p:cNvSpPr txBox="1"/>
          <p:nvPr/>
        </p:nvSpPr>
        <p:spPr>
          <a:xfrm>
            <a:off x="3724415" y="5230356"/>
            <a:ext cx="497642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function pointers currently</a:t>
            </a:r>
          </a:p>
          <a:p>
            <a:r>
              <a:rPr lang="en-US" sz="2800" dirty="0"/>
              <a:t>not implemented!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17841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Python objects expose internal data through buffer protocol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direct access, wrap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compute(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Almost as fast as</a:t>
            </a:r>
            <a:br>
              <a:rPr lang="nl-BE" sz="2000" dirty="0"/>
            </a:b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>
                <a:cs typeface="Courier New" panose="02070309020205020404" pitchFamily="49" charset="0"/>
              </a:rPr>
              <a:t>lots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faster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than</a:t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>
                <a:cs typeface="Courier New" panose="02070309020205020404" pitchFamily="49" charset="0"/>
              </a:rPr>
              <a:t>pure Python</a:t>
            </a:r>
            <a:endParaRPr lang="en-US" sz="2000" dirty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2D array,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/>
              <a:t>    C-layout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Number of dimensions: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/>
              <a:t>Shape: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/>
              <a:t>Data type: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>
                <a:cs typeface="Courier New" panose="02070309020205020404" pitchFamily="49" charset="0"/>
              </a:rPr>
              <a:t>Data 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/>
              <a:t>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/>
              <a:t>Strides: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>
                <a:cs typeface="Courier New" panose="02070309020205020404" pitchFamily="49" charset="0"/>
              </a:rPr>
              <a:t>Read only?: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: 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Pure Python</a:t>
            </a:r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Slow</a:t>
            </a:r>
          </a:p>
          <a:p>
            <a:r>
              <a:rPr lang="en-US" dirty="0"/>
              <a:t>Pure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only be called from within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Fast, </a:t>
            </a:r>
            <a:r>
              <a:rPr lang="en-US" dirty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/>
              <a:t>Python +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Can have only Python or convertible return types (e.g., no pointers)</a:t>
            </a:r>
          </a:p>
          <a:p>
            <a:pPr lvl="1"/>
            <a:r>
              <a:rPr lang="en-US" dirty="0"/>
              <a:t>Still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Pure Python</a:t>
            </a:r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Slow</a:t>
            </a:r>
          </a:p>
          <a:p>
            <a:r>
              <a:rPr lang="en-US" dirty="0"/>
              <a:t>Pure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only be called from within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Fast, </a:t>
            </a:r>
            <a:r>
              <a:rPr lang="en-US" dirty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/>
              <a:t>Python +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Can have only Python or convertible return types (e.g., no pointers)</a:t>
            </a:r>
          </a:p>
          <a:p>
            <a:pPr lvl="1"/>
            <a:r>
              <a:rPr lang="en-US" dirty="0"/>
              <a:t>Still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int primes(int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@cython.ccall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int primes(int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91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of input parameters</a:t>
            </a:r>
          </a:p>
          <a:p>
            <a:r>
              <a:rPr lang="en-US" dirty="0"/>
              <a:t>Result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Optional, if applicable, inline</a:t>
            </a:r>
          </a:p>
          <a:p>
            <a:pPr lvl="1"/>
            <a:r>
              <a:rPr lang="en-US" dirty="0"/>
              <a:t>Only for simple functions</a:t>
            </a:r>
          </a:p>
          <a:p>
            <a:pPr lvl="1"/>
            <a:r>
              <a:rPr lang="en-US" dirty="0"/>
              <a:t>Eliminates function call overhead</a:t>
            </a:r>
          </a:p>
          <a:p>
            <a:pPr lvl="1"/>
            <a:r>
              <a:rPr lang="en-US" dirty="0"/>
              <a:t>May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Type of input parameters</a:t>
            </a:r>
          </a:p>
          <a:p>
            <a:r>
              <a:rPr lang="en-US" dirty="0"/>
              <a:t>Result type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Optional, if applicable, inline</a:t>
            </a:r>
          </a:p>
          <a:p>
            <a:pPr lvl="1"/>
            <a:r>
              <a:rPr lang="en-US" dirty="0"/>
              <a:t>Only for simple functions</a:t>
            </a:r>
          </a:p>
          <a:p>
            <a:pPr lvl="1"/>
            <a:r>
              <a:rPr lang="en-US" dirty="0"/>
              <a:t>Eliminates function call overhead</a:t>
            </a:r>
          </a:p>
          <a:p>
            <a:pPr lvl="1"/>
            <a:r>
              <a:rPr lang="en-US" dirty="0"/>
              <a:t>May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8034" y="2787338"/>
            <a:ext cx="687162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int primes(k: cython.int) -&gt; cython.int: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413926" y="2464172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273471" y="3458444"/>
            <a:ext cx="2121671" cy="843675"/>
            <a:chOff x="5290097" y="2019475"/>
            <a:chExt cx="2121671" cy="84367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cxnSpLocks/>
              <a:stCxn id="10" idx="0"/>
            </p:cNvCxnSpPr>
            <p:nvPr/>
          </p:nvCxnSpPr>
          <p:spPr>
            <a:xfrm flipH="1" flipV="1">
              <a:off x="5732386" y="2019475"/>
              <a:ext cx="618547" cy="4743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100704" y="5480824"/>
            <a:ext cx="683895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@cython.inline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(k: cython.int) -&gt; cython.int: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44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error return value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in </a:t>
            </a:r>
            <a:r>
              <a:rPr lang="en-US" dirty="0" err="1"/>
              <a:t>Cython</a:t>
            </a:r>
            <a:r>
              <a:rPr lang="en-US" dirty="0"/>
              <a:t> function is warning!</a:t>
            </a:r>
          </a:p>
          <a:p>
            <a:pPr lvl="1"/>
            <a:r>
              <a:rPr lang="en-US" dirty="0"/>
              <a:t>Not caught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/>
              <a:t> + nonsense value!</a:t>
            </a:r>
          </a:p>
          <a:p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/>
              <a:t> clause to signature</a:t>
            </a:r>
          </a:p>
          <a:p>
            <a:pPr lvl="1"/>
            <a:r>
              <a:rPr lang="en-US" dirty="0"/>
              <a:t>Exceptions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Need not return</a:t>
              </a:r>
              <a:br>
                <a:rPr lang="en-US" dirty="0"/>
              </a:br>
              <a:r>
                <a:rPr lang="en-US" dirty="0"/>
                <a:t>that value to signal</a:t>
              </a:r>
              <a:br>
                <a:rPr lang="en-US" dirty="0"/>
              </a:br>
              <a:r>
                <a:rPr lang="en-US" dirty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'?' if value</a:t>
              </a:r>
              <a:br>
                <a:rPr lang="en-US" dirty="0"/>
              </a:br>
              <a:r>
                <a:rPr lang="en-US" dirty="0"/>
                <a:t>is valid return</a:t>
              </a:r>
              <a:br>
                <a:rPr lang="en-US" dirty="0"/>
              </a:br>
              <a:r>
                <a:rPr lang="en-US" dirty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error return value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in </a:t>
            </a:r>
            <a:r>
              <a:rPr lang="en-US" dirty="0" err="1"/>
              <a:t>Cython</a:t>
            </a:r>
            <a:r>
              <a:rPr lang="en-US" dirty="0"/>
              <a:t> function is warning!</a:t>
            </a:r>
          </a:p>
          <a:p>
            <a:pPr lvl="1"/>
            <a:r>
              <a:rPr lang="en-US" dirty="0"/>
              <a:t>Not caught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/>
              <a:t> + nonsense value!</a:t>
            </a:r>
          </a:p>
          <a:p>
            <a:r>
              <a:rPr lang="en-US" dirty="0"/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exceptval</a:t>
            </a:r>
            <a:r>
              <a:rPr lang="en-US" dirty="0"/>
              <a:t> decorator to function</a:t>
            </a:r>
          </a:p>
          <a:p>
            <a:pPr lvl="1"/>
            <a:r>
              <a:rPr lang="en-US" dirty="0"/>
              <a:t>Exceptions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@cython.exceptval(-1, check=True)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_average(data, m=0, n=-1)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i: cython.int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mean: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800" y="3175146"/>
            <a:ext cx="4809222" cy="1163575"/>
            <a:chOff x="2443528" y="2493818"/>
            <a:chExt cx="4809222" cy="1163575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Need not return</a:t>
              </a:r>
              <a:br>
                <a:rPr lang="en-US" dirty="0"/>
              </a:br>
              <a:r>
                <a:rPr lang="en-US" dirty="0"/>
                <a:t>that value to signal</a:t>
              </a:r>
              <a:br>
                <a:rPr lang="en-US" dirty="0"/>
              </a:br>
              <a:r>
                <a:rPr lang="en-US" dirty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cxnSpLocks/>
              <a:stCxn id="7" idx="1"/>
            </p:cNvCxnSpPr>
            <p:nvPr/>
          </p:nvCxnSpPr>
          <p:spPr>
            <a:xfrm flipH="1">
              <a:off x="2443528" y="2955483"/>
              <a:ext cx="2846569" cy="7019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232400" y="4179227"/>
            <a:ext cx="3911600" cy="923330"/>
            <a:chOff x="3758339" y="2807006"/>
            <a:chExt cx="391160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9928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check=True</a:t>
              </a:r>
              <a:endParaRPr lang="en-US" dirty="0"/>
            </a:p>
            <a:p>
              <a:r>
                <a:rPr lang="en-US" dirty="0"/>
                <a:t>if Value is valid</a:t>
              </a:r>
            </a:p>
            <a:p>
              <a:r>
                <a:rPr lang="en-US" dirty="0"/>
                <a:t>return 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cxnSpLocks/>
              <a:stCxn id="15" idx="1"/>
            </p:cNvCxnSpPr>
            <p:nvPr/>
          </p:nvCxnSpPr>
          <p:spPr>
            <a:xfrm flipH="1" flipV="1">
              <a:off x="3758339" y="3128073"/>
              <a:ext cx="1918747" cy="1405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235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types</a:t>
            </a:r>
            <a:br>
              <a:rPr lang="en-US" dirty="0"/>
            </a:br>
            <a:r>
              <a:rPr lang="en-US" dirty="0"/>
              <a:t>aka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access m, x, v</a:t>
            </a:r>
          </a:p>
          <a:p>
            <a:r>
              <a:rPr lang="en-US" dirty="0"/>
              <a:t>Can add arbitrary object attributes</a:t>
            </a:r>
          </a:p>
          <a:p>
            <a:r>
              <a:rPr lang="en-US" dirty="0"/>
              <a:t>Attributes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Can't access m, x, v</a:t>
            </a:r>
          </a:p>
          <a:p>
            <a:r>
              <a:rPr lang="en-US" dirty="0"/>
              <a:t>Can't add object attributes</a:t>
            </a:r>
          </a:p>
          <a:p>
            <a:r>
              <a:rPr lang="en-US" dirty="0"/>
              <a:t>Attributes in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884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called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by default</a:t>
            </a:r>
          </a:p>
          <a:p>
            <a:pPr lvl="1"/>
            <a:r>
              <a:rPr lang="en-US" dirty="0"/>
              <a:t>Not accessible outside class scope</a:t>
            </a:r>
          </a:p>
          <a:p>
            <a:endParaRPr lang="en-US" dirty="0"/>
          </a:p>
          <a:p>
            <a:r>
              <a:rPr lang="en-US" dirty="0"/>
              <a:t>Read only</a:t>
            </a:r>
          </a:p>
          <a:p>
            <a:pPr lvl="1"/>
            <a:r>
              <a:rPr lang="en-US" dirty="0"/>
              <a:t>Value can be used everywhere</a:t>
            </a:r>
          </a:p>
          <a:p>
            <a:endParaRPr lang="en-US" dirty="0"/>
          </a:p>
          <a:p>
            <a:r>
              <a:rPr lang="en-US" dirty="0"/>
              <a:t>Public</a:t>
            </a:r>
          </a:p>
          <a:p>
            <a:pPr lvl="1"/>
            <a:r>
              <a:rPr lang="en-US" dirty="0"/>
              <a:t>Value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/>
              <a:t>: getter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/>
              <a:t>: setter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/>
              <a:t>: getter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/>
              <a:t>: setter</a:t>
            </a:r>
          </a:p>
          <a:p>
            <a:pPr lvl="1"/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0050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7384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property momentum: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dynamic memory allocation (e.g.,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construction</a:t>
            </a:r>
          </a:p>
          <a:p>
            <a:pPr lvl="1"/>
            <a:r>
              <a:rPr lang="en-US" i="1" dirty="0"/>
              <a:t>Don't </a:t>
            </a:r>
            <a:r>
              <a:rPr lang="en-US" dirty="0"/>
              <a:t>allocate memory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Avoids memory leaks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memory deallocation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destruction</a:t>
            </a:r>
          </a:p>
          <a:p>
            <a:pPr lvl="1"/>
            <a:r>
              <a:rPr lang="en-US" dirty="0"/>
              <a:t>Avoids segmentation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types can inherit from</a:t>
            </a:r>
          </a:p>
          <a:p>
            <a:pPr lvl="1"/>
            <a:r>
              <a:rPr lang="en-US" dirty="0"/>
              <a:t>Single superclass only</a:t>
            </a:r>
          </a:p>
          <a:p>
            <a:pPr lvl="1"/>
            <a:r>
              <a:rPr lang="en-US" dirty="0"/>
              <a:t>Superclass is build-in class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), or extension type</a:t>
            </a:r>
          </a:p>
          <a:p>
            <a:pPr lvl="1"/>
            <a:r>
              <a:rPr lang="en-US" dirty="0"/>
              <a:t>Superclass can not be regular Python class</a:t>
            </a:r>
          </a:p>
          <a:p>
            <a:r>
              <a:rPr lang="en-US" dirty="0"/>
              <a:t>Python classes can inherit from extension types</a:t>
            </a:r>
          </a:p>
          <a:p>
            <a:pPr lvl="1"/>
            <a:r>
              <a:rPr lang="en-US" dirty="0"/>
              <a:t>Can not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</a:p>
          <a:p>
            <a:pPr lvl="1"/>
            <a:r>
              <a:rPr lang="en-US" dirty="0"/>
              <a:t>Can not override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&amp; thread safety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Python interpreter </a:t>
            </a:r>
            <a:r>
              <a:rPr lang="en-US" dirty="0" err="1"/>
              <a:t>CPython</a:t>
            </a:r>
            <a:endParaRPr lang="en-US" dirty="0"/>
          </a:p>
          <a:p>
            <a:pPr lvl="1"/>
            <a:r>
              <a:rPr lang="en-US" b="1" i="1" dirty="0"/>
              <a:t>not</a:t>
            </a:r>
            <a:r>
              <a:rPr lang="en-US" dirty="0"/>
              <a:t> thread-safe!</a:t>
            </a:r>
          </a:p>
          <a:p>
            <a:pPr lvl="1"/>
            <a:r>
              <a:rPr lang="en-US" dirty="0"/>
              <a:t>only one thread can access an object</a:t>
            </a:r>
          </a:p>
          <a:p>
            <a:pPr lvl="1"/>
            <a:r>
              <a:rPr lang="en-US" dirty="0"/>
              <a:t>enforced by the GIL (Global Interpreter Lock)</a:t>
            </a:r>
          </a:p>
          <a:p>
            <a:pPr lvl="2"/>
            <a:r>
              <a:rPr lang="en-US" dirty="0"/>
              <a:t>Okay for operations with high latency</a:t>
            </a:r>
          </a:p>
          <a:p>
            <a:pPr lvl="3"/>
            <a:r>
              <a:rPr lang="en-US" dirty="0"/>
              <a:t>I/O</a:t>
            </a:r>
          </a:p>
          <a:p>
            <a:pPr lvl="3"/>
            <a:r>
              <a:rPr lang="en-US" dirty="0"/>
              <a:t>networking</a:t>
            </a:r>
          </a:p>
          <a:p>
            <a:pPr lvl="2"/>
            <a:r>
              <a:rPr lang="en-US" b="1" i="1" dirty="0">
                <a:solidFill>
                  <a:srgbClr val="C00000"/>
                </a:solidFill>
              </a:rPr>
              <a:t>Not okay</a:t>
            </a:r>
            <a:r>
              <a:rPr lang="en-US" dirty="0"/>
              <a:t> for computationally intensive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GIL is problematic for scientific computing!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in </a:t>
            </a:r>
            <a:r>
              <a:rPr lang="en-US" dirty="0" err="1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OpenMP</a:t>
            </a:r>
            <a:r>
              <a:rPr lang="en-US" dirty="0"/>
              <a:t> under the hood</a:t>
            </a:r>
          </a:p>
          <a:p>
            <a:r>
              <a:rPr lang="en-US" dirty="0"/>
              <a:t>Single construct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dirty="0"/>
            </a:br>
            <a:r>
              <a:rPr lang="en-US" dirty="0"/>
              <a:t>implemented using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No use of Python objects in loop body!</a:t>
            </a:r>
          </a:p>
          <a:p>
            <a:pPr lvl="1"/>
            <a:r>
              <a:rPr lang="en-US" dirty="0"/>
              <a:t>Iterations must be independent</a:t>
            </a:r>
          </a:p>
          <a:p>
            <a:pPr lvl="1"/>
            <a:r>
              <a:rPr lang="en-US" dirty="0"/>
              <a:t>No break in loop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julia_set(double complex[:] domain, int[:] iterations):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complex 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300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4.0):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Context with</a:t>
                </a:r>
                <a:br>
                  <a:rPr lang="en-US" dirty="0"/>
                </a:br>
                <a:r>
                  <a:rPr lang="en-US" dirty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 timings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09480" imgH="431640" progId="Equation.3">
                    <p:embed/>
                  </p:oleObj>
                </mc:Choice>
                <mc:Fallback>
                  <p:oleObj name="Equation" r:id="rId4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231560" imgH="431640" progId="Equation.3">
                    <p:embed/>
                  </p:oleObj>
                </mc:Choice>
                <mc:Fallback>
                  <p:oleObj name="Equation" r:id="rId7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Pure python: 2350 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schedules supported</a:t>
            </a:r>
          </a:p>
          <a:p>
            <a:pPr lvl="1"/>
            <a:r>
              <a:rPr lang="en-US" dirty="0"/>
              <a:t>static: work divided equally among threads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dynamic: work assigned to threads requesting it, default chunk size = 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guided: work assigned to threads requesting it, decreasing over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runtime: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,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/>
              <a:t> environment variable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Cfr</a:t>
            </a:r>
            <a:r>
              <a:rPr lang="en-US" sz="2400" dirty="0"/>
              <a:t>. </a:t>
            </a:r>
            <a:r>
              <a:rPr lang="en-US" sz="2400" dirty="0" err="1"/>
              <a:t>OpenMP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Inferred automatically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Reduction on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/>
                <a:t> thread-private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/>
              <a:t> for specifying extra options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compile and</a:t>
              </a:r>
            </a:p>
            <a:p>
              <a:r>
                <a:rPr lang="en-US" dirty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Only needed when C-level access is required!</a:t>
            </a:r>
          </a:p>
          <a:p>
            <a:r>
              <a:rPr lang="en-US" dirty="0"/>
              <a:t>Implementation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Implementation of all functions, except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/>
              <a:t>Class definitions, but 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attributes</a:t>
            </a:r>
          </a:p>
          <a:p>
            <a:r>
              <a:rPr lang="en-US" dirty="0"/>
              <a:t>Declarations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C-level declarations: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Implementation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/>
              <a:t> functions</a:t>
            </a:r>
          </a:p>
          <a:p>
            <a:r>
              <a:rPr lang="en-US" dirty="0"/>
              <a:t>Declaration file + implementation file</a:t>
            </a:r>
            <a:br>
              <a:rPr lang="en-US" dirty="0"/>
            </a:br>
            <a:r>
              <a:rPr lang="en-US" dirty="0"/>
              <a:t>              = one namespace!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Fairly simple to use</a:t>
            </a:r>
          </a:p>
          <a:p>
            <a:pPr lvl="2"/>
            <a:r>
              <a:rPr lang="en-US" dirty="0"/>
              <a:t>Offers excellent speedups when use wisely</a:t>
            </a:r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Good understanding of Python and C/C++</a:t>
            </a:r>
          </a:p>
          <a:p>
            <a:pPr lvl="2"/>
            <a:r>
              <a:rPr lang="en-US" dirty="0"/>
              <a:t>Python only!</a:t>
            </a:r>
          </a:p>
          <a:p>
            <a:r>
              <a:rPr lang="en-US" dirty="0"/>
              <a:t>Features not covered here: wrapping C/C++ code</a:t>
            </a:r>
          </a:p>
          <a:p>
            <a:pPr lvl="1"/>
            <a:r>
              <a:rPr lang="en-US" dirty="0"/>
              <a:t>Pro: low overhead compared to, e.g., SWIG</a:t>
            </a:r>
          </a:p>
          <a:p>
            <a:pPr lvl="1"/>
            <a:r>
              <a:rPr lang="en-US" dirty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website:</a:t>
            </a:r>
            <a:br>
              <a:rPr lang="en-US" dirty="0"/>
            </a:br>
            <a:r>
              <a:rPr lang="en-US" dirty="0">
                <a:hlinkClick r:id="rId2"/>
              </a:rPr>
              <a:t>http://cython.org/</a:t>
            </a:r>
            <a:r>
              <a:rPr lang="en-US" dirty="0"/>
              <a:t> </a:t>
            </a:r>
          </a:p>
          <a:p>
            <a:r>
              <a:rPr lang="en-US" dirty="0" err="1"/>
              <a:t>Cython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http://docs.cython.org/</a:t>
            </a:r>
            <a:r>
              <a:rPr lang="en-US" dirty="0"/>
              <a:t> </a:t>
            </a:r>
          </a:p>
          <a:p>
            <a:r>
              <a:rPr lang="en-US" dirty="0"/>
              <a:t>Smith, Kurt (2015) </a:t>
            </a:r>
            <a:r>
              <a:rPr lang="en-US" i="1" dirty="0" err="1"/>
              <a:t>Cython</a:t>
            </a:r>
            <a:r>
              <a:rPr lang="en-US" dirty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Interfacing Python and C/C++/Fortran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200" dirty="0">
                <a:hlinkClick r:id="rId2"/>
              </a:rPr>
              <a:t>https://github.com/gjbex/Python-for-HPC/tree/master/source-code/interfaciing-c-c%2B%2B-fortran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49851" y="4309870"/>
                <a:ext cx="2970621" cy="668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851" y="4309870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26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typically much slower than C/C++/Fortran</a:t>
            </a:r>
          </a:p>
          <a:p>
            <a:pPr lvl="1"/>
            <a:r>
              <a:rPr lang="en-US" dirty="0"/>
              <a:t>Implement </a:t>
            </a:r>
            <a:r>
              <a:rPr lang="en-US" i="1" dirty="0">
                <a:solidFill>
                  <a:srgbClr val="FF0000"/>
                </a:solidFill>
              </a:rPr>
              <a:t>performance critical code </a:t>
            </a:r>
            <a:r>
              <a:rPr lang="en-US" dirty="0"/>
              <a:t>in C/C++/Fortran</a:t>
            </a:r>
          </a:p>
          <a:p>
            <a:r>
              <a:rPr lang="en-US" dirty="0"/>
              <a:t>Python is excellent glue language/prototyping environment</a:t>
            </a:r>
          </a:p>
          <a:p>
            <a:pPr lvl="1"/>
            <a:r>
              <a:rPr lang="en-US" dirty="0"/>
              <a:t>Use existing shared libraries</a:t>
            </a:r>
          </a:p>
          <a:p>
            <a:pPr lvl="1"/>
            <a:r>
              <a:rPr lang="en-US" dirty="0"/>
              <a:t>Wrap your own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in Python standard library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Quite straightforward</a:t>
            </a:r>
          </a:p>
          <a:p>
            <a:pPr lvl="1"/>
            <a:r>
              <a:rPr lang="en-US" dirty="0"/>
              <a:t>Part of standard distribution, so readily available</a:t>
            </a:r>
          </a:p>
          <a:p>
            <a:r>
              <a:rPr lang="en-US" dirty="0">
                <a:hlinkClick r:id="rId3" action="ppaction://hlinksldjump"/>
              </a:rPr>
              <a:t>SWIG</a:t>
            </a:r>
            <a:r>
              <a:rPr lang="en-US" dirty="0"/>
              <a:t> (Simplified Wrapper and Interface Generator)</a:t>
            </a:r>
          </a:p>
          <a:p>
            <a:pPr lvl="1"/>
            <a:r>
              <a:rPr lang="en-US" dirty="0"/>
              <a:t>More complex</a:t>
            </a:r>
          </a:p>
          <a:p>
            <a:pPr lvl="1"/>
            <a:r>
              <a:rPr lang="en-US" dirty="0"/>
              <a:t>Supports C++</a:t>
            </a:r>
          </a:p>
          <a:p>
            <a:pPr lvl="1"/>
            <a:r>
              <a:rPr lang="en-US" dirty="0"/>
              <a:t>Can make many languages interface with C/C++, e.g., Perl, Ruby, </a:t>
            </a:r>
            <a:r>
              <a:rPr lang="en-US" dirty="0" err="1"/>
              <a:t>Tcl</a:t>
            </a:r>
            <a:r>
              <a:rPr lang="en-US" dirty="0"/>
              <a:t>, </a:t>
            </a:r>
            <a:r>
              <a:rPr lang="en-US" dirty="0" err="1"/>
              <a:t>Lua</a:t>
            </a:r>
            <a:r>
              <a:rPr lang="en-US" dirty="0"/>
              <a:t>, Octave, R, Java,…</a:t>
            </a:r>
          </a:p>
          <a:p>
            <a:r>
              <a:rPr lang="en-US" dirty="0">
                <a:hlinkClick r:id="rId4" action="ppaction://hlinksldjump"/>
              </a:rPr>
              <a:t>f2py</a:t>
            </a:r>
            <a:endParaRPr lang="en-US" dirty="0"/>
          </a:p>
          <a:p>
            <a:pPr lvl="1"/>
            <a:r>
              <a:rPr lang="en-US" dirty="0"/>
              <a:t>Fortran 90/95, some 2003</a:t>
            </a:r>
          </a:p>
          <a:p>
            <a:pPr lvl="1"/>
            <a:r>
              <a:rPr lang="en-US" dirty="0"/>
              <a:t>Quite straightforward</a:t>
            </a:r>
          </a:p>
          <a:p>
            <a:r>
              <a:rPr lang="en-US" dirty="0"/>
              <a:t>BOOST</a:t>
            </a:r>
          </a:p>
          <a:p>
            <a:pPr lvl="1"/>
            <a:r>
              <a:rPr lang="en-US" dirty="0"/>
              <a:t>Two-way integration between C++ and Python</a:t>
            </a:r>
          </a:p>
          <a:p>
            <a:pPr lvl="1"/>
            <a:r>
              <a:rPr lang="en-US" dirty="0"/>
              <a:t>May be overkill, harder to use, let's not go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logistic map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shared library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libmy_stuff.so: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</a:t>
            </a:r>
            <a:r>
              <a:rPr lang="en-US" sz="2000" dirty="0" err="1"/>
              <a:t>gcc</a:t>
            </a:r>
            <a:r>
              <a:rPr lang="en-US" sz="2000" dirty="0"/>
              <a:t> 4.6+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/>
              <a:t>Best to do with C main function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Better: write some unit test (</a:t>
            </a:r>
            <a:r>
              <a:rPr lang="en-US" sz="2400" dirty="0" err="1"/>
              <a:t>CUnit</a:t>
            </a:r>
            <a:r>
              <a:rPr lang="en-US" sz="24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Best done in C!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library from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Simplest option: using </a:t>
            </a:r>
            <a:r>
              <a:rPr lang="en-US" dirty="0" err="1"/>
              <a:t>ctypes</a:t>
            </a:r>
            <a:r>
              <a:rPr lang="en-US" dirty="0"/>
              <a:t> in 4 easy steps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ctypes</a:t>
            </a:r>
            <a:r>
              <a:rPr lang="en-US" dirty="0"/>
              <a:t> module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Load shared library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(0.5, 3.2, 1000))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log_map.py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types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More 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Dense and sparse linear algebra</a:t>
            </a:r>
          </a:p>
          <a:p>
            <a:r>
              <a:rPr lang="en-US" dirty="0"/>
              <a:t>Pandas: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http://scipy.org/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structures: points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(p1.y - p2.y)*(p1.y - p2.y));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structures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arrays: statistics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arrays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_stats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lib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Varies with data size,</a:t>
            </a:r>
            <a:br>
              <a:rPr lang="en-US" sz="2000" dirty="0"/>
            </a:br>
            <a:r>
              <a:rPr lang="en-US" sz="2000" dirty="0"/>
              <a:t>hence wrapper function</a:t>
            </a:r>
            <a:br>
              <a:rPr lang="en-US" sz="2000" dirty="0"/>
            </a:br>
            <a:r>
              <a:rPr lang="en-US" sz="2000" dirty="0"/>
              <a:t>to set type to right size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* n</a:t>
              </a: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the math…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7713971" cy="2062103"/>
            <a:chOff x="691677" y="1252504"/>
            <a:chExt cx="7713971" cy="206210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1397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}’)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}')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f'mean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}')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26683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Interacting with C and C shared libraries is relatively straightforward</a:t>
            </a:r>
          </a:p>
          <a:p>
            <a:r>
              <a:rPr lang="en-US" dirty="0"/>
              <a:t>Proper data type mapping helps a lot</a:t>
            </a:r>
          </a:p>
          <a:p>
            <a:pPr lvl="1"/>
            <a:r>
              <a:rPr lang="en-US" dirty="0"/>
              <a:t>Map C structures to Python classes (inherit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/>
              <a:t>)</a:t>
            </a:r>
          </a:p>
          <a:p>
            <a:r>
              <a:rPr lang="en-US" dirty="0"/>
              <a:t>Arrays are a nuisance</a:t>
            </a:r>
          </a:p>
          <a:p>
            <a:pPr lvl="1"/>
            <a:r>
              <a:rPr lang="en-US" dirty="0"/>
              <a:t>Write wrapper function that constructs and assigns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&amp; C++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class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4931" y="4148520"/>
            <a:ext cx="7057076" cy="2031325"/>
            <a:chOff x="691677" y="1541691"/>
            <a:chExt cx="7057076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7057076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p)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sqrt((x()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())*(x()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(y()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())*(y() - -.y()));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40779" y="3224547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point.cxx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64931" y="1394360"/>
            <a:ext cx="7074381" cy="2585323"/>
            <a:chOff x="557016" y="1412776"/>
            <a:chExt cx="7074381" cy="2585323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074381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private: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x_, y_;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 : x_ {x}, y_ {y} {};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p) const;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x() const { return x_;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y() const { return y_;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65407" y="3647069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interface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interface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module name: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Needs not be identical</a:t>
              </a:r>
              <a:br>
                <a:rPr lang="en-US" dirty="0"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to C++ class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swig  -python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Creates: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shared 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g++  -O2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/include/python3.6 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3240</TotalTime>
  <Words>15909</Words>
  <Application>Microsoft Office PowerPoint</Application>
  <PresentationFormat>On-screen Show (4:3)</PresentationFormat>
  <Paragraphs>2837</Paragraphs>
  <Slides>205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205</vt:i4>
      </vt:variant>
    </vt:vector>
  </HeadingPairs>
  <TitlesOfParts>
    <vt:vector size="214" baseType="lpstr">
      <vt:lpstr>Arial</vt:lpstr>
      <vt:lpstr>Calibri</vt:lpstr>
      <vt:lpstr>Calibri Light</vt:lpstr>
      <vt:lpstr>Cambria Math</vt:lpstr>
      <vt:lpstr>Courier New</vt:lpstr>
      <vt:lpstr>Tahoma</vt:lpstr>
      <vt:lpstr>Times New Roman</vt:lpstr>
      <vt:lpstr>Office Theme</vt:lpstr>
      <vt:lpstr>Equation</vt:lpstr>
      <vt:lpstr>Python for HPC</vt:lpstr>
      <vt:lpstr>PowerPoint Presentation</vt:lpstr>
      <vt:lpstr>PowerPoint Presentation</vt:lpstr>
      <vt:lpstr>Typographical conventions I</vt:lpstr>
      <vt:lpstr>Typographical conventions II</vt:lpstr>
      <vt:lpstr>General considerations</vt:lpstr>
      <vt:lpstr>Out of the box</vt:lpstr>
      <vt:lpstr>Python performance</vt:lpstr>
      <vt:lpstr>Libraries for numeric computation</vt:lpstr>
      <vt:lpstr>Python using numpy</vt:lpstr>
      <vt:lpstr>Intel &amp; Python</vt:lpstr>
      <vt:lpstr>Alternative interpreter</vt:lpstr>
      <vt:lpstr>numpy &amp; numexpr</vt:lpstr>
      <vt:lpstr>numexpr examples</vt:lpstr>
      <vt:lpstr>Further reading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numba to speed up Python</vt:lpstr>
      <vt:lpstr>numba</vt:lpstr>
      <vt:lpstr>Motivating example: timings</vt:lpstr>
      <vt:lpstr>Motivating example: code</vt:lpstr>
      <vt:lpstr>Does it always work?</vt:lpstr>
      <vt:lpstr>Does it always work: timings?</vt:lpstr>
      <vt:lpstr>Eager JIT</vt:lpstr>
      <vt:lpstr>Type mapping</vt:lpstr>
      <vt:lpstr>numpy ufunc</vt:lpstr>
      <vt:lpstr>ufunc example</vt:lpstr>
      <vt:lpstr>numba conclusions</vt:lpstr>
      <vt:lpstr>Cython to speed up Python</vt:lpstr>
      <vt:lpstr>Cython</vt:lpstr>
      <vt:lpstr>Motivating example: timings</vt:lpstr>
      <vt:lpstr>Motivating example: code</vt:lpstr>
      <vt:lpstr>Motivating example: setup.py, building &amp; using</vt:lpstr>
      <vt:lpstr>Alternative: .pyx files</vt:lpstr>
      <vt:lpstr>Cython &amp; cProfile</vt:lpstr>
      <vt:lpstr>Switching on profiling</vt:lpstr>
      <vt:lpstr>Where to start?</vt:lpstr>
      <vt:lpstr>Python type declarations</vt:lpstr>
      <vt:lpstr>Cython type declarations</vt:lpstr>
      <vt:lpstr>Type mapping</vt:lpstr>
      <vt:lpstr>Type casts &amp; typedefs</vt:lpstr>
      <vt:lpstr>Type casts &amp; typedefs</vt:lpstr>
      <vt:lpstr>Cython structures</vt:lpstr>
      <vt:lpstr>Python structures</vt:lpstr>
      <vt:lpstr>Cython pointers</vt:lpstr>
      <vt:lpstr>Python pointers</vt:lpstr>
      <vt:lpstr>Buffer protocol</vt:lpstr>
      <vt:lpstr>numpy arrays</vt:lpstr>
      <vt:lpstr>memoryview</vt:lpstr>
      <vt:lpstr>Cython: three types of functions</vt:lpstr>
      <vt:lpstr>Python: three types of functions</vt:lpstr>
      <vt:lpstr>Cython function signature</vt:lpstr>
      <vt:lpstr>Python function signature</vt:lpstr>
      <vt:lpstr>Cython error return value</vt:lpstr>
      <vt:lpstr>Python error return value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File types and import</vt:lpstr>
      <vt:lpstr>Declaration/implementation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Sharing chunks of bytes</vt:lpstr>
      <vt:lpstr>Creating shared memory</vt:lpstr>
      <vt:lpstr>Passing shared memory</vt:lpstr>
      <vt:lpstr>Using shared memory</vt:lpstr>
      <vt:lpstr>Scaling</vt:lpstr>
      <vt:lpstr>futures</vt:lpstr>
      <vt:lpstr>Pools again</vt:lpstr>
      <vt:lpstr>Future objects</vt:lpstr>
      <vt:lpstr> from the future</vt:lpstr>
      <vt:lpstr>Multicore conclusions</vt:lpstr>
      <vt:lpstr>Dask for out-of-core &amp; distributed computing</vt:lpstr>
      <vt:lpstr>Motivation</vt:lpstr>
      <vt:lpstr>Out of core computation</vt:lpstr>
      <vt:lpstr>Dask solution</vt:lpstr>
      <vt:lpstr>Efficiency</vt:lpstr>
      <vt:lpstr>Data structures</vt:lpstr>
      <vt:lpstr>Dask: distributed computing</vt:lpstr>
      <vt:lpstr>Setting up &amp; executing</vt:lpstr>
      <vt:lpstr>Dask client</vt:lpstr>
      <vt:lpstr>Dask &amp; futures</vt:lpstr>
      <vt:lpstr>Dask conclusions</vt:lpstr>
      <vt:lpstr>References</vt:lpstr>
      <vt:lpstr>Distributed programming with Python using mpi4py</vt:lpstr>
      <vt:lpstr>Motivation</vt:lpstr>
      <vt:lpstr>What is MPI?</vt:lpstr>
      <vt:lpstr>Usage of MPI</vt:lpstr>
      <vt:lpstr>Hardware characteristics</vt:lpstr>
      <vt:lpstr>Programming model</vt:lpstr>
      <vt:lpstr>Hello world</vt:lpstr>
      <vt:lpstr>Communicators</vt:lpstr>
      <vt:lpstr>Hello again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Data types</vt:lpstr>
      <vt:lpstr>comm.Ssend/comm.Recv</vt:lpstr>
      <vt:lpstr>comm.Reduce</vt:lpstr>
      <vt:lpstr>Limitations</vt:lpstr>
      <vt:lpstr>Topology</vt:lpstr>
      <vt:lpstr>comm.Create_cart</vt:lpstr>
      <vt:lpstr>Coordinates</vt:lpstr>
      <vt:lpstr>Halo exchange</vt:lpstr>
      <vt:lpstr>Halo exchange &amp; comm.Sendrecv</vt:lpstr>
      <vt:lpstr>Why the wait?</vt:lpstr>
      <vt:lpstr>comm.isend/comm.irecv &amp; wait</vt:lpstr>
      <vt:lpstr>Much more…</vt:lpstr>
      <vt:lpstr>Pitfalls</vt:lpstr>
      <vt:lpstr>mpi4py Conclusions</vt:lpstr>
      <vt:lpstr>pyspark</vt:lpstr>
      <vt:lpstr>The issue…</vt:lpstr>
      <vt:lpstr>The solution, take 1: Hadoop</vt:lpstr>
      <vt:lpstr>Problems</vt:lpstr>
      <vt:lpstr>The solution, take 2: Spark</vt:lpstr>
      <vt:lpstr>Architecture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Broadcast variables</vt:lpstr>
      <vt:lpstr>Accumulators</vt:lpstr>
      <vt:lpstr>Seems simple?</vt:lpstr>
      <vt:lpstr>Shuffle</vt:lpstr>
      <vt:lpstr>Caching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172</cp:revision>
  <dcterms:created xsi:type="dcterms:W3CDTF">2016-03-16T14:21:03Z</dcterms:created>
  <dcterms:modified xsi:type="dcterms:W3CDTF">2024-01-09T09:02:11Z</dcterms:modified>
</cp:coreProperties>
</file>