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4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478" r:id="rId49"/>
    <p:sldId id="378" r:id="rId50"/>
    <p:sldId id="479" r:id="rId51"/>
    <p:sldId id="379" r:id="rId52"/>
    <p:sldId id="480" r:id="rId53"/>
    <p:sldId id="380" r:id="rId54"/>
    <p:sldId id="381" r:id="rId55"/>
    <p:sldId id="382" r:id="rId56"/>
    <p:sldId id="384" r:id="rId57"/>
    <p:sldId id="481" r:id="rId58"/>
    <p:sldId id="385" r:id="rId59"/>
    <p:sldId id="483" r:id="rId60"/>
    <p:sldId id="386" r:id="rId61"/>
    <p:sldId id="482" r:id="rId62"/>
    <p:sldId id="387" r:id="rId63"/>
    <p:sldId id="388" r:id="rId64"/>
    <p:sldId id="484" r:id="rId65"/>
    <p:sldId id="389" r:id="rId66"/>
    <p:sldId id="485" r:id="rId67"/>
    <p:sldId id="390" r:id="rId68"/>
    <p:sldId id="391" r:id="rId69"/>
    <p:sldId id="392" r:id="rId70"/>
    <p:sldId id="434" r:id="rId71"/>
    <p:sldId id="432" r:id="rId72"/>
    <p:sldId id="433" r:id="rId73"/>
    <p:sldId id="438" r:id="rId74"/>
    <p:sldId id="435" r:id="rId75"/>
    <p:sldId id="436" r:id="rId76"/>
    <p:sldId id="437" r:id="rId77"/>
    <p:sldId id="394" r:id="rId78"/>
    <p:sldId id="395" r:id="rId79"/>
    <p:sldId id="397" r:id="rId80"/>
    <p:sldId id="398" r:id="rId81"/>
    <p:sldId id="260" r:id="rId82"/>
    <p:sldId id="261" r:id="rId83"/>
    <p:sldId id="262" r:id="rId84"/>
    <p:sldId id="263" r:id="rId85"/>
    <p:sldId id="264" r:id="rId86"/>
    <p:sldId id="265" r:id="rId87"/>
    <p:sldId id="266" r:id="rId88"/>
    <p:sldId id="267" r:id="rId89"/>
    <p:sldId id="268" r:id="rId90"/>
    <p:sldId id="269" r:id="rId91"/>
    <p:sldId id="270" r:id="rId92"/>
    <p:sldId id="271" r:id="rId93"/>
    <p:sldId id="272" r:id="rId94"/>
    <p:sldId id="273" r:id="rId95"/>
    <p:sldId id="274" r:id="rId96"/>
    <p:sldId id="275" r:id="rId97"/>
    <p:sldId id="276" r:id="rId98"/>
    <p:sldId id="277" r:id="rId99"/>
    <p:sldId id="278" r:id="rId100"/>
    <p:sldId id="279" r:id="rId101"/>
    <p:sldId id="280" r:id="rId102"/>
    <p:sldId id="281" r:id="rId103"/>
    <p:sldId id="282" r:id="rId104"/>
    <p:sldId id="283" r:id="rId105"/>
    <p:sldId id="284" r:id="rId106"/>
    <p:sldId id="285" r:id="rId107"/>
    <p:sldId id="487" r:id="rId108"/>
    <p:sldId id="488" r:id="rId109"/>
    <p:sldId id="489" r:id="rId110"/>
    <p:sldId id="491" r:id="rId111"/>
    <p:sldId id="486" r:id="rId112"/>
    <p:sldId id="286" r:id="rId113"/>
    <p:sldId id="287" r:id="rId114"/>
    <p:sldId id="288" r:id="rId115"/>
    <p:sldId id="289" r:id="rId116"/>
    <p:sldId id="290" r:id="rId117"/>
    <p:sldId id="291" r:id="rId118"/>
    <p:sldId id="428" r:id="rId119"/>
    <p:sldId id="292" r:id="rId120"/>
    <p:sldId id="293" r:id="rId121"/>
    <p:sldId id="294" r:id="rId122"/>
    <p:sldId id="295" r:id="rId123"/>
    <p:sldId id="296" r:id="rId124"/>
    <p:sldId id="297" r:id="rId125"/>
    <p:sldId id="298" r:id="rId126"/>
    <p:sldId id="299" r:id="rId127"/>
    <p:sldId id="300" r:id="rId128"/>
    <p:sldId id="301" r:id="rId129"/>
    <p:sldId id="302" r:id="rId130"/>
    <p:sldId id="303" r:id="rId131"/>
    <p:sldId id="304" r:id="rId132"/>
    <p:sldId id="305" r:id="rId133"/>
    <p:sldId id="306" r:id="rId134"/>
    <p:sldId id="307" r:id="rId135"/>
    <p:sldId id="308" r:id="rId136"/>
    <p:sldId id="470" r:id="rId137"/>
    <p:sldId id="471" r:id="rId138"/>
    <p:sldId id="472" r:id="rId139"/>
    <p:sldId id="473" r:id="rId140"/>
    <p:sldId id="474" r:id="rId141"/>
    <p:sldId id="309" r:id="rId142"/>
    <p:sldId id="310" r:id="rId143"/>
    <p:sldId id="311" r:id="rId144"/>
    <p:sldId id="312" r:id="rId145"/>
    <p:sldId id="314" r:id="rId146"/>
    <p:sldId id="440" r:id="rId147"/>
    <p:sldId id="441" r:id="rId148"/>
    <p:sldId id="442" r:id="rId149"/>
    <p:sldId id="443" r:id="rId150"/>
    <p:sldId id="444" r:id="rId151"/>
    <p:sldId id="445" r:id="rId152"/>
    <p:sldId id="446" r:id="rId153"/>
    <p:sldId id="447" r:id="rId154"/>
    <p:sldId id="448" r:id="rId155"/>
    <p:sldId id="449" r:id="rId156"/>
    <p:sldId id="450" r:id="rId157"/>
    <p:sldId id="451" r:id="rId158"/>
    <p:sldId id="315" r:id="rId159"/>
    <p:sldId id="317" r:id="rId160"/>
    <p:sldId id="318" r:id="rId161"/>
    <p:sldId id="319" r:id="rId162"/>
    <p:sldId id="320" r:id="rId163"/>
    <p:sldId id="321" r:id="rId164"/>
    <p:sldId id="323" r:id="rId165"/>
    <p:sldId id="324" r:id="rId166"/>
    <p:sldId id="325" r:id="rId167"/>
    <p:sldId id="327" r:id="rId168"/>
    <p:sldId id="328" r:id="rId169"/>
    <p:sldId id="329" r:id="rId170"/>
    <p:sldId id="330" r:id="rId171"/>
    <p:sldId id="331" r:id="rId172"/>
    <p:sldId id="332" r:id="rId173"/>
    <p:sldId id="333" r:id="rId174"/>
    <p:sldId id="334" r:id="rId175"/>
    <p:sldId id="335" r:id="rId176"/>
    <p:sldId id="336" r:id="rId177"/>
    <p:sldId id="337" r:id="rId178"/>
    <p:sldId id="338" r:id="rId179"/>
    <p:sldId id="339" r:id="rId180"/>
    <p:sldId id="341" r:id="rId181"/>
    <p:sldId id="342" r:id="rId182"/>
    <p:sldId id="343" r:id="rId183"/>
    <p:sldId id="344" r:id="rId184"/>
    <p:sldId id="346" r:id="rId185"/>
    <p:sldId id="347" r:id="rId186"/>
    <p:sldId id="348" r:id="rId187"/>
    <p:sldId id="349" r:id="rId188"/>
    <p:sldId id="350" r:id="rId189"/>
    <p:sldId id="352" r:id="rId190"/>
    <p:sldId id="353" r:id="rId191"/>
    <p:sldId id="355" r:id="rId192"/>
    <p:sldId id="356" r:id="rId193"/>
    <p:sldId id="357" r:id="rId194"/>
    <p:sldId id="399" r:id="rId195"/>
    <p:sldId id="401" r:id="rId196"/>
    <p:sldId id="402" r:id="rId197"/>
    <p:sldId id="403" r:id="rId198"/>
    <p:sldId id="404" r:id="rId199"/>
    <p:sldId id="405" r:id="rId200"/>
    <p:sldId id="407" r:id="rId201"/>
    <p:sldId id="408" r:id="rId202"/>
    <p:sldId id="409" r:id="rId203"/>
    <p:sldId id="410" r:id="rId204"/>
    <p:sldId id="411" r:id="rId205"/>
    <p:sldId id="412" r:id="rId206"/>
    <p:sldId id="414" r:id="rId207"/>
    <p:sldId id="415" r:id="rId208"/>
    <p:sldId id="417" r:id="rId209"/>
    <p:sldId id="418" r:id="rId210"/>
    <p:sldId id="419" r:id="rId211"/>
    <p:sldId id="421" r:id="rId212"/>
    <p:sldId id="429" r:id="rId2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478"/>
            <p14:sldId id="378"/>
            <p14:sldId id="479"/>
            <p14:sldId id="379"/>
            <p14:sldId id="480"/>
            <p14:sldId id="380"/>
            <p14:sldId id="381"/>
            <p14:sldId id="382"/>
            <p14:sldId id="384"/>
            <p14:sldId id="481"/>
            <p14:sldId id="385"/>
            <p14:sldId id="483"/>
            <p14:sldId id="386"/>
            <p14:sldId id="482"/>
            <p14:sldId id="387"/>
            <p14:sldId id="388"/>
            <p14:sldId id="484"/>
            <p14:sldId id="389"/>
            <p14:sldId id="485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pybind11" id="{49D6A804-DB66-421D-A09C-66938EBEF6C9}">
          <p14:sldIdLst>
            <p14:sldId id="285"/>
            <p14:sldId id="487"/>
            <p14:sldId id="488"/>
            <p14:sldId id="489"/>
            <p14:sldId id="491"/>
          </p14:sldIdLst>
        </p14:section>
        <p14:section name="f2py" id="{095162A2-C276-4CC2-9306-AB212616D42D}">
          <p14:sldIdLst>
            <p14:sldId id="486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63" d="100"/>
          <a:sy n="63" d="100"/>
        </p:scale>
        <p:origin x="77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viewProps" Target="view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theme" Target="theme/theme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tableStyles" Target="tableStyle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notesMaster" Target="notesMasters/notesMaster1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presProps" Target="pres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12/01/2024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12/01/2024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12/01/2024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slide" Target="slide98.xml"/><Relationship Id="rId2" Type="http://schemas.openxmlformats.org/officeDocument/2006/relationships/slide" Target="slide84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0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pybind11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functions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3680" y="3726877"/>
            <a:ext cx="8281670" cy="2585323"/>
            <a:chOff x="404267" y="1541691"/>
            <a:chExt cx="8281670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404267" y="1541691"/>
              <a:ext cx="8281670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PYBIND11_MODULE(computations, m)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m.doc() = "pybind11 wrapper module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cmoputations.h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m.def("add", &amp;add, "function that adds two numbers");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m.def("div", &amp;div, "function that divides two numbers"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left_op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right_op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520950" y="1553260"/>
              <a:ext cx="314701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Computation_bindings.cxx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33680" y="1394360"/>
            <a:ext cx="8263697" cy="2031325"/>
            <a:chOff x="557016" y="1412776"/>
            <a:chExt cx="7074381" cy="203132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#ifndef COMPUTATIONS_HDR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#define COMPUTATIONS_HDR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(double a, double b);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double div(double a, double b);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#endif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701807" y="1422029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3881120" y="4180717"/>
            <a:ext cx="2053205" cy="400110"/>
            <a:chOff x="568202" y="3566046"/>
            <a:chExt cx="205320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163057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name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6533015" y="4338150"/>
            <a:ext cx="2426512" cy="400110"/>
            <a:chOff x="568202" y="3566046"/>
            <a:chExt cx="2426512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20038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module </a:t>
              </a:r>
              <a:r>
                <a:rPr lang="en-US" sz="2000" dirty="0" err="1"/>
                <a:t>dcostring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>
              <a:off x="568202" y="3766101"/>
              <a:ext cx="422630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1310640" y="5781040"/>
            <a:ext cx="3067707" cy="832352"/>
            <a:chOff x="212919" y="3133804"/>
            <a:chExt cx="3067707" cy="8323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228979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function declaration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133804"/>
              <a:ext cx="777913" cy="63229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45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680" y="1587400"/>
            <a:ext cx="8676640" cy="4524315"/>
            <a:chOff x="557016" y="1412776"/>
            <a:chExt cx="7427893" cy="4524315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42789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CXXFLAGS = -O3 -Wall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CPPFLAGS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 -m pybind11 --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includes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LDFLAGS =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shared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EXTENSION_SUFFIX = $(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shell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python3-config --extension-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suffix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 = computations$(EXTENSION_SUFFIX)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COMPUTATION_LIB: computations.cpp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computations.h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computations_bind.cpp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$(CXX) $(CXXFLAGS) $(CPPFLAGS) $(LDFLAGS) \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-o $(COMPUTATION_LIB)              \               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     computations.cpp computations_bind.cpp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$(RM) $(COMPUTATION_LIB)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06373" y="1422029"/>
              <a:ext cx="100342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A66B3-0BE1-DAC7-34F4-B7B8AFFC7D49}"/>
              </a:ext>
            </a:extLst>
          </p:cNvPr>
          <p:cNvGrpSpPr/>
          <p:nvPr/>
        </p:nvGrpSpPr>
        <p:grpSpPr>
          <a:xfrm>
            <a:off x="4775200" y="1032397"/>
            <a:ext cx="4135120" cy="1006225"/>
            <a:chOff x="572307" y="3566046"/>
            <a:chExt cx="4135120" cy="10062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17046D-F4E1-9C2D-617C-FD6B61381DBF}"/>
                </a:ext>
              </a:extLst>
            </p:cNvPr>
            <p:cNvSpPr txBox="1"/>
            <p:nvPr/>
          </p:nvSpPr>
          <p:spPr>
            <a:xfrm>
              <a:off x="990832" y="3566046"/>
              <a:ext cx="371659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pybind11 include directory option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7BF749-427B-23D2-19F0-336FDCCB8120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72307" y="3766101"/>
              <a:ext cx="418525" cy="8061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B1039A3-9755-92F9-9176-A32EB4CA81DA}"/>
              </a:ext>
            </a:extLst>
          </p:cNvPr>
          <p:cNvGrpSpPr/>
          <p:nvPr/>
        </p:nvGrpSpPr>
        <p:grpSpPr>
          <a:xfrm>
            <a:off x="3830320" y="2564331"/>
            <a:ext cx="3541340" cy="400110"/>
            <a:chOff x="-945773" y="3566046"/>
            <a:chExt cx="3541340" cy="40011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81AB51B-7D30-BFF3-6FC0-AA58D588F052}"/>
                </a:ext>
              </a:extLst>
            </p:cNvPr>
            <p:cNvSpPr txBox="1"/>
            <p:nvPr/>
          </p:nvSpPr>
          <p:spPr>
            <a:xfrm>
              <a:off x="990832" y="3566046"/>
              <a:ext cx="16047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shared object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03E21-FDD4-0BC7-D4AB-C7D4D445AEE2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-945773" y="3566046"/>
              <a:ext cx="1936605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FAFACF-AFB3-665F-8B2B-446CD1D761D6}"/>
              </a:ext>
            </a:extLst>
          </p:cNvPr>
          <p:cNvGrpSpPr/>
          <p:nvPr/>
        </p:nvGrpSpPr>
        <p:grpSpPr>
          <a:xfrm>
            <a:off x="6569292" y="3633309"/>
            <a:ext cx="2363091" cy="646331"/>
            <a:chOff x="212919" y="3566046"/>
            <a:chExt cx="2363091" cy="64633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393-C04C-3EBA-C71B-F02EEE248807}"/>
                </a:ext>
              </a:extLst>
            </p:cNvPr>
            <p:cNvSpPr txBox="1"/>
            <p:nvPr/>
          </p:nvSpPr>
          <p:spPr>
            <a:xfrm>
              <a:off x="990832" y="3566046"/>
              <a:ext cx="158517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itchFamily="49" charset="0"/>
                </a:rPr>
                <a:t>Python version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dependent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CAB680-3FAE-4FED-5EFC-1F393415F16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212919" y="3611852"/>
              <a:ext cx="777913" cy="27736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628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587400"/>
            <a:ext cx="8768080" cy="4801314"/>
            <a:chOff x="557016" y="1412776"/>
            <a:chExt cx="7506173" cy="4801314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private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std::string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n_;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</a:t>
              </a:r>
            </a:p>
            <a:p>
              <a:endParaRPr lang="fr-FR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public: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{""}, n_ {0},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{0.0} {};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explicit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 :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Statistics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{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 =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name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size_t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n()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return n_;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double value);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add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std::string&amp;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str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    double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mean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()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 { check(); return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/n; };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};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3768" y="1422029"/>
              <a:ext cx="142609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1F89D4-5409-0BCC-63BA-60EF01B18808}"/>
              </a:ext>
            </a:extLst>
          </p:cNvPr>
          <p:cNvGrpSpPr/>
          <p:nvPr/>
        </p:nvGrpSpPr>
        <p:grpSpPr>
          <a:xfrm>
            <a:off x="7151112" y="3004478"/>
            <a:ext cx="1943353" cy="1639005"/>
            <a:chOff x="7151112" y="3004478"/>
            <a:chExt cx="1943353" cy="163900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31C0F6E-5C86-8004-64E4-7CD31DAE75C8}"/>
                </a:ext>
              </a:extLst>
            </p:cNvPr>
            <p:cNvGrpSpPr/>
            <p:nvPr/>
          </p:nvGrpSpPr>
          <p:grpSpPr>
            <a:xfrm>
              <a:off x="7151112" y="3004478"/>
              <a:ext cx="1943353" cy="1121641"/>
              <a:chOff x="990832" y="3566046"/>
              <a:chExt cx="1943353" cy="11216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AFDB3D8-FF7B-C06A-8688-9BFE979C3A59}"/>
                  </a:ext>
                </a:extLst>
              </p:cNvPr>
              <p:cNvSpPr txBox="1"/>
              <p:nvPr/>
            </p:nvSpPr>
            <p:spPr>
              <a:xfrm>
                <a:off x="990832" y="3566046"/>
                <a:ext cx="1943353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two constructors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05A83B0-8E16-2879-3EA1-0C65256055A9}"/>
                  </a:ext>
                </a:extLst>
              </p:cNvPr>
              <p:cNvCxnSpPr>
                <a:cxnSpLocks/>
                <a:stCxn id="14" idx="2"/>
                <a:endCxn id="25" idx="1"/>
              </p:cNvCxnSpPr>
              <p:nvPr/>
            </p:nvCxnSpPr>
            <p:spPr>
              <a:xfrm flipH="1">
                <a:off x="1523239" y="3966156"/>
                <a:ext cx="439270" cy="72153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ight Brace 24">
              <a:extLst>
                <a:ext uri="{FF2B5EF4-FFF2-40B4-BE49-F238E27FC236}">
                  <a16:creationId xmlns:a16="http://schemas.microsoft.com/office/drawing/2014/main" id="{69FE00DC-CB14-77D6-2672-B0DBE98D3308}"/>
                </a:ext>
              </a:extLst>
            </p:cNvPr>
            <p:cNvSpPr/>
            <p:nvPr/>
          </p:nvSpPr>
          <p:spPr>
            <a:xfrm>
              <a:off x="7289869" y="3608754"/>
              <a:ext cx="393650" cy="10347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2395768-DEB0-54F9-7CE5-152CCF8CFD34}"/>
              </a:ext>
            </a:extLst>
          </p:cNvPr>
          <p:cNvGrpSpPr/>
          <p:nvPr/>
        </p:nvGrpSpPr>
        <p:grpSpPr>
          <a:xfrm>
            <a:off x="7289869" y="4438088"/>
            <a:ext cx="1757678" cy="1336229"/>
            <a:chOff x="7262065" y="3215814"/>
            <a:chExt cx="1757678" cy="133622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1B73A3-9935-930C-C65C-3A48A5140B91}"/>
                </a:ext>
              </a:extLst>
            </p:cNvPr>
            <p:cNvGrpSpPr/>
            <p:nvPr/>
          </p:nvGrpSpPr>
          <p:grpSpPr>
            <a:xfrm>
              <a:off x="7655715" y="3215814"/>
              <a:ext cx="1364028" cy="1127864"/>
              <a:chOff x="1495435" y="3777382"/>
              <a:chExt cx="1364028" cy="1127864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4A506C1-E44E-3667-A106-0DB07833857B}"/>
                  </a:ext>
                </a:extLst>
              </p:cNvPr>
              <p:cNvSpPr txBox="1"/>
              <p:nvPr/>
            </p:nvSpPr>
            <p:spPr>
              <a:xfrm>
                <a:off x="1495435" y="3777382"/>
                <a:ext cx="1364028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overloaded</a:t>
                </a:r>
                <a:br>
                  <a:rPr lang="en-US" sz="2000" dirty="0"/>
                </a:br>
                <a:r>
                  <a:rPr lang="en-US" sz="2000" dirty="0"/>
                  <a:t>methods</a:t>
                </a:r>
                <a:endParaRPr lang="en-US" dirty="0">
                  <a:cs typeface="Courier New" pitchFamily="49" charset="0"/>
                </a:endParaRP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C7377D4D-B17B-EE1C-BE18-97CCFDA5AA6D}"/>
                  </a:ext>
                </a:extLst>
              </p:cNvPr>
              <p:cNvCxnSpPr>
                <a:cxnSpLocks/>
                <a:stCxn id="31" idx="2"/>
                <a:endCxn id="30" idx="1"/>
              </p:cNvCxnSpPr>
              <p:nvPr/>
            </p:nvCxnSpPr>
            <p:spPr>
              <a:xfrm flipH="1">
                <a:off x="1523239" y="4485268"/>
                <a:ext cx="654210" cy="41997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63691041-43CD-6A68-AF10-98D7785712E6}"/>
                </a:ext>
              </a:extLst>
            </p:cNvPr>
            <p:cNvSpPr/>
            <p:nvPr/>
          </p:nvSpPr>
          <p:spPr>
            <a:xfrm>
              <a:off x="7262065" y="4135312"/>
              <a:ext cx="421454" cy="4167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>
                <a:ln>
                  <a:solidFill>
                    <a:schemeClr val="tx1"/>
                  </a:solidFill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3012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3200" y="1992893"/>
            <a:ext cx="8768082" cy="3755781"/>
            <a:chOff x="557016" y="1411869"/>
            <a:chExt cx="7506173" cy="3755781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506173" cy="375487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&lt;pybind11/pybind11.h&gt;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statistics.h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4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PYBIND11_MODULE(stats, m)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m.doc() = "module defining Statistics class";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::class_&lt;Statistics&gt;(m, "Statistics")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&lt;&gt;(), "initialize without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py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&lt;const std::string&amp;&gt;(),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"initialize with name")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.def("name", &amp;Statistics::name, “get name of object")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.def("n", &amp;Statistics::n, “get number of data items")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double))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"add a floating point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.def("add", (void (Statistics::*)(const std::string&amp;)) &amp;Statistics::add,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     "add a string representation of a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.def("mean", &amp;Statistics::mean, "return the mean value")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5762" y="1411869"/>
              <a:ext cx="216576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Statistics_bind.cpp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4744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6261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114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187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189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see Notebook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EAF-A9FE-5BA5-5766-A702C0202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typedefs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63E1-B5FF-D2CF-7216-C7E2D78E5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(int)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endParaRPr lang="en-US" dirty="0"/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typedef double real</a:t>
            </a:r>
          </a:p>
          <a:p>
            <a:pPr lvl="1"/>
            <a:r>
              <a:rPr lang="en-US" dirty="0"/>
              <a:t>In Python: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6199E-F695-E13E-51CA-A14EA770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0714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631122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Particle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x=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charge-cython.int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67686" y="4304504"/>
            <a:ext cx="611257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distance(p: Particle)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231640" y="2735464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3407128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/>
              <a:t>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cython.p_int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95400" y="3288268"/>
            <a:ext cx="3276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cython.address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9079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390793" y="42226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D2580E-19B6-9FB6-B31B-0146DC72AE69}"/>
              </a:ext>
            </a:extLst>
          </p:cNvPr>
          <p:cNvSpPr txBox="1"/>
          <p:nvPr/>
        </p:nvSpPr>
        <p:spPr>
          <a:xfrm>
            <a:off x="3724415" y="5230356"/>
            <a:ext cx="497642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function pointers currently</a:t>
            </a:r>
          </a:p>
          <a:p>
            <a:r>
              <a:rPr lang="en-US" sz="2800" dirty="0"/>
              <a:t>not implemented!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7841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@cython.ccall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primes(int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91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8034" y="2787338"/>
            <a:ext cx="687162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int primes(k: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413926" y="2464172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273471" y="3458444"/>
            <a:ext cx="2121671" cy="843675"/>
            <a:chOff x="5290097" y="2019475"/>
            <a:chExt cx="2121671" cy="84367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cxnSpLocks/>
              <a:stCxn id="10" idx="0"/>
            </p:cNvCxnSpPr>
            <p:nvPr/>
          </p:nvCxnSpPr>
          <p:spPr>
            <a:xfrm flipH="1" flipV="1">
              <a:off x="5732386" y="2019475"/>
              <a:ext cx="618547" cy="474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100704" y="5480824"/>
            <a:ext cx="683895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@cython.inline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(k: cython.int) -&gt; cython.int: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44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error return value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exceptval</a:t>
            </a:r>
            <a:r>
              <a:rPr lang="en-US" dirty="0"/>
              <a:t> decorator to function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@cython.cfunc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@cython.exceptval(-1, check=True)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_average(data, m=0, n=-1) -&gt;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mean: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800" y="3175146"/>
            <a:ext cx="4809222" cy="1163575"/>
            <a:chOff x="2443528" y="2493818"/>
            <a:chExt cx="4809222" cy="1163575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7" idx="1"/>
            </p:cNvCxnSpPr>
            <p:nvPr/>
          </p:nvCxnSpPr>
          <p:spPr>
            <a:xfrm flipH="1">
              <a:off x="2443528" y="2955483"/>
              <a:ext cx="2846569" cy="7019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232400" y="4179227"/>
            <a:ext cx="3911600" cy="923330"/>
            <a:chOff x="3758339" y="2807006"/>
            <a:chExt cx="391160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9928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check=True</a:t>
              </a:r>
              <a:endParaRPr lang="en-US" dirty="0"/>
            </a:p>
            <a:p>
              <a:r>
                <a:rPr lang="en-US" dirty="0"/>
                <a:t>if Value is valid</a:t>
              </a:r>
            </a:p>
            <a:p>
              <a:r>
                <a:rPr lang="en-US" dirty="0"/>
                <a:t>return 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cxnSpLocks/>
              <a:stCxn id="15" idx="1"/>
            </p:cNvCxnSpPr>
            <p:nvPr/>
          </p:nvCxnSpPr>
          <p:spPr>
            <a:xfrm flipH="1" flipV="1">
              <a:off x="3758339" y="3128073"/>
              <a:ext cx="1918747" cy="1405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235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8971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7716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53360" y="265237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947920" y="1371600"/>
            <a:ext cx="4134465" cy="3048000"/>
            <a:chOff x="304800" y="1371600"/>
            <a:chExt cx="4134465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4134465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@cython.cclass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m: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cython.double</a:t>
              </a:r>
              <a:endParaRPr lang="en-US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def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   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12312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particle_c.py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656840" y="2200870"/>
            <a:ext cx="2788920" cy="923330"/>
            <a:chOff x="2971800" y="2200870"/>
            <a:chExt cx="278892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cxnSpLocks/>
            </p:cNvCxnSpPr>
            <p:nvPr/>
          </p:nvCxnSpPr>
          <p:spPr>
            <a:xfrm flipV="1">
              <a:off x="5597564" y="2519680"/>
              <a:ext cx="163156" cy="2235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743200" y="263205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6138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32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77825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cython.declare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visibility=‘public’)</a:t>
            </a:r>
          </a:p>
        </p:txBody>
      </p:sp>
    </p:spTree>
    <p:extLst>
      <p:ext uri="{BB962C8B-B14F-4D97-AF65-F5344CB8AC3E}">
        <p14:creationId xmlns:p14="http://schemas.microsoft.com/office/powerpoint/2010/main" val="2572638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@var.deleter</a:t>
            </a:r>
            <a:r>
              <a:rPr lang="en-US" dirty="0">
                <a:cs typeface="Courier New" panose="02070309020205020404" pitchFamily="49" charset="0"/>
              </a:rPr>
              <a:t>: delete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50439" y="44942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Lua, Octave, R, Java,…</a:t>
            </a:r>
          </a:p>
          <a:p>
            <a:r>
              <a:rPr lang="en-US" dirty="0"/>
              <a:t>Pybind11</a:t>
            </a:r>
          </a:p>
          <a:p>
            <a:pPr lvl="1"/>
            <a:r>
              <a:rPr lang="en-US" dirty="0"/>
              <a:t>Somewhat complex but very flexible</a:t>
            </a:r>
          </a:p>
          <a:p>
            <a:pPr lvl="1"/>
            <a:r>
              <a:rPr lang="en-US" dirty="0"/>
              <a:t>Specific for C++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3808</TotalTime>
  <Words>16717</Words>
  <Application>Microsoft Office PowerPoint</Application>
  <PresentationFormat>On-screen Show (4:3)</PresentationFormat>
  <Paragraphs>2969</Paragraphs>
  <Slides>212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212</vt:i4>
      </vt:variant>
    </vt:vector>
  </HeadingPairs>
  <TitlesOfParts>
    <vt:vector size="222" baseType="lpstr">
      <vt:lpstr>Arial</vt:lpstr>
      <vt:lpstr>Calibri</vt:lpstr>
      <vt:lpstr>Calibri Light</vt:lpstr>
      <vt:lpstr>Cambria Math</vt:lpstr>
      <vt:lpstr>Courier New</vt:lpstr>
      <vt:lpstr>Symbol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Type casts &amp; typedefs</vt:lpstr>
      <vt:lpstr>Cython structures</vt:lpstr>
      <vt:lpstr>Python structures</vt:lpstr>
      <vt:lpstr>Cython pointers</vt:lpstr>
      <vt:lpstr>Python pointers</vt:lpstr>
      <vt:lpstr>Buffer protocol</vt:lpstr>
      <vt:lpstr>numpy arrays</vt:lpstr>
      <vt:lpstr>memoryview</vt:lpstr>
      <vt:lpstr>Cython: three types of functions</vt:lpstr>
      <vt:lpstr>Python: three types of functions</vt:lpstr>
      <vt:lpstr>Cython function signature</vt:lpstr>
      <vt:lpstr>Python function signature</vt:lpstr>
      <vt:lpstr>Cython error return value</vt:lpstr>
      <vt:lpstr>Python error return value</vt:lpstr>
      <vt:lpstr>Extension types aka cdef classes</vt:lpstr>
      <vt:lpstr>Cython extension types</vt:lpstr>
      <vt:lpstr>Python extension types</vt:lpstr>
      <vt:lpstr>Cython attribute access control</vt:lpstr>
      <vt:lpstr>Python 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pybind11</vt:lpstr>
      <vt:lpstr>C++ functions</vt:lpstr>
      <vt:lpstr>Building</vt:lpstr>
      <vt:lpstr>C++ classes</vt:lpstr>
      <vt:lpstr>Bindings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179</cp:revision>
  <dcterms:created xsi:type="dcterms:W3CDTF">2016-03-16T14:21:03Z</dcterms:created>
  <dcterms:modified xsi:type="dcterms:W3CDTF">2024-01-12T16:35:50Z</dcterms:modified>
</cp:coreProperties>
</file>