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1"/>
  </p:notesMasterIdLst>
  <p:sldIdLst>
    <p:sldId id="256" r:id="rId2"/>
    <p:sldId id="259" r:id="rId3"/>
    <p:sldId id="358" r:id="rId4"/>
    <p:sldId id="359" r:id="rId5"/>
    <p:sldId id="360" r:id="rId6"/>
    <p:sldId id="361" r:id="rId7"/>
    <p:sldId id="464" r:id="rId8"/>
    <p:sldId id="465" r:id="rId9"/>
    <p:sldId id="439" r:id="rId10"/>
    <p:sldId id="257" r:id="rId11"/>
    <p:sldId id="466" r:id="rId12"/>
    <p:sldId id="362" r:id="rId13"/>
    <p:sldId id="363" r:id="rId14"/>
    <p:sldId id="364" r:id="rId15"/>
    <p:sldId id="365" r:id="rId16"/>
    <p:sldId id="366" r:id="rId17"/>
    <p:sldId id="423" r:id="rId18"/>
    <p:sldId id="422" r:id="rId19"/>
    <p:sldId id="430" r:id="rId20"/>
    <p:sldId id="452" r:id="rId21"/>
    <p:sldId id="453" r:id="rId22"/>
    <p:sldId id="454" r:id="rId23"/>
    <p:sldId id="455" r:id="rId24"/>
    <p:sldId id="456" r:id="rId25"/>
    <p:sldId id="457" r:id="rId26"/>
    <p:sldId id="458" r:id="rId27"/>
    <p:sldId id="459" r:id="rId28"/>
    <p:sldId id="460" r:id="rId29"/>
    <p:sldId id="462" r:id="rId30"/>
    <p:sldId id="463" r:id="rId31"/>
    <p:sldId id="461" r:id="rId32"/>
    <p:sldId id="367" r:id="rId33"/>
    <p:sldId id="368" r:id="rId34"/>
    <p:sldId id="370" r:id="rId35"/>
    <p:sldId id="371" r:id="rId36"/>
    <p:sldId id="372" r:id="rId37"/>
    <p:sldId id="373" r:id="rId38"/>
    <p:sldId id="374" r:id="rId39"/>
    <p:sldId id="425" r:id="rId40"/>
    <p:sldId id="426" r:id="rId41"/>
    <p:sldId id="427" r:id="rId42"/>
    <p:sldId id="424" r:id="rId43"/>
    <p:sldId id="375" r:id="rId44"/>
    <p:sldId id="376" r:id="rId45"/>
    <p:sldId id="377" r:id="rId46"/>
    <p:sldId id="378" r:id="rId47"/>
    <p:sldId id="379" r:id="rId48"/>
    <p:sldId id="380" r:id="rId49"/>
    <p:sldId id="381" r:id="rId50"/>
    <p:sldId id="382" r:id="rId51"/>
    <p:sldId id="383" r:id="rId52"/>
    <p:sldId id="384" r:id="rId53"/>
    <p:sldId id="385" r:id="rId54"/>
    <p:sldId id="386" r:id="rId55"/>
    <p:sldId id="387" r:id="rId56"/>
    <p:sldId id="388" r:id="rId57"/>
    <p:sldId id="389" r:id="rId58"/>
    <p:sldId id="390" r:id="rId59"/>
    <p:sldId id="391" r:id="rId60"/>
    <p:sldId id="392" r:id="rId61"/>
    <p:sldId id="431" r:id="rId62"/>
    <p:sldId id="434" r:id="rId63"/>
    <p:sldId id="432" r:id="rId64"/>
    <p:sldId id="433" r:id="rId65"/>
    <p:sldId id="438" r:id="rId66"/>
    <p:sldId id="435" r:id="rId67"/>
    <p:sldId id="436" r:id="rId68"/>
    <p:sldId id="437" r:id="rId69"/>
    <p:sldId id="393" r:id="rId70"/>
    <p:sldId id="394" r:id="rId71"/>
    <p:sldId id="395" r:id="rId72"/>
    <p:sldId id="396" r:id="rId73"/>
    <p:sldId id="397" r:id="rId74"/>
    <p:sldId id="398" r:id="rId75"/>
    <p:sldId id="260" r:id="rId76"/>
    <p:sldId id="261" r:id="rId77"/>
    <p:sldId id="262" r:id="rId78"/>
    <p:sldId id="263" r:id="rId79"/>
    <p:sldId id="264" r:id="rId80"/>
    <p:sldId id="265" r:id="rId81"/>
    <p:sldId id="266" r:id="rId82"/>
    <p:sldId id="267" r:id="rId83"/>
    <p:sldId id="268" r:id="rId84"/>
    <p:sldId id="269" r:id="rId85"/>
    <p:sldId id="270" r:id="rId86"/>
    <p:sldId id="271" r:id="rId87"/>
    <p:sldId id="272" r:id="rId88"/>
    <p:sldId id="273" r:id="rId89"/>
    <p:sldId id="274" r:id="rId90"/>
    <p:sldId id="275" r:id="rId91"/>
    <p:sldId id="276" r:id="rId92"/>
    <p:sldId id="277" r:id="rId93"/>
    <p:sldId id="278" r:id="rId94"/>
    <p:sldId id="279" r:id="rId95"/>
    <p:sldId id="280" r:id="rId96"/>
    <p:sldId id="281" r:id="rId97"/>
    <p:sldId id="282" r:id="rId98"/>
    <p:sldId id="283" r:id="rId99"/>
    <p:sldId id="284" r:id="rId100"/>
    <p:sldId id="285" r:id="rId101"/>
    <p:sldId id="286" r:id="rId102"/>
    <p:sldId id="287" r:id="rId103"/>
    <p:sldId id="288" r:id="rId104"/>
    <p:sldId id="289" r:id="rId105"/>
    <p:sldId id="290" r:id="rId106"/>
    <p:sldId id="291" r:id="rId107"/>
    <p:sldId id="428" r:id="rId108"/>
    <p:sldId id="292" r:id="rId109"/>
    <p:sldId id="293" r:id="rId110"/>
    <p:sldId id="294" r:id="rId111"/>
    <p:sldId id="295" r:id="rId112"/>
    <p:sldId id="296" r:id="rId113"/>
    <p:sldId id="297" r:id="rId114"/>
    <p:sldId id="298" r:id="rId115"/>
    <p:sldId id="299" r:id="rId116"/>
    <p:sldId id="300" r:id="rId117"/>
    <p:sldId id="301" r:id="rId118"/>
    <p:sldId id="302" r:id="rId119"/>
    <p:sldId id="303" r:id="rId120"/>
    <p:sldId id="304" r:id="rId121"/>
    <p:sldId id="305" r:id="rId122"/>
    <p:sldId id="306" r:id="rId123"/>
    <p:sldId id="307" r:id="rId124"/>
    <p:sldId id="308" r:id="rId125"/>
    <p:sldId id="309" r:id="rId126"/>
    <p:sldId id="310" r:id="rId127"/>
    <p:sldId id="311" r:id="rId128"/>
    <p:sldId id="312" r:id="rId129"/>
    <p:sldId id="313" r:id="rId130"/>
    <p:sldId id="314" r:id="rId131"/>
    <p:sldId id="440" r:id="rId132"/>
    <p:sldId id="441" r:id="rId133"/>
    <p:sldId id="442" r:id="rId134"/>
    <p:sldId id="443" r:id="rId135"/>
    <p:sldId id="444" r:id="rId136"/>
    <p:sldId id="445" r:id="rId137"/>
    <p:sldId id="446" r:id="rId138"/>
    <p:sldId id="447" r:id="rId139"/>
    <p:sldId id="448" r:id="rId140"/>
    <p:sldId id="449" r:id="rId141"/>
    <p:sldId id="450" r:id="rId142"/>
    <p:sldId id="451" r:id="rId143"/>
    <p:sldId id="315" r:id="rId144"/>
    <p:sldId id="316" r:id="rId145"/>
    <p:sldId id="317" r:id="rId146"/>
    <p:sldId id="318" r:id="rId147"/>
    <p:sldId id="319" r:id="rId148"/>
    <p:sldId id="320" r:id="rId149"/>
    <p:sldId id="321" r:id="rId150"/>
    <p:sldId id="322" r:id="rId151"/>
    <p:sldId id="323" r:id="rId152"/>
    <p:sldId id="324" r:id="rId153"/>
    <p:sldId id="325" r:id="rId154"/>
    <p:sldId id="326" r:id="rId155"/>
    <p:sldId id="327" r:id="rId156"/>
    <p:sldId id="328" r:id="rId157"/>
    <p:sldId id="329" r:id="rId158"/>
    <p:sldId id="330" r:id="rId159"/>
    <p:sldId id="331" r:id="rId160"/>
    <p:sldId id="332" r:id="rId161"/>
    <p:sldId id="333" r:id="rId162"/>
    <p:sldId id="334" r:id="rId163"/>
    <p:sldId id="335" r:id="rId164"/>
    <p:sldId id="336" r:id="rId165"/>
    <p:sldId id="337" r:id="rId166"/>
    <p:sldId id="338" r:id="rId167"/>
    <p:sldId id="339" r:id="rId168"/>
    <p:sldId id="340" r:id="rId169"/>
    <p:sldId id="341" r:id="rId170"/>
    <p:sldId id="342" r:id="rId171"/>
    <p:sldId id="343" r:id="rId172"/>
    <p:sldId id="344" r:id="rId173"/>
    <p:sldId id="345" r:id="rId174"/>
    <p:sldId id="346" r:id="rId175"/>
    <p:sldId id="347" r:id="rId176"/>
    <p:sldId id="348" r:id="rId177"/>
    <p:sldId id="349" r:id="rId178"/>
    <p:sldId id="350" r:id="rId179"/>
    <p:sldId id="351" r:id="rId180"/>
    <p:sldId id="352" r:id="rId181"/>
    <p:sldId id="353" r:id="rId182"/>
    <p:sldId id="354" r:id="rId183"/>
    <p:sldId id="355" r:id="rId184"/>
    <p:sldId id="356" r:id="rId185"/>
    <p:sldId id="357" r:id="rId186"/>
    <p:sldId id="399" r:id="rId187"/>
    <p:sldId id="400" r:id="rId188"/>
    <p:sldId id="401" r:id="rId189"/>
    <p:sldId id="402" r:id="rId190"/>
    <p:sldId id="403" r:id="rId191"/>
    <p:sldId id="404" r:id="rId192"/>
    <p:sldId id="405" r:id="rId193"/>
    <p:sldId id="406" r:id="rId194"/>
    <p:sldId id="407" r:id="rId195"/>
    <p:sldId id="408" r:id="rId196"/>
    <p:sldId id="409" r:id="rId197"/>
    <p:sldId id="410" r:id="rId198"/>
    <p:sldId id="411" r:id="rId199"/>
    <p:sldId id="412" r:id="rId200"/>
    <p:sldId id="413" r:id="rId201"/>
    <p:sldId id="414" r:id="rId202"/>
    <p:sldId id="415" r:id="rId203"/>
    <p:sldId id="416" r:id="rId204"/>
    <p:sldId id="417" r:id="rId205"/>
    <p:sldId id="418" r:id="rId206"/>
    <p:sldId id="419" r:id="rId207"/>
    <p:sldId id="420" r:id="rId208"/>
    <p:sldId id="421" r:id="rId209"/>
    <p:sldId id="429" r:id="rId21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E691EC-7CF6-4979-9A6A-9A35B49E4738}">
          <p14:sldIdLst>
            <p14:sldId id="256"/>
          </p14:sldIdLst>
        </p14:section>
        <p14:section name="General considerations" id="{4DDCD02B-A7D5-4A15-927E-BA81421526EF}">
          <p14:sldIdLst>
            <p14:sldId id="259"/>
            <p14:sldId id="358"/>
            <p14:sldId id="359"/>
            <p14:sldId id="360"/>
            <p14:sldId id="361"/>
            <p14:sldId id="464"/>
            <p14:sldId id="465"/>
            <p14:sldId id="439"/>
            <p14:sldId id="257"/>
            <p14:sldId id="466"/>
          </p14:sldIdLst>
        </p14:section>
        <p14:section name="Profiling" id="{28072165-746E-4C3D-BACC-4A387DDE6D5B}">
          <p14:sldIdLst>
            <p14:sldId id="362"/>
            <p14:sldId id="363"/>
            <p14:sldId id="364"/>
            <p14:sldId id="365"/>
            <p14:sldId id="366"/>
            <p14:sldId id="423"/>
            <p14:sldId id="422"/>
            <p14:sldId id="430"/>
          </p14:sldIdLst>
        </p14:section>
        <p14:section name="numba" id="{936FE4C3-7D58-4AE1-90C8-8F1FF9C68E3F}">
          <p14:sldIdLst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2"/>
            <p14:sldId id="463"/>
            <p14:sldId id="461"/>
          </p14:sldIdLst>
        </p14:section>
        <p14:section name="Cython" id="{D1604F56-A848-456D-AF37-5CE56D10944E}">
          <p14:sldIdLst>
            <p14:sldId id="367"/>
            <p14:sldId id="368"/>
            <p14:sldId id="370"/>
            <p14:sldId id="371"/>
            <p14:sldId id="372"/>
            <p14:sldId id="373"/>
            <p14:sldId id="374"/>
            <p14:sldId id="425"/>
            <p14:sldId id="426"/>
            <p14:sldId id="427"/>
            <p14:sldId id="42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431"/>
            <p14:sldId id="434"/>
            <p14:sldId id="432"/>
            <p14:sldId id="433"/>
            <p14:sldId id="438"/>
            <p14:sldId id="435"/>
            <p14:sldId id="436"/>
            <p14:sldId id="437"/>
            <p14:sldId id="393"/>
            <p14:sldId id="394"/>
            <p14:sldId id="395"/>
            <p14:sldId id="396"/>
            <p14:sldId id="397"/>
            <p14:sldId id="398"/>
          </p14:sldIdLst>
        </p14:section>
        <p14:section name="C/C++/Fortran" id="{9003E247-B276-48B1-BE13-CFF27EDEC61B}">
          <p14:sldIdLst>
            <p14:sldId id="260"/>
            <p14:sldId id="261"/>
            <p14:sldId id="262"/>
          </p14:sldIdLst>
        </p14:section>
        <p14:section name="ctypes" id="{D6425959-CD34-4C1C-8285-AE7110288112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SWIG" id="{6A49016A-3A18-43BE-AA0C-15FF69A63AB1}">
          <p14:sldIdLst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f2py" id="{095162A2-C276-4CC2-9306-AB212616D42D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428"/>
          </p14:sldIdLst>
        </p14:section>
        <p14:section name="Concurrent programming" id="{D3CF6C5A-47F4-4A06-B557-049B5CCFD1DA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Dask" id="{099061A2-4121-4D7D-B1B3-2EF39C3AFEB0}">
          <p14:sldIdLst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</p14:sldIdLst>
        </p14:section>
        <p14:section name="Distributed programming" id="{F70DB4E6-899A-45C6-8FD7-74023C38F037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</p14:sldIdLst>
        </p14:section>
        <p14:section name="pyspark" id="{9A49B3CF-1134-4699-B25B-D01D5269622C}">
          <p14:sldIdLst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9" autoAdjust="0"/>
    <p:restoredTop sz="94660" autoAdjust="0"/>
  </p:normalViewPr>
  <p:slideViewPr>
    <p:cSldViewPr snapToGrid="0">
      <p:cViewPr varScale="1">
        <p:scale>
          <a:sx n="120" d="100"/>
          <a:sy n="120" d="100"/>
        </p:scale>
        <p:origin x="106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9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theme" Target="theme/theme1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tableStyles" Target="tableStyle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notesMaster" Target="notesMasters/notesMaster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presProps" Target="presProps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dir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speedup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1.9704597996403801</c:v>
                </c:pt>
                <c:pt idx="2">
                  <c:v>3.6064880112834978</c:v>
                </c:pt>
                <c:pt idx="3">
                  <c:v>6.6646394439617715</c:v>
                </c:pt>
                <c:pt idx="4">
                  <c:v>8.2183415470323542</c:v>
                </c:pt>
                <c:pt idx="5">
                  <c:v>12.04616834170854</c:v>
                </c:pt>
                <c:pt idx="6">
                  <c:v>15.635955972278841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0EE-4029-98CB-8B716AF0A7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627696"/>
        <c:axId val="348628480"/>
      </c:scatterChart>
      <c:valAx>
        <c:axId val="348627696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8628480"/>
        <c:crosses val="autoZero"/>
        <c:crossBetween val="midCat"/>
        <c:majorUnit val="4"/>
      </c:valAx>
      <c:valAx>
        <c:axId val="3486284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862769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efficiency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Sheet1!$G$2:$G$8</c:f>
              <c:numCache>
                <c:formatCode>General</c:formatCode>
                <c:ptCount val="7"/>
                <c:pt idx="0">
                  <c:v>1</c:v>
                </c:pt>
                <c:pt idx="1">
                  <c:v>0.98522989982019005</c:v>
                </c:pt>
                <c:pt idx="2">
                  <c:v>0.90162200282087446</c:v>
                </c:pt>
                <c:pt idx="3">
                  <c:v>0.83307993049522144</c:v>
                </c:pt>
                <c:pt idx="4">
                  <c:v>0.8218341547032354</c:v>
                </c:pt>
                <c:pt idx="5">
                  <c:v>0.75288552135678377</c:v>
                </c:pt>
                <c:pt idx="6">
                  <c:v>0.78179779861394205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8FD-418F-B72E-E66A51EAF1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631224"/>
        <c:axId val="348629656"/>
      </c:scatterChart>
      <c:valAx>
        <c:axId val="348631224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8629656"/>
        <c:crosses val="autoZero"/>
        <c:crossBetween val="midCat"/>
        <c:majorUnit val="4"/>
      </c:valAx>
      <c:valAx>
        <c:axId val="34862965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48631224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speedup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1.4550597108736645</c:v>
                </c:pt>
                <c:pt idx="2">
                  <c:v>2.0846465556055831</c:v>
                </c:pt>
                <c:pt idx="3">
                  <c:v>2.4484399788471709</c:v>
                </c:pt>
                <c:pt idx="4">
                  <c:v>2.5245365321701199</c:v>
                </c:pt>
                <c:pt idx="5">
                  <c:v>2.5750834260289208</c:v>
                </c:pt>
                <c:pt idx="6">
                  <c:v>2.5314379442318207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851-4DFB-B720-C03C414B03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3472"/>
        <c:axId val="349531904"/>
      </c:scatterChart>
      <c:valAx>
        <c:axId val="34953347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9531904"/>
        <c:crosses val="autoZero"/>
        <c:crossBetween val="midCat"/>
        <c:majorUnit val="4"/>
      </c:valAx>
      <c:valAx>
        <c:axId val="349531904"/>
        <c:scaling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95334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efficiency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1</c:v>
                </c:pt>
                <c:pt idx="1">
                  <c:v>0.72752985543683224</c:v>
                </c:pt>
                <c:pt idx="2">
                  <c:v>0.52116163890139577</c:v>
                </c:pt>
                <c:pt idx="3">
                  <c:v>0.30605499735589636</c:v>
                </c:pt>
                <c:pt idx="4">
                  <c:v>0.25245365321701196</c:v>
                </c:pt>
                <c:pt idx="5">
                  <c:v>0.16094271412680755</c:v>
                </c:pt>
                <c:pt idx="6">
                  <c:v>0.12657189721159104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D80-4DCB-909C-7358A94749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1512"/>
        <c:axId val="349532296"/>
      </c:scatterChart>
      <c:valAx>
        <c:axId val="34953151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9532296"/>
        <c:crosses val="autoZero"/>
        <c:crossBetween val="midCat"/>
        <c:majorUnit val="4"/>
      </c:valAx>
      <c:valAx>
        <c:axId val="34953229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49531512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xVal>
          <c:yVal>
            <c:numRef>
              <c:f>Sheet1!$C$2:$C$6</c:f>
              <c:numCache>
                <c:formatCode>0.0</c:formatCode>
                <c:ptCount val="5"/>
                <c:pt idx="0">
                  <c:v>1</c:v>
                </c:pt>
                <c:pt idx="1">
                  <c:v>1.9298245614035088</c:v>
                </c:pt>
                <c:pt idx="2">
                  <c:v>3.2352941176470589</c:v>
                </c:pt>
                <c:pt idx="3">
                  <c:v>5.2380952380952381</c:v>
                </c:pt>
                <c:pt idx="4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D7-4F5A-B09E-317E46772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3864"/>
        <c:axId val="349530728"/>
      </c:scatterChart>
      <c:valAx>
        <c:axId val="349533864"/>
        <c:scaling>
          <c:logBase val="2"/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349530728"/>
        <c:crosses val="autoZero"/>
        <c:crossBetween val="midCat"/>
      </c:valAx>
      <c:valAx>
        <c:axId val="349530728"/>
        <c:scaling>
          <c:logBase val="2"/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3495338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17B7A-E8DE-4FBD-AEF9-0A336AE35E18}" type="datetimeFigureOut">
              <a:rPr lang="en-US" smtClean="0"/>
              <a:t>2019-12-10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9A026-B604-4FFB-ABB3-62A1984CD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90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4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3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1351-0FBC-4BFE-A131-744147DE214D}" type="datetime1">
              <a:rPr lang="nl-BE" smtClean="0"/>
              <a:t>10/12/2019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88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6C1-DE15-4277-8379-70249C1A83BC}" type="datetime1">
              <a:rPr lang="nl-BE" smtClean="0"/>
              <a:t>10/12/2019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79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88EE-67C0-42B6-9D09-78F95A2F760E}" type="datetime1">
              <a:rPr lang="nl-BE" smtClean="0"/>
              <a:t>10/12/2019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91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9788-F451-4A6F-98CA-3E38B464C43D}" type="datetime1">
              <a:rPr lang="nl-BE" smtClean="0"/>
              <a:t>10/12/2019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20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FE4-73CB-4549-BDD3-E70F86A4FE60}" type="datetime1">
              <a:rPr lang="nl-BE" smtClean="0"/>
              <a:t>10/12/2019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8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1A47-ED67-40F8-94B6-021E48B65EDE}" type="datetime1">
              <a:rPr lang="nl-BE" smtClean="0"/>
              <a:t>10/12/2019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026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CC31-35DC-44C6-BEBC-6EE175532C5C}" type="datetime1">
              <a:rPr lang="nl-BE" smtClean="0"/>
              <a:t>10/12/2019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07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250F-48F0-45C7-A90C-073734C2740A}" type="datetime1">
              <a:rPr lang="nl-BE" smtClean="0"/>
              <a:t>10/12/2019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86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6363-092C-4ED6-90B5-754AA82AC53E}" type="datetime1">
              <a:rPr lang="nl-BE" smtClean="0"/>
              <a:t>10/12/2019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84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A436-C776-4C16-BA7F-AD1BB80E9E62}" type="datetime1">
              <a:rPr lang="nl-BE" smtClean="0"/>
              <a:t>10/12/2019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70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A094-E09B-4E15-A3BC-B103EFFDEB09}" type="datetime1">
              <a:rPr lang="nl-BE" smtClean="0"/>
              <a:t>10/12/2019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51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125FA-7F9D-459E-BBC6-34E36D13C58C}" type="datetime1">
              <a:rPr lang="nl-BE" smtClean="0"/>
              <a:t>10/12/2019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33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publicdomain/zero/1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ackages.pypy.org/" TargetMode="External"/><Relationship Id="rId2" Type="http://schemas.openxmlformats.org/officeDocument/2006/relationships/hyperlink" Target="http://pypy.org/" TargetMode="Externa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Multiprocessing" TargetMode="Externa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numexpr.readthedocs.io/en/latest/index.html" TargetMode="Externa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Das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hyperlink" Target="http://distributed.readthedocs.io/en/latest/" TargetMode="External"/><Relationship Id="rId2" Type="http://schemas.openxmlformats.org/officeDocument/2006/relationships/hyperlink" Target="https://dask.pydata.org/en/latest/" TargetMode="Externa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SentenceCounter" TargetMode="External"/><Relationship Id="rId2" Type="http://schemas.openxmlformats.org/officeDocument/2006/relationships/hyperlink" Target="https://github.com/gjbex/training-material/tree/master/Python/Mpi4py" TargetMode="External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Numba" TargetMode="External"/><Relationship Id="rId1" Type="http://schemas.openxmlformats.org/officeDocument/2006/relationships/slideLayout" Target="../slideLayouts/slideLayout1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ython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cipy.org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png"/><Relationship Id="rId9" Type="http://schemas.openxmlformats.org/officeDocument/2006/relationships/image" Target="../media/image6.w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ython.org/" TargetMode="External"/><Relationship Id="rId2" Type="http://schemas.openxmlformats.org/officeDocument/2006/relationships/hyperlink" Target="http://cython.org/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nterfacing_C_C++_Fortran" TargetMode="Externa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92.xml"/><Relationship Id="rId2" Type="http://schemas.openxmlformats.org/officeDocument/2006/relationships/slide" Target="slide7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0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python.org/2/library/ctypes.html#ctypes.c_ushort" TargetMode="External"/><Relationship Id="rId13" Type="http://schemas.openxmlformats.org/officeDocument/2006/relationships/hyperlink" Target="http://docs.python.org/2/library/ctypes.html#ctypes.c_longlong" TargetMode="External"/><Relationship Id="rId18" Type="http://schemas.openxmlformats.org/officeDocument/2006/relationships/hyperlink" Target="http://docs.python.org/2/library/ctypes.html#ctypes.c_char_p" TargetMode="External"/><Relationship Id="rId3" Type="http://schemas.openxmlformats.org/officeDocument/2006/relationships/hyperlink" Target="http://docs.python.org/2/library/ctypes.html#ctypes.c_char" TargetMode="External"/><Relationship Id="rId7" Type="http://schemas.openxmlformats.org/officeDocument/2006/relationships/hyperlink" Target="http://docs.python.org/2/library/ctypes.html#ctypes.c_short" TargetMode="External"/><Relationship Id="rId12" Type="http://schemas.openxmlformats.org/officeDocument/2006/relationships/hyperlink" Target="http://docs.python.org/2/library/ctypes.html#ctypes.c_ulong" TargetMode="External"/><Relationship Id="rId17" Type="http://schemas.openxmlformats.org/officeDocument/2006/relationships/hyperlink" Target="http://docs.python.org/2/library/ctypes.html#ctypes.c_longdouble" TargetMode="External"/><Relationship Id="rId2" Type="http://schemas.openxmlformats.org/officeDocument/2006/relationships/hyperlink" Target="http://docs.python.org/2/library/ctypes.html#ctypes.c_bool" TargetMode="External"/><Relationship Id="rId16" Type="http://schemas.openxmlformats.org/officeDocument/2006/relationships/hyperlink" Target="http://docs.python.org/2/library/ctypes.html#ctypes.c_double" TargetMode="External"/><Relationship Id="rId20" Type="http://schemas.openxmlformats.org/officeDocument/2006/relationships/hyperlink" Target="http://docs.python.org/2/library/ctypes.html#ctypes.c_void_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cs.python.org/2/library/ctypes.html#ctypes.c_ubyte" TargetMode="External"/><Relationship Id="rId11" Type="http://schemas.openxmlformats.org/officeDocument/2006/relationships/hyperlink" Target="http://docs.python.org/2/library/ctypes.html#ctypes.c_long" TargetMode="External"/><Relationship Id="rId5" Type="http://schemas.openxmlformats.org/officeDocument/2006/relationships/hyperlink" Target="http://docs.python.org/2/library/ctypes.html#ctypes.c_byte" TargetMode="External"/><Relationship Id="rId15" Type="http://schemas.openxmlformats.org/officeDocument/2006/relationships/hyperlink" Target="http://docs.python.org/2/library/ctypes.html#ctypes.c_float" TargetMode="External"/><Relationship Id="rId10" Type="http://schemas.openxmlformats.org/officeDocument/2006/relationships/hyperlink" Target="http://docs.python.org/2/library/ctypes.html#ctypes.c_uint" TargetMode="External"/><Relationship Id="rId19" Type="http://schemas.openxmlformats.org/officeDocument/2006/relationships/hyperlink" Target="http://docs.python.org/2/library/ctypes.html#ctypes.c_wchar_p" TargetMode="External"/><Relationship Id="rId4" Type="http://schemas.openxmlformats.org/officeDocument/2006/relationships/hyperlink" Target="http://docs.python.org/2/library/ctypes.html#ctypes.c_wchar" TargetMode="External"/><Relationship Id="rId9" Type="http://schemas.openxmlformats.org/officeDocument/2006/relationships/hyperlink" Target="http://docs.python.org/2/library/ctypes.html#ctypes.c_int" TargetMode="External"/><Relationship Id="rId14" Type="http://schemas.openxmlformats.org/officeDocument/2006/relationships/hyperlink" Target="http://docs.python.org/2/library/ctypes.html#ctypes.c_ulonglong" TargetMode="Externa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&amp;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>
                <a:hlinkClick r:id="rId3"/>
              </a:rPr>
              <a:t>geertjan.bex@uhasselt.be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4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6609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interpreter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PyPy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http://pypy.org/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Just-in-time compilation: faster than python</a:t>
            </a:r>
          </a:p>
          <a:p>
            <a:pPr lvl="2"/>
            <a:r>
              <a:rPr lang="en-US" dirty="0"/>
              <a:t>Programs must run for considerable time</a:t>
            </a:r>
          </a:p>
          <a:p>
            <a:pPr lvl="2"/>
            <a:r>
              <a:rPr lang="en-US" dirty="0"/>
              <a:t>Programs mostly in Python, little use of external libraries (C,…)</a:t>
            </a:r>
          </a:p>
          <a:p>
            <a:pPr lvl="1"/>
            <a:r>
              <a:rPr lang="en-US" dirty="0"/>
              <a:t>Saves memory</a:t>
            </a:r>
          </a:p>
          <a:p>
            <a:pPr lvl="1"/>
            <a:r>
              <a:rPr lang="en-US" dirty="0"/>
              <a:t>Python 2.7.x compatible</a:t>
            </a:r>
          </a:p>
          <a:p>
            <a:pPr lvl="2"/>
            <a:r>
              <a:rPr lang="en-US" dirty="0"/>
              <a:t>Supports most of standard library</a:t>
            </a:r>
          </a:p>
          <a:p>
            <a:pPr lvl="2"/>
            <a:r>
              <a:rPr lang="en-US" dirty="0"/>
              <a:t>Supports many third party libraries</a:t>
            </a:r>
          </a:p>
          <a:p>
            <a:pPr lvl="1"/>
            <a:r>
              <a:rPr lang="en-US" dirty="0"/>
              <a:t>Python 3.5.x support</a:t>
            </a:r>
          </a:p>
          <a:p>
            <a:pPr lvl="1"/>
            <a:r>
              <a:rPr lang="en-US" dirty="0"/>
              <a:t>Compatible packages: </a:t>
            </a:r>
            <a:r>
              <a:rPr lang="en-US" dirty="0">
                <a:hlinkClick r:id="rId3"/>
              </a:rPr>
              <a:t>http://packages.pypy.org/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8605" y="5897689"/>
            <a:ext cx="45578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When lucky, may be 10 </a:t>
            </a:r>
            <a:r>
              <a:rPr lang="en-US" sz="2000" dirty="0">
                <a:sym typeface="Symbol" panose="05050102010706020507" pitchFamily="18" charset="2"/>
              </a:rPr>
              <a:t></a:t>
            </a:r>
            <a:r>
              <a:rPr lang="en-US" sz="2000" dirty="0"/>
              <a:t> faster, free lunch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22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f2py3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83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99592" y="1812880"/>
            <a:ext cx="6939720" cy="3693319"/>
            <a:chOff x="691677" y="1541691"/>
            <a:chExt cx="6939720" cy="3693319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6939720" cy="36933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 result(pi)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integer, intent(in) :: 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real(kind=8) :: pi, x, y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integer :: i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(y)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if (x**2.0D00 + y**2.0D00 &lt;= 1.0D00) then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pi = pi + 1.0D00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if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do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pi = 4.0D00*pi/n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5520" y="4886003"/>
              <a:ext cx="9252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pi.f90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177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Fortran routine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shared library from the Fortran file</a:t>
            </a:r>
          </a:p>
          <a:p>
            <a:endParaRPr lang="en-US" dirty="0"/>
          </a:p>
          <a:p>
            <a:r>
              <a:rPr lang="en-US" dirty="0"/>
              <a:t>Use function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76872"/>
            <a:ext cx="44582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f2py3  -c 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comp_pi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pi.f90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6974" y="2492896"/>
            <a:ext cx="3327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generates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comp_pi.so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568" y="3458031"/>
            <a:ext cx="8043577" cy="3139321"/>
            <a:chOff x="691677" y="2095689"/>
            <a:chExt cx="8043577" cy="3139321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2095689"/>
              <a:ext cx="8042586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sys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 if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&gt; 1 else 1000)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status = main()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sys.exit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(status)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45982" y="4874970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compute_pi.py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arrays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956963" y="1712997"/>
            <a:ext cx="7215437" cy="4524315"/>
            <a:chOff x="691677" y="2095689"/>
            <a:chExt cx="721543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2095689"/>
              <a:ext cx="721543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public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contains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 result(s)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real(kind=8), intent(in), dimension(:) :: a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 :: 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n = size(a)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 = 0.0D00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s = s + a(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end 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5862" y="6264608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array_utils.f95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610310" y="1224081"/>
            <a:ext cx="3368671" cy="675692"/>
            <a:chOff x="68343" y="3984350"/>
            <a:chExt cx="3368671" cy="675692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984350"/>
              <a:ext cx="244618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Note: Fortran module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43" y="4384460"/>
              <a:ext cx="2145580" cy="275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53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Python list/</a:t>
            </a:r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used with lists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used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56963" y="2239704"/>
            <a:ext cx="5024342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range(1, n + 1)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4376840"/>
            <a:ext cx="5009705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(1.0, n + 1.0)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562272" y="2684834"/>
            <a:ext cx="4152585" cy="1270514"/>
            <a:chOff x="-608297" y="3421722"/>
            <a:chExt cx="4152585" cy="1270514"/>
          </a:xfrm>
        </p:grpSpPr>
        <p:sp>
          <p:nvSpPr>
            <p:cNvPr id="9" name="TextBox 8"/>
            <p:cNvSpPr txBox="1"/>
            <p:nvPr/>
          </p:nvSpPr>
          <p:spPr>
            <a:xfrm>
              <a:off x="990832" y="3984350"/>
              <a:ext cx="2553456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Import Python module</a:t>
              </a:r>
              <a:br>
                <a:rPr lang="en-US" sz="2000" dirty="0"/>
              </a:br>
              <a:r>
                <a:rPr lang="en-US" sz="2000" dirty="0"/>
                <a:t>from Python package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-608297" y="3421722"/>
              <a:ext cx="3025303" cy="562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3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554477" y="1916832"/>
            <a:ext cx="7833947" cy="1754326"/>
            <a:chOff x="147933" y="1233494"/>
            <a:chExt cx="7833947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47933" y="1233494"/>
              <a:ext cx="783394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ARRAY_LIB = array_utils.cpython-36m-x86_64-linux-gnu.so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$(ARRAY_LIB)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$(ARRAY_LIB): array_utils.f95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f2py3  -c  -m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87460" y="261855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6387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f2py3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/>
              <a:t> is quite simple, part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distribution</a:t>
            </a:r>
          </a:p>
          <a:p>
            <a:r>
              <a:rPr lang="en-US" dirty="0"/>
              <a:t>Data type mapping is taken care of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/>
              <a:t>, including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arrays</a:t>
            </a:r>
          </a:p>
          <a:p>
            <a:r>
              <a:rPr lang="en-US" dirty="0"/>
              <a:t>Fairly complete for Fortran 90/95, partial for Fortran 2003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Core code is C/C++/Fortran in shared object</a:t>
            </a:r>
          </a:p>
          <a:p>
            <a:pPr lvl="2"/>
            <a:r>
              <a:rPr lang="en-US" dirty="0"/>
              <a:t>Can be wrapped for other languages, besides Python</a:t>
            </a:r>
          </a:p>
          <a:p>
            <a:pPr lvl="2"/>
            <a:r>
              <a:rPr lang="en-US" dirty="0"/>
              <a:t>Can be part of C/C++/Fortran programs</a:t>
            </a:r>
          </a:p>
          <a:p>
            <a:pPr lvl="1"/>
            <a:r>
              <a:rPr lang="en-US" dirty="0"/>
              <a:t>Not a Python lock-in</a:t>
            </a:r>
          </a:p>
          <a:p>
            <a:pPr lvl="2"/>
            <a:r>
              <a:rPr lang="en-US" dirty="0"/>
              <a:t>Better long term prospects</a:t>
            </a:r>
          </a:p>
          <a:p>
            <a:r>
              <a:rPr lang="en-US" dirty="0"/>
              <a:t>Risks</a:t>
            </a:r>
          </a:p>
          <a:p>
            <a:pPr lvl="1"/>
            <a:r>
              <a:rPr lang="en-US" dirty="0"/>
              <a:t>"Boundary" between C/C++/Fortran should be sharp</a:t>
            </a:r>
          </a:p>
          <a:p>
            <a:pPr lvl="1"/>
            <a:r>
              <a:rPr lang="en-US" dirty="0"/>
              <a:t>Type conversions should be controlled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/>
              <a:t> for distribution will be more complex</a:t>
            </a:r>
          </a:p>
          <a:p>
            <a:pPr lvl="1"/>
            <a:r>
              <a:rPr lang="en-US" dirty="0"/>
              <a:t>Cross platform development &amp; distribution is more complex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336757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Multicore programming</a:t>
            </a:r>
            <a:br>
              <a:rPr lang="en-US" dirty="0"/>
            </a:br>
            <a:r>
              <a:rPr lang="en-US" dirty="0"/>
              <a:t>in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https://github.com/gjbex/training-material/tree/master/Python/Multiprocessing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289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multithreaded libraries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Use explicit threading model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threading</a:t>
            </a:r>
            <a:r>
              <a:rPr lang="en-US" dirty="0"/>
              <a:t> module</a:t>
            </a:r>
          </a:p>
          <a:p>
            <a:r>
              <a:rPr lang="en-US" dirty="0"/>
              <a:t>Use higher level model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dirty="0"/>
              <a:t> module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/>
              <a:t> module</a:t>
            </a:r>
            <a:endParaRPr lang="nl-B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743200"/>
            <a:ext cx="3962400" cy="990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7871" y="2819400"/>
            <a:ext cx="233172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Usually not in</a:t>
            </a:r>
          </a:p>
          <a:p>
            <a:r>
              <a:rPr lang="en-US" dirty="0">
                <a:solidFill>
                  <a:srgbClr val="C00000"/>
                </a:solidFill>
              </a:rPr>
              <a:t>scientific programming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numexpr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sz="2000" dirty="0">
                <a:hlinkClick r:id="rId2"/>
              </a:rPr>
              <a:t>https://numexpr.readthedocs.io/en/latest/index.html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668624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in 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big success</a:t>
            </a:r>
          </a:p>
          <a:p>
            <a:pPr lvl="1"/>
            <a:r>
              <a:rPr lang="en-US" dirty="0"/>
              <a:t>Global Interpreter Lock (GIL)</a:t>
            </a:r>
          </a:p>
          <a:p>
            <a:r>
              <a:rPr lang="en-US" dirty="0"/>
              <a:t>Does not influence threaded libraries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To exploit multiple cores efficiently, use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42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315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numpy</a:t>
            </a:r>
            <a:r>
              <a:rPr lang="en-US" dirty="0"/>
              <a:t> build on top of BLAS (</a:t>
            </a:r>
            <a:r>
              <a:rPr lang="en-US" b="1" dirty="0"/>
              <a:t>B</a:t>
            </a:r>
            <a:r>
              <a:rPr lang="en-US" dirty="0"/>
              <a:t>asic </a:t>
            </a:r>
            <a:r>
              <a:rPr lang="en-US" b="1" dirty="0"/>
              <a:t>L</a:t>
            </a:r>
            <a:r>
              <a:rPr lang="en-US" dirty="0"/>
              <a:t>inear </a:t>
            </a:r>
            <a:r>
              <a:rPr lang="en-US" b="1" dirty="0"/>
              <a:t>A</a:t>
            </a:r>
            <a:r>
              <a:rPr lang="en-US" dirty="0"/>
              <a:t>lgebra </a:t>
            </a:r>
            <a:r>
              <a:rPr lang="en-US" b="1" dirty="0" err="1"/>
              <a:t>S</a:t>
            </a:r>
            <a:r>
              <a:rPr lang="en-US" dirty="0" err="1"/>
              <a:t>ubpackage</a:t>
            </a:r>
            <a:r>
              <a:rPr lang="en-US" dirty="0"/>
              <a:t>)</a:t>
            </a:r>
          </a:p>
          <a:p>
            <a:r>
              <a:rPr lang="en-US" dirty="0"/>
              <a:t>Good BLAS implementation are multithreaded</a:t>
            </a:r>
          </a:p>
          <a:p>
            <a:pPr lvl="1"/>
            <a:r>
              <a:rPr lang="en-US" dirty="0" err="1"/>
              <a:t>OpenBLAS</a:t>
            </a:r>
            <a:endParaRPr lang="en-US" dirty="0"/>
          </a:p>
          <a:p>
            <a:pPr lvl="1"/>
            <a:r>
              <a:rPr lang="en-US" dirty="0"/>
              <a:t>Intel MKL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Many operations scale on multiple cores</a:t>
            </a:r>
          </a:p>
          <a:p>
            <a:pPr lvl="1"/>
            <a:r>
              <a:rPr lang="en-US" dirty="0"/>
              <a:t>matrix-matrix multiplication</a:t>
            </a:r>
          </a:p>
          <a:p>
            <a:pPr lvl="1"/>
            <a:r>
              <a:rPr lang="en-US" dirty="0"/>
              <a:t>solving sets of linear equations</a:t>
            </a:r>
          </a:p>
          <a:p>
            <a:pPr lvl="1"/>
            <a:r>
              <a:rPr lang="en-US" dirty="0"/>
              <a:t>singular value decomposition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Many packages build on top of </a:t>
            </a:r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320795" y="5105400"/>
            <a:ext cx="20612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Free lunch!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numpy.dot</a:t>
            </a:r>
            <a:endParaRPr lang="nl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565" y="1447800"/>
            <a:ext cx="4865132" cy="3036332"/>
            <a:chOff x="41565" y="1447800"/>
            <a:chExt cx="4865132" cy="3036332"/>
          </a:xfrm>
        </p:grpSpPr>
        <p:graphicFrame>
          <p:nvGraphicFramePr>
            <p:cNvPr id="3" name="Chart 2"/>
            <p:cNvGraphicFramePr>
              <a:graphicFrameLocks/>
            </p:cNvGraphicFramePr>
            <p:nvPr/>
          </p:nvGraphicFramePr>
          <p:xfrm>
            <a:off x="334697" y="1447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317022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270059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53200" y="6260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26468" y="3657600"/>
            <a:ext cx="4941332" cy="2743200"/>
            <a:chOff x="4126468" y="3657600"/>
            <a:chExt cx="4941332" cy="2743200"/>
          </a:xfrm>
        </p:grpSpPr>
        <p:graphicFrame>
          <p:nvGraphicFramePr>
            <p:cNvPr id="8" name="Chart 7"/>
            <p:cNvGraphicFramePr>
              <a:graphicFrameLocks/>
            </p:cNvGraphicFramePr>
            <p:nvPr/>
          </p:nvGraphicFramePr>
          <p:xfrm>
            <a:off x="4495800" y="36576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 rot="16200000">
              <a:off x="3771306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99115" y="1981200"/>
            <a:ext cx="22018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scaling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np.dot</a:t>
            </a:r>
            <a:br>
              <a:rPr lang="en-US" sz="2400" dirty="0"/>
            </a:br>
            <a:r>
              <a:rPr lang="en-US" sz="2400" dirty="0"/>
              <a:t>on 8000 </a:t>
            </a:r>
            <a:r>
              <a:rPr lang="en-US" sz="2400" dirty="0">
                <a:sym typeface="Symbol"/>
              </a:rPr>
              <a:t></a:t>
            </a:r>
            <a:r>
              <a:rPr lang="en-US" sz="2400" dirty="0"/>
              <a:t> 8000</a:t>
            </a:r>
            <a:br>
              <a:rPr lang="en-US" sz="2400" dirty="0"/>
            </a:br>
            <a:r>
              <a:rPr lang="en-US" sz="2400" dirty="0"/>
              <a:t>matrices</a:t>
            </a:r>
            <a:endParaRPr lang="nl-B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682338"/>
            <a:ext cx="19386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numpy</a:t>
            </a:r>
            <a:r>
              <a:rPr lang="en-US" sz="2400" dirty="0"/>
              <a:t> on top</a:t>
            </a:r>
            <a:br>
              <a:rPr lang="en-US" sz="2400" dirty="0"/>
            </a:br>
            <a:r>
              <a:rPr lang="en-US" sz="2400" dirty="0"/>
              <a:t>of Intel MKL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402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</a:t>
            </a:r>
            <a:r>
              <a:rPr lang="en-US" dirty="0" err="1"/>
              <a:t>sp.linalg.svd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46897" y="1981200"/>
            <a:ext cx="3492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scaling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sp.linalg.svd</a:t>
            </a:r>
            <a:br>
              <a:rPr lang="en-US" sz="2400" dirty="0"/>
            </a:br>
            <a:r>
              <a:rPr lang="en-US" sz="2400" dirty="0"/>
              <a:t>on 8000 </a:t>
            </a:r>
            <a:r>
              <a:rPr lang="en-US" sz="2400" dirty="0">
                <a:sym typeface="Symbol"/>
              </a:rPr>
              <a:t></a:t>
            </a:r>
            <a:r>
              <a:rPr lang="en-US" sz="2400" dirty="0"/>
              <a:t> 8000 matrix</a:t>
            </a:r>
            <a:endParaRPr lang="nl-BE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7868" y="1440597"/>
            <a:ext cx="4941332" cy="3043535"/>
            <a:chOff x="76201" y="1440597"/>
            <a:chExt cx="4941332" cy="3043535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445533" y="144059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439525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35423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0269" y="3581400"/>
            <a:ext cx="4941331" cy="3048000"/>
            <a:chOff x="4050269" y="3581400"/>
            <a:chExt cx="4941331" cy="3048000"/>
          </a:xfrm>
        </p:grpSpPr>
        <p:graphicFrame>
          <p:nvGraphicFramePr>
            <p:cNvPr id="7" name="Chart 6"/>
            <p:cNvGraphicFramePr>
              <a:graphicFrameLocks/>
            </p:cNvGraphicFramePr>
            <p:nvPr/>
          </p:nvGraphicFramePr>
          <p:xfrm>
            <a:off x="4419600" y="3581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553200" y="6260068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95107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" y="5682338"/>
            <a:ext cx="16902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scipy</a:t>
            </a:r>
            <a:r>
              <a:rPr lang="en-US" sz="2400" dirty="0"/>
              <a:t> on top</a:t>
            </a:r>
          </a:p>
          <a:p>
            <a:r>
              <a:rPr lang="en-US" sz="2400" dirty="0"/>
              <a:t>of </a:t>
            </a:r>
            <a:r>
              <a:rPr lang="en-US" sz="2400" dirty="0" err="1"/>
              <a:t>numpy</a:t>
            </a:r>
            <a:endParaRPr lang="nl-BE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2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3250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nucleotides in DNA sequence:</a:t>
            </a:r>
            <a:br>
              <a:rPr lang="en-US" dirty="0"/>
            </a:br>
            <a:r>
              <a:rPr lang="en-US" dirty="0"/>
              <a:t>how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0769" y="3429000"/>
            <a:ext cx="294183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AGTCATCCAAGTGGTGATAT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TATTGCCGGCGAGTAACTAT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CGATCTTAGACATCTGTATT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AAGAGAAGTTACTAGCGGGA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90600" y="2667000"/>
            <a:ext cx="1871930" cy="2667000"/>
            <a:chOff x="990600" y="2667000"/>
            <a:chExt cx="1871930" cy="2667000"/>
          </a:xfrm>
        </p:grpSpPr>
        <p:grpSp>
          <p:nvGrpSpPr>
            <p:cNvPr id="9" name="Group 8"/>
            <p:cNvGrpSpPr/>
            <p:nvPr/>
          </p:nvGrpSpPr>
          <p:grpSpPr>
            <a:xfrm>
              <a:off x="1524000" y="2667000"/>
              <a:ext cx="1338530" cy="1066800"/>
              <a:chOff x="1524000" y="2667000"/>
              <a:chExt cx="1338530" cy="106680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24000" y="2667000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 0</a:t>
                </a:r>
                <a:endParaRPr lang="nl-BE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1"/>
              </p:cNvCxnSpPr>
              <p:nvPr/>
            </p:nvCxnSpPr>
            <p:spPr>
              <a:xfrm>
                <a:off x="2056101" y="3036332"/>
                <a:ext cx="654029" cy="545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90600" y="3212068"/>
              <a:ext cx="1871930" cy="826532"/>
              <a:chOff x="990600" y="2907268"/>
              <a:chExt cx="1871930" cy="8265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90600" y="2907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Process 1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2"/>
                <a:endCxn id="12" idx="1"/>
              </p:cNvCxnSpPr>
              <p:nvPr/>
            </p:nvCxnSpPr>
            <p:spPr>
              <a:xfrm>
                <a:off x="1522701" y="3276600"/>
                <a:ext cx="1187429" cy="3048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990600" y="4038600"/>
              <a:ext cx="1871930" cy="705920"/>
              <a:chOff x="990600" y="3429000"/>
              <a:chExt cx="1871930" cy="70592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90600" y="376558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Process 2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0"/>
                <a:endCxn id="16" idx="1"/>
              </p:cNvCxnSpPr>
              <p:nvPr/>
            </p:nvCxnSpPr>
            <p:spPr>
              <a:xfrm flipV="1">
                <a:off x="1522701" y="3581400"/>
                <a:ext cx="1187429" cy="18418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450398" y="4343400"/>
              <a:ext cx="1412132" cy="990600"/>
              <a:chOff x="1450398" y="3429000"/>
              <a:chExt cx="1412132" cy="99060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450398" y="4050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Process 3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0"/>
                <a:endCxn id="21" idx="1"/>
              </p:cNvCxnSpPr>
              <p:nvPr/>
            </p:nvCxnSpPr>
            <p:spPr>
              <a:xfrm flipV="1">
                <a:off x="1982499" y="3581400"/>
                <a:ext cx="727631" cy="468868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6127990" y="3657600"/>
            <a:ext cx="1111010" cy="1131332"/>
            <a:chOff x="6127990" y="3657600"/>
            <a:chExt cx="1111010" cy="1131332"/>
          </a:xfrm>
        </p:grpSpPr>
        <p:sp>
          <p:nvSpPr>
            <p:cNvPr id="24" name="Flowchart: Or 23"/>
            <p:cNvSpPr/>
            <p:nvPr/>
          </p:nvSpPr>
          <p:spPr>
            <a:xfrm>
              <a:off x="6324600" y="3657600"/>
              <a:ext cx="685800" cy="6858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7990" y="4419600"/>
              <a:ext cx="111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aggregate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0.28108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a chunk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Given: file name, start position, chunk size</a:t>
            </a:r>
          </a:p>
          <a:p>
            <a:r>
              <a:rPr lang="en-US" dirty="0"/>
              <a:t>Return: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/>
              <a:t> of counts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005078"/>
            <a:ext cx="6526146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'r') as file: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file.seek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038600" y="2362200"/>
            <a:ext cx="3198600" cy="642878"/>
            <a:chOff x="4038600" y="2362200"/>
            <a:chExt cx="3198600" cy="642878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75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/>
                <a:t> as input!</a:t>
              </a:r>
              <a:endParaRPr lang="nl-BE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038600" y="2590800"/>
              <a:ext cx="1447800" cy="4142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580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Throw'em</a:t>
            </a:r>
            <a:r>
              <a:rPr lang="en-US" dirty="0"/>
              <a:t> in the pool!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41796" y="2021681"/>
            <a:ext cx="7215437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os.path.getsize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range(0,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offset,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offset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multiprocessing.Pool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counters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counters: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4600" y="1981200"/>
            <a:ext cx="2055200" cy="1250374"/>
            <a:chOff x="5793400" y="2133600"/>
            <a:chExt cx="2055200" cy="1250374"/>
          </a:xfrm>
        </p:grpSpPr>
        <p:sp>
          <p:nvSpPr>
            <p:cNvPr id="6" name="TextBox 5"/>
            <p:cNvSpPr txBox="1"/>
            <p:nvPr/>
          </p:nvSpPr>
          <p:spPr>
            <a:xfrm>
              <a:off x="5793400" y="2133600"/>
              <a:ext cx="1293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/>
                <a:t>s as</a:t>
              </a:r>
              <a:br>
                <a:rPr lang="en-US" dirty="0"/>
              </a:br>
              <a:r>
                <a:rPr lang="en-US" dirty="0"/>
                <a:t>input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7086600" y="2456766"/>
              <a:ext cx="762000" cy="9272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2819400"/>
            <a:ext cx="2819400" cy="990600"/>
            <a:chOff x="5791200" y="2362200"/>
            <a:chExt cx="2819400" cy="990600"/>
          </a:xfrm>
        </p:grpSpPr>
        <p:sp>
          <p:nvSpPr>
            <p:cNvPr id="12" name="TextBox 11"/>
            <p:cNvSpPr txBox="1"/>
            <p:nvPr/>
          </p:nvSpPr>
          <p:spPr>
            <a:xfrm>
              <a:off x="5791200" y="2362200"/>
              <a:ext cx="1295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pool of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>
              <a:off x="7086600" y="2685366"/>
              <a:ext cx="1524000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77390" y="3594910"/>
            <a:ext cx="2032409" cy="646332"/>
            <a:chOff x="5802115" y="2751823"/>
            <a:chExt cx="2205368" cy="621371"/>
          </a:xfrm>
        </p:grpSpPr>
        <p:sp>
          <p:nvSpPr>
            <p:cNvPr id="15" name="TextBox 14"/>
            <p:cNvSpPr txBox="1"/>
            <p:nvPr/>
          </p:nvSpPr>
          <p:spPr>
            <a:xfrm>
              <a:off x="5802115" y="2751823"/>
              <a:ext cx="1378523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concurrent</a:t>
              </a:r>
              <a:br>
                <a:rPr lang="en-US" dirty="0"/>
              </a:br>
              <a:r>
                <a:rPr lang="en-US" dirty="0"/>
                <a:t>processing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7180638" y="3062509"/>
              <a:ext cx="826845" cy="1891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4325034"/>
            <a:ext cx="2060274" cy="1085165"/>
            <a:chOff x="457200" y="4325034"/>
            <a:chExt cx="2060274" cy="1085165"/>
          </a:xfrm>
        </p:grpSpPr>
        <p:grpSp>
          <p:nvGrpSpPr>
            <p:cNvPr id="19" name="Group 18"/>
            <p:cNvGrpSpPr/>
            <p:nvPr/>
          </p:nvGrpSpPr>
          <p:grpSpPr>
            <a:xfrm>
              <a:off x="457200" y="4546123"/>
              <a:ext cx="1828800" cy="646331"/>
              <a:chOff x="5733524" y="2594677"/>
              <a:chExt cx="1984432" cy="888963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33524" y="2594677"/>
                <a:ext cx="1405638" cy="8889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aggregating</a:t>
                </a:r>
                <a:br>
                  <a:rPr lang="en-US" dirty="0"/>
                </a:br>
                <a:r>
                  <a:rPr lang="en-US" dirty="0"/>
                  <a:t>results</a:t>
                </a:r>
                <a:endParaRPr lang="nl-BE" dirty="0"/>
              </a:p>
            </p:txBody>
          </p:sp>
          <p:cxnSp>
            <p:nvCxnSpPr>
              <p:cNvPr id="21" name="Straight Arrow Connector 20"/>
              <p:cNvCxnSpPr>
                <a:stCxn id="20" idx="3"/>
                <a:endCxn id="40" idx="1"/>
              </p:cNvCxnSpPr>
              <p:nvPr/>
            </p:nvCxnSpPr>
            <p:spPr>
              <a:xfrm flipV="1">
                <a:off x="7139162" y="3036860"/>
                <a:ext cx="578794" cy="23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Left Brace 39"/>
            <p:cNvSpPr/>
            <p:nvPr/>
          </p:nvSpPr>
          <p:spPr>
            <a:xfrm>
              <a:off x="2286000" y="4325034"/>
              <a:ext cx="231474" cy="108516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86600" y="1840468"/>
            <a:ext cx="1752600" cy="1893332"/>
            <a:chOff x="5371108" y="2635746"/>
            <a:chExt cx="1752600" cy="1893332"/>
          </a:xfrm>
        </p:grpSpPr>
        <p:sp>
          <p:nvSpPr>
            <p:cNvPr id="45" name="TextBox 44"/>
            <p:cNvSpPr txBox="1"/>
            <p:nvPr/>
          </p:nvSpPr>
          <p:spPr>
            <a:xfrm>
              <a:off x="5486400" y="2635746"/>
              <a:ext cx="16373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cs typeface="Courier New" panose="02070309020205020404" pitchFamily="49" charset="0"/>
                </a:rPr>
                <a:t>nr</a:t>
              </a:r>
              <a:r>
                <a:rPr lang="en-US" dirty="0">
                  <a:cs typeface="Courier New" panose="02070309020205020404" pitchFamily="49" charset="0"/>
                </a:rPr>
                <a:t>. of processes</a:t>
              </a:r>
              <a:endParaRPr lang="nl-BE" dirty="0"/>
            </a:p>
          </p:txBody>
        </p:sp>
        <p:cxnSp>
          <p:nvCxnSpPr>
            <p:cNvPr id="46" name="Straight Arrow Connector 45"/>
            <p:cNvCxnSpPr>
              <a:stCxn id="45" idx="2"/>
            </p:cNvCxnSpPr>
            <p:nvPr/>
          </p:nvCxnSpPr>
          <p:spPr>
            <a:xfrm flipH="1">
              <a:off x="5371108" y="3005078"/>
              <a:ext cx="933946" cy="15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5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  <a:endParaRPr lang="nl-BE" dirty="0"/>
          </a:p>
        </p:txBody>
      </p:sp>
      <p:graphicFrame>
        <p:nvGraphicFramePr>
          <p:cNvPr id="3" name="Chart 2"/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speedup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2057400"/>
            <a:ext cx="2429774" cy="609600"/>
            <a:chOff x="228600" y="2057400"/>
            <a:chExt cx="2429774" cy="609600"/>
          </a:xfrm>
        </p:grpSpPr>
        <p:sp>
          <p:nvSpPr>
            <p:cNvPr id="6" name="Oval 5"/>
            <p:cNvSpPr/>
            <p:nvPr/>
          </p:nvSpPr>
          <p:spPr>
            <a:xfrm>
              <a:off x="2582174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>
              <a:off x="1627509" y="2242066"/>
              <a:ext cx="954665" cy="348734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" y="2057400"/>
              <a:ext cx="1398909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 application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7400" y="2038709"/>
            <a:ext cx="2966975" cy="552091"/>
            <a:chOff x="5867400" y="2038709"/>
            <a:chExt cx="2966975" cy="552091"/>
          </a:xfrm>
        </p:grpSpPr>
        <p:sp>
          <p:nvSpPr>
            <p:cNvPr id="12" name="TextBox 11"/>
            <p:cNvSpPr txBox="1"/>
            <p:nvPr/>
          </p:nvSpPr>
          <p:spPr>
            <a:xfrm>
              <a:off x="7264715" y="2038709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r>
                <a:rPr lang="en-US" baseline="30000" dirty="0"/>
                <a:t>9</a:t>
              </a:r>
              <a:r>
                <a:rPr lang="en-US" dirty="0"/>
                <a:t> bases: 21 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5867400" y="2223375"/>
              <a:ext cx="1397315" cy="3674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240916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 methods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/>
              <a:t>: call function with single argument,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apply_async</a:t>
            </a:r>
            <a:r>
              <a:rPr lang="en-US" dirty="0"/>
              <a:t>: call function with single argument, non-blocking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imap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map_async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non-blocking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starmap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starmap_async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non-blocking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457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methods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AsyncResult</a:t>
            </a:r>
            <a:r>
              <a:rPr lang="en-US" dirty="0"/>
              <a:t> objects with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wait(): </a:t>
            </a:r>
            <a:r>
              <a:rPr lang="en-US" dirty="0"/>
              <a:t>blocks till result is ready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/>
              <a:t>: blocks till result is ready, then returns 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ready()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result is ready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successful()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no exceptions where raised, only call when ready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72125" y="3581400"/>
            <a:ext cx="50574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Both take optional time out value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Explicitly work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r>
              <a:rPr lang="en-US" dirty="0"/>
              <a:t>Processes can share</a:t>
            </a:r>
          </a:p>
          <a:p>
            <a:pPr lvl="1"/>
            <a:r>
              <a:rPr lang="en-US" dirty="0"/>
              <a:t>Single value: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multiprocessing.Value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Array: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multiprocessing.Array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/>
              <a:t>Syncronized</a:t>
            </a:r>
            <a:r>
              <a:rPr lang="en-US" dirty="0"/>
              <a:t> FIFO queue: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multiprocessing.Queue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Shared variables should be locked for non-atomic update operations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1674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 part of </a:t>
            </a:r>
            <a:r>
              <a:rPr lang="en-US" dirty="0">
                <a:sym typeface="Symbol" panose="05050102010706020507" pitchFamily="18" charset="2"/>
              </a:rPr>
              <a:t>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6112571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p_sum.get_lock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4546" y="2323445"/>
            <a:ext cx="2916554" cy="369332"/>
            <a:chOff x="4189200" y="2362200"/>
            <a:chExt cx="291655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6193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shared variable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4189200" y="2362200"/>
              <a:ext cx="1297200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087746" y="4490324"/>
            <a:ext cx="4485025" cy="1066799"/>
            <a:chOff x="3124200" y="1941732"/>
            <a:chExt cx="4485025" cy="1066799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2362200"/>
              <a:ext cx="212282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non-atomic update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load/store operation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3124200" y="1941732"/>
              <a:ext cx="2362200" cy="743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621146" y="3234392"/>
            <a:ext cx="3140569" cy="798731"/>
            <a:chOff x="3657600" y="2362200"/>
            <a:chExt cx="3140569" cy="798731"/>
          </a:xfrm>
        </p:grpSpPr>
        <p:sp>
          <p:nvSpPr>
            <p:cNvPr id="14" name="TextBox 13"/>
            <p:cNvSpPr txBox="1"/>
            <p:nvPr/>
          </p:nvSpPr>
          <p:spPr>
            <a:xfrm>
              <a:off x="5486400" y="2362200"/>
              <a:ext cx="13117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acquire lock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657600" y="2546866"/>
              <a:ext cx="1828800" cy="6140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it 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23763" y="1981200"/>
            <a:ext cx="7215437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multiprocessing.get_context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forkserver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('d', 0.0)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(target=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process.start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process.join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6199" y="1295400"/>
            <a:ext cx="2133600" cy="1447800"/>
            <a:chOff x="5714999" y="2133600"/>
            <a:chExt cx="2133600" cy="1447800"/>
          </a:xfrm>
        </p:grpSpPr>
        <p:sp>
          <p:nvSpPr>
            <p:cNvPr id="5" name="TextBox 4"/>
            <p:cNvSpPr txBox="1"/>
            <p:nvPr/>
          </p:nvSpPr>
          <p:spPr>
            <a:xfrm>
              <a:off x="5714999" y="21336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create a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context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3"/>
            </p:cNvCxnSpPr>
            <p:nvPr/>
          </p:nvCxnSpPr>
          <p:spPr>
            <a:xfrm>
              <a:off x="7262562" y="2456766"/>
              <a:ext cx="586037" cy="1124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76199" y="1981200"/>
            <a:ext cx="2133601" cy="990600"/>
            <a:chOff x="5714999" y="2362200"/>
            <a:chExt cx="2133601" cy="990600"/>
          </a:xfrm>
        </p:grpSpPr>
        <p:sp>
          <p:nvSpPr>
            <p:cNvPr id="8" name="TextBox 7"/>
            <p:cNvSpPr txBox="1"/>
            <p:nvPr/>
          </p:nvSpPr>
          <p:spPr>
            <a:xfrm>
              <a:off x="5714999" y="23622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 shared</a:t>
              </a:r>
              <a:br>
                <a:rPr lang="en-US" dirty="0"/>
              </a:br>
              <a:r>
                <a:rPr lang="en-US" dirty="0"/>
                <a:t>variable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262562" y="2685366"/>
              <a:ext cx="586038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6198" y="3505200"/>
            <a:ext cx="2032410" cy="646332"/>
            <a:chOff x="5802114" y="2751823"/>
            <a:chExt cx="2205369" cy="621371"/>
          </a:xfrm>
        </p:grpSpPr>
        <p:sp>
          <p:nvSpPr>
            <p:cNvPr id="11" name="TextBox 10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start all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81373" y="3062509"/>
              <a:ext cx="526110" cy="189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199" y="2743200"/>
            <a:ext cx="2032410" cy="646332"/>
            <a:chOff x="5802114" y="2751823"/>
            <a:chExt cx="2205369" cy="621371"/>
          </a:xfrm>
        </p:grpSpPr>
        <p:sp>
          <p:nvSpPr>
            <p:cNvPr id="24" name="TextBox 23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25" name="Straight Arrow Connector 24"/>
            <p:cNvCxnSpPr>
              <a:stCxn id="24" idx="3"/>
            </p:cNvCxnSpPr>
            <p:nvPr/>
          </p:nvCxnSpPr>
          <p:spPr>
            <a:xfrm>
              <a:off x="7481373" y="3062509"/>
              <a:ext cx="526110" cy="1891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76200" y="4724400"/>
            <a:ext cx="2032408" cy="762000"/>
            <a:chOff x="5802114" y="2640622"/>
            <a:chExt cx="2205367" cy="732572"/>
          </a:xfrm>
        </p:grpSpPr>
        <p:sp>
          <p:nvSpPr>
            <p:cNvPr id="29" name="TextBox 28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wait for all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30" name="Straight Arrow Connector 29"/>
            <p:cNvCxnSpPr>
              <a:stCxn id="29" idx="3"/>
            </p:cNvCxnSpPr>
            <p:nvPr/>
          </p:nvCxnSpPr>
          <p:spPr>
            <a:xfrm flipV="1">
              <a:off x="7481373" y="2640622"/>
              <a:ext cx="526108" cy="42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752600" y="4521678"/>
            <a:ext cx="6449351" cy="1802921"/>
            <a:chOff x="1752600" y="4521678"/>
            <a:chExt cx="6449351" cy="180292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752600" y="4521678"/>
              <a:ext cx="640080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654390" y="4521678"/>
              <a:ext cx="1547561" cy="1802921"/>
              <a:chOff x="5802114" y="1639900"/>
              <a:chExt cx="1679259" cy="173329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802114" y="2751823"/>
                <a:ext cx="1679259" cy="62137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concurrent</a:t>
                </a:r>
                <a:br>
                  <a:rPr lang="en-US" dirty="0">
                    <a:solidFill>
                      <a:srgbClr val="00B050"/>
                    </a:solidFill>
                  </a:rPr>
                </a:br>
                <a:r>
                  <a:rPr lang="en-US" dirty="0">
                    <a:solidFill>
                      <a:srgbClr val="00B050"/>
                    </a:solidFill>
                  </a:rPr>
                  <a:t>processing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H="1" flipV="1">
                <a:off x="6023051" y="1639900"/>
                <a:ext cx="618693" cy="111192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83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Pools again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562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Very simple interface, asynchronous</a:t>
            </a:r>
          </a:p>
          <a:p>
            <a:r>
              <a:rPr lang="en-US" dirty="0"/>
              <a:t>Two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ThreadPoolExecutor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Three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submit()</a:t>
            </a:r>
            <a:r>
              <a:rPr lang="en-US" dirty="0"/>
              <a:t>: call function on single argument, returns Future object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shutdown()</a:t>
            </a:r>
            <a:r>
              <a:rPr lang="en-US" dirty="0">
                <a:cs typeface="Courier New" panose="02070309020205020404" pitchFamily="49" charset="0"/>
              </a:rPr>
              <a:t>:</a:t>
            </a:r>
            <a:r>
              <a:rPr lang="en-US" dirty="0"/>
              <a:t> stop pool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89751" y="5277496"/>
            <a:ext cx="312559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Note: set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chunksize</a:t>
            </a:r>
            <a:r>
              <a:rPr lang="en-US" dirty="0">
                <a:solidFill>
                  <a:srgbClr val="C00000"/>
                </a:solidFill>
              </a:rPr>
              <a:t> for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           default value is 1!</a:t>
            </a:r>
          </a:p>
        </p:txBody>
      </p:sp>
    </p:spTree>
    <p:extLst>
      <p:ext uri="{BB962C8B-B14F-4D97-AF65-F5344CB8AC3E}">
        <p14:creationId xmlns:p14="http://schemas.microsoft.com/office/powerpoint/2010/main" val="29939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multiprocessing.AsyncResult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dirty="0"/>
              <a:t>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result()</a:t>
            </a:r>
            <a:r>
              <a:rPr lang="en-US" dirty="0"/>
              <a:t>: waits for and returns result, takes optional time out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done()</a:t>
            </a:r>
            <a:r>
              <a:rPr lang="en-US" dirty="0"/>
              <a:t>: True when done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running()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running and </a:t>
            </a:r>
            <a:r>
              <a:rPr lang="en-US" dirty="0" err="1"/>
              <a:t>can not</a:t>
            </a:r>
            <a:r>
              <a:rPr lang="en-US" dirty="0"/>
              <a:t> be cancelled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cancel()</a:t>
            </a:r>
            <a:r>
              <a:rPr lang="en-US" dirty="0"/>
              <a:t>: try to cancel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cancelled()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successfully cancelled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/>
                <a:ea typeface="Tahoma"/>
                <a:cs typeface="Tahoma"/>
                <a:sym typeface="Symbol"/>
              </a:rPr>
              <a:t></a:t>
            </a:r>
            <a:r>
              <a:rPr lang="en-US" dirty="0"/>
              <a:t> from the future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9007594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=(1000, )):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4417874"/>
            <a:ext cx="9007594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max_workers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90916" y="6352144"/>
            <a:ext cx="52882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One argument per process, so default </a:t>
            </a:r>
            <a:r>
              <a:rPr lang="en-US" dirty="0" err="1"/>
              <a:t>chunksize</a:t>
            </a:r>
            <a:r>
              <a:rPr lang="en-US" dirty="0"/>
              <a:t> is fine</a:t>
            </a:r>
          </a:p>
        </p:txBody>
      </p:sp>
    </p:spTree>
    <p:extLst>
      <p:ext uri="{BB962C8B-B14F-4D97-AF65-F5344CB8AC3E}">
        <p14:creationId xmlns:p14="http://schemas.microsoft.com/office/powerpoint/2010/main" val="129594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47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Microbenchmarking</a:t>
            </a:r>
            <a:r>
              <a:rPr lang="en-US" dirty="0"/>
              <a:t>, i.e., timing functions</a:t>
            </a:r>
          </a:p>
          <a:p>
            <a:pPr lvl="1"/>
            <a:r>
              <a:rPr lang="en-US" dirty="0"/>
              <a:t>Easy</a:t>
            </a:r>
          </a:p>
          <a:p>
            <a:pPr lvl="1"/>
            <a:r>
              <a:rPr lang="en-US" dirty="0"/>
              <a:t>Can lead to premature optimization</a:t>
            </a:r>
            <a:br>
              <a:rPr lang="en-US" dirty="0"/>
            </a:br>
            <a:r>
              <a:rPr lang="en-US" dirty="0"/>
              <a:t>    = waste of time</a:t>
            </a:r>
          </a:p>
          <a:p>
            <a:r>
              <a:rPr lang="en-US" dirty="0"/>
              <a:t>Profiling with </a:t>
            </a:r>
            <a:r>
              <a:rPr lang="en-US" i="1" dirty="0">
                <a:solidFill>
                  <a:srgbClr val="C00000"/>
                </a:solidFill>
              </a:rPr>
              <a:t>profiling tool</a:t>
            </a:r>
          </a:p>
          <a:p>
            <a:pPr lvl="1"/>
            <a:r>
              <a:rPr lang="en-US" dirty="0"/>
              <a:t>Slightly more complicated</a:t>
            </a:r>
          </a:p>
          <a:p>
            <a:pPr lvl="1"/>
            <a:r>
              <a:rPr lang="en-US" dirty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Both are useful, when used appropriately</a:t>
            </a:r>
            <a:endParaRPr lang="nl-BE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49136" y="1784805"/>
            <a:ext cx="553401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i="1" dirty="0"/>
              <a:t>Never, ever </a:t>
            </a:r>
            <a:r>
              <a:rPr lang="en-US" sz="3600" dirty="0"/>
              <a:t>optimize blindly!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2065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Multicore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multithreading of libraries if available</a:t>
            </a:r>
          </a:p>
          <a:p>
            <a:r>
              <a:rPr lang="en-US" dirty="0"/>
              <a:t>Considerations for multiprocessing</a:t>
            </a:r>
          </a:p>
          <a:p>
            <a:pPr lvl="1"/>
            <a:r>
              <a:rPr lang="en-US" dirty="0"/>
              <a:t>Process creation is costly!</a:t>
            </a:r>
          </a:p>
          <a:p>
            <a:pPr lvl="2"/>
            <a:r>
              <a:rPr lang="en-US" dirty="0"/>
              <a:t>Computational task should warrant it</a:t>
            </a:r>
          </a:p>
          <a:p>
            <a:pPr lvl="1"/>
            <a:r>
              <a:rPr lang="en-US" dirty="0"/>
              <a:t>Locking takes time!</a:t>
            </a:r>
          </a:p>
          <a:p>
            <a:pPr lvl="2"/>
            <a:r>
              <a:rPr lang="en-US" dirty="0"/>
              <a:t>Share as little as possible</a:t>
            </a:r>
          </a:p>
          <a:p>
            <a:pPr lvl="1"/>
            <a:r>
              <a:rPr lang="en-US" dirty="0"/>
              <a:t>Best for coarse grained parallelism</a:t>
            </a:r>
          </a:p>
          <a:p>
            <a:pPr lvl="1"/>
            <a:r>
              <a:rPr lang="en-US" dirty="0"/>
              <a:t>Obviously limited to a single compute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752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for out-of-core &amp; distributed computing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3"/>
              </a:rPr>
              <a:t>https://github.com/gjbex/training-material/tree/master/Python/Dask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3638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sets can be very large</a:t>
            </a:r>
          </a:p>
          <a:p>
            <a:pPr lvl="1"/>
            <a:r>
              <a:rPr lang="en-US" dirty="0"/>
              <a:t>many files</a:t>
            </a:r>
          </a:p>
          <a:p>
            <a:pPr lvl="1"/>
            <a:r>
              <a:rPr lang="en-US" dirty="0"/>
              <a:t>large files</a:t>
            </a:r>
          </a:p>
          <a:p>
            <a:pPr lvl="1"/>
            <a:r>
              <a:rPr lang="en-US" dirty="0"/>
              <a:t>entire set doesn't fit in RAM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Computation can be decomposed into graph of subtasks</a:t>
            </a:r>
          </a:p>
          <a:p>
            <a:pPr lvl="1"/>
            <a:r>
              <a:rPr lang="en-US" dirty="0"/>
              <a:t>some (maybe many) subtasks can be done in parallel</a:t>
            </a:r>
          </a:p>
          <a:p>
            <a:pPr lvl="1"/>
            <a:endParaRPr lang="en-US" dirty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43597" y="3492730"/>
            <a:ext cx="462049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Out-of-core computation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11680" y="5575562"/>
            <a:ext cx="57524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Parallel/distributed computation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22294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core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set: time series in CSV files</a:t>
            </a:r>
          </a:p>
          <a:p>
            <a:pPr lvl="1"/>
            <a:r>
              <a:rPr lang="en-US" dirty="0"/>
              <a:t>time stamp + 100 variables</a:t>
            </a:r>
          </a:p>
          <a:p>
            <a:pPr lvl="1"/>
            <a:r>
              <a:rPr lang="en-US" dirty="0"/>
              <a:t>200000 measurements/file</a:t>
            </a:r>
          </a:p>
          <a:p>
            <a:pPr lvl="1"/>
            <a:r>
              <a:rPr lang="en-US" dirty="0"/>
              <a:t>800 files</a:t>
            </a:r>
          </a:p>
          <a:p>
            <a:pPr lvl="1"/>
            <a:r>
              <a:rPr lang="en-US" dirty="0"/>
              <a:t>data spans 12 months period</a:t>
            </a:r>
          </a:p>
          <a:p>
            <a:r>
              <a:rPr lang="en-US" dirty="0"/>
              <a:t>Task:</a:t>
            </a:r>
            <a:br>
              <a:rPr lang="en-US" dirty="0"/>
            </a:br>
            <a:r>
              <a:rPr lang="en-US" dirty="0"/>
              <a:t>compute average of each variable, grouped by month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0269" y="2763031"/>
            <a:ext cx="108074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289 GB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31520" y="5569527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memory!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88720" y="5569527"/>
            <a:ext cx="5501240" cy="523220"/>
            <a:chOff x="1188720" y="5569527"/>
            <a:chExt cx="5501240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1188720" y="5569527"/>
              <a:ext cx="3943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Trivial using pandas, but…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88720" y="5569527"/>
              <a:ext cx="550124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742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2848" y="2400019"/>
            <a:ext cx="693972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56882" y="2135337"/>
            <a:ext cx="1938479" cy="937845"/>
            <a:chOff x="224095" y="3885436"/>
            <a:chExt cx="1938479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9384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files not yet read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300010" y="4285546"/>
              <a:ext cx="893325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032160" y="3807229"/>
            <a:ext cx="3008259" cy="808453"/>
            <a:chOff x="224095" y="3477093"/>
            <a:chExt cx="3008259" cy="808453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300825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computations not yet done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083186" y="3477093"/>
              <a:ext cx="645039" cy="408343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513137" y="4113968"/>
            <a:ext cx="3220433" cy="896192"/>
            <a:chOff x="224095" y="3389354"/>
            <a:chExt cx="3220433" cy="896192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322043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computations are carried out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H="1" flipV="1">
              <a:off x="1196765" y="3389354"/>
              <a:ext cx="637547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424558" y="5267661"/>
            <a:ext cx="359636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Entire computation decomposed</a:t>
            </a:r>
            <a:br>
              <a:rPr lang="en-US" sz="2000" dirty="0"/>
            </a:br>
            <a:r>
              <a:rPr lang="en-US" sz="2000" dirty="0"/>
              <a:t>into subtasks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fit in RAM,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be done in parallel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07076" y="1453670"/>
            <a:ext cx="4532804" cy="2660298"/>
            <a:chOff x="507076" y="1453670"/>
            <a:chExt cx="4532804" cy="2660298"/>
          </a:xfrm>
        </p:grpSpPr>
        <p:grpSp>
          <p:nvGrpSpPr>
            <p:cNvPr id="21" name="Group 20"/>
            <p:cNvGrpSpPr/>
            <p:nvPr/>
          </p:nvGrpSpPr>
          <p:grpSpPr>
            <a:xfrm>
              <a:off x="507076" y="2400019"/>
              <a:ext cx="3773979" cy="1713949"/>
              <a:chOff x="507076" y="2400019"/>
              <a:chExt cx="3773979" cy="1713949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507076" y="2400019"/>
                <a:ext cx="3773979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326049" y="3770787"/>
                <a:ext cx="1348786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1095951" y="2958943"/>
                <a:ext cx="493567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366841" y="1453670"/>
              <a:ext cx="2673039" cy="880856"/>
              <a:chOff x="-747932" y="3885436"/>
              <a:chExt cx="2673039" cy="880856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-747932" y="3885436"/>
                <a:ext cx="2673039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differences with pandas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2"/>
              </p:cNvCxnSpPr>
              <p:nvPr/>
            </p:nvCxnSpPr>
            <p:spPr>
              <a:xfrm flipH="1">
                <a:off x="-47377" y="4285546"/>
                <a:ext cx="635965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148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pandas</a:t>
            </a:r>
          </a:p>
          <a:p>
            <a:pPr lvl="1"/>
            <a:r>
              <a:rPr lang="en-US" dirty="0"/>
              <a:t>800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7.29s = 5832s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1 hour, 37 minutes</a:t>
            </a:r>
          </a:p>
          <a:p>
            <a:pPr lvl="1"/>
            <a:r>
              <a:rPr lang="pt-BR" dirty="0"/>
              <a:t>Intel E5-2680v2 @ 2.80GHz, 1 core</a:t>
            </a:r>
            <a:endParaRPr lang="en-US" dirty="0"/>
          </a:p>
          <a:p>
            <a:r>
              <a:rPr lang="en-US" dirty="0" err="1"/>
              <a:t>Dask</a:t>
            </a:r>
            <a:endParaRPr lang="en-US" dirty="0"/>
          </a:p>
          <a:p>
            <a:pPr lvl="1"/>
            <a:r>
              <a:rPr lang="en-US" dirty="0"/>
              <a:t>16 minutes</a:t>
            </a:r>
          </a:p>
          <a:p>
            <a:pPr lvl="1"/>
            <a:r>
              <a:rPr lang="en-US" dirty="0"/>
              <a:t>dual socket </a:t>
            </a:r>
            <a:r>
              <a:rPr lang="pt-BR" dirty="0"/>
              <a:t>Intel E5-2680v2 @ 2.80GHz, 20 cores</a:t>
            </a:r>
          </a:p>
          <a:p>
            <a:r>
              <a:rPr lang="pt-BR" dirty="0"/>
              <a:t>Speedup: 6 times</a:t>
            </a:r>
          </a:p>
          <a:p>
            <a:pPr lvl="1"/>
            <a:r>
              <a:rPr lang="pt-BR" dirty="0"/>
              <a:t>parallel efficiency: 30 %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48545" y="5372304"/>
            <a:ext cx="328436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Not great, but I/O bound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48545" y="1366492"/>
            <a:ext cx="4357988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more code: read files one by one,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how to do group-by?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65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supports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/>
              <a:t>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pandas.DataFrame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from e.g., CSV files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dirty="0"/>
              <a:t>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numpy.ndarray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from e.g., HDF5 files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bag</a:t>
            </a:r>
            <a:r>
              <a:rPr lang="en-US" dirty="0">
                <a:cs typeface="Courier New" panose="02070309020205020404" pitchFamily="49" charset="0"/>
              </a:rPr>
              <a:t>: set-like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delayed</a:t>
            </a:r>
            <a:r>
              <a:rPr lang="en-US" dirty="0"/>
              <a:t>: parts to be composed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003147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: distributed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scheduler</a:t>
            </a:r>
          </a:p>
          <a:p>
            <a:pPr lvl="1"/>
            <a:r>
              <a:rPr lang="en-US" dirty="0"/>
              <a:t>workers</a:t>
            </a:r>
          </a:p>
          <a:p>
            <a:pPr lvl="1"/>
            <a:r>
              <a:rPr lang="en-US" dirty="0"/>
              <a:t>client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6422" y="4926067"/>
            <a:ext cx="70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5" name="Can 4"/>
          <p:cNvSpPr/>
          <p:nvPr/>
        </p:nvSpPr>
        <p:spPr>
          <a:xfrm>
            <a:off x="3059084" y="3150525"/>
            <a:ext cx="1180407" cy="109728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scheduler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469774" y="2192976"/>
            <a:ext cx="1390669" cy="2680276"/>
            <a:chOff x="5469774" y="2192976"/>
            <a:chExt cx="1390669" cy="2680276"/>
          </a:xfrm>
        </p:grpSpPr>
        <p:sp>
          <p:nvSpPr>
            <p:cNvPr id="6" name="Rounded Rectangle 5"/>
            <p:cNvSpPr/>
            <p:nvPr/>
          </p:nvSpPr>
          <p:spPr>
            <a:xfrm>
              <a:off x="5469774" y="2192976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904480" y="2917821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899439" y="3709040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469774" y="4465929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34816" y="4001294"/>
            <a:ext cx="1158013" cy="770211"/>
            <a:chOff x="1734816" y="4001294"/>
            <a:chExt cx="1158013" cy="770211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19222533">
              <a:off x="1734816" y="4136164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task graph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79220" y="4192464"/>
            <a:ext cx="954112" cy="770211"/>
            <a:chOff x="1986742" y="4001294"/>
            <a:chExt cx="954112" cy="770211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9222533">
              <a:off x="1991363" y="4332716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363911" y="2634484"/>
            <a:ext cx="1088454" cy="638575"/>
            <a:chOff x="1886584" y="4001295"/>
            <a:chExt cx="1088454" cy="638575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19555518">
              <a:off x="2025547" y="4264348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95718" y="4138166"/>
            <a:ext cx="1006245" cy="692207"/>
            <a:chOff x="1886584" y="4001295"/>
            <a:chExt cx="1006245" cy="692207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1969022">
              <a:off x="1931541" y="4324170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120961" y="2461189"/>
            <a:ext cx="1673011" cy="2131488"/>
            <a:chOff x="4120961" y="2461189"/>
            <a:chExt cx="1673011" cy="2131488"/>
          </a:xfrm>
        </p:grpSpPr>
        <p:grpSp>
          <p:nvGrpSpPr>
            <p:cNvPr id="20" name="Group 19"/>
            <p:cNvGrpSpPr/>
            <p:nvPr/>
          </p:nvGrpSpPr>
          <p:grpSpPr>
            <a:xfrm>
              <a:off x="4120961" y="2461189"/>
              <a:ext cx="1199624" cy="621869"/>
              <a:chOff x="1772292" y="4149637"/>
              <a:chExt cx="1199624" cy="621869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flipV="1"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 rot="19709098">
                <a:off x="1772292" y="4204532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task + data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252218" y="3931697"/>
              <a:ext cx="1199624" cy="660980"/>
              <a:chOff x="1874844" y="4110526"/>
              <a:chExt cx="1199624" cy="660980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 rot="1959654">
                <a:off x="1874844" y="4110526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task + data</a:t>
                </a: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 rot="5400000">
              <a:off x="5267386" y="3330238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501585" y="5345966"/>
            <a:ext cx="2721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workers on different</a:t>
            </a:r>
            <a:br>
              <a:rPr lang="en-US" sz="2400" dirty="0"/>
            </a:br>
            <a:r>
              <a:rPr lang="en-US" sz="2400" dirty="0"/>
              <a:t>compute nodes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260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37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&amp; executing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8822" y="1482871"/>
            <a:ext cx="7077579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#!/bin/bash -l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#PBS -l nodes=3:ppn=20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#PBS -l walltime=00:30:00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scheduler="$(hostname):8786"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worker_nodes=$(uniq $PBS_NODEFILE)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nohup dask-scheduler &amp;&gt;&gt; "scheduler.log" &amp;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for worker in $worker_nodes;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ssh $worker "nohup dask-worker $scheduler &amp;" &amp;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done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cd $PBS_O_WORKDIR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./dask_distr_avg_csv.py $VSC_SCRATCH/data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40998" y="2417970"/>
            <a:ext cx="2299412" cy="937845"/>
            <a:chOff x="224095" y="3885436"/>
            <a:chExt cx="2299412" cy="937845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scheduler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 flipH="1">
              <a:off x="300017" y="4285546"/>
              <a:ext cx="1073784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840998" y="3842217"/>
            <a:ext cx="2299412" cy="937845"/>
            <a:chOff x="224095" y="3885436"/>
            <a:chExt cx="2299412" cy="937845"/>
          </a:xfrm>
        </p:grpSpPr>
        <p:sp>
          <p:nvSpPr>
            <p:cNvPr id="10" name="TextBox 9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workers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840998" y="5180172"/>
            <a:ext cx="2299412" cy="937845"/>
            <a:chOff x="224095" y="3885436"/>
            <a:chExt cx="2299412" cy="937845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client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84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client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7866" y="2400019"/>
            <a:ext cx="7077579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client = Client('{0}:{1}'.format(scheduler_host,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                     scheduler_port))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55468" y="1752926"/>
            <a:ext cx="6824750" cy="2079241"/>
            <a:chOff x="507076" y="1453670"/>
            <a:chExt cx="6824750" cy="2079241"/>
          </a:xfrm>
        </p:grpSpPr>
        <p:grpSp>
          <p:nvGrpSpPr>
            <p:cNvPr id="5" name="Group 4"/>
            <p:cNvGrpSpPr/>
            <p:nvPr/>
          </p:nvGrpSpPr>
          <p:grpSpPr>
            <a:xfrm>
              <a:off x="507076" y="2400019"/>
              <a:ext cx="6824750" cy="1132892"/>
              <a:chOff x="507076" y="2400019"/>
              <a:chExt cx="6824750" cy="1132892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507076" y="2400019"/>
                <a:ext cx="4156365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07076" y="2913812"/>
                <a:ext cx="6824750" cy="619099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366841" y="1453670"/>
              <a:ext cx="4103688" cy="880856"/>
              <a:chOff x="-747932" y="3885436"/>
              <a:chExt cx="4103688" cy="88085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-747932" y="3885436"/>
                <a:ext cx="4103688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differences with non-distributed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Dask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-47371" y="4285546"/>
                <a:ext cx="1351283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026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: use magic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Command line: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341056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primes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557080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multiple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274114"/>
            <a:ext cx="1503745" cy="688126"/>
            <a:chOff x="-480863" y="905674"/>
            <a:chExt cx="1503745" cy="688126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193690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905674"/>
              <a:ext cx="4211" cy="288016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module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836798" y="4323293"/>
            <a:ext cx="4079386" cy="761891"/>
            <a:chOff x="3836798" y="4323293"/>
            <a:chExt cx="4079386" cy="761891"/>
          </a:xfrm>
        </p:grpSpPr>
        <p:grpSp>
          <p:nvGrpSpPr>
            <p:cNvPr id="20" name="Group 19"/>
            <p:cNvGrpSpPr/>
            <p:nvPr/>
          </p:nvGrpSpPr>
          <p:grpSpPr>
            <a:xfrm>
              <a:off x="3836798" y="4323293"/>
              <a:ext cx="4079386" cy="761891"/>
              <a:chOff x="224095" y="3905180"/>
              <a:chExt cx="4079386" cy="76189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24095" y="3905180"/>
                <a:ext cx="40793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</a:rPr>
                  <a:t>statements to execute, string per line</a:t>
                </a:r>
                <a:endParaRPr lang="nl-BE" sz="20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2"/>
              </p:cNvCxnSpPr>
              <p:nvPr/>
            </p:nvCxnSpPr>
            <p:spPr>
              <a:xfrm flipH="1">
                <a:off x="1823393" y="4305290"/>
                <a:ext cx="440395" cy="361781"/>
              </a:xfrm>
              <a:prstGeom prst="straightConnector1">
                <a:avLst/>
              </a:prstGeom>
              <a:ln w="22225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>
              <a:stCxn id="21" idx="2"/>
            </p:cNvCxnSpPr>
            <p:nvPr/>
          </p:nvCxnSpPr>
          <p:spPr>
            <a:xfrm>
              <a:off x="5876491" y="4723403"/>
              <a:ext cx="1503821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8180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  <p:bldP spid="30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&amp; futures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has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/>
              <a:t>-like API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7371" y="2549653"/>
            <a:ext cx="693972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def square(x):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return x**2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client = Client('{0}:{1}'.format(scheduler_host,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                     scheduler_port))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futures = client.map(square, data)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total = client.submit(sum, futures)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print(total.result())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03842" y="5335938"/>
            <a:ext cx="3381823" cy="1203968"/>
            <a:chOff x="224095" y="3389354"/>
            <a:chExt cx="3381823" cy="1203968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338182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computations are carried out,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</a:t>
              </a:r>
              <a:r>
                <a:rPr lang="en-US" sz="2000" dirty="0">
                  <a:solidFill>
                    <a:srgbClr val="C00000"/>
                  </a:solidFill>
                </a:rPr>
                <a:t> evaluated by workers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H="1" flipV="1">
              <a:off x="1196766" y="3389354"/>
              <a:ext cx="718241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265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do</a:t>
            </a:r>
          </a:p>
          <a:p>
            <a:pPr lvl="1"/>
            <a:r>
              <a:rPr lang="en-US" dirty="0"/>
              <a:t>out-of-core computations</a:t>
            </a:r>
          </a:p>
          <a:p>
            <a:pPr lvl="1"/>
            <a:r>
              <a:rPr lang="en-US" dirty="0"/>
              <a:t>distributed computations</a:t>
            </a:r>
          </a:p>
          <a:p>
            <a:r>
              <a:rPr lang="en-US" dirty="0"/>
              <a:t>Good integration with/similarity to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concurrent.futures</a:t>
            </a:r>
            <a:endParaRPr lang="en-US" dirty="0"/>
          </a:p>
          <a:p>
            <a:r>
              <a:rPr lang="en-US" dirty="0"/>
              <a:t>Relatively easy to deploy</a:t>
            </a:r>
          </a:p>
          <a:p>
            <a:r>
              <a:rPr lang="en-US" dirty="0"/>
              <a:t>Performance: if you know what you're doing…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45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2"/>
              </a:rPr>
              <a:t>https://dask.pydata.org/en/latest/</a:t>
            </a:r>
            <a:r>
              <a:rPr lang="en-US" dirty="0"/>
              <a:t> </a:t>
            </a:r>
          </a:p>
          <a:p>
            <a:r>
              <a:rPr lang="en-US" dirty="0" err="1"/>
              <a:t>Dask.distributed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http://distributed.readthedocs.io/en/latest/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7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Distributed programming with Python using mpi4py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https://github.com/gjbex/training-material/tree/master/Python/Mpi4py</a:t>
            </a:r>
            <a:endParaRPr lang="nl-BE" sz="1400" dirty="0"/>
          </a:p>
          <a:p>
            <a:r>
              <a:rPr lang="nl-BE" sz="1400" dirty="0">
                <a:hlinkClick r:id="rId3"/>
              </a:rPr>
              <a:t>https://github.com/gjbex/training-material/tree/master/Python/SentenceCounter</a:t>
            </a:r>
            <a:r>
              <a:rPr lang="nl-BE" sz="1400" dirty="0"/>
              <a:t> 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083969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54695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distributed programming?</a:t>
            </a:r>
          </a:p>
          <a:p>
            <a:pPr lvl="1"/>
            <a:r>
              <a:rPr lang="en-US" dirty="0"/>
              <a:t>very large data structures (typically multidimensional arrays)</a:t>
            </a:r>
          </a:p>
          <a:p>
            <a:pPr lvl="1"/>
            <a:r>
              <a:rPr lang="en-US" dirty="0"/>
              <a:t>large computational load</a:t>
            </a:r>
          </a:p>
          <a:p>
            <a:r>
              <a:rPr lang="en-US" dirty="0"/>
              <a:t>Many problems require (non-trivial) efficient communication between processes</a:t>
            </a:r>
          </a:p>
          <a:p>
            <a:pPr lvl="1"/>
            <a:r>
              <a:rPr lang="en-US" dirty="0"/>
              <a:t>exchange of data, state</a:t>
            </a:r>
          </a:p>
          <a:p>
            <a:r>
              <a:rPr lang="en-US" dirty="0"/>
              <a:t>Need for standardization: </a:t>
            </a:r>
            <a:r>
              <a:rPr lang="en-US" dirty="0" err="1"/>
              <a:t>Messsage</a:t>
            </a:r>
            <a:r>
              <a:rPr lang="en-US" dirty="0"/>
              <a:t> Passing Interface (MPI)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4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 (API) defining communication functions</a:t>
            </a:r>
          </a:p>
          <a:p>
            <a:pPr lvl="1"/>
            <a:r>
              <a:rPr lang="en-US" dirty="0"/>
              <a:t>standardized, currently MPI-3.1,</a:t>
            </a:r>
            <a:br>
              <a:rPr lang="en-US" dirty="0"/>
            </a:br>
            <a:r>
              <a:rPr lang="en-US" dirty="0"/>
              <a:t>implemented: most of MPI-3</a:t>
            </a:r>
          </a:p>
          <a:p>
            <a:pPr lvl="1"/>
            <a:r>
              <a:rPr lang="en-US" dirty="0"/>
              <a:t>available for C and Fortran</a:t>
            </a:r>
          </a:p>
          <a:p>
            <a:pPr lvl="1"/>
            <a:r>
              <a:rPr lang="en-US" dirty="0"/>
              <a:t>many implementations</a:t>
            </a:r>
          </a:p>
          <a:p>
            <a:pPr lvl="2"/>
            <a:r>
              <a:rPr lang="en-US" dirty="0" err="1"/>
              <a:t>OpenMPI</a:t>
            </a:r>
            <a:r>
              <a:rPr lang="en-US" dirty="0"/>
              <a:t>: open source</a:t>
            </a:r>
          </a:p>
          <a:p>
            <a:pPr lvl="2"/>
            <a:r>
              <a:rPr lang="en-US" dirty="0"/>
              <a:t>mpich2, mvapich2: open source</a:t>
            </a:r>
          </a:p>
          <a:p>
            <a:pPr lvl="2"/>
            <a:r>
              <a:rPr lang="en-US" dirty="0"/>
              <a:t>Intel MPI</a:t>
            </a:r>
          </a:p>
          <a:p>
            <a:pPr lvl="2"/>
            <a:r>
              <a:rPr lang="en-US" dirty="0"/>
              <a:t>MPT (SGI)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Wrapper for, e.g.,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0695" y="2780928"/>
            <a:ext cx="3399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http://www.mpi-forum.org/docs/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57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Basis for much scientific software in many domains, e.g.,</a:t>
            </a:r>
          </a:p>
          <a:p>
            <a:pPr lvl="1"/>
            <a:r>
              <a:rPr lang="en-US" dirty="0"/>
              <a:t>molecular dynamics: GROMACS, NAMD,…</a:t>
            </a:r>
          </a:p>
          <a:p>
            <a:pPr lvl="1"/>
            <a:r>
              <a:rPr lang="en-US" dirty="0" err="1"/>
              <a:t>ab</a:t>
            </a:r>
            <a:r>
              <a:rPr lang="en-US" dirty="0"/>
              <a:t>-initio calculations: </a:t>
            </a:r>
            <a:r>
              <a:rPr lang="en-US" dirty="0" err="1"/>
              <a:t>QuantumExpresso</a:t>
            </a:r>
            <a:endParaRPr lang="en-US" dirty="0"/>
          </a:p>
          <a:p>
            <a:pPr lvl="1"/>
            <a:r>
              <a:rPr lang="en-US" dirty="0"/>
              <a:t>computational fluid dynamics: </a:t>
            </a:r>
            <a:r>
              <a:rPr lang="en-US" dirty="0" err="1"/>
              <a:t>OpenFOAM</a:t>
            </a:r>
            <a:r>
              <a:rPr lang="en-US" dirty="0"/>
              <a:t>, </a:t>
            </a:r>
            <a:r>
              <a:rPr lang="en-US" dirty="0" err="1"/>
              <a:t>Ansys</a:t>
            </a:r>
            <a:r>
              <a:rPr lang="en-US" dirty="0"/>
              <a:t> Fluent</a:t>
            </a:r>
          </a:p>
          <a:p>
            <a:pPr lvl="1"/>
            <a:r>
              <a:rPr lang="en-US" dirty="0" err="1"/>
              <a:t>astroplasma</a:t>
            </a:r>
            <a:r>
              <a:rPr lang="en-US" dirty="0"/>
              <a:t> physics: AMRVAC</a:t>
            </a:r>
          </a:p>
          <a:p>
            <a:pPr lvl="1"/>
            <a:r>
              <a:rPr lang="en-US" dirty="0"/>
              <a:t>computational biology: </a:t>
            </a:r>
            <a:r>
              <a:rPr lang="en-US" dirty="0" err="1"/>
              <a:t>MrBayes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Basis for HPC libraries, e.g.,</a:t>
            </a:r>
          </a:p>
          <a:p>
            <a:pPr lvl="1"/>
            <a:r>
              <a:rPr lang="en-US" dirty="0"/>
              <a:t>linear algebra: PBLAS, </a:t>
            </a:r>
            <a:r>
              <a:rPr lang="en-US" dirty="0" err="1"/>
              <a:t>Scalapack</a:t>
            </a:r>
            <a:endParaRPr lang="en-US" dirty="0"/>
          </a:p>
          <a:p>
            <a:pPr lvl="1"/>
            <a:r>
              <a:rPr lang="en-US" dirty="0"/>
              <a:t>Fourier transforms: FFTW3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Basis for fast, distributed I/O, e.g.,</a:t>
            </a:r>
          </a:p>
          <a:p>
            <a:pPr lvl="1"/>
            <a:r>
              <a:rPr lang="en-US" dirty="0"/>
              <a:t>HDF5 data format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De facto standard in</a:t>
            </a:r>
            <a:br>
              <a:rPr lang="en-US" sz="2800" dirty="0"/>
            </a:br>
            <a:r>
              <a:rPr lang="en-US" sz="2800" dirty="0"/>
              <a:t>distributed scientific</a:t>
            </a:r>
            <a:br>
              <a:rPr lang="en-US" sz="2800" dirty="0"/>
            </a:br>
            <a:r>
              <a:rPr lang="en-US" sz="2800" dirty="0"/>
              <a:t>computing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93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MPI on clusters</a:t>
            </a:r>
          </a:p>
          <a:p>
            <a:pPr lvl="1"/>
            <a:r>
              <a:rPr lang="en-US" dirty="0"/>
              <a:t>fast networking, i.e.,</a:t>
            </a:r>
          </a:p>
          <a:p>
            <a:pPr lvl="2"/>
            <a:r>
              <a:rPr lang="en-US" dirty="0"/>
              <a:t>high bandwidth</a:t>
            </a:r>
          </a:p>
          <a:p>
            <a:pPr lvl="2"/>
            <a:r>
              <a:rPr lang="en-US" dirty="0"/>
              <a:t>low latency</a:t>
            </a:r>
          </a:p>
          <a:p>
            <a:pPr lvl="1"/>
            <a:r>
              <a:rPr lang="en-US" dirty="0"/>
              <a:t>typically either</a:t>
            </a:r>
          </a:p>
          <a:p>
            <a:pPr lvl="2"/>
            <a:r>
              <a:rPr lang="en-US" dirty="0"/>
              <a:t>10 </a:t>
            </a:r>
            <a:r>
              <a:rPr lang="en-US" dirty="0" err="1"/>
              <a:t>GbE</a:t>
            </a:r>
            <a:endParaRPr lang="en-US" dirty="0"/>
          </a:p>
          <a:p>
            <a:pPr lvl="2"/>
            <a:r>
              <a:rPr lang="en-US" dirty="0" err="1"/>
              <a:t>Infiniband</a:t>
            </a:r>
            <a:endParaRPr lang="en-US" dirty="0"/>
          </a:p>
          <a:p>
            <a:pPr lvl="2"/>
            <a:r>
              <a:rPr lang="en-US" dirty="0"/>
              <a:t>Proprietary interconnect</a:t>
            </a:r>
          </a:p>
          <a:p>
            <a:pPr lvl="1"/>
            <a:r>
              <a:rPr lang="en-US" dirty="0"/>
              <a:t>topology</a:t>
            </a:r>
          </a:p>
          <a:p>
            <a:pPr lvl="2"/>
            <a:r>
              <a:rPr lang="en-US" dirty="0"/>
              <a:t>fat tree</a:t>
            </a:r>
          </a:p>
          <a:p>
            <a:pPr lvl="2"/>
            <a:r>
              <a:rPr lang="en-US" dirty="0"/>
              <a:t>3D torus</a:t>
            </a:r>
            <a:endParaRPr lang="nl-BE" dirty="0"/>
          </a:p>
          <a:p>
            <a:pPr lvl="1"/>
            <a:r>
              <a:rPr lang="en-US" dirty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when processes need to</a:t>
            </a:r>
            <a:br>
              <a:rPr lang="en-US" sz="2800" dirty="0"/>
            </a:br>
            <a:r>
              <a:rPr lang="en-US" sz="2800" dirty="0"/>
              <a:t>interact often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728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consists of multiple processes</a:t>
            </a:r>
          </a:p>
          <a:p>
            <a:r>
              <a:rPr lang="en-US" dirty="0"/>
              <a:t>Processes have own data, share nothing</a:t>
            </a:r>
          </a:p>
          <a:p>
            <a:r>
              <a:rPr lang="en-US" dirty="0"/>
              <a:t>Processes communicate to exchange information, data, state by sending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564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 time  primes.py 1000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{'append' of 'list'}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0.001    0.000    0.001    0.000 {'join' of '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7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identification &amp; default communicator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925539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656184"/>
          </a:xfrm>
        </p:spPr>
        <p:txBody>
          <a:bodyPr>
            <a:normAutofit/>
          </a:bodyPr>
          <a:lstStyle/>
          <a:p>
            <a:r>
              <a:rPr lang="en-US" dirty="0"/>
              <a:t>run: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-np 4  ./hello.py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processes can run on same host,</a:t>
            </a:r>
            <a:br>
              <a:rPr lang="en-US" dirty="0"/>
            </a:br>
            <a:r>
              <a:rPr lang="en-US" dirty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9720" y="1700808"/>
            <a:ext cx="7904728" cy="203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{0:d} out of {1:d}'.format(rank, size)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9632" y="5023224"/>
            <a:ext cx="3079689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1 out of 4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0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3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2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Messages are passed using communicators</a:t>
            </a:r>
          </a:p>
          <a:p>
            <a:r>
              <a:rPr lang="en-US" dirty="0"/>
              <a:t>Default communicator, always initialized: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/>
              <a:t>Number of processes in communicator: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Rank of a process in communicator, between 0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- 1, inclusive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07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5836854" cy="25853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{0:d}'.format(rank)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print('{0:d}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processes'.format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(size))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90126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hello from 3</a:t>
            </a:r>
          </a:p>
          <a:p>
            <a:r>
              <a:rPr lang="en-US" dirty="0">
                <a:solidFill>
                  <a:schemeClr val="bg1"/>
                </a:solidFill>
              </a:rPr>
              <a:t>hello from 0</a:t>
            </a:r>
          </a:p>
          <a:p>
            <a:r>
              <a:rPr lang="en-US" dirty="0">
                <a:solidFill>
                  <a:schemeClr val="bg1"/>
                </a:solidFill>
              </a:rPr>
              <a:t>hello from 2</a:t>
            </a:r>
          </a:p>
          <a:p>
            <a:r>
              <a:rPr lang="en-US" dirty="0">
                <a:solidFill>
                  <a:schemeClr val="bg1"/>
                </a:solidFill>
              </a:rPr>
              <a:t>4 processes</a:t>
            </a:r>
          </a:p>
          <a:p>
            <a:r>
              <a:rPr lang="en-US" dirty="0">
                <a:solidFill>
                  <a:schemeClr val="bg1"/>
                </a:solidFill>
              </a:rPr>
              <a:t>hello from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br>
              <a:rPr lang="en-US" sz="2400" dirty="0"/>
            </a:br>
            <a:r>
              <a:rPr lang="en-US" sz="2400" dirty="0"/>
              <a:t>are private to process,</a:t>
            </a:r>
            <a:br>
              <a:rPr lang="en-US" sz="2400" dirty="0"/>
            </a:br>
            <a:r>
              <a:rPr lang="en-US" sz="2400" i="1" dirty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Processes can run on different compute nodes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1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of Python objects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582935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communicator, e.g.,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peer to peer</a:t>
            </a:r>
          </a:p>
          <a:p>
            <a:pPr lvl="1"/>
            <a:r>
              <a:rPr lang="en-US" dirty="0"/>
              <a:t>collective</a:t>
            </a:r>
          </a:p>
          <a:p>
            <a:pPr lvl="1"/>
            <a:r>
              <a:rPr lang="en-US" dirty="0"/>
              <a:t>one-sided</a:t>
            </a:r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blocking</a:t>
            </a:r>
          </a:p>
          <a:p>
            <a:pPr lvl="1"/>
            <a:r>
              <a:rPr lang="en-US" dirty="0"/>
              <a:t>non-blocking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39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to peer: Python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4809"/>
            <a:ext cx="7886700" cy="4351338"/>
          </a:xfrm>
        </p:spPr>
        <p:txBody>
          <a:bodyPr/>
          <a:lstStyle/>
          <a:p>
            <a:r>
              <a:rPr lang="en-US" dirty="0"/>
              <a:t>Process </a:t>
            </a:r>
            <a:r>
              <a:rPr lang="en-US" i="1" dirty="0"/>
              <a:t>s</a:t>
            </a:r>
            <a:r>
              <a:rPr lang="en-US" dirty="0"/>
              <a:t> sends message to process </a:t>
            </a:r>
            <a:r>
              <a:rPr lang="en-US" i="1" dirty="0"/>
              <a:t>r</a:t>
            </a:r>
            <a:endParaRPr lang="nl-BE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92792"/>
            <a:ext cx="5974713" cy="3416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sender =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receiver =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4004960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0 sends to process 1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805160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1 receives from process 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Anatomy of </a:t>
            </a:r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r>
              <a:rPr lang="en-US" dirty="0"/>
              <a:t>Message to be send/received can be any Python type that can be pickled</a:t>
            </a:r>
          </a:p>
          <a:p>
            <a:pPr lvl="1"/>
            <a:r>
              <a:rPr lang="en-US" dirty="0"/>
              <a:t>Overhead: memory &amp; processing!</a:t>
            </a:r>
          </a:p>
          <a:p>
            <a:r>
              <a:rPr lang="en-US" dirty="0"/>
              <a:t>Destination/source: rank to send to/receive from</a:t>
            </a:r>
          </a:p>
          <a:p>
            <a:r>
              <a:rPr lang="en-US" dirty="0"/>
              <a:t>Tag: used to filter messages, must match (optional)</a:t>
            </a:r>
          </a:p>
          <a:p>
            <a:r>
              <a:rPr lang="en-US" dirty="0"/>
              <a:t>Method on communicator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618630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=2, tag=17)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664797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(source=1, tag=17)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18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Semantics of </a:t>
            </a:r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200877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Blocking, i.e., will not return before buffer can be (re)used safely</a:t>
            </a:r>
          </a:p>
          <a:p>
            <a:r>
              <a:rPr lang="en-US" dirty="0"/>
              <a:t>Destination/source of message</a:t>
            </a:r>
          </a:p>
          <a:p>
            <a:pPr lvl="1"/>
            <a:r>
              <a:rPr lang="en-US" dirty="0"/>
              <a:t>can be wildcard for source in receiver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MPI.ANY_SOURCE</a:t>
            </a:r>
            <a:r>
              <a:rPr lang="en-US" dirty="0"/>
              <a:t>)</a:t>
            </a:r>
          </a:p>
          <a:p>
            <a:r>
              <a:rPr lang="en-US" dirty="0"/>
              <a:t>Tags can optionally be used to distinguish message types</a:t>
            </a:r>
          </a:p>
          <a:p>
            <a:pPr lvl="1"/>
            <a:r>
              <a:rPr lang="en-US" dirty="0"/>
              <a:t>can be wildcard for receiver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MPI.ANY_TAG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5513424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All messages that are send must be received!!!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48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Involve </a:t>
            </a:r>
            <a:r>
              <a:rPr lang="en-US" b="1" i="1" dirty="0"/>
              <a:t>all</a:t>
            </a:r>
            <a:r>
              <a:rPr lang="en-US" dirty="0"/>
              <a:t> members of a communicator, </a:t>
            </a:r>
            <a:r>
              <a:rPr lang="en-US" b="1" i="1" dirty="0"/>
              <a:t>all</a:t>
            </a:r>
            <a:r>
              <a:rPr lang="en-US" dirty="0"/>
              <a:t> members must call</a:t>
            </a:r>
          </a:p>
          <a:p>
            <a:r>
              <a:rPr lang="en-US" dirty="0"/>
              <a:t>Various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dirty="0"/>
              <a:t>: send message from root to all members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dirty="0"/>
              <a:t>: send a possibly unique message from root to all members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dirty="0"/>
              <a:t>: root retrieves unique messages from all members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/>
              <a:t>: perform reduction on data of all members, resulting in an aggregate value in root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dirty="0"/>
              <a:t>: all processes communicate values to one another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Synchronizes processes, unless non-blocking</a:t>
            </a:r>
          </a:p>
          <a:p>
            <a:r>
              <a:rPr lang="en-US" dirty="0"/>
              <a:t>Optimization opportunities for library implementations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651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profiles: </a:t>
            </a:r>
            <a:r>
              <a:rPr lang="en-US" dirty="0" err="1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module, save profile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 time  -o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754836" y="2385904"/>
            <a:ext cx="1279517" cy="742246"/>
            <a:chOff x="224095" y="3885436"/>
            <a:chExt cx="1279517" cy="742246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output file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341897" cy="342136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91055" y="5583670"/>
            <a:ext cx="4829067" cy="461665"/>
            <a:chOff x="1391055" y="5583670"/>
            <a:chExt cx="4829067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1391055" y="5583670"/>
              <a:ext cx="2877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call stack "inside-out"</a:t>
              </a:r>
              <a:endParaRPr lang="nl-BE" sz="2400" dirty="0"/>
            </a:p>
          </p:txBody>
        </p:sp>
        <p:cxnSp>
          <p:nvCxnSpPr>
            <p:cNvPr id="15" name="Straight Arrow Connector 14"/>
            <p:cNvCxnSpPr>
              <a:stCxn id="13" idx="3"/>
            </p:cNvCxnSpPr>
            <p:nvPr/>
          </p:nvCxnSpPr>
          <p:spPr>
            <a:xfrm flipV="1">
              <a:off x="4268574" y="5583670"/>
              <a:ext cx="1951548" cy="230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07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160</a:t>
            </a:fld>
            <a:endParaRPr lang="nl-BE"/>
          </a:p>
        </p:txBody>
      </p:sp>
      <p:grpSp>
        <p:nvGrpSpPr>
          <p:cNvPr id="21" name="Group 20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2" name="TextBox 21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5" name="TextBox 24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6" name="Straight Arrow Connector 25"/>
            <p:cNvCxnSpPr>
              <a:stCxn id="25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031033" y="5673214"/>
            <a:ext cx="40928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3955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161</a:t>
            </a:fld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3031033" y="5673214"/>
            <a:ext cx="55707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162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445993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data[j]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8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◦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◦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0" name="TextBox 29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39952" y="3914095"/>
            <a:ext cx="3844486" cy="923330"/>
            <a:chOff x="3493060" y="1923572"/>
            <a:chExt cx="3844486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163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594374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 for all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4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r>
              <a:rPr lang="en-US" dirty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MPI.SUM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MPI.PROD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MPI.MINLOC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MPI.MAXLOC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Logical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MPI.LAND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MPI.LXOR</a:t>
            </a:r>
          </a:p>
          <a:p>
            <a:r>
              <a:rPr lang="en-US" dirty="0"/>
              <a:t>Bitwise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MPI.BAND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58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comm.alltoall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cxnSp>
        <p:nvCxnSpPr>
          <p:cNvPr id="9" name="Straight Arrow Connector 8"/>
          <p:cNvCxnSpPr>
            <a:stCxn id="46" idx="0"/>
            <a:endCxn id="3" idx="2"/>
          </p:cNvCxnSpPr>
          <p:nvPr/>
        </p:nvCxnSpPr>
        <p:spPr>
          <a:xfrm flipV="1">
            <a:off x="1505304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6" idx="0"/>
            <a:endCxn id="4" idx="2"/>
          </p:cNvCxnSpPr>
          <p:nvPr/>
        </p:nvCxnSpPr>
        <p:spPr>
          <a:xfrm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6" idx="0"/>
            <a:endCxn id="5" idx="2"/>
          </p:cNvCxnSpPr>
          <p:nvPr/>
        </p:nvCxnSpPr>
        <p:spPr>
          <a:xfrm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71600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712504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4956813" y="3933056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49" name="TextBox 48"/>
          <p:cNvSpPr txBox="1"/>
          <p:nvPr/>
        </p:nvSpPr>
        <p:spPr>
          <a:xfrm>
            <a:off x="4228636" y="3933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91" name="Group 90"/>
          <p:cNvGrpSpPr/>
          <p:nvPr/>
        </p:nvGrpSpPr>
        <p:grpSpPr>
          <a:xfrm>
            <a:off x="848366" y="4293096"/>
            <a:ext cx="5854206" cy="1728192"/>
            <a:chOff x="848366" y="4293096"/>
            <a:chExt cx="5854206" cy="1728192"/>
          </a:xfrm>
        </p:grpSpPr>
        <p:grpSp>
          <p:nvGrpSpPr>
            <p:cNvPr id="50" name="Group 49"/>
            <p:cNvGrpSpPr/>
            <p:nvPr/>
          </p:nvGrpSpPr>
          <p:grpSpPr>
            <a:xfrm>
              <a:off x="848366" y="4293096"/>
              <a:ext cx="699297" cy="1728192"/>
              <a:chOff x="845092" y="1844824"/>
              <a:chExt cx="699297" cy="172819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576559" y="4293096"/>
              <a:ext cx="699297" cy="1728192"/>
              <a:chOff x="845092" y="1844824"/>
              <a:chExt cx="699297" cy="172819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960935" y="4293096"/>
              <a:ext cx="741637" cy="1728192"/>
              <a:chOff x="845092" y="1844824"/>
              <a:chExt cx="741637" cy="172819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869907" y="1844824"/>
                <a:ext cx="716822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57774" y="2348880"/>
                <a:ext cx="728954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45092" y="3111351"/>
                <a:ext cx="741636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</p:grpSp>
      <p:cxnSp>
        <p:nvCxnSpPr>
          <p:cNvPr id="66" name="Straight Arrow Connector 65"/>
          <p:cNvCxnSpPr>
            <a:stCxn id="47" idx="0"/>
            <a:endCxn id="3" idx="2"/>
          </p:cNvCxnSpPr>
          <p:nvPr/>
        </p:nvCxnSpPr>
        <p:spPr>
          <a:xfrm flipH="1"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8" idx="0"/>
            <a:endCxn id="4" idx="2"/>
          </p:cNvCxnSpPr>
          <p:nvPr/>
        </p:nvCxnSpPr>
        <p:spPr>
          <a:xfrm flipH="1"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0"/>
            <a:endCxn id="4" idx="2"/>
          </p:cNvCxnSpPr>
          <p:nvPr/>
        </p:nvCxnSpPr>
        <p:spPr>
          <a:xfrm flipV="1">
            <a:off x="3246208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0"/>
            <a:endCxn id="3" idx="2"/>
          </p:cNvCxnSpPr>
          <p:nvPr/>
        </p:nvCxnSpPr>
        <p:spPr>
          <a:xfrm flipH="1"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7" idx="0"/>
            <a:endCxn id="5" idx="2"/>
          </p:cNvCxnSpPr>
          <p:nvPr/>
        </p:nvCxnSpPr>
        <p:spPr>
          <a:xfrm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0"/>
            <a:endCxn id="5" idx="2"/>
          </p:cNvCxnSpPr>
          <p:nvPr/>
        </p:nvCxnSpPr>
        <p:spPr>
          <a:xfrm flipV="1">
            <a:off x="5700511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48366" y="1875997"/>
            <a:ext cx="696024" cy="1728192"/>
            <a:chOff x="848366" y="1844824"/>
            <a:chExt cx="696024" cy="1728192"/>
          </a:xfrm>
        </p:grpSpPr>
        <p:sp>
          <p:nvSpPr>
            <p:cNvPr id="17" name="TextBox 16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8366" y="3111351"/>
              <a:ext cx="696024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75023" y="1875997"/>
            <a:ext cx="700833" cy="1728192"/>
            <a:chOff x="845962" y="1844824"/>
            <a:chExt cx="700833" cy="1728192"/>
          </a:xfrm>
          <a:solidFill>
            <a:srgbClr val="FF0000"/>
          </a:solidFill>
        </p:grpSpPr>
        <p:sp>
          <p:nvSpPr>
            <p:cNvPr id="36" name="TextBox 35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5962" y="3111351"/>
              <a:ext cx="700833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2160" y="1875997"/>
            <a:ext cx="690412" cy="1728192"/>
            <a:chOff x="853977" y="1844824"/>
            <a:chExt cx="690412" cy="1728192"/>
          </a:xfrm>
          <a:solidFill>
            <a:srgbClr val="0070C0"/>
          </a:solidFill>
        </p:grpSpPr>
        <p:sp>
          <p:nvSpPr>
            <p:cNvPr id="42" name="TextBox 41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3977" y="3111351"/>
              <a:ext cx="684803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092280" y="3646765"/>
            <a:ext cx="15831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does not</a:t>
            </a:r>
            <a:br>
              <a:rPr lang="nl-BE" dirty="0"/>
            </a:br>
            <a:r>
              <a:rPr lang="nl-BE" dirty="0"/>
              <a:t>           </a:t>
            </a:r>
            <a:r>
              <a:rPr lang="nl-BE" dirty="0" err="1"/>
              <a:t>scale</a:t>
            </a:r>
            <a:r>
              <a:rPr lang="nl-BE" dirty="0"/>
              <a:t>!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648072" y="6186790"/>
            <a:ext cx="4132258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165</a:t>
            </a:fld>
            <a:endParaRPr lang="nl-BE"/>
          </a:p>
        </p:txBody>
      </p:sp>
      <p:grpSp>
        <p:nvGrpSpPr>
          <p:cNvPr id="26" name="Group 25"/>
          <p:cNvGrpSpPr/>
          <p:nvPr/>
        </p:nvGrpSpPr>
        <p:grpSpPr>
          <a:xfrm>
            <a:off x="4721832" y="5805264"/>
            <a:ext cx="3980807" cy="923330"/>
            <a:chOff x="3356739" y="1923572"/>
            <a:chExt cx="3980807" cy="923330"/>
          </a:xfrm>
        </p:grpSpPr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356739" y="2385237"/>
              <a:ext cx="2067013" cy="891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151609" y="4733774"/>
            <a:ext cx="557075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data[k]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k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7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60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calculate</a:t>
            </a:r>
            <a:r>
              <a:rPr lang="en-US" dirty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Process 0 determines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(from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/>
              <a:t> if applicable)</a:t>
            </a:r>
          </a:p>
          <a:p>
            <a:pPr lvl="1"/>
            <a:r>
              <a:rPr lang="en-US" dirty="0"/>
              <a:t>start and end index for each process' loop</a:t>
            </a:r>
          </a:p>
          <a:p>
            <a:r>
              <a:rPr lang="en-US" dirty="0"/>
              <a:t>Process 0</a:t>
            </a:r>
          </a:p>
          <a:p>
            <a:pPr lvl="1"/>
            <a:r>
              <a:rPr lang="en-US" dirty="0"/>
              <a:t>broadcasts </a:t>
            </a:r>
            <a:r>
              <a:rPr lang="en-US" i="1" dirty="0"/>
              <a:t>n</a:t>
            </a:r>
          </a:p>
          <a:p>
            <a:pPr lvl="1"/>
            <a:r>
              <a:rPr lang="en-US" dirty="0"/>
              <a:t>scatters start and end index</a:t>
            </a:r>
          </a:p>
          <a:p>
            <a:r>
              <a:rPr lang="en-US" dirty="0"/>
              <a:t>All processes compute partial sum</a:t>
            </a:r>
          </a:p>
          <a:p>
            <a:r>
              <a:rPr lang="en-US" dirty="0"/>
              <a:t>Reduction of partial sums to global sum at</a:t>
            </a:r>
            <a:br>
              <a:rPr lang="en-US" dirty="0"/>
            </a:br>
            <a:r>
              <a:rPr lang="en-US" dirty="0"/>
              <a:t>process 0</a:t>
            </a:r>
          </a:p>
          <a:p>
            <a:r>
              <a:rPr lang="en-US" dirty="0"/>
              <a:t>Process 0 computes and prints </a:t>
            </a:r>
            <a:r>
              <a:rPr lang="en-US" dirty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83936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48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for calculating</a:t>
            </a:r>
            <a:r>
              <a:rPr lang="en-US" dirty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6356227" cy="52629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root, n, verbose = 0, None, None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rank, size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[], []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root: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n, verbose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get_options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 in range(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options.n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root: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print('pi = {0:.12f}'.format(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/n))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167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6751763" y="1597741"/>
            <a:ext cx="1811044" cy="1086465"/>
            <a:chOff x="6751763" y="1597741"/>
            <a:chExt cx="1811044" cy="1086465"/>
          </a:xfrm>
        </p:grpSpPr>
        <p:sp>
          <p:nvSpPr>
            <p:cNvPr id="10" name="Right Brace 9"/>
            <p:cNvSpPr/>
            <p:nvPr/>
          </p:nvSpPr>
          <p:spPr>
            <a:xfrm>
              <a:off x="6751763" y="1597741"/>
              <a:ext cx="248805" cy="1086465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92304" y="1946790"/>
              <a:ext cx="1370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initialize (all)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51763" y="2684206"/>
            <a:ext cx="2267491" cy="2477729"/>
            <a:chOff x="6751763" y="2684206"/>
            <a:chExt cx="2267491" cy="2477729"/>
          </a:xfrm>
        </p:grpSpPr>
        <p:sp>
          <p:nvSpPr>
            <p:cNvPr id="3" name="Right Brace 2"/>
            <p:cNvSpPr/>
            <p:nvPr/>
          </p:nvSpPr>
          <p:spPr>
            <a:xfrm>
              <a:off x="6751763" y="2684206"/>
              <a:ext cx="248805" cy="2477729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64488" y="3357686"/>
              <a:ext cx="19547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handle parameters</a:t>
              </a:r>
              <a:br>
                <a:rPr lang="en-US" dirty="0"/>
              </a:br>
              <a:r>
                <a:rPr lang="en-US" dirty="0"/>
                <a:t>compute bounds</a:t>
              </a:r>
              <a:br>
                <a:rPr lang="en-US" dirty="0"/>
              </a:br>
              <a:r>
                <a:rPr lang="en-US" dirty="0"/>
                <a:t>(root)</a:t>
              </a:r>
            </a:p>
            <a:p>
              <a:r>
                <a:rPr lang="en-US" dirty="0"/>
                <a:t>broadcast (all)</a:t>
              </a:r>
              <a:endParaRPr lang="nl-BE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51763" y="5147110"/>
            <a:ext cx="1871125" cy="373703"/>
            <a:chOff x="6751763" y="5147110"/>
            <a:chExt cx="1871125" cy="373703"/>
          </a:xfrm>
        </p:grpSpPr>
        <p:sp>
          <p:nvSpPr>
            <p:cNvPr id="7" name="Right Brace 6"/>
            <p:cNvSpPr/>
            <p:nvPr/>
          </p:nvSpPr>
          <p:spPr>
            <a:xfrm>
              <a:off x="6751763" y="5161935"/>
              <a:ext cx="248805" cy="358878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2304" y="5147110"/>
              <a:ext cx="143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compute (all)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51763" y="5589630"/>
            <a:ext cx="1684984" cy="496537"/>
            <a:chOff x="6751763" y="5589630"/>
            <a:chExt cx="1684984" cy="496537"/>
          </a:xfrm>
        </p:grpSpPr>
        <p:sp>
          <p:nvSpPr>
            <p:cNvPr id="8" name="Right Brace 7"/>
            <p:cNvSpPr/>
            <p:nvPr/>
          </p:nvSpPr>
          <p:spPr>
            <a:xfrm>
              <a:off x="6751763" y="5589630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92304" y="5633798"/>
              <a:ext cx="1244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reduce (all)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51763" y="6125478"/>
            <a:ext cx="1857404" cy="496537"/>
            <a:chOff x="6751763" y="6125478"/>
            <a:chExt cx="1857404" cy="496537"/>
          </a:xfrm>
        </p:grpSpPr>
        <p:sp>
          <p:nvSpPr>
            <p:cNvPr id="9" name="Right Brace 8"/>
            <p:cNvSpPr/>
            <p:nvPr/>
          </p:nvSpPr>
          <p:spPr>
            <a:xfrm>
              <a:off x="6751763" y="6125478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92304" y="6159814"/>
              <a:ext cx="14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 (root)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422223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9750191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python object that can be pickled</a:t>
            </a:r>
          </a:p>
          <a:p>
            <a:pPr lvl="1"/>
            <a:r>
              <a:rPr lang="en-US" dirty="0"/>
              <a:t>pros: versatile, simple</a:t>
            </a:r>
          </a:p>
          <a:p>
            <a:pPr lvl="1"/>
            <a:r>
              <a:rPr lang="en-US" dirty="0"/>
              <a:t>cons: slow, memory/bandwidth overhead</a:t>
            </a:r>
          </a:p>
          <a:p>
            <a:r>
              <a:rPr lang="en-US" dirty="0"/>
              <a:t>Any python object exporting single segment buffer interface, e.g., </a:t>
            </a:r>
            <a:r>
              <a:rPr lang="en-US" dirty="0" err="1"/>
              <a:t>str</a:t>
            </a:r>
            <a:r>
              <a:rPr lang="en-US" dirty="0"/>
              <a:t>, Python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pros: much faster, more memory/bandwidth efficient</a:t>
            </a:r>
          </a:p>
          <a:p>
            <a:pPr lvl="1"/>
            <a:r>
              <a:rPr lang="en-US" dirty="0"/>
              <a:t>cons: somewhat more involved API,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51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a2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48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Sending/receiving </a:t>
            </a:r>
            <a:r>
              <a:rPr lang="en-US" dirty="0" err="1"/>
              <a:t>numpy</a:t>
            </a:r>
            <a:r>
              <a:rPr lang="en-US" dirty="0"/>
              <a:t> array, hold the pickles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09959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02227" y="5770420"/>
            <a:ext cx="4501873" cy="754924"/>
            <a:chOff x="-678090" y="2376181"/>
            <a:chExt cx="4501873" cy="75492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45018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receiver, explicit initialized buffer required!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69" y="2376181"/>
              <a:ext cx="1452878" cy="38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63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sum of matrices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276872"/>
            <a:ext cx="7077579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i: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90259" y="5168806"/>
            <a:ext cx="3605667" cy="1140514"/>
            <a:chOff x="-678090" y="1990591"/>
            <a:chExt cx="3605667" cy="114051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360566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only initialized 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56" y="1990591"/>
              <a:ext cx="1004788" cy="7711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51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user-defined types</a:t>
            </a:r>
          </a:p>
          <a:p>
            <a:r>
              <a:rPr lang="en-US" dirty="0"/>
              <a:t>Data must be in type that exports single-segment buffer interface</a:t>
            </a:r>
          </a:p>
          <a:p>
            <a:r>
              <a:rPr lang="en-US" dirty="0"/>
              <a:t>Data must be contiguous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653136"/>
            <a:ext cx="55626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Implication: for, e.g., 2D halo exchange,</a:t>
            </a:r>
            <a:br>
              <a:rPr lang="en-US" sz="2400" dirty="0"/>
            </a:br>
            <a:r>
              <a:rPr lang="en-US" sz="2400" dirty="0"/>
              <a:t>                      column halo has to be copied!!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2420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2008792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0409" cy="4781128"/>
          </a:xfrm>
        </p:spPr>
        <p:txBody>
          <a:bodyPr>
            <a:normAutofit/>
          </a:bodyPr>
          <a:lstStyle/>
          <a:p>
            <a:r>
              <a:rPr lang="en-US" dirty="0"/>
              <a:t>Domain decomposition: often in 2D or 3D, e.g.,</a:t>
            </a:r>
          </a:p>
          <a:p>
            <a:pPr lvl="1"/>
            <a:r>
              <a:rPr lang="en-US" dirty="0"/>
              <a:t>image processing</a:t>
            </a:r>
          </a:p>
          <a:p>
            <a:pPr lvl="1"/>
            <a:r>
              <a:rPr lang="en-US" dirty="0"/>
              <a:t>many other applications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MPI allows to "arrange" processes in 1D, 2D, 3D, … grids, i.e., Cartesian topology</a:t>
            </a:r>
          </a:p>
          <a:p>
            <a:pPr lvl="1"/>
            <a:r>
              <a:rPr lang="en-US" dirty="0"/>
              <a:t>easy to determine neighbors</a:t>
            </a:r>
          </a:p>
          <a:p>
            <a:pPr lvl="1"/>
            <a:r>
              <a:rPr lang="en-US" dirty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924" y="216224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268792" y="1874112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47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comm.Create_cart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Rearrange processes into virtual grid, e.g., 2D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m*n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90765" y="2348880"/>
            <a:ext cx="7353295" cy="17543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comm.Create_cart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([m, n],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periods=[False, False],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reorder=False)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401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rank, determine coordinates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cart_comm.Get_coords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(rank)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Get rank of neighbors in 2D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left, right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(0, 1)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up, down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176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5206432" y="3070949"/>
            <a:ext cx="1429769" cy="1737669"/>
            <a:chOff x="5148064" y="3100133"/>
            <a:chExt cx="1429769" cy="1737669"/>
          </a:xfrm>
        </p:grpSpPr>
        <p:sp>
          <p:nvSpPr>
            <p:cNvPr id="5" name="Rectangle 4"/>
            <p:cNvSpPr/>
            <p:nvPr/>
          </p:nvSpPr>
          <p:spPr>
            <a:xfrm>
              <a:off x="6361809" y="3100133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6136" y="3490617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12" idx="0"/>
              <a:endCxn id="6" idx="2"/>
            </p:cNvCxnSpPr>
            <p:nvPr/>
          </p:nvCxnSpPr>
          <p:spPr>
            <a:xfrm flipV="1">
              <a:off x="5659679" y="3778649"/>
              <a:ext cx="244469" cy="689821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2" idx="0"/>
              <a:endCxn id="5" idx="2"/>
            </p:cNvCxnSpPr>
            <p:nvPr/>
          </p:nvCxnSpPr>
          <p:spPr>
            <a:xfrm flipV="1">
              <a:off x="5659679" y="3388165"/>
              <a:ext cx="810142" cy="1080305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48064" y="4468470"/>
              <a:ext cx="102322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direction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10449" y="3068332"/>
            <a:ext cx="1336032" cy="1741134"/>
            <a:chOff x="4592418" y="2945726"/>
            <a:chExt cx="1336032" cy="1741134"/>
          </a:xfrm>
        </p:grpSpPr>
        <p:sp>
          <p:nvSpPr>
            <p:cNvPr id="19" name="Rectangle 18"/>
            <p:cNvSpPr/>
            <p:nvPr/>
          </p:nvSpPr>
          <p:spPr>
            <a:xfrm>
              <a:off x="5127282" y="2945726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92418" y="3326914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23" idx="0"/>
              <a:endCxn id="20" idx="2"/>
            </p:cNvCxnSpPr>
            <p:nvPr/>
          </p:nvCxnSpPr>
          <p:spPr>
            <a:xfrm flipH="1" flipV="1">
              <a:off x="4700430" y="3614946"/>
              <a:ext cx="737661" cy="70258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3" idx="0"/>
              <a:endCxn id="19" idx="2"/>
            </p:cNvCxnSpPr>
            <p:nvPr/>
          </p:nvCxnSpPr>
          <p:spPr>
            <a:xfrm flipH="1" flipV="1">
              <a:off x="5235294" y="3233758"/>
              <a:ext cx="202797" cy="108377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947732" y="4317528"/>
              <a:ext cx="980718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step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15616" y="4293096"/>
            <a:ext cx="2324309" cy="2036277"/>
            <a:chOff x="1115616" y="4293096"/>
            <a:chExt cx="2324309" cy="2036277"/>
          </a:xfrm>
        </p:grpSpPr>
        <p:sp>
          <p:nvSpPr>
            <p:cNvPr id="26" name="Rectangle 25"/>
            <p:cNvSpPr/>
            <p:nvPr/>
          </p:nvSpPr>
          <p:spPr>
            <a:xfrm>
              <a:off x="1115616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87797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5616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7797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7664" y="461230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  <a:endParaRPr lang="nl-B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7664" y="561002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9792" y="461267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nl-BE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99792" y="561039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nl-BE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825471" y="5013176"/>
            <a:ext cx="211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E.g., for process 0:</a:t>
            </a:r>
            <a:br>
              <a:rPr lang="nl-BE" dirty="0"/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== -1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== 2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up == -1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down = 1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3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 exchange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/>
              <a:t>Domain decomposition: often information exchange required, i.e.,</a:t>
            </a:r>
            <a:br>
              <a:rPr lang="en-US" dirty="0"/>
            </a:br>
            <a:r>
              <a:rPr lang="en-US" dirty="0"/>
              <a:t>edges need to be sent</a:t>
            </a:r>
            <a:br>
              <a:rPr lang="en-US" dirty="0"/>
            </a:br>
            <a:r>
              <a:rPr lang="en-US" dirty="0"/>
              <a:t>to "neighbors"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either</a:t>
            </a:r>
          </a:p>
          <a:p>
            <a:pPr lvl="1"/>
            <a:r>
              <a:rPr lang="en-US" dirty="0"/>
              <a:t>four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one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cart_comm.Neighbor_alltoall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(whenever it gets implemented)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177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2204864"/>
            <a:ext cx="2386655" cy="2386655"/>
            <a:chOff x="5364088" y="2204864"/>
            <a:chExt cx="2386655" cy="2386655"/>
          </a:xfrm>
        </p:grpSpPr>
        <p:grpSp>
          <p:nvGrpSpPr>
            <p:cNvPr id="6" name="Group 5"/>
            <p:cNvGrpSpPr/>
            <p:nvPr/>
          </p:nvGrpSpPr>
          <p:grpSpPr>
            <a:xfrm>
              <a:off x="6433817" y="2204864"/>
              <a:ext cx="226415" cy="2386655"/>
              <a:chOff x="6433817" y="2204864"/>
              <a:chExt cx="226415" cy="2386655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6200000">
              <a:off x="6444208" y="2204865"/>
              <a:ext cx="226415" cy="2386655"/>
              <a:chOff x="6433817" y="2204864"/>
              <a:chExt cx="226415" cy="238665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72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 exchange &amp; </a:t>
            </a:r>
            <a:r>
              <a:rPr lang="en-US" dirty="0" err="1"/>
              <a:t>comm.Sendrecv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7353295" cy="4247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0])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left,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source=right)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-1])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right,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source=left)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(matrix[0, :], up,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source=down)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(matrix[-1, :], down,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source=up)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80113" y="1444134"/>
            <a:ext cx="3515214" cy="616714"/>
            <a:chOff x="5580113" y="1444134"/>
            <a:chExt cx="3515214" cy="616714"/>
          </a:xfrm>
        </p:grpSpPr>
        <p:sp>
          <p:nvSpPr>
            <p:cNvPr id="6" name="TextBox 5"/>
            <p:cNvSpPr txBox="1"/>
            <p:nvPr/>
          </p:nvSpPr>
          <p:spPr>
            <a:xfrm>
              <a:off x="7743287" y="1444134"/>
              <a:ext cx="13520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left edge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5580113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577178" y="1876182"/>
            <a:ext cx="3518148" cy="616714"/>
            <a:chOff x="5580112" y="1444134"/>
            <a:chExt cx="3518148" cy="616714"/>
          </a:xfrm>
        </p:grpSpPr>
        <p:sp>
          <p:nvSpPr>
            <p:cNvPr id="11" name="TextBox 10"/>
            <p:cNvSpPr txBox="1"/>
            <p:nvPr/>
          </p:nvSpPr>
          <p:spPr>
            <a:xfrm>
              <a:off x="7743286" y="1444134"/>
              <a:ext cx="13549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right halo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580112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80113" y="2524254"/>
            <a:ext cx="3515215" cy="1048762"/>
            <a:chOff x="5580113" y="2524254"/>
            <a:chExt cx="3515215" cy="1048762"/>
          </a:xfrm>
        </p:grpSpPr>
        <p:grpSp>
          <p:nvGrpSpPr>
            <p:cNvPr id="13" name="Group 12"/>
            <p:cNvGrpSpPr/>
            <p:nvPr/>
          </p:nvGrpSpPr>
          <p:grpSpPr>
            <a:xfrm>
              <a:off x="5583046" y="2524254"/>
              <a:ext cx="3512282" cy="616714"/>
              <a:chOff x="5580112" y="1444134"/>
              <a:chExt cx="3512282" cy="6167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740354" y="1444134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right edge</a:t>
                </a:r>
                <a:endParaRPr lang="nl-BE" dirty="0"/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5580112" y="1628800"/>
                <a:ext cx="2160242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580113" y="2956302"/>
              <a:ext cx="3515214" cy="616714"/>
              <a:chOff x="5580113" y="1444134"/>
              <a:chExt cx="3515214" cy="61671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743289" y="1444134"/>
                <a:ext cx="135203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left halo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5580113" y="1628800"/>
                <a:ext cx="216317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4716019" y="3676382"/>
            <a:ext cx="4379309" cy="801380"/>
            <a:chOff x="4932043" y="2524254"/>
            <a:chExt cx="4379309" cy="801380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3" y="2524254"/>
              <a:ext cx="4379307" cy="544706"/>
              <a:chOff x="4929109" y="1444134"/>
              <a:chExt cx="4379307" cy="54470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956379" y="1444134"/>
                <a:ext cx="135203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upper edge</a:t>
                </a:r>
                <a:endParaRPr lang="nl-BE" dirty="0"/>
              </a:p>
            </p:txBody>
          </p:sp>
          <p:cxnSp>
            <p:nvCxnSpPr>
              <p:cNvPr id="26" name="Straight Arrow Connector 25"/>
              <p:cNvCxnSpPr>
                <a:stCxn id="25" idx="1"/>
              </p:cNvCxnSpPr>
              <p:nvPr/>
            </p:nvCxnSpPr>
            <p:spPr>
              <a:xfrm flipH="1">
                <a:off x="4929109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5721194" y="2956302"/>
              <a:ext cx="3590158" cy="369332"/>
              <a:chOff x="5721194" y="1444134"/>
              <a:chExt cx="3590158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956376" y="1444134"/>
                <a:ext cx="13549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lower halo</a:t>
                </a:r>
                <a:endParaRPr lang="nl-BE" dirty="0"/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4883285" y="4518621"/>
            <a:ext cx="4212041" cy="772196"/>
            <a:chOff x="5099309" y="2553438"/>
            <a:chExt cx="4212041" cy="772196"/>
          </a:xfrm>
        </p:grpSpPr>
        <p:grpSp>
          <p:nvGrpSpPr>
            <p:cNvPr id="30" name="Group 29"/>
            <p:cNvGrpSpPr/>
            <p:nvPr/>
          </p:nvGrpSpPr>
          <p:grpSpPr>
            <a:xfrm>
              <a:off x="5099309" y="2553438"/>
              <a:ext cx="4212041" cy="544706"/>
              <a:chOff x="5096375" y="1473318"/>
              <a:chExt cx="4212041" cy="54470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956376" y="1473318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lower edge</a:t>
                </a:r>
                <a:endParaRPr lang="nl-BE" dirty="0"/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>
                <a:off x="5096375" y="1657984"/>
                <a:ext cx="2860001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5721194" y="2956302"/>
              <a:ext cx="3590156" cy="369332"/>
              <a:chOff x="5721194" y="1444134"/>
              <a:chExt cx="3590156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956376" y="1444134"/>
                <a:ext cx="135497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upperhalo</a:t>
                </a:r>
                <a:endParaRPr lang="nl-BE" dirty="0"/>
              </a:p>
            </p:txBody>
          </p:sp>
          <p:cxnSp>
            <p:nvCxnSpPr>
              <p:cNvPr id="33" name="Straight Arrow Connector 32"/>
              <p:cNvCxnSpPr>
                <a:stCxn id="32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323528" y="6093296"/>
            <a:ext cx="79516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comm.Sendrecv</a:t>
            </a:r>
            <a:r>
              <a:rPr lang="en-US" sz="2400" dirty="0"/>
              <a:t>: send &amp; receive, guaranteed deadlock-free</a:t>
            </a:r>
            <a:endParaRPr lang="nl-BE" sz="2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212292" y="1382518"/>
            <a:ext cx="4370285" cy="616714"/>
            <a:chOff x="5552244" y="1463590"/>
            <a:chExt cx="4370285" cy="616714"/>
          </a:xfrm>
        </p:grpSpPr>
        <p:sp>
          <p:nvSpPr>
            <p:cNvPr id="38" name="TextBox 37"/>
            <p:cNvSpPr txBox="1"/>
            <p:nvPr/>
          </p:nvSpPr>
          <p:spPr>
            <a:xfrm>
              <a:off x="6740376" y="1463590"/>
              <a:ext cx="31821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 copy: contiguous data only</a:t>
              </a:r>
              <a:endParaRPr lang="nl-BE" dirty="0"/>
            </a:p>
          </p:txBody>
        </p:sp>
        <p:cxnSp>
          <p:nvCxnSpPr>
            <p:cNvPr id="39" name="Straight Arrow Connector 38"/>
            <p:cNvCxnSpPr>
              <a:stCxn id="38" idx="1"/>
            </p:cNvCxnSpPr>
            <p:nvPr/>
          </p:nvCxnSpPr>
          <p:spPr>
            <a:xfrm flipH="1">
              <a:off x="5552244" y="1648256"/>
              <a:ext cx="1188132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20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Non-blocking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8498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identifies functions as hotspots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/>
              <a:t> works on lines of code</a:t>
            </a:r>
          </a:p>
          <a:p>
            <a:pPr lvl="1"/>
            <a:r>
              <a:rPr lang="en-US" dirty="0"/>
              <a:t>more detailed information</a:t>
            </a:r>
          </a:p>
          <a:p>
            <a:pPr lvl="1"/>
            <a:r>
              <a:rPr lang="en-US" dirty="0"/>
              <a:t>(much) more overhead</a:t>
            </a:r>
          </a:p>
          <a:p>
            <a:r>
              <a:rPr lang="en-US" dirty="0"/>
              <a:t>Optimization workflow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to identify target functions for optimization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/>
              <a:t> only on those functions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@profile</a:t>
            </a:r>
            <a:r>
              <a:rPr lang="en-US" dirty="0"/>
              <a:t> decorator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microbenchmarks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/>
              <a:t> to experiment</a:t>
            </a:r>
          </a:p>
          <a:p>
            <a:pPr lvl="1"/>
            <a:r>
              <a:rPr lang="en-US" dirty="0"/>
              <a:t>run tests after each modification (use unit testing &amp; version control)!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96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wait?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Non-blocking communication</a:t>
            </a:r>
          </a:p>
          <a:p>
            <a:pPr lvl="1"/>
            <a:r>
              <a:rPr lang="en-US" dirty="0"/>
              <a:t>initiate communication</a:t>
            </a:r>
          </a:p>
          <a:p>
            <a:pPr lvl="1"/>
            <a:r>
              <a:rPr lang="en-US" dirty="0"/>
              <a:t>do something else, i.e., compute</a:t>
            </a:r>
          </a:p>
          <a:p>
            <a:pPr lvl="1"/>
            <a:r>
              <a:rPr lang="en-US" dirty="0"/>
              <a:t>check whether communication done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overlap communication &amp; computation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avoid deadlocks</a:t>
            </a:r>
          </a:p>
          <a:p>
            <a:r>
              <a:rPr lang="en-US" dirty="0"/>
              <a:t>Implemented for</a:t>
            </a:r>
          </a:p>
          <a:p>
            <a:pPr lvl="1"/>
            <a:r>
              <a:rPr lang="en-US" dirty="0"/>
              <a:t>peer-to-peer communication</a:t>
            </a:r>
          </a:p>
          <a:p>
            <a:pPr lvl="1"/>
            <a:r>
              <a:rPr lang="en-US" dirty="0"/>
              <a:t>collective communication (since MPI-3)</a:t>
            </a:r>
          </a:p>
          <a:p>
            <a:r>
              <a:rPr lang="en-US" dirty="0"/>
              <a:t>In mpi4py, only peer-to-peer</a:t>
            </a:r>
          </a:p>
          <a:p>
            <a:pPr lvl="1"/>
            <a:r>
              <a:rPr lang="en-US" dirty="0"/>
              <a:t>Python objects</a:t>
            </a:r>
          </a:p>
          <a:p>
            <a:pPr lvl="1"/>
            <a:r>
              <a:rPr lang="en-US" dirty="0"/>
              <a:t>single-segment buffer interface data types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180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5936018" y="2472843"/>
            <a:ext cx="508190" cy="504056"/>
            <a:chOff x="7164288" y="2996952"/>
            <a:chExt cx="508190" cy="50405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64288" y="3469835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164288" y="2996952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420450" y="3248980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868144" y="3933056"/>
            <a:ext cx="2952328" cy="646331"/>
            <a:chOff x="5868144" y="3933056"/>
            <a:chExt cx="2952328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6476561" y="3933056"/>
              <a:ext cx="234391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depends on underlying</a:t>
              </a:r>
              <a:br>
                <a:rPr lang="en-US" dirty="0"/>
              </a:br>
              <a:r>
                <a:rPr lang="en-US" dirty="0"/>
                <a:t>implementation of MPI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5868144" y="3933056"/>
              <a:ext cx="608417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43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comm.isend</a:t>
            </a:r>
            <a:r>
              <a:rPr lang="en-US" dirty="0"/>
              <a:t>/</a:t>
            </a:r>
            <a:r>
              <a:rPr lang="en-US" dirty="0" err="1"/>
              <a:t>comm.irecv</a:t>
            </a:r>
            <a:r>
              <a:rPr lang="en-US" dirty="0"/>
              <a:t> &amp; wait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8180445" cy="286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rank)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comm.isend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comm.irecv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send_request.wait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recv_request.wait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7584" y="4293096"/>
            <a:ext cx="3222485" cy="1562110"/>
            <a:chOff x="-58477" y="2339593"/>
            <a:chExt cx="3222485" cy="1562110"/>
          </a:xfrm>
        </p:grpSpPr>
        <p:sp>
          <p:nvSpPr>
            <p:cNvPr id="7" name="TextBox 6"/>
            <p:cNvSpPr txBox="1"/>
            <p:nvPr/>
          </p:nvSpPr>
          <p:spPr>
            <a:xfrm>
              <a:off x="-58477" y="2978373"/>
              <a:ext cx="322248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all communication done, save to</a:t>
              </a:r>
              <a:br>
                <a:rPr lang="en-US" dirty="0"/>
              </a:br>
              <a:r>
                <a:rPr lang="en-US" dirty="0"/>
                <a:t>    use </a:t>
              </a:r>
              <a:r>
                <a:rPr lang="en-US" dirty="0" err="1"/>
                <a:t>recv_buffer</a:t>
              </a:r>
              <a:r>
                <a:rPr lang="en-US" dirty="0"/>
                <a:t>,</a:t>
              </a:r>
              <a:br>
                <a:rPr lang="nl-BE" dirty="0"/>
              </a:br>
              <a:r>
                <a:rPr lang="nl-BE" dirty="0"/>
                <a:t>    </a:t>
              </a:r>
              <a:r>
                <a:rPr lang="nl-BE" dirty="0" err="1"/>
                <a:t>reuse</a:t>
              </a:r>
              <a:r>
                <a:rPr lang="nl-BE" dirty="0"/>
                <a:t> </a:t>
              </a:r>
              <a:r>
                <a:rPr lang="nl-BE" dirty="0" err="1"/>
                <a:t>recv_buffer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42008" y="2339593"/>
              <a:ext cx="1510758" cy="6387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289010" y="4581128"/>
            <a:ext cx="292618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 not modify send buffer</a:t>
            </a:r>
            <a:br>
              <a:rPr lang="en-US" sz="2000" dirty="0"/>
            </a:br>
            <a:r>
              <a:rPr lang="en-US" sz="2000" dirty="0"/>
              <a:t>before communication</a:t>
            </a:r>
            <a:br>
              <a:rPr lang="en-US" sz="2000" dirty="0"/>
            </a:br>
            <a:r>
              <a:rPr lang="en-US" sz="2000" dirty="0"/>
              <a:t>completes!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5301208"/>
            <a:ext cx="281481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 not use receive buffer</a:t>
            </a:r>
            <a:br>
              <a:rPr lang="en-US" sz="2000" dirty="0"/>
            </a:br>
            <a:r>
              <a:rPr lang="en-US" sz="2000" dirty="0"/>
              <a:t>before communication</a:t>
            </a:r>
            <a:br>
              <a:rPr lang="en-US" sz="2000" dirty="0"/>
            </a:br>
            <a:r>
              <a:rPr lang="en-US" sz="2000" dirty="0"/>
              <a:t>completes!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47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Outlook &amp; 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4460077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created communicators &amp; groups</a:t>
            </a:r>
          </a:p>
          <a:p>
            <a:r>
              <a:rPr lang="en-US" dirty="0"/>
              <a:t>Many more collectives</a:t>
            </a:r>
          </a:p>
          <a:p>
            <a:r>
              <a:rPr lang="en-US" dirty="0"/>
              <a:t>MPI I/O</a:t>
            </a:r>
          </a:p>
          <a:p>
            <a:r>
              <a:rPr lang="en-US" dirty="0"/>
              <a:t>One sided communication</a:t>
            </a:r>
          </a:p>
          <a:p>
            <a:r>
              <a:rPr lang="en-US" dirty="0"/>
              <a:t>Dynamic process creation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47664" y="5013176"/>
            <a:ext cx="595881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Out of scope for this presentation,</a:t>
            </a:r>
            <a:br>
              <a:rPr lang="en-US" sz="2800" dirty="0"/>
            </a:br>
            <a:r>
              <a:rPr lang="en-US" sz="2800" dirty="0"/>
              <a:t>attend two-day MPI course if interested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4683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Deadlocks</a:t>
            </a:r>
          </a:p>
          <a:p>
            <a:pPr lvl="1"/>
            <a:r>
              <a:rPr lang="en-US" dirty="0"/>
              <a:t>Blocking communication</a:t>
            </a:r>
          </a:p>
          <a:p>
            <a:r>
              <a:rPr lang="en-US" dirty="0"/>
              <a:t>Race conditions</a:t>
            </a:r>
          </a:p>
          <a:p>
            <a:pPr lvl="1"/>
            <a:r>
              <a:rPr lang="en-US" dirty="0"/>
              <a:t>Non-blocking communication</a:t>
            </a:r>
          </a:p>
          <a:p>
            <a:pPr lvl="1"/>
            <a:r>
              <a:rPr lang="en-US" dirty="0"/>
              <a:t>One-sided communication</a:t>
            </a:r>
          </a:p>
          <a:p>
            <a:r>
              <a:rPr lang="en-US" dirty="0"/>
              <a:t>Bad performance</a:t>
            </a:r>
          </a:p>
          <a:p>
            <a:pPr lvl="1"/>
            <a:r>
              <a:rPr lang="en-US" dirty="0"/>
              <a:t>Load imbalance</a:t>
            </a:r>
          </a:p>
          <a:p>
            <a:pPr lvl="1"/>
            <a:r>
              <a:rPr lang="en-US" dirty="0"/>
              <a:t>Communication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15053"/>
            <a:ext cx="25940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Follow the specs</a:t>
            </a:r>
            <a:br>
              <a:rPr lang="en-US" sz="2800" dirty="0"/>
            </a:br>
            <a:r>
              <a:rPr lang="en-US" sz="2800" dirty="0"/>
              <a:t>or die!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50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mpi4py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/>
              <a:t>MPI in general</a:t>
            </a:r>
          </a:p>
          <a:p>
            <a:pPr lvl="1"/>
            <a:r>
              <a:rPr lang="en-US" dirty="0"/>
              <a:t>Nice, versatile programming model </a:t>
            </a:r>
          </a:p>
          <a:p>
            <a:pPr lvl="1"/>
            <a:r>
              <a:rPr lang="en-US" dirty="0"/>
              <a:t>MPI has very extensive specification</a:t>
            </a:r>
          </a:p>
          <a:p>
            <a:pPr lvl="2"/>
            <a:r>
              <a:rPr lang="en-US" dirty="0"/>
              <a:t>Freely available as PDF</a:t>
            </a:r>
          </a:p>
          <a:p>
            <a:pPr lvl="2"/>
            <a:r>
              <a:rPr lang="en-US" dirty="0"/>
              <a:t>Easy to read, many examples</a:t>
            </a:r>
          </a:p>
          <a:p>
            <a:pPr lvl="1"/>
            <a:r>
              <a:rPr lang="en-US" dirty="0"/>
              <a:t>Many nitty-gritty details</a:t>
            </a:r>
          </a:p>
          <a:p>
            <a:pPr lvl="2"/>
            <a:r>
              <a:rPr lang="en-US" dirty="0"/>
              <a:t>Important for efficiency</a:t>
            </a:r>
          </a:p>
          <a:p>
            <a:r>
              <a:rPr lang="en-US" dirty="0"/>
              <a:t>mpi4py specific</a:t>
            </a:r>
          </a:p>
          <a:p>
            <a:pPr lvl="1"/>
            <a:r>
              <a:rPr lang="en-US" dirty="0"/>
              <a:t>Nice when used well</a:t>
            </a:r>
          </a:p>
          <a:p>
            <a:pPr lvl="1"/>
            <a:r>
              <a:rPr lang="en-US" dirty="0"/>
              <a:t>Documentation could stand considerable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08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961764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28649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data</a:t>
            </a:r>
          </a:p>
          <a:p>
            <a:pPr lvl="1"/>
            <a:r>
              <a:rPr lang="en-US" dirty="0"/>
              <a:t>Volume</a:t>
            </a:r>
          </a:p>
          <a:p>
            <a:pPr lvl="1"/>
            <a:r>
              <a:rPr lang="en-US" dirty="0"/>
              <a:t>Velocity</a:t>
            </a:r>
          </a:p>
          <a:p>
            <a:pPr lvl="1"/>
            <a:r>
              <a:rPr lang="en-US" dirty="0"/>
              <a:t>Variety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Data will be analyzed by distributed computation</a:t>
            </a:r>
          </a:p>
          <a:p>
            <a:r>
              <a:rPr lang="en-US" dirty="0"/>
              <a:t>Data can be stored distributed on nodes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993366" y="2682808"/>
            <a:ext cx="3930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Mostly not that big, but well…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413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solution, take 1: Hadoop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Hadoop</a:t>
            </a:r>
          </a:p>
          <a:p>
            <a:pPr lvl="1"/>
            <a:r>
              <a:rPr lang="en-US" dirty="0"/>
              <a:t>Simple computational model: MapReduce</a:t>
            </a:r>
          </a:p>
          <a:p>
            <a:pPr lvl="2"/>
            <a:r>
              <a:rPr lang="en-US" dirty="0"/>
              <a:t>Sequence of map and reduce operations</a:t>
            </a:r>
          </a:p>
          <a:p>
            <a:pPr lvl="2"/>
            <a:r>
              <a:rPr lang="en-US" dirty="0"/>
              <a:t>Data flow model: DAG</a:t>
            </a:r>
          </a:p>
          <a:p>
            <a:pPr lvl="1"/>
            <a:r>
              <a:rPr lang="en-US" dirty="0"/>
              <a:t>Ecosystem</a:t>
            </a:r>
          </a:p>
          <a:p>
            <a:pPr lvl="2"/>
            <a:r>
              <a:rPr lang="en-US" dirty="0"/>
              <a:t>File system: HDFS</a:t>
            </a:r>
          </a:p>
          <a:p>
            <a:pPr lvl="2"/>
            <a:r>
              <a:rPr lang="en-US" dirty="0"/>
              <a:t>Scheduler: </a:t>
            </a:r>
            <a:r>
              <a:rPr lang="en-US" dirty="0" err="1"/>
              <a:t>JobTracker</a:t>
            </a:r>
            <a:r>
              <a:rPr lang="en-US" dirty="0"/>
              <a:t>/</a:t>
            </a:r>
            <a:r>
              <a:rPr lang="en-US" dirty="0" err="1"/>
              <a:t>TaskTracker</a:t>
            </a:r>
            <a:endParaRPr lang="en-US" dirty="0"/>
          </a:p>
          <a:p>
            <a:pPr lvl="2"/>
            <a:r>
              <a:rPr lang="en-US" dirty="0"/>
              <a:t>Resource managers: Yarn, </a:t>
            </a:r>
            <a:r>
              <a:rPr lang="en-US" dirty="0" err="1"/>
              <a:t>Mesos</a:t>
            </a:r>
            <a:endParaRPr lang="en-US" dirty="0"/>
          </a:p>
          <a:p>
            <a:pPr lvl="2"/>
            <a:r>
              <a:rPr lang="en-US" dirty="0"/>
              <a:t>Distributed databases: </a:t>
            </a:r>
            <a:r>
              <a:rPr lang="en-US" dirty="0" err="1"/>
              <a:t>Hbase</a:t>
            </a:r>
            <a:r>
              <a:rPr lang="en-US" dirty="0"/>
              <a:t>, Hive</a:t>
            </a:r>
          </a:p>
          <a:p>
            <a:pPr lvl="2"/>
            <a:r>
              <a:rPr lang="en-US" dirty="0"/>
              <a:t>Machine learning library: Mahout</a:t>
            </a:r>
          </a:p>
          <a:p>
            <a:pPr lvl="1"/>
            <a:r>
              <a:rPr lang="en-US" dirty="0"/>
              <a:t>Deployment on cluster</a:t>
            </a:r>
          </a:p>
          <a:p>
            <a:pPr lvl="2"/>
            <a:r>
              <a:rPr lang="en-US" dirty="0"/>
              <a:t>Management nodes</a:t>
            </a:r>
          </a:p>
          <a:p>
            <a:pPr lvl="2"/>
            <a:r>
              <a:rPr lang="en-US" dirty="0"/>
              <a:t>Storage nodes</a:t>
            </a:r>
          </a:p>
          <a:p>
            <a:pPr lvl="2"/>
            <a:r>
              <a:rPr lang="en-US" dirty="0"/>
              <a:t>Worker nodes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3683479" y="5253484"/>
            <a:ext cx="2268937" cy="465826"/>
            <a:chOff x="3683479" y="5529532"/>
            <a:chExt cx="2268937" cy="465826"/>
          </a:xfrm>
        </p:grpSpPr>
        <p:sp>
          <p:nvSpPr>
            <p:cNvPr id="4" name="Right Brace 3"/>
            <p:cNvSpPr/>
            <p:nvPr/>
          </p:nvSpPr>
          <p:spPr>
            <a:xfrm>
              <a:off x="3683479" y="5529532"/>
              <a:ext cx="45719" cy="46582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0906" y="5577779"/>
              <a:ext cx="2001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Mostly same nodes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3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3229368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Communication via file system</a:t>
            </a:r>
          </a:p>
          <a:p>
            <a:pPr lvl="1"/>
            <a:r>
              <a:rPr lang="en-US" dirty="0"/>
              <a:t>Not so smart scheduler: many data transfers between nodes</a:t>
            </a:r>
          </a:p>
          <a:p>
            <a:r>
              <a:rPr lang="en-US" dirty="0"/>
              <a:t>Computational model: DAG</a:t>
            </a:r>
          </a:p>
          <a:p>
            <a:pPr lvl="1"/>
            <a:r>
              <a:rPr lang="en-US" dirty="0"/>
              <a:t>No iterations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solution, take 2: Spark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In-memory processing</a:t>
            </a:r>
          </a:p>
          <a:p>
            <a:pPr lvl="1"/>
            <a:r>
              <a:rPr lang="en-US" dirty="0"/>
              <a:t>If not possible, efficient spill over to disk</a:t>
            </a:r>
          </a:p>
          <a:p>
            <a:r>
              <a:rPr lang="en-US" dirty="0"/>
              <a:t>Richer computational model</a:t>
            </a:r>
          </a:p>
          <a:p>
            <a:pPr lvl="1"/>
            <a:r>
              <a:rPr lang="en-US" dirty="0"/>
              <a:t>Do what you want… if you don’t care about performance</a:t>
            </a:r>
          </a:p>
          <a:p>
            <a:r>
              <a:rPr lang="en-US" dirty="0"/>
              <a:t>Basic building block: RDDs</a:t>
            </a:r>
          </a:p>
          <a:p>
            <a:pPr lvl="1"/>
            <a:r>
              <a:rPr lang="en-US" dirty="0"/>
              <a:t>Resilient Distributed Datasets</a:t>
            </a:r>
          </a:p>
          <a:p>
            <a:pPr lvl="1"/>
            <a:r>
              <a:rPr lang="en-US" dirty="0"/>
              <a:t>Similar in spirit to </a:t>
            </a:r>
            <a:r>
              <a:rPr lang="en-US" dirty="0" err="1"/>
              <a:t>dataframes</a:t>
            </a:r>
            <a:r>
              <a:rPr lang="en-US" dirty="0"/>
              <a:t> in R or pandas</a:t>
            </a:r>
          </a:p>
          <a:p>
            <a:r>
              <a:rPr lang="en-US" dirty="0"/>
              <a:t>Programming Spark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Scala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R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2725947" y="4779034"/>
            <a:ext cx="1430418" cy="690113"/>
            <a:chOff x="2725947" y="4779034"/>
            <a:chExt cx="1430418" cy="690113"/>
          </a:xfrm>
        </p:grpSpPr>
        <p:sp>
          <p:nvSpPr>
            <p:cNvPr id="4" name="Up Arrow 3"/>
            <p:cNvSpPr/>
            <p:nvPr/>
          </p:nvSpPr>
          <p:spPr>
            <a:xfrm>
              <a:off x="2725947" y="4779034"/>
              <a:ext cx="293298" cy="6901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65901" y="4942939"/>
              <a:ext cx="9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maturity</a:t>
              </a:r>
              <a:endParaRPr lang="nl-BE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45721" y="5132717"/>
            <a:ext cx="923026" cy="33643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319879" y="4213084"/>
            <a:ext cx="2652383" cy="1362075"/>
            <a:chOff x="2319879" y="4213084"/>
            <a:chExt cx="2652383" cy="1362075"/>
          </a:xfrm>
        </p:grpSpPr>
        <p:sp>
          <p:nvSpPr>
            <p:cNvPr id="8" name="laptop"/>
            <p:cNvSpPr>
              <a:spLocks noEditPoints="1" noChangeArrowheads="1"/>
            </p:cNvSpPr>
            <p:nvPr/>
          </p:nvSpPr>
          <p:spPr bwMode="auto">
            <a:xfrm>
              <a:off x="3162512" y="4213084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19879" y="4742995"/>
              <a:ext cx="7370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driver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2445" y="1901535"/>
            <a:ext cx="6639791" cy="1485900"/>
            <a:chOff x="862445" y="1901535"/>
            <a:chExt cx="6639791" cy="1485900"/>
          </a:xfrm>
        </p:grpSpPr>
        <p:sp>
          <p:nvSpPr>
            <p:cNvPr id="4" name="modem"/>
            <p:cNvSpPr>
              <a:spLocks noEditPoints="1" noChangeArrowheads="1"/>
            </p:cNvSpPr>
            <p:nvPr/>
          </p:nvSpPr>
          <p:spPr bwMode="auto">
            <a:xfrm>
              <a:off x="5912430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5" name="modem"/>
            <p:cNvSpPr>
              <a:spLocks noEditPoints="1" noChangeArrowheads="1"/>
            </p:cNvSpPr>
            <p:nvPr/>
          </p:nvSpPr>
          <p:spPr bwMode="auto">
            <a:xfrm>
              <a:off x="434801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6" name="modem"/>
            <p:cNvSpPr>
              <a:spLocks noEditPoints="1" noChangeArrowheads="1"/>
            </p:cNvSpPr>
            <p:nvPr/>
          </p:nvSpPr>
          <p:spPr bwMode="auto">
            <a:xfrm>
              <a:off x="2783599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7" name="modem"/>
            <p:cNvSpPr>
              <a:spLocks noEditPoints="1" noChangeArrowheads="1"/>
            </p:cNvSpPr>
            <p:nvPr/>
          </p:nvSpPr>
          <p:spPr bwMode="auto">
            <a:xfrm>
              <a:off x="121918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2445" y="1901535"/>
              <a:ext cx="6639791" cy="148590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51995" y="1999492"/>
              <a:ext cx="9277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workers</a:t>
              </a:r>
              <a:endParaRPr lang="nl-B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42688" y="4291443"/>
            <a:ext cx="1867884" cy="2018026"/>
            <a:chOff x="6642688" y="4291443"/>
            <a:chExt cx="1867884" cy="2018026"/>
          </a:xfrm>
        </p:grpSpPr>
        <p:sp>
          <p:nvSpPr>
            <p:cNvPr id="12" name="mainfrm"/>
            <p:cNvSpPr>
              <a:spLocks noEditPoints="1" noChangeArrowheads="1"/>
            </p:cNvSpPr>
            <p:nvPr/>
          </p:nvSpPr>
          <p:spPr bwMode="auto">
            <a:xfrm>
              <a:off x="6963497" y="4291443"/>
              <a:ext cx="1185501" cy="1497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2688" y="5940137"/>
              <a:ext cx="18678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shared file system</a:t>
              </a:r>
              <a:endParaRPr lang="nl-BE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6234545" y="3512127"/>
            <a:ext cx="681327" cy="602673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05845" y="4894121"/>
            <a:ext cx="1436843" cy="124685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30436" y="3512126"/>
            <a:ext cx="334746" cy="45720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3366945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3299286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text file</a:t>
            </a:r>
          </a:p>
          <a:p>
            <a:pPr lvl="1"/>
            <a:r>
              <a:rPr lang="en-US" dirty="0"/>
              <a:t>Each line is an item in RDD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From list-like objects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From sequence files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sc.sequenceFile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data.bin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977466" y="2006581"/>
            <a:ext cx="2370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400" dirty="0"/>
              <a:t>: </a:t>
            </a:r>
            <a:r>
              <a:rPr lang="en-US" sz="2400" dirty="0" err="1"/>
              <a:t>SparkContext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90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Peeking at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some values (as a list)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data.first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first_few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data.take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sample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data.takeSample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withReplacement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Get all values as list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data.collect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How many elements?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nr_elements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Save values to file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data.saveAsTextFile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('output.txt')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data.saveAsSequenceFile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output.bin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9059" y="3505188"/>
            <a:ext cx="27190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this blows up in your</a:t>
            </a:r>
            <a:br>
              <a:rPr lang="en-US" dirty="0"/>
            </a:br>
            <a:r>
              <a:rPr lang="en-US" dirty="0"/>
              <a:t>           face if RDD is large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9862060">
            <a:off x="8173832" y="2187555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6" name="TextBox 5"/>
          <p:cNvSpPr txBox="1"/>
          <p:nvPr/>
        </p:nvSpPr>
        <p:spPr>
          <a:xfrm rot="19862060">
            <a:off x="8173832" y="3469446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7" name="TextBox 6"/>
          <p:cNvSpPr txBox="1"/>
          <p:nvPr/>
        </p:nvSpPr>
        <p:spPr>
          <a:xfrm rot="19862060">
            <a:off x="8173833" y="4404154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8" name="TextBox 7"/>
          <p:cNvSpPr txBox="1"/>
          <p:nvPr/>
        </p:nvSpPr>
        <p:spPr>
          <a:xfrm rot="19862060">
            <a:off x="8132072" y="5280078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53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7" grpId="0" animBg="1"/>
      <p:bldP spid="8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operations on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Mapping function to each element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squares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x**2)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Filtering elements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positives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data.filter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x &gt; 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Reductions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data.reduce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minimum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>
                <a:cs typeface="Courier New" panose="02070309020205020404" pitchFamily="49" charset="0"/>
              </a:rPr>
              <a:t>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61" y="5222081"/>
            <a:ext cx="39421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all operations are local, little need</a:t>
            </a:r>
            <a:br>
              <a:rPr lang="en-US" dirty="0"/>
            </a:br>
            <a:r>
              <a:rPr lang="en-US" dirty="0"/>
              <a:t>           to communicate between workers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621504" y="6009225"/>
            <a:ext cx="43017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lazy evaluation, for transformations,</a:t>
            </a:r>
            <a:br>
              <a:rPr lang="en-US" dirty="0"/>
            </a:br>
            <a:r>
              <a:rPr lang="en-US" dirty="0"/>
              <a:t>           results computed only when needed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 rot="19862060">
            <a:off x="7260125" y="173477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7" name="TextBox 6"/>
          <p:cNvSpPr txBox="1"/>
          <p:nvPr/>
        </p:nvSpPr>
        <p:spPr>
          <a:xfrm rot="19862060">
            <a:off x="7260126" y="2810353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8" name="TextBox 7"/>
          <p:cNvSpPr txBox="1"/>
          <p:nvPr/>
        </p:nvSpPr>
        <p:spPr>
          <a:xfrm rot="19862060">
            <a:off x="7672384" y="4114683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42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RDDs can be interpreted as sets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union()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intersection()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distinct()</a:t>
            </a:r>
            <a:r>
              <a:rPr lang="en-US" sz="1800" dirty="0">
                <a:cs typeface="Courier New" panose="02070309020205020404" pitchFamily="49" charset="0"/>
              </a:rPr>
              <a:t> (returns new RDD with unique elements)</a:t>
            </a:r>
          </a:p>
          <a:p>
            <a:r>
              <a:rPr lang="en-US" dirty="0">
                <a:cs typeface="Courier New" panose="02070309020205020404" pitchFamily="49" charset="0"/>
              </a:rPr>
              <a:t>Note: no set difference!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very expensive operation</a:t>
            </a:r>
          </a:p>
          <a:p>
            <a:r>
              <a:rPr lang="en-US" dirty="0"/>
              <a:t>Cartesian product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V</a:t>
            </a:r>
            <a:r>
              <a:rPr lang="en-US" baseline="-25000" dirty="0"/>
              <a:t>2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data1.carthesian(data2)</a:t>
            </a:r>
            <a:r>
              <a:rPr lang="en-US" dirty="0"/>
              <a:t>: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 rot="19862060">
            <a:off x="7260125" y="2255879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6" y="4954837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385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Key/value pairs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convenient (or necessary) to label data for aggregation: key/value tuples, e.g.,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signs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 if x &gt; 0 else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x))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sums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sc.reduceByKey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sums.collect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Key/value based operations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aggregateByKey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0663" y="3513661"/>
            <a:ext cx="2448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pure MapReduce!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530553" y="5190077"/>
            <a:ext cx="40127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all operations are non-local, lots of</a:t>
            </a:r>
            <a:br>
              <a:rPr lang="en-US" dirty="0"/>
            </a:br>
            <a:r>
              <a:rPr lang="en-US" dirty="0"/>
              <a:t>           communication between workers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1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Joining key/value pair RDDs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(K, V</a:t>
            </a:r>
            <a:r>
              <a:rPr lang="en-US" baseline="-25000" dirty="0"/>
              <a:t>1</a:t>
            </a:r>
            <a:r>
              <a:rPr lang="en-US" dirty="0"/>
              <a:t>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(K, V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data1.join(data2)</a:t>
            </a:r>
            <a:r>
              <a:rPr lang="en-US" dirty="0"/>
              <a:t>: (K,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)), only common keys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,</a:t>
            </a:r>
            <a:r>
              <a:rPr lang="en-US" dirty="0"/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data1.cogroup(data2)</a:t>
            </a:r>
            <a:r>
              <a:rPr lang="en-US" dirty="0"/>
              <a:t>: (K, (</a:t>
            </a:r>
            <a:r>
              <a:rPr lang="en-US" dirty="0" err="1"/>
              <a:t>iterable</a:t>
            </a:r>
            <a:r>
              <a:rPr lang="en-US" dirty="0"/>
              <a:t>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 err="1"/>
              <a:t>iterable</a:t>
            </a:r>
            <a:r>
              <a:rPr lang="en-US" dirty="0"/>
              <a:t> V</a:t>
            </a:r>
            <a:r>
              <a:rPr lang="en-US" baseline="-25000" dirty="0"/>
              <a:t>2</a:t>
            </a:r>
            <a:r>
              <a:rPr lang="en-US" dirty="0"/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5" y="301789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692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considerations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8140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r>
              <a:rPr lang="en-US" dirty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https://github.com/gjbex/training-material/tree/master/Python/Numba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40315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variables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2131879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variables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Read-only</a:t>
            </a:r>
            <a:r>
              <a:rPr lang="en-US" dirty="0"/>
              <a:t> variable cached on each worker, e.g.,</a:t>
            </a:r>
          </a:p>
          <a:p>
            <a:pPr lvl="1"/>
            <a:r>
              <a:rPr lang="en-US" dirty="0"/>
              <a:t>parameter settings for algorithm</a:t>
            </a:r>
          </a:p>
          <a:p>
            <a:pPr lvl="1"/>
            <a:r>
              <a:rPr lang="en-US" dirty="0"/>
              <a:t>input data for parameter sweep scenarios</a:t>
            </a:r>
          </a:p>
          <a:p>
            <a:r>
              <a:rPr lang="en-US" dirty="0"/>
              <a:t>Creation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[0.5, 12.3]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sc.broadcast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cs typeface="Courier New" panose="02070309020205020404" pitchFamily="49" charset="0"/>
              </a:rPr>
              <a:t>Never modify </a:t>
            </a:r>
            <a:r>
              <a:rPr lang="en-US" dirty="0" err="1">
                <a:cs typeface="Courier New" panose="02070309020205020404" pitchFamily="49" charset="0"/>
              </a:rPr>
              <a:t>global_params</a:t>
            </a:r>
            <a:r>
              <a:rPr lang="en-US" dirty="0">
                <a:cs typeface="Courier New" panose="02070309020205020404" pitchFamily="49" charset="0"/>
              </a:rPr>
              <a:t>, or even </a:t>
            </a:r>
            <a:r>
              <a:rPr lang="en-US" dirty="0" err="1">
                <a:cs typeface="Courier New" panose="02070309020205020404" pitchFamily="49" charset="0"/>
              </a:rPr>
              <a:t>params</a:t>
            </a:r>
            <a:r>
              <a:rPr lang="en-US" dirty="0">
                <a:cs typeface="Courier New" panose="02070309020205020404" pitchFamily="49" charset="0"/>
              </a:rPr>
              <a:t>!</a:t>
            </a:r>
          </a:p>
          <a:p>
            <a:r>
              <a:rPr lang="en-US" dirty="0">
                <a:cs typeface="Courier New" panose="02070309020205020404" pitchFamily="49" charset="0"/>
              </a:rPr>
              <a:t>Use value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global_params.value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863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Update-only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Used for counters</a:t>
            </a:r>
          </a:p>
          <a:p>
            <a:pPr lvl="1"/>
            <a:r>
              <a:rPr lang="en-US" dirty="0"/>
              <a:t>Used for cumulative sums</a:t>
            </a:r>
          </a:p>
          <a:p>
            <a:r>
              <a:rPr lang="en-US" dirty="0"/>
              <a:t>Creation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sc.accumulator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Update value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value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Final result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577" y="4521196"/>
            <a:ext cx="24770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accumulators,</a:t>
            </a:r>
          </a:p>
          <a:p>
            <a:r>
              <a:rPr lang="en-US" sz="2400" i="1" dirty="0"/>
              <a:t>not</a:t>
            </a:r>
            <a:r>
              <a:rPr lang="en-US" sz="2400" dirty="0"/>
              <a:t> closures!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3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caveats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130280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Seems simple?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 model is rich</a:t>
            </a:r>
          </a:p>
          <a:p>
            <a:r>
              <a:rPr lang="en-US" dirty="0"/>
              <a:t>Spark is fairly easy to use</a:t>
            </a:r>
          </a:p>
          <a:p>
            <a:r>
              <a:rPr lang="en-US" dirty="0"/>
              <a:t>However… </a:t>
            </a:r>
            <a:r>
              <a:rPr lang="en-US" i="1" dirty="0"/>
              <a:t>very slow </a:t>
            </a:r>
            <a:r>
              <a:rPr lang="en-US" dirty="0"/>
              <a:t>when used unwisely</a:t>
            </a:r>
          </a:p>
          <a:p>
            <a:r>
              <a:rPr lang="en-US" dirty="0"/>
              <a:t>Even then… lots of overhead with respect to worker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6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RDDs consist of partitions, distributed</a:t>
            </a:r>
          </a:p>
          <a:p>
            <a:r>
              <a:rPr lang="en-US" dirty="0"/>
              <a:t>Some operation require non-local data,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Shuffle: data is transferred between workers</a:t>
            </a:r>
          </a:p>
          <a:p>
            <a:pPr lvl="1"/>
            <a:r>
              <a:rPr lang="en-US" dirty="0"/>
              <a:t>Expensive operation in terms of performance</a:t>
            </a:r>
          </a:p>
          <a:p>
            <a:pPr lvl="1"/>
            <a:r>
              <a:rPr lang="en-US" dirty="0"/>
              <a:t>Order of operations impacts performance</a:t>
            </a:r>
          </a:p>
          <a:p>
            <a:pPr lvl="2"/>
            <a:r>
              <a:rPr lang="en-US" dirty="0"/>
              <a:t>Reduce data size as much as possible before shuffle</a:t>
            </a:r>
          </a:p>
          <a:p>
            <a:pPr lvl="1"/>
            <a:r>
              <a:rPr lang="en-US" dirty="0"/>
              <a:t>RDDs can be repartitioned: causes shuffle, but may improve data locality</a:t>
            </a:r>
          </a:p>
          <a:p>
            <a:pPr lvl="1"/>
            <a:r>
              <a:rPr lang="en-US" dirty="0"/>
              <a:t>RDDs can be coalesced: causes shuffle, but increases partition size, so more efficient computations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99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Partitions can be dropped to free memory</a:t>
            </a:r>
          </a:p>
          <a:p>
            <a:pPr lvl="1"/>
            <a:r>
              <a:rPr lang="en-US" dirty="0"/>
              <a:t>Need to be recomputed when needed again</a:t>
            </a:r>
          </a:p>
          <a:p>
            <a:r>
              <a:rPr lang="en-US" dirty="0"/>
              <a:t>Caching/persistence: indicate that RDD will be reused later during computation: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data.cache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Several strategies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MEMORY_ONLY</a:t>
            </a:r>
            <a:r>
              <a:rPr lang="en-US" dirty="0"/>
              <a:t>: keep as much as possible in memory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MEMORY_AND_DISK</a:t>
            </a:r>
            <a:r>
              <a:rPr lang="en-US" dirty="0"/>
              <a:t>: overflow to disk storage if necessary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MEMORY_SER</a:t>
            </a:r>
            <a:r>
              <a:rPr lang="en-US" sz="1800" dirty="0">
                <a:cs typeface="Courier New" panose="02070309020205020404" pitchFamily="49" charset="0"/>
              </a:rPr>
              <a:t>, </a:t>
            </a:r>
            <a:r>
              <a:rPr lang="en-US" dirty="0"/>
              <a:t>: better memory efficiency, CPU intensive reads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MEMORY_ONLY_2</a:t>
            </a:r>
            <a:r>
              <a:rPr lang="en-US" dirty="0"/>
              <a:t>, …: replication on two workers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01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Outlook &amp; 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9299895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details about Spark, RDDs</a:t>
            </a:r>
          </a:p>
          <a:p>
            <a:r>
              <a:rPr lang="en-US" dirty="0" err="1"/>
              <a:t>SQLContext</a:t>
            </a:r>
            <a:endParaRPr lang="en-US" dirty="0"/>
          </a:p>
          <a:p>
            <a:pPr lvl="1"/>
            <a:r>
              <a:rPr lang="en-US" dirty="0" err="1"/>
              <a:t>dataframes</a:t>
            </a:r>
            <a:r>
              <a:rPr lang="en-US" dirty="0"/>
              <a:t> from</a:t>
            </a:r>
          </a:p>
          <a:p>
            <a:pPr lvl="2"/>
            <a:r>
              <a:rPr lang="en-US" dirty="0"/>
              <a:t>JSON files</a:t>
            </a:r>
          </a:p>
          <a:p>
            <a:pPr lvl="2"/>
            <a:r>
              <a:rPr lang="en-US" dirty="0"/>
              <a:t>JDBC</a:t>
            </a:r>
          </a:p>
          <a:p>
            <a:pPr lvl="2"/>
            <a:r>
              <a:rPr lang="en-US" dirty="0"/>
              <a:t>Hive</a:t>
            </a:r>
          </a:p>
          <a:p>
            <a:pPr lvl="2"/>
            <a:r>
              <a:rPr lang="en-US" dirty="0"/>
              <a:t>Parquet files</a:t>
            </a:r>
          </a:p>
          <a:p>
            <a:r>
              <a:rPr lang="en-US" dirty="0"/>
              <a:t>Machine learning library </a:t>
            </a:r>
            <a:r>
              <a:rPr lang="en-US" dirty="0" err="1"/>
              <a:t>MLlib</a:t>
            </a:r>
            <a:endParaRPr lang="en-US" dirty="0"/>
          </a:p>
          <a:p>
            <a:pPr lvl="1"/>
            <a:r>
              <a:rPr lang="en-US" dirty="0"/>
              <a:t>statistics: hypothesis testing, significance testing</a:t>
            </a:r>
          </a:p>
          <a:p>
            <a:pPr lvl="1"/>
            <a:r>
              <a:rPr lang="en-US" dirty="0"/>
              <a:t>linear models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/>
              <a:t>decision trees, random forest</a:t>
            </a:r>
          </a:p>
          <a:p>
            <a:pPr lvl="1"/>
            <a:r>
              <a:rPr lang="en-US" dirty="0"/>
              <a:t>SVD, PCA</a:t>
            </a:r>
          </a:p>
          <a:p>
            <a:pPr lvl="1"/>
            <a:r>
              <a:rPr lang="en-US" dirty="0"/>
              <a:t>pattern mining</a:t>
            </a:r>
          </a:p>
          <a:p>
            <a:r>
              <a:rPr lang="en-US" dirty="0"/>
              <a:t>Graph processing library </a:t>
            </a:r>
            <a:r>
              <a:rPr lang="en-US" dirty="0" err="1"/>
              <a:t>GraphX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833533" y="5063067"/>
            <a:ext cx="2128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Lot of potential</a:t>
            </a:r>
          </a:p>
          <a:p>
            <a:r>
              <a:rPr lang="en-US" sz="2400" dirty="0"/>
              <a:t>in data science!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6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(Relatively) rich programming paradigm</a:t>
            </a:r>
          </a:p>
          <a:p>
            <a:r>
              <a:rPr lang="en-US" dirty="0"/>
              <a:t>Efficient when used well</a:t>
            </a:r>
          </a:p>
          <a:p>
            <a:r>
              <a:rPr lang="en-US" dirty="0"/>
              <a:t>Support multiple models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0237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Python: interpreted language</a:t>
            </a:r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very easy to develop</a:t>
            </a:r>
          </a:p>
          <a:p>
            <a:pPr lvl="2"/>
            <a:r>
              <a:rPr lang="en-US" dirty="0"/>
              <a:t>very terse code</a:t>
            </a:r>
          </a:p>
          <a:p>
            <a:pPr lvl="2"/>
            <a:r>
              <a:rPr lang="en-US" dirty="0"/>
              <a:t>edit/run cycle</a:t>
            </a:r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overhead</a:t>
            </a:r>
          </a:p>
          <a:p>
            <a:pPr lvl="2"/>
            <a:r>
              <a:rPr lang="en-US" dirty="0"/>
              <a:t>very little runtime optimization done</a:t>
            </a:r>
          </a:p>
          <a:p>
            <a:r>
              <a:rPr lang="en-US" dirty="0"/>
              <a:t>C/C++/Fortran: compiled language</a:t>
            </a:r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good optimization, automatic vectorization</a:t>
            </a:r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more verbose code</a:t>
            </a:r>
          </a:p>
          <a:p>
            <a:pPr lvl="2"/>
            <a:r>
              <a:rPr lang="en-US" dirty="0"/>
              <a:t>edit/build/run cycle</a:t>
            </a:r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2819400"/>
            <a:ext cx="241585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Compromise:</a:t>
            </a:r>
            <a:br>
              <a:rPr lang="en-US" sz="3200" dirty="0"/>
            </a:br>
            <a:r>
              <a:rPr lang="en-US" sz="3200" dirty="0" err="1"/>
              <a:t>Numba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7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Annotate Python functions with decorators</a:t>
            </a:r>
          </a:p>
          <a:p>
            <a:r>
              <a:rPr lang="en-US" dirty="0"/>
              <a:t>Code (at least partially) transformed to C</a:t>
            </a:r>
          </a:p>
          <a:p>
            <a:pPr lvl="1"/>
            <a:r>
              <a:rPr lang="en-US" dirty="0"/>
              <a:t>fully automatic and transparent</a:t>
            </a:r>
          </a:p>
          <a:p>
            <a:r>
              <a:rPr lang="en-US" dirty="0"/>
              <a:t>For better performance, provide type information</a:t>
            </a:r>
          </a:p>
          <a:p>
            <a:r>
              <a:rPr lang="en-US" dirty="0"/>
              <a:t>Can generate code for GPGPUs</a:t>
            </a:r>
          </a:p>
          <a:p>
            <a:pPr lvl="1"/>
            <a:r>
              <a:rPr lang="en-US" dirty="0"/>
              <a:t>but you'd have to know some CUDA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Motivating example: compute first </a:t>
            </a:r>
            <a:r>
              <a:rPr lang="en-US" i="1" dirty="0"/>
              <a:t>n</a:t>
            </a:r>
            <a:r>
              <a:rPr lang="en-US" dirty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7562" y="4341531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9961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112571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primes_n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primes_n.primes(1000)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5.56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226 µs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primes_p.primes(1000)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301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3.25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54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504343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numba</a:t>
            </a:r>
            <a:r>
              <a:rPr lang="en-US" sz="2400" dirty="0"/>
              <a:t> implementation is much faster!</a:t>
            </a:r>
          </a:p>
          <a:p>
            <a:r>
              <a:rPr lang="en-US" sz="2400" dirty="0"/>
              <a:t>but…</a:t>
            </a:r>
            <a:br>
              <a:rPr lang="en-US" sz="2400" dirty="0"/>
            </a:br>
            <a:r>
              <a:rPr lang="en-US" sz="2400" dirty="0"/>
              <a:t>    how much work to get there?</a:t>
            </a:r>
            <a:br>
              <a:rPr lang="en-US" sz="2400" dirty="0"/>
            </a:br>
            <a:r>
              <a:rPr lang="en-US" sz="2400" dirty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265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01335" y="6569239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61" y="1301265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(i &lt; k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primes_p.py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823092" y="1690689"/>
            <a:ext cx="111395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That was</a:t>
            </a:r>
            <a:br>
              <a:rPr lang="en-US" sz="2000" dirty="0"/>
            </a:br>
            <a:r>
              <a:rPr lang="en-US" sz="2000" i="1" dirty="0"/>
              <a:t>trivial!</a:t>
            </a:r>
          </a:p>
        </p:txBody>
      </p:sp>
    </p:spTree>
    <p:extLst>
      <p:ext uri="{BB962C8B-B14F-4D97-AF65-F5344CB8AC3E}">
        <p14:creationId xmlns:p14="http://schemas.microsoft.com/office/powerpoint/2010/main" val="358160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always work?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array import array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14773" y="6573023"/>
              <a:ext cx="117763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1964" y="1297481"/>
            <a:ext cx="3887603" cy="5513272"/>
            <a:chOff x="304800" y="1371600"/>
            <a:chExt cx="3887603" cy="5513272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01335" y="6577095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primes_n.py</a:t>
              </a:r>
              <a:endParaRPr lang="nl-BE" sz="1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57600" y="2696307"/>
            <a:ext cx="1341357" cy="882085"/>
            <a:chOff x="3657600" y="2696307"/>
            <a:chExt cx="1341357" cy="882085"/>
          </a:xfrm>
        </p:grpSpPr>
        <p:sp>
          <p:nvSpPr>
            <p:cNvPr id="14" name="TextBox 13"/>
            <p:cNvSpPr txBox="1"/>
            <p:nvPr/>
          </p:nvSpPr>
          <p:spPr>
            <a:xfrm>
              <a:off x="3867413" y="2932061"/>
              <a:ext cx="85921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Minor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change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657600" y="2696307"/>
              <a:ext cx="1341357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825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always work: timings?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250429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primes_pa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primes_na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primes_na.primes(1000)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81.9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2.18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primes_pa.primes(1000)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99.3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878 µs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10 loops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89593" cy="1066800"/>
            <a:chOff x="6858000" y="3200400"/>
            <a:chExt cx="1989593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7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1.2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362554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numba</a:t>
            </a:r>
            <a:r>
              <a:rPr lang="en-US" sz="2400" dirty="0"/>
              <a:t> is just slightly faster,</a:t>
            </a:r>
            <a:br>
              <a:rPr lang="en-US" sz="2400" dirty="0"/>
            </a:br>
            <a:r>
              <a:rPr lang="en-US" sz="2400" dirty="0"/>
              <a:t>there be dragons…</a:t>
            </a:r>
          </a:p>
        </p:txBody>
      </p:sp>
    </p:spTree>
    <p:extLst>
      <p:ext uri="{BB962C8B-B14F-4D97-AF65-F5344CB8AC3E}">
        <p14:creationId xmlns:p14="http://schemas.microsoft.com/office/powerpoint/2010/main" val="31716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Eager JIT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35706" y="1513233"/>
            <a:ext cx="8457418" cy="2308324"/>
            <a:chOff x="4951597" y="1371600"/>
            <a:chExt cx="8457418" cy="230832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z.real*z.real + z.imag*z.imag &lt;= max_norm*max_norm):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093527" y="3372147"/>
              <a:ext cx="131548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julia_numba.py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5705" y="3985507"/>
            <a:ext cx="8457092" cy="2308324"/>
            <a:chOff x="4951597" y="1371600"/>
            <a:chExt cx="8457092" cy="2308324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(void(complex128[:], int32[:], float64, int32))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z.real*z.real + z.imag*z.imag &lt;= max_norm*max_norm):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609414" y="3372147"/>
              <a:ext cx="17992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julia_numba_eager.py</a:t>
              </a:r>
              <a:endParaRPr lang="nl-BE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574971" y="4260813"/>
            <a:ext cx="2467634" cy="646331"/>
            <a:chOff x="3043431" y="140677"/>
            <a:chExt cx="246763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3579446" y="140677"/>
              <a:ext cx="193161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Function signature</a:t>
              </a:r>
              <a:br>
                <a:rPr lang="en-US" dirty="0">
                  <a:solidFill>
                    <a:srgbClr val="0070C0"/>
                  </a:solidFill>
                </a:rPr>
              </a:br>
              <a:r>
                <a:rPr lang="en-US" dirty="0">
                  <a:solidFill>
                    <a:srgbClr val="0070C0"/>
                  </a:solidFill>
                </a:rPr>
                <a:t>specification</a:t>
              </a:r>
            </a:p>
          </p:txBody>
        </p:sp>
        <p:cxnSp>
          <p:nvCxnSpPr>
            <p:cNvPr id="16" name="Straight Arrow Connector 15"/>
            <p:cNvCxnSpPr>
              <a:stCxn id="14" idx="1"/>
            </p:cNvCxnSpPr>
            <p:nvPr/>
          </p:nvCxnSpPr>
          <p:spPr>
            <a:xfrm flipH="1">
              <a:off x="3043431" y="463843"/>
              <a:ext cx="536015" cy="21295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727418" y="6321366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2195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57261" y="1087861"/>
            <a:ext cx="2809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912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28368" y="2974385"/>
            <a:ext cx="769763" cy="1066800"/>
            <a:chOff x="6513537" y="3200400"/>
            <a:chExt cx="769763" cy="1066800"/>
          </a:xfrm>
        </p:grpSpPr>
        <p:sp>
          <p:nvSpPr>
            <p:cNvPr id="23" name="Curved Left Arrow 22"/>
            <p:cNvSpPr/>
            <p:nvPr/>
          </p:nvSpPr>
          <p:spPr>
            <a:xfrm>
              <a:off x="6858000" y="3200400"/>
              <a:ext cx="386861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537" y="3533745"/>
              <a:ext cx="76976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2.4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</a:t>
              </a:r>
            </a:p>
            <a:p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798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6474226"/>
              </p:ext>
            </p:extLst>
          </p:nvPr>
        </p:nvGraphicFramePr>
        <p:xfrm>
          <a:off x="457200" y="160020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numba</a:t>
                      </a:r>
                      <a:r>
                        <a:rPr lang="en-US" dirty="0"/>
                        <a:t> type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int8, uint8, int16, uint16, int32, uint32,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uint64,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float32, float64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complex64, complex128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1D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2D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float64[:, 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4287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no maximum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in Python 3, </a:t>
            </a:r>
            <a:r>
              <a:rPr lang="en-US" sz="2400" dirty="0" err="1"/>
              <a:t>numba</a:t>
            </a:r>
            <a:r>
              <a:rPr lang="en-US" sz="2400" dirty="0"/>
              <a:t>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2256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element-wise on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pPr lvl="1"/>
            <a:r>
              <a:rPr lang="en-US" dirty="0"/>
              <a:t>supports reduction, accumulation, broadcasting</a:t>
            </a:r>
          </a:p>
          <a:p>
            <a:pPr lvl="1"/>
            <a:r>
              <a:rPr lang="en-US" dirty="0"/>
              <a:t>can be written in C/</a:t>
            </a:r>
            <a:r>
              <a:rPr lang="en-US" dirty="0" err="1"/>
              <a:t>Cython</a:t>
            </a:r>
            <a:endParaRPr lang="en-US" dirty="0"/>
          </a:p>
          <a:p>
            <a:pPr lvl="2"/>
            <a:r>
              <a:rPr lang="en-US" dirty="0"/>
              <a:t>cumbersome</a:t>
            </a:r>
          </a:p>
          <a:p>
            <a:r>
              <a:rPr lang="en-US" dirty="0" err="1"/>
              <a:t>numba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vectorize</a:t>
            </a:r>
            <a:r>
              <a:rPr lang="en-US" dirty="0"/>
              <a:t>: create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guvectorize</a:t>
            </a:r>
            <a:r>
              <a:rPr lang="en-US" dirty="0"/>
              <a:t>: create generalized </a:t>
            </a:r>
            <a:r>
              <a:rPr lang="en-US" dirty="0" err="1"/>
              <a:t>ufunc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50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the box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interpreted</a:t>
            </a:r>
          </a:p>
          <a:p>
            <a:pPr lvl="1"/>
            <a:r>
              <a:rPr lang="en-US" dirty="0"/>
              <a:t>Python is slow</a:t>
            </a:r>
          </a:p>
          <a:p>
            <a:pPr lvl="1"/>
            <a:r>
              <a:rPr lang="en-US" dirty="0"/>
              <a:t>Python is really slow</a:t>
            </a:r>
          </a:p>
          <a:p>
            <a:r>
              <a:rPr lang="en-US" dirty="0"/>
              <a:t>Okay for one-offs, prototypes, short runtimes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Not okay</a:t>
            </a:r>
            <a:r>
              <a:rPr lang="en-US" dirty="0"/>
              <a:t> for computationally intensive tasks!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Don't use vanilla Python for computations!!!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8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ufunc</a:t>
            </a:r>
            <a:r>
              <a:rPr lang="en-US" dirty="0"/>
              <a:t>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43454" y="1715196"/>
            <a:ext cx="8454559" cy="2800767"/>
            <a:chOff x="4951597" y="1371600"/>
            <a:chExt cx="8454559" cy="2800767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4951597" y="1371600"/>
              <a:ext cx="8454559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guvectorize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@guvectorize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void(complex128[:], float64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int32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int32[:]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'(n),(),()-&gt;(n)'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max_norm, max_iters,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iterations[i]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z.real**2 + z.imag**2 &lt;= max_norm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**2: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45618" y="3864590"/>
              <a:ext cx="126053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julia_ufunc.py</a:t>
              </a:r>
              <a:endParaRPr lang="nl-BE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43454" y="4935965"/>
            <a:ext cx="6479659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iterations = julia_set(domain, max_norm, max_iters)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79468" y="5575412"/>
            <a:ext cx="3386183" cy="1061775"/>
            <a:chOff x="879468" y="5575412"/>
            <a:chExt cx="3386183" cy="1061775"/>
          </a:xfrm>
        </p:grpSpPr>
        <p:grpSp>
          <p:nvGrpSpPr>
            <p:cNvPr id="14" name="Group 13"/>
            <p:cNvGrpSpPr/>
            <p:nvPr/>
          </p:nvGrpSpPr>
          <p:grpSpPr>
            <a:xfrm>
              <a:off x="879468" y="5575412"/>
              <a:ext cx="3386183" cy="1061775"/>
              <a:chOff x="2807250" y="-317096"/>
              <a:chExt cx="3386183" cy="106177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807250" y="375347"/>
                <a:ext cx="338618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2D arrays: automatic broadcasting</a:t>
                </a:r>
              </a:p>
            </p:txBody>
          </p:sp>
          <p:cxnSp>
            <p:nvCxnSpPr>
              <p:cNvPr id="16" name="Straight Arrow Connector 15"/>
              <p:cNvCxnSpPr>
                <a:stCxn id="15" idx="0"/>
              </p:cNvCxnSpPr>
              <p:nvPr/>
            </p:nvCxnSpPr>
            <p:spPr>
              <a:xfrm flipH="1" flipV="1">
                <a:off x="3481453" y="-317096"/>
                <a:ext cx="1018889" cy="692443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Arrow Connector 18"/>
            <p:cNvCxnSpPr>
              <a:stCxn id="15" idx="0"/>
            </p:cNvCxnSpPr>
            <p:nvPr/>
          </p:nvCxnSpPr>
          <p:spPr>
            <a:xfrm flipV="1">
              <a:off x="2572560" y="5575412"/>
              <a:ext cx="955567" cy="692443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692582" y="2938653"/>
            <a:ext cx="3451418" cy="1207771"/>
            <a:chOff x="5692582" y="2938653"/>
            <a:chExt cx="3451418" cy="1207771"/>
          </a:xfrm>
        </p:grpSpPr>
        <p:grpSp>
          <p:nvGrpSpPr>
            <p:cNvPr id="31" name="Group 30"/>
            <p:cNvGrpSpPr/>
            <p:nvPr/>
          </p:nvGrpSpPr>
          <p:grpSpPr>
            <a:xfrm>
              <a:off x="5692582" y="2938653"/>
              <a:ext cx="3317890" cy="768640"/>
              <a:chOff x="5692582" y="2938653"/>
              <a:chExt cx="3317890" cy="76864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223316" y="2938653"/>
                <a:ext cx="1787156" cy="46166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Don't forget!</a:t>
                </a:r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6457950" y="3169486"/>
                <a:ext cx="765366" cy="537807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3" idx="1"/>
              </p:cNvCxnSpPr>
              <p:nvPr/>
            </p:nvCxnSpPr>
            <p:spPr>
              <a:xfrm flipH="1">
                <a:off x="5692582" y="3169486"/>
                <a:ext cx="1530734" cy="283841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2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1912" y="3354336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TextBox 33"/>
          <p:cNvSpPr txBox="1"/>
          <p:nvPr/>
        </p:nvSpPr>
        <p:spPr>
          <a:xfrm>
            <a:off x="3333261" y="1356309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1680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718580" y="1288384"/>
            <a:ext cx="1291892" cy="904163"/>
            <a:chOff x="7590211" y="3342243"/>
            <a:chExt cx="1291892" cy="904163"/>
          </a:xfrm>
        </p:grpSpPr>
        <p:sp>
          <p:nvSpPr>
            <p:cNvPr id="25" name="TextBox 24"/>
            <p:cNvSpPr txBox="1"/>
            <p:nvPr/>
          </p:nvSpPr>
          <p:spPr>
            <a:xfrm>
              <a:off x="7590211" y="3342243"/>
              <a:ext cx="1291892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Return type</a:t>
              </a:r>
            </a:p>
          </p:txBody>
        </p:sp>
        <p:cxnSp>
          <p:nvCxnSpPr>
            <p:cNvPr id="27" name="Straight Arrow Connector 26"/>
            <p:cNvCxnSpPr>
              <a:stCxn id="25" idx="2"/>
            </p:cNvCxnSpPr>
            <p:nvPr/>
          </p:nvCxnSpPr>
          <p:spPr>
            <a:xfrm flipH="1">
              <a:off x="8132493" y="3711575"/>
              <a:ext cx="103664" cy="534831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54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numba</a:t>
            </a:r>
            <a:endParaRPr lang="en-US" dirty="0"/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Very simple to use</a:t>
            </a:r>
          </a:p>
          <a:p>
            <a:pPr lvl="2"/>
            <a:r>
              <a:rPr lang="en-US" dirty="0"/>
              <a:t>Offers excellent speedups when applicable</a:t>
            </a:r>
          </a:p>
          <a:p>
            <a:pPr lvl="2"/>
            <a:r>
              <a:rPr lang="en-US" dirty="0"/>
              <a:t>Easy to create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Black box</a:t>
            </a:r>
          </a:p>
          <a:p>
            <a:pPr lvl="2"/>
            <a:r>
              <a:rPr lang="en-US" dirty="0"/>
              <a:t>Requires </a:t>
            </a:r>
            <a:r>
              <a:rPr lang="en-US" dirty="0" err="1"/>
              <a:t>numba</a:t>
            </a:r>
            <a:r>
              <a:rPr lang="en-US" dirty="0"/>
              <a:t> install</a:t>
            </a:r>
          </a:p>
          <a:p>
            <a:r>
              <a:rPr lang="en-US" dirty="0"/>
              <a:t>Features not covered here:</a:t>
            </a:r>
          </a:p>
          <a:p>
            <a:pPr lvl="1"/>
            <a:r>
              <a:rPr lang="en-US" dirty="0"/>
              <a:t>Automatic parallelization: experimental</a:t>
            </a:r>
          </a:p>
          <a:p>
            <a:pPr lvl="1"/>
            <a:r>
              <a:rPr lang="en-US" dirty="0"/>
              <a:t>CUDA code generation: requires familiarity with CUDA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7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https://github.com/gjbex/training-material/tree/master/Python/Cython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81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50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Annotate Python code with type information</a:t>
            </a:r>
          </a:p>
          <a:p>
            <a:r>
              <a:rPr lang="en-US" dirty="0"/>
              <a:t>Code (at least partially) transformed to C</a:t>
            </a:r>
          </a:p>
          <a:p>
            <a:pPr lvl="1"/>
            <a:r>
              <a:rPr lang="en-US" dirty="0"/>
              <a:t>requires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/>
              <a:t> file</a:t>
            </a:r>
          </a:p>
          <a:p>
            <a:r>
              <a:rPr lang="en-US" dirty="0"/>
              <a:t>Shared library is build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Motivating example: compute first </a:t>
            </a:r>
            <a:r>
              <a:rPr lang="en-US" i="1" dirty="0"/>
              <a:t>n</a:t>
            </a:r>
            <a:r>
              <a:rPr lang="en-US" dirty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060177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623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primes_c.primes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72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Cython</a:t>
            </a:r>
            <a:r>
              <a:rPr lang="en-US" sz="2400" dirty="0"/>
              <a:t> implementation is much faster!</a:t>
            </a:r>
          </a:p>
          <a:p>
            <a:r>
              <a:rPr lang="en-US" sz="2400" dirty="0"/>
              <a:t>but…</a:t>
            </a:r>
            <a:br>
              <a:rPr lang="en-US" sz="2400" dirty="0"/>
            </a:br>
            <a:r>
              <a:rPr lang="en-US" sz="2400" dirty="0"/>
              <a:t>    how much work to get there?</a:t>
            </a:r>
            <a:br>
              <a:rPr lang="en-US" sz="2400" dirty="0"/>
            </a:br>
            <a:r>
              <a:rPr lang="en-US" sz="2400" dirty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252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71600"/>
            <a:ext cx="3887603" cy="5020574"/>
            <a:chOff x="304800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k,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p[1000]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(i &lt; k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0620" y="6084397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primes_c.pyx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6989" y="1371600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array import array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(i &lt; k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17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Motivating example:</a:t>
            </a:r>
            <a:br>
              <a:rPr lang="en-US" dirty="0"/>
            </a:br>
            <a:r>
              <a:rPr lang="en-US" dirty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8" y="1676400"/>
            <a:ext cx="5863144" cy="1820174"/>
            <a:chOff x="304800" y="1371600"/>
            <a:chExt cx="5863144" cy="1820174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800" y="1371600"/>
              <a:ext cx="5863144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primes_c.pyx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52912" y="2883997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setup.py</a:t>
              </a:r>
              <a:endParaRPr lang="nl-BE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Fairly painless,</a:t>
            </a:r>
            <a:br>
              <a:rPr lang="en-US" sz="2400" dirty="0"/>
            </a:br>
            <a:r>
              <a:rPr lang="en-US" sz="2400" dirty="0"/>
              <a:t>don't forget to</a:t>
            </a:r>
            <a:br>
              <a:rPr lang="en-US" sz="2400" dirty="0"/>
            </a:br>
            <a:r>
              <a:rPr lang="en-US" sz="2400" dirty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primes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results = primes(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5477" y="2880955"/>
              <a:ext cx="9067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primes.py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1000" y="4572000"/>
            <a:ext cx="3697651" cy="762000"/>
            <a:chOff x="3733800" y="2743200"/>
            <a:chExt cx="3697651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5238928" y="2743200"/>
              <a:ext cx="219252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Import like any</a:t>
              </a:r>
              <a:br>
                <a:rPr lang="nl-BE" dirty="0"/>
              </a:br>
              <a:r>
                <a:rPr lang="nl-BE" dirty="0" err="1"/>
                <a:t>other</a:t>
              </a:r>
              <a:r>
                <a:rPr lang="nl-BE" dirty="0"/>
                <a:t> Python module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733800" y="3066366"/>
              <a:ext cx="1505128" cy="438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3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942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&amp; </a:t>
            </a:r>
            <a:r>
              <a:rPr lang="en-US" dirty="0" err="1"/>
              <a:t>cProfile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Default: </a:t>
            </a:r>
            <a:r>
              <a:rPr lang="en-US" dirty="0" err="1"/>
              <a:t>Cython</a:t>
            </a:r>
            <a:r>
              <a:rPr lang="en-US" dirty="0"/>
              <a:t> function not visible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6996" y="2441563"/>
            <a:ext cx="5084317" cy="2585323"/>
            <a:chOff x="639108" y="4153691"/>
            <a:chExt cx="5084317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639108" y="4153691"/>
              <a:ext cx="508431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total += f(a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*dx)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total*dx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6150" y="643123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6997" y="5264154"/>
            <a:ext cx="5084318" cy="1203947"/>
            <a:chOff x="564497" y="4153691"/>
            <a:chExt cx="5084318" cy="1203947"/>
          </a:xfrm>
        </p:grpSpPr>
        <p:sp>
          <p:nvSpPr>
            <p:cNvPr id="8" name="TextBox 7"/>
            <p:cNvSpPr txBox="1"/>
            <p:nvPr/>
          </p:nvSpPr>
          <p:spPr>
            <a:xfrm>
              <a:off x="564497" y="4153691"/>
              <a:ext cx="5084318" cy="12003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quad import integrate, sin2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integrate(sin2, 0.0, 3.14)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93766" y="5049861"/>
              <a:ext cx="105400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compute.py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17144" y="3589506"/>
            <a:ext cx="28909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sz="2400" dirty="0"/>
              <a:t> will show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400" dirty="0"/>
              <a:t>, not</a:t>
            </a:r>
            <a:br>
              <a:rPr lang="nl-BE" sz="2400" dirty="0"/>
            </a:b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sin2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788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m = []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m[i].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c[i][j] = 0.0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c[i][j] += a[i][k]*b[k][j]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9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on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whole file: compiler directive </a:t>
            </a:r>
            <a:r>
              <a:rPr lang="en-US" i="1" dirty="0"/>
              <a:t>on first line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For individual functions: decorator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433352" y="2499931"/>
            <a:ext cx="5084317" cy="1758443"/>
            <a:chOff x="639108" y="4153691"/>
            <a:chExt cx="5084317" cy="1758443"/>
          </a:xfrm>
        </p:grpSpPr>
        <p:sp>
          <p:nvSpPr>
            <p:cNvPr id="5" name="TextBox 4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profile=True 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26448" y="4885576"/>
            <a:ext cx="5084317" cy="1758443"/>
            <a:chOff x="639108" y="4153691"/>
            <a:chExt cx="5084317" cy="1758443"/>
          </a:xfrm>
        </p:grpSpPr>
        <p:sp>
          <p:nvSpPr>
            <p:cNvPr id="8" name="TextBox 7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cython.profile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(True)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38527" y="3871563"/>
            <a:ext cx="219201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Caveat:</a:t>
            </a:r>
          </a:p>
          <a:p>
            <a:r>
              <a:rPr lang="en-US" dirty="0"/>
              <a:t>Python functions</a:t>
            </a:r>
            <a:br>
              <a:rPr lang="en-US" dirty="0"/>
            </a:br>
            <a:r>
              <a:rPr lang="en-US" dirty="0"/>
              <a:t>sometimes disappear</a:t>
            </a:r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89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start?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 can annotate: yellow lines "Python heavy"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81" y="2349552"/>
            <a:ext cx="5234900" cy="443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12642" y="4070866"/>
            <a:ext cx="454926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annotate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quad.pyx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169285" y="4565235"/>
            <a:ext cx="1425390" cy="1193220"/>
            <a:chOff x="7169285" y="4565235"/>
            <a:chExt cx="1425390" cy="1193220"/>
          </a:xfrm>
        </p:grpSpPr>
        <p:sp>
          <p:nvSpPr>
            <p:cNvPr id="4" name="TextBox 3"/>
            <p:cNvSpPr txBox="1"/>
            <p:nvPr/>
          </p:nvSpPr>
          <p:spPr>
            <a:xfrm>
              <a:off x="7169285" y="5389123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quad.html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endCxn id="4" idx="0"/>
            </p:cNvCxnSpPr>
            <p:nvPr/>
          </p:nvCxnSpPr>
          <p:spPr>
            <a:xfrm>
              <a:off x="7881980" y="4565235"/>
              <a:ext cx="0" cy="823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32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239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Statically defined type: used at compile time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</a:t>
            </a:r>
            <a:r>
              <a:rPr lang="en-US" dirty="0" err="1"/>
              <a:t>Cython</a:t>
            </a:r>
            <a:r>
              <a:rPr lang="en-US" dirty="0"/>
              <a:t> keyword for declaration</a:t>
            </a:r>
          </a:p>
          <a:p>
            <a:pPr lvl="1"/>
            <a:r>
              <a:rPr lang="en-US" dirty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Function parameters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Python types with C implementation:</a:t>
            </a:r>
            <a:r>
              <a:rPr lang="nl-BE" dirty="0"/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/>
              <a:t>,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>
                <a:cs typeface="Courier New" panose="02070309020205020404" pitchFamily="49" charset="0"/>
              </a:rPr>
              <a:t>, e.g.,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x[100]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26649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 results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25040" y="2869664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Array of C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/>
                <a:t>,</a:t>
              </a:r>
              <a:br>
                <a:rPr lang="en-US" dirty="0"/>
              </a:br>
              <a:r>
                <a:rPr lang="en-US" dirty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Declaration allows</a:t>
              </a:r>
              <a:br>
                <a:rPr lang="en-US" dirty="0"/>
              </a:br>
              <a:r>
                <a:rPr lang="en-US" dirty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1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C/C++ type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3749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no maximum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in Python 3, C/C++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024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casts &amp; </a:t>
            </a:r>
            <a:r>
              <a:rPr lang="en-US" dirty="0" err="1"/>
              <a:t>typedefs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  <a:p>
            <a:pPr lvl="1"/>
            <a:r>
              <a:rPr lang="en-US" dirty="0"/>
              <a:t>In 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b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</a:p>
          <a:p>
            <a:r>
              <a:rPr lang="en-US" dirty="0"/>
              <a:t>Type aliases</a:t>
            </a:r>
          </a:p>
          <a:p>
            <a:pPr lvl="1"/>
            <a:r>
              <a:rPr lang="en-US" dirty="0"/>
              <a:t>In C: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dirty="0" err="1"/>
              <a:t>struct</a:t>
            </a:r>
            <a:r>
              <a:rPr lang="en-US" dirty="0"/>
              <a:t> type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Declare and use variables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0796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Particle: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y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42727" y="2376012"/>
            <a:ext cx="3816709" cy="369332"/>
            <a:chOff x="4751785" y="3245348"/>
            <a:chExt cx="3816709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238928" y="3245348"/>
              <a:ext cx="33295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Python-like block structure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751785" y="3430014"/>
              <a:ext cx="48714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67686" y="4304504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distance(Particle p):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2713410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4601785"/>
            <a:ext cx="5315496" cy="819352"/>
            <a:chOff x="3091992" y="2293180"/>
            <a:chExt cx="5315496" cy="819352"/>
          </a:xfrm>
        </p:grpSpPr>
        <p:sp>
          <p:nvSpPr>
            <p:cNvPr id="19" name="TextBox 18"/>
            <p:cNvSpPr txBox="1"/>
            <p:nvPr/>
          </p:nvSpPr>
          <p:spPr>
            <a:xfrm>
              <a:off x="5238928" y="2743200"/>
              <a:ext cx="31685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no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dirty="0"/>
                <a:t> in type name</a:t>
              </a:r>
              <a:endParaRPr lang="nl-BE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3091992" y="2293180"/>
              <a:ext cx="2146936" cy="634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particle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particle.distance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9737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pointer variable</a:t>
            </a:r>
          </a:p>
          <a:p>
            <a:endParaRPr lang="en-US" dirty="0"/>
          </a:p>
          <a:p>
            <a:r>
              <a:rPr lang="en-US" dirty="0"/>
              <a:t>Address operator</a:t>
            </a:r>
          </a:p>
          <a:p>
            <a:endParaRPr lang="en-US" dirty="0"/>
          </a:p>
          <a:p>
            <a:r>
              <a:rPr lang="en-US" dirty="0"/>
              <a:t>Dereferencing</a:t>
            </a:r>
          </a:p>
          <a:p>
            <a:endParaRPr lang="en-US" dirty="0"/>
          </a:p>
          <a:p>
            <a:pPr lvl="1"/>
            <a:r>
              <a:rPr lang="en-US" dirty="0"/>
              <a:t>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*p, 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95601" y="2602153"/>
            <a:ext cx="2970373" cy="494252"/>
            <a:chOff x="3906569" y="2368898"/>
            <a:chExt cx="2970373" cy="494252"/>
          </a:xfrm>
        </p:grpSpPr>
        <p:sp>
          <p:nvSpPr>
            <p:cNvPr id="9" name="TextBox 8"/>
            <p:cNvSpPr txBox="1"/>
            <p:nvPr/>
          </p:nvSpPr>
          <p:spPr>
            <a:xfrm>
              <a:off x="5290097" y="2493818"/>
              <a:ext cx="15868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pointer to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906569" y="2368898"/>
              <a:ext cx="1383528" cy="309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52800" y="2117472"/>
            <a:ext cx="3519998" cy="369332"/>
            <a:chOff x="3219342" y="2493818"/>
            <a:chExt cx="351999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290097" y="2493818"/>
              <a:ext cx="14492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cs typeface="Courier New" panose="02070309020205020404" pitchFamily="49" charset="0"/>
                </a:rPr>
                <a:t> variable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219342" y="2678484"/>
              <a:ext cx="2070755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95400" y="3288268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&amp;a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431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/>
              <a:t> contains address of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43242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/>
              <a:t> is value at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Python objects expose internal data through buffer protocol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 direct access, wrap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Delivers fast direct access from generated C code to Python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4800600"/>
            <a:ext cx="5009705" cy="1477328"/>
            <a:chOff x="304800" y="4800600"/>
            <a:chExt cx="500970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4800600"/>
              <a:ext cx="500970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array.array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('d', [0.0]*1000)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compute(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memoryview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(data))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5595" y="5969478"/>
              <a:ext cx="8025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some.py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4800600"/>
            <a:ext cx="3217547" cy="1482304"/>
            <a:chOff x="304800" y="4800600"/>
            <a:chExt cx="3217547" cy="1482304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4800600"/>
              <a:ext cx="321754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compute(array)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array.shape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 array[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5975127"/>
              <a:ext cx="8678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other.pyx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3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 support the buffer protocol!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226" y="2362200"/>
            <a:ext cx="5990392" cy="3298594"/>
            <a:chOff x="304800" y="1371600"/>
            <a:chExt cx="5990392" cy="329859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5985934" cy="32932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(memoryview(a))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(double[:,::1]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0.0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i, 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in range(m):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in range(n):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[i, j]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1194" y="4362417"/>
              <a:ext cx="125399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array_sum.pyx</a:t>
              </a:r>
              <a:endParaRPr lang="nl-BE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63299" y="4845185"/>
            <a:ext cx="192116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Almost as fast as</a:t>
            </a:r>
            <a:br>
              <a:rPr lang="nl-BE" sz="2000" dirty="0"/>
            </a:b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dirty="0" err="1">
                <a:cs typeface="Courier New" panose="02070309020205020404" pitchFamily="49" charset="0"/>
              </a:rPr>
              <a:t>lots</a:t>
            </a:r>
            <a:r>
              <a:rPr lang="nl-BE" sz="2000" dirty="0">
                <a:cs typeface="Courier New" panose="02070309020205020404" pitchFamily="49" charset="0"/>
              </a:rPr>
              <a:t> </a:t>
            </a:r>
            <a:r>
              <a:rPr lang="nl-BE" sz="2000" dirty="0" err="1">
                <a:cs typeface="Courier New" panose="02070309020205020404" pitchFamily="49" charset="0"/>
              </a:rPr>
              <a:t>faster</a:t>
            </a:r>
            <a:r>
              <a:rPr lang="nl-BE" sz="2000" dirty="0">
                <a:cs typeface="Courier New" panose="02070309020205020404" pitchFamily="49" charset="0"/>
              </a:rPr>
              <a:t> </a:t>
            </a:r>
            <a:r>
              <a:rPr lang="nl-BE" sz="2000" dirty="0" err="1">
                <a:cs typeface="Courier New" panose="02070309020205020404" pitchFamily="49" charset="0"/>
              </a:rPr>
              <a:t>than</a:t>
            </a:r>
            <a:br>
              <a:rPr lang="nl-BE" sz="2000" dirty="0">
                <a:cs typeface="Courier New" panose="02070309020205020404" pitchFamily="49" charset="0"/>
              </a:rPr>
            </a:br>
            <a:r>
              <a:rPr lang="nl-BE" sz="2000" dirty="0">
                <a:cs typeface="Courier New" panose="02070309020205020404" pitchFamily="49" charset="0"/>
              </a:rPr>
              <a:t>pure Python</a:t>
            </a:r>
            <a:endParaRPr lang="en-US" sz="2000" dirty="0"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51379" y="2506592"/>
            <a:ext cx="3322050" cy="878634"/>
            <a:chOff x="3280897" y="2415994"/>
            <a:chExt cx="3322050" cy="878634"/>
          </a:xfrm>
        </p:grpSpPr>
        <p:sp>
          <p:nvSpPr>
            <p:cNvPr id="10" name="TextBox 9"/>
            <p:cNvSpPr txBox="1"/>
            <p:nvPr/>
          </p:nvSpPr>
          <p:spPr>
            <a:xfrm>
              <a:off x="5192817" y="2415994"/>
              <a:ext cx="14101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2D array,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C-contiguous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3280897" y="2739160"/>
              <a:ext cx="1911920" cy="5554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18226" y="5924145"/>
            <a:ext cx="40705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double[:, ::1] mv</a:t>
            </a:r>
            <a:r>
              <a:rPr lang="en-US" dirty="0"/>
              <a:t>    C-layout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double[::1, :] mv</a:t>
            </a:r>
            <a:r>
              <a:rPr lang="en-US" dirty="0"/>
              <a:t>    Fortran-layout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4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Fast arrays</a:t>
            </a:r>
          </a:p>
          <a:p>
            <a:pPr lvl="1"/>
            <a:r>
              <a:rPr lang="en-US" dirty="0"/>
              <a:t>Matrix operations (BLAS-like)</a:t>
            </a:r>
          </a:p>
          <a:p>
            <a:pPr lvl="1"/>
            <a:r>
              <a:rPr lang="en-US" dirty="0"/>
              <a:t>Fast Fourier Transform</a:t>
            </a:r>
          </a:p>
          <a:p>
            <a:pPr lvl="1"/>
            <a:r>
              <a:rPr lang="en-US" dirty="0"/>
              <a:t>Mathematical functions defined on arrays</a:t>
            </a:r>
          </a:p>
          <a:p>
            <a:pPr lvl="1"/>
            <a:r>
              <a:rPr lang="en-US" dirty="0"/>
              <a:t>Pseudo-random number generation to initialize arrays</a:t>
            </a:r>
          </a:p>
          <a:p>
            <a:pPr lvl="1"/>
            <a:r>
              <a:rPr lang="en-US" dirty="0"/>
              <a:t>Simple statistics</a:t>
            </a:r>
          </a:p>
          <a:p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More mathematical functions</a:t>
            </a:r>
          </a:p>
          <a:p>
            <a:pPr lvl="1"/>
            <a:r>
              <a:rPr lang="en-US" dirty="0"/>
              <a:t>Mathematical &amp; physics constants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Ordinary differential equations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Signal processing</a:t>
            </a:r>
          </a:p>
          <a:p>
            <a:pPr lvl="1"/>
            <a:r>
              <a:rPr lang="en-US" dirty="0"/>
              <a:t>Dense and sparse linear algebra</a:t>
            </a:r>
          </a:p>
          <a:p>
            <a:r>
              <a:rPr lang="en-US" dirty="0"/>
              <a:t>Pandas: 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91823" y="5832475"/>
            <a:ext cx="44623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Don't reinvent the wheel!</a:t>
            </a:r>
            <a:endParaRPr lang="nl-BE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245216" y="3689734"/>
            <a:ext cx="1781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http://scipy.org/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547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memoryview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72" y="2833991"/>
            <a:ext cx="8229600" cy="3535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Number of dimensions: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mv.ndim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2</a:t>
            </a:r>
          </a:p>
          <a:p>
            <a:r>
              <a:rPr lang="en-US" dirty="0"/>
              <a:t>Shape: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(4, 7)</a:t>
            </a:r>
          </a:p>
          <a:p>
            <a:r>
              <a:rPr lang="en-US" dirty="0"/>
              <a:t>Data type: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mv.format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'd'</a:t>
            </a:r>
          </a:p>
          <a:p>
            <a:r>
              <a:rPr lang="en-US" dirty="0">
                <a:cs typeface="Courier New" panose="02070309020205020404" pitchFamily="49" charset="0"/>
              </a:rPr>
              <a:t>Data size: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mv.itemsize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8</a:t>
            </a:r>
          </a:p>
          <a:p>
            <a:r>
              <a:rPr lang="en-US" dirty="0"/>
              <a:t>Size: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mv.nbytes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4*7*8</a:t>
            </a:r>
          </a:p>
          <a:p>
            <a:r>
              <a:rPr lang="en-US" dirty="0"/>
              <a:t>Strides: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mv.strides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(56, 8)</a:t>
            </a:r>
          </a:p>
          <a:p>
            <a:r>
              <a:rPr lang="en-US" dirty="0">
                <a:cs typeface="Courier New" panose="02070309020205020404" pitchFamily="49" charset="0"/>
              </a:rPr>
              <a:t>Read only?: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mv.readonly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False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660749"/>
            <a:ext cx="685800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(0.0, 1.0, 28).reshape(4, 7)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3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659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Pure Python</a:t>
            </a:r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Slow</a:t>
            </a:r>
          </a:p>
          <a:p>
            <a:r>
              <a:rPr lang="en-US" dirty="0"/>
              <a:t>Pure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only be called from within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Fast, </a:t>
            </a:r>
            <a:r>
              <a:rPr lang="en-US" dirty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/>
              <a:t>Python +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Can have only Python or convertible return types (e.g., no pointers)</a:t>
            </a:r>
          </a:p>
          <a:p>
            <a:pPr lvl="1"/>
            <a:r>
              <a:rPr lang="en-US" dirty="0"/>
              <a:t>Still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of input parameters</a:t>
            </a:r>
          </a:p>
          <a:p>
            <a:r>
              <a:rPr lang="en-US" dirty="0"/>
              <a:t>Result type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Optional, if applicable, inline</a:t>
            </a:r>
          </a:p>
          <a:p>
            <a:pPr lvl="1"/>
            <a:r>
              <a:rPr lang="en-US" dirty="0"/>
              <a:t>Only for simple functions</a:t>
            </a:r>
          </a:p>
          <a:p>
            <a:pPr lvl="1"/>
            <a:r>
              <a:rPr lang="en-US" dirty="0"/>
              <a:t>Eliminates function call overhead</a:t>
            </a:r>
          </a:p>
          <a:p>
            <a:pPr lvl="1"/>
            <a:r>
              <a:rPr lang="en-US" dirty="0"/>
              <a:t>May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6232" y="2306782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71580" y="1752600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74201" y="2629947"/>
            <a:ext cx="2788599" cy="634985"/>
            <a:chOff x="4623169" y="2228165"/>
            <a:chExt cx="2788599" cy="63498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23169" y="2228165"/>
              <a:ext cx="666928" cy="450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5303133"/>
            <a:ext cx="5867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 in </a:t>
            </a:r>
            <a:r>
              <a:rPr lang="en-US" dirty="0" err="1"/>
              <a:t>Cython</a:t>
            </a:r>
            <a:r>
              <a:rPr lang="en-US" dirty="0"/>
              <a:t> function is warning!</a:t>
            </a:r>
          </a:p>
          <a:p>
            <a:pPr lvl="1"/>
            <a:r>
              <a:rPr lang="en-US" dirty="0"/>
              <a:t>Not caught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/>
              <a:t> + nonsense value!</a:t>
            </a:r>
          </a:p>
          <a:p>
            <a:r>
              <a:rPr lang="en-US" dirty="0"/>
              <a:t>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/>
              <a:t> clause to signature</a:t>
            </a:r>
          </a:p>
          <a:p>
            <a:pPr lvl="1"/>
            <a:r>
              <a:rPr lang="en-US" dirty="0"/>
              <a:t>Exceptions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_average(data,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n=-1)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-1.0: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mean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m)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717529" y="4411212"/>
            <a:ext cx="1962653" cy="1524000"/>
            <a:chOff x="5290097" y="1893148"/>
            <a:chExt cx="1962653" cy="1524000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Need not return</a:t>
              </a:r>
              <a:br>
                <a:rPr lang="en-US" dirty="0"/>
              </a:br>
              <a:r>
                <a:rPr lang="en-US" dirty="0"/>
                <a:t>that value to signal</a:t>
              </a:r>
              <a:br>
                <a:rPr lang="en-US" dirty="0"/>
              </a:br>
              <a:r>
                <a:rPr lang="en-US" dirty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6271424" y="1893148"/>
              <a:ext cx="570172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958989" y="4335012"/>
            <a:ext cx="2661011" cy="1608588"/>
            <a:chOff x="5677086" y="2121748"/>
            <a:chExt cx="2661011" cy="1608588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55504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'?' if value</a:t>
              </a:r>
              <a:br>
                <a:rPr lang="en-US" dirty="0"/>
              </a:br>
              <a:r>
                <a:rPr lang="en-US" dirty="0"/>
                <a:t>is valid return</a:t>
              </a:r>
              <a:br>
                <a:rPr lang="en-US" dirty="0"/>
              </a:br>
              <a:r>
                <a:rPr lang="en-US" dirty="0"/>
                <a:t>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V="1">
              <a:off x="6454607" y="2121748"/>
              <a:ext cx="1883490" cy="685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0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types</a:t>
            </a:r>
            <a:br>
              <a:rPr lang="en-US" dirty="0"/>
            </a:br>
            <a:r>
              <a:rPr lang="en-US" dirty="0"/>
              <a:t>aka </a:t>
            </a:r>
            <a:r>
              <a:rPr lang="en-US" dirty="0" err="1"/>
              <a:t>cdef</a:t>
            </a:r>
            <a:r>
              <a:rPr lang="en-US" dirty="0"/>
              <a:t> classes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5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 access m, x, v</a:t>
            </a:r>
          </a:p>
          <a:p>
            <a:r>
              <a:rPr lang="en-US" dirty="0"/>
              <a:t>Can add arbitrary object attributes</a:t>
            </a:r>
          </a:p>
          <a:p>
            <a:r>
              <a:rPr lang="en-US" dirty="0"/>
              <a:t>Attributes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Can't access m, x, v</a:t>
            </a:r>
          </a:p>
          <a:p>
            <a:r>
              <a:rPr lang="en-US" dirty="0"/>
              <a:t>Can't add object attributes</a:t>
            </a:r>
          </a:p>
          <a:p>
            <a:r>
              <a:rPr lang="en-US" dirty="0"/>
              <a:t>Attributes in 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81600" y="1371600"/>
            <a:ext cx="3640740" cy="3048000"/>
            <a:chOff x="304800" y="1371600"/>
            <a:chExt cx="3640740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3640740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particle_c.pyx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71800" y="2200870"/>
            <a:ext cx="2913082" cy="923330"/>
            <a:chOff x="2971800" y="2200870"/>
            <a:chExt cx="2913082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597564" y="2200870"/>
              <a:ext cx="287318" cy="542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048000" y="266253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884882" y="703634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Also called </a:t>
            </a:r>
            <a:r>
              <a:rPr lang="en-US" dirty="0" err="1"/>
              <a:t>cdef</a:t>
            </a:r>
            <a:r>
              <a:rPr lang="en-US" dirty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828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by default</a:t>
            </a:r>
          </a:p>
          <a:p>
            <a:pPr lvl="1"/>
            <a:r>
              <a:rPr lang="en-US" dirty="0"/>
              <a:t>Not accessible outside class scope</a:t>
            </a:r>
          </a:p>
          <a:p>
            <a:endParaRPr lang="en-US" dirty="0"/>
          </a:p>
          <a:p>
            <a:r>
              <a:rPr lang="en-US" dirty="0"/>
              <a:t>Read only</a:t>
            </a:r>
          </a:p>
          <a:p>
            <a:pPr lvl="1"/>
            <a:r>
              <a:rPr lang="en-US" dirty="0"/>
              <a:t>Value can be used everywhere</a:t>
            </a:r>
          </a:p>
          <a:p>
            <a:endParaRPr lang="en-US" dirty="0"/>
          </a:p>
          <a:p>
            <a:r>
              <a:rPr lang="en-US" dirty="0"/>
              <a:t>Public</a:t>
            </a:r>
          </a:p>
          <a:p>
            <a:pPr lvl="1"/>
            <a:r>
              <a:rPr lang="en-US" dirty="0"/>
              <a:t>Value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</p:spTree>
    <p:extLst>
      <p:ext uri="{BB962C8B-B14F-4D97-AF65-F5344CB8AC3E}">
        <p14:creationId xmlns:p14="http://schemas.microsoft.com/office/powerpoint/2010/main" val="11283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Getter/setters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@property</a:t>
            </a:r>
            <a:r>
              <a:rPr lang="en-US" dirty="0"/>
              <a:t>: getter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var.setter</a:t>
            </a:r>
            <a:r>
              <a:rPr lang="en-US" dirty="0"/>
              <a:t>: setter</a:t>
            </a:r>
            <a:br>
              <a:rPr lang="en-US" dirty="0"/>
            </a:br>
            <a:r>
              <a:rPr lang="en-US" dirty="0"/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__get__</a:t>
            </a:r>
            <a:r>
              <a:rPr lang="en-US" dirty="0"/>
              <a:t>: getter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__set__</a:t>
            </a:r>
            <a:r>
              <a:rPr lang="en-US" dirty="0"/>
              <a:t>: setter</a:t>
            </a:r>
          </a:p>
          <a:p>
            <a:pPr lvl="1"/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599" y="2005033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@property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momentum(self):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3773841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property momentum: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__get__(self):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07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Allocating/deallocating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 method for dynamic memory allocation (e.g.,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Guaranteed to be called exactly once during construction</a:t>
            </a:r>
          </a:p>
          <a:p>
            <a:pPr lvl="1"/>
            <a:r>
              <a:rPr lang="en-US" i="1" dirty="0"/>
              <a:t>Don't </a:t>
            </a:r>
            <a:r>
              <a:rPr lang="en-US" dirty="0"/>
              <a:t>allocate memory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Avoids memory leaks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 method for memory deallocation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Guaranteed to be called exactly once during destruction</a:t>
            </a:r>
          </a:p>
          <a:p>
            <a:pPr lvl="1"/>
            <a:r>
              <a:rPr lang="en-US" dirty="0"/>
              <a:t>Avoids segmentation faults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2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using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(n, n))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np.dot(a, b)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Python/</a:t>
                      </a:r>
                      <a:r>
                        <a:rPr lang="en-US" dirty="0" err="1"/>
                        <a:t>numpy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2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Extension types can inherit from</a:t>
            </a:r>
          </a:p>
          <a:p>
            <a:pPr lvl="1"/>
            <a:r>
              <a:rPr lang="en-US" dirty="0"/>
              <a:t>Single superclass only</a:t>
            </a:r>
          </a:p>
          <a:p>
            <a:pPr lvl="1"/>
            <a:r>
              <a:rPr lang="en-US" dirty="0"/>
              <a:t>Superclass is build-in class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/>
              <a:t>), or extension type</a:t>
            </a:r>
          </a:p>
          <a:p>
            <a:pPr lvl="1"/>
            <a:r>
              <a:rPr lang="en-US" dirty="0"/>
              <a:t>Superclass can not be regular Python class</a:t>
            </a:r>
          </a:p>
          <a:p>
            <a:r>
              <a:rPr lang="en-US" dirty="0"/>
              <a:t>Python classes can inherit from extension types</a:t>
            </a:r>
          </a:p>
          <a:p>
            <a:pPr lvl="1"/>
            <a:r>
              <a:rPr lang="en-US" dirty="0"/>
              <a:t>Can not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methods from superclass</a:t>
            </a:r>
          </a:p>
          <a:p>
            <a:pPr lvl="1"/>
            <a:r>
              <a:rPr lang="en-US" dirty="0"/>
              <a:t>Can not override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methods from superclass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28655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&amp; thread safety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Python interpreter </a:t>
            </a:r>
            <a:r>
              <a:rPr lang="en-US" dirty="0" err="1"/>
              <a:t>CPython</a:t>
            </a:r>
            <a:endParaRPr lang="en-US" dirty="0"/>
          </a:p>
          <a:p>
            <a:pPr lvl="1"/>
            <a:r>
              <a:rPr lang="en-US" b="1" i="1" dirty="0"/>
              <a:t>not</a:t>
            </a:r>
            <a:r>
              <a:rPr lang="en-US" dirty="0"/>
              <a:t> thread-safe!</a:t>
            </a:r>
          </a:p>
          <a:p>
            <a:pPr lvl="1"/>
            <a:r>
              <a:rPr lang="en-US" dirty="0"/>
              <a:t>only one thread can access an object</a:t>
            </a:r>
          </a:p>
          <a:p>
            <a:pPr lvl="1"/>
            <a:r>
              <a:rPr lang="en-US" dirty="0"/>
              <a:t>enforced by the GIL (Global Interpreter Lock)</a:t>
            </a:r>
          </a:p>
          <a:p>
            <a:pPr lvl="2"/>
            <a:r>
              <a:rPr lang="en-US" dirty="0"/>
              <a:t>Okay for operations with high latency</a:t>
            </a:r>
          </a:p>
          <a:p>
            <a:pPr lvl="3"/>
            <a:r>
              <a:rPr lang="en-US" dirty="0"/>
              <a:t>I/O</a:t>
            </a:r>
          </a:p>
          <a:p>
            <a:pPr lvl="3"/>
            <a:r>
              <a:rPr lang="en-US" dirty="0"/>
              <a:t>networking</a:t>
            </a:r>
          </a:p>
          <a:p>
            <a:pPr lvl="2"/>
            <a:r>
              <a:rPr lang="en-US" b="1" i="1" dirty="0">
                <a:solidFill>
                  <a:srgbClr val="C00000"/>
                </a:solidFill>
              </a:rPr>
              <a:t>Not okay</a:t>
            </a:r>
            <a:r>
              <a:rPr lang="en-US" dirty="0"/>
              <a:t> for computationally intensive 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33833" y="5397910"/>
            <a:ext cx="55237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GIL is problematic for scientific computing!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65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 in </a:t>
            </a:r>
            <a:r>
              <a:rPr lang="en-US" dirty="0" err="1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OpenMP</a:t>
            </a:r>
            <a:r>
              <a:rPr lang="en-US" dirty="0"/>
              <a:t> under the hood</a:t>
            </a:r>
          </a:p>
          <a:p>
            <a:r>
              <a:rPr lang="en-US" dirty="0"/>
              <a:t>Single construct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dirty="0"/>
            </a:br>
            <a:r>
              <a:rPr lang="en-US" dirty="0"/>
              <a:t>implemented using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for</a:t>
            </a:r>
          </a:p>
          <a:p>
            <a:r>
              <a:rPr lang="en-US" dirty="0"/>
              <a:t>Restrictions</a:t>
            </a:r>
          </a:p>
          <a:p>
            <a:pPr lvl="1"/>
            <a:r>
              <a:rPr lang="en-US" dirty="0"/>
              <a:t>No use of Python objects in loop body!</a:t>
            </a:r>
          </a:p>
          <a:p>
            <a:pPr lvl="1"/>
            <a:r>
              <a:rPr lang="en-US" dirty="0"/>
              <a:t>Iterations must be independent</a:t>
            </a:r>
          </a:p>
          <a:p>
            <a:pPr lvl="1"/>
            <a:r>
              <a:rPr lang="en-US" dirty="0"/>
              <a:t>No break in loop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02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set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55405" y="1690689"/>
            <a:ext cx="7837402" cy="3539430"/>
            <a:chOff x="196645" y="1218739"/>
            <a:chExt cx="7837402" cy="3539430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196645" y="1218739"/>
              <a:ext cx="7837402" cy="35394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cimport cython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@cython.boundscheck(False)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cdef julia_set(double complex[:] domain, int[:] iterations):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int i, length = len(domain)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complex z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nogil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prange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(length, schedule='guided'):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domain[i]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while (iterations[i] &lt;= 300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z.real*z.real + z.imag*z.imag &lt;= 4.0):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iterations[i] += 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36570" y="1220913"/>
              <a:ext cx="79130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julia.pyx</a:t>
              </a:r>
              <a:endParaRPr lang="nl-BE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700" y="3736258"/>
            <a:ext cx="1721369" cy="2353130"/>
            <a:chOff x="156700" y="3736258"/>
            <a:chExt cx="1721369" cy="2353130"/>
          </a:xfrm>
        </p:grpSpPr>
        <p:grpSp>
          <p:nvGrpSpPr>
            <p:cNvPr id="6" name="Group 5"/>
            <p:cNvGrpSpPr/>
            <p:nvPr/>
          </p:nvGrpSpPr>
          <p:grpSpPr>
            <a:xfrm>
              <a:off x="156700" y="4414685"/>
              <a:ext cx="1721369" cy="1674703"/>
              <a:chOff x="5677086" y="1778634"/>
              <a:chExt cx="1721369" cy="167470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677086" y="2807006"/>
                <a:ext cx="17213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Context with</a:t>
                </a:r>
                <a:br>
                  <a:rPr lang="en-US" dirty="0"/>
                </a:br>
                <a:r>
                  <a:rPr lang="en-US" dirty="0"/>
                  <a:t>GIL switched off</a:t>
                </a:r>
                <a:endParaRPr lang="nl-BE" dirty="0"/>
              </a:p>
            </p:txBody>
          </p:sp>
          <p:cxnSp>
            <p:nvCxnSpPr>
              <p:cNvPr id="8" name="Straight Arrow Connector 7"/>
              <p:cNvCxnSpPr>
                <a:stCxn id="7" idx="0"/>
              </p:cNvCxnSpPr>
              <p:nvPr/>
            </p:nvCxnSpPr>
            <p:spPr>
              <a:xfrm flipV="1">
                <a:off x="6537771" y="1778634"/>
                <a:ext cx="152653" cy="10283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Left Brace 9"/>
            <p:cNvSpPr/>
            <p:nvPr/>
          </p:nvSpPr>
          <p:spPr>
            <a:xfrm>
              <a:off x="1243594" y="3736258"/>
              <a:ext cx="211581" cy="134531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32482" y="3795252"/>
            <a:ext cx="1348511" cy="2185886"/>
            <a:chOff x="490989" y="3626503"/>
            <a:chExt cx="1348511" cy="2185886"/>
          </a:xfrm>
        </p:grpSpPr>
        <p:grpSp>
          <p:nvGrpSpPr>
            <p:cNvPr id="15" name="Group 14"/>
            <p:cNvGrpSpPr/>
            <p:nvPr/>
          </p:nvGrpSpPr>
          <p:grpSpPr>
            <a:xfrm>
              <a:off x="490989" y="4240166"/>
              <a:ext cx="1348511" cy="1572223"/>
              <a:chOff x="6011375" y="1604115"/>
              <a:chExt cx="1348511" cy="157222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011375" y="2807006"/>
                <a:ext cx="134851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parallel loop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0"/>
              </p:cNvCxnSpPr>
              <p:nvPr/>
            </p:nvCxnSpPr>
            <p:spPr>
              <a:xfrm flipH="1" flipV="1">
                <a:off x="6685630" y="1604115"/>
                <a:ext cx="1" cy="1202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Left Brace 15"/>
            <p:cNvSpPr/>
            <p:nvPr/>
          </p:nvSpPr>
          <p:spPr>
            <a:xfrm flipH="1">
              <a:off x="867330" y="3626503"/>
              <a:ext cx="217751" cy="124699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186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set timings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42" y="1519805"/>
            <a:ext cx="3645307" cy="257040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/>
          <p:cNvGrpSpPr/>
          <p:nvPr/>
        </p:nvGrpSpPr>
        <p:grpSpPr>
          <a:xfrm>
            <a:off x="4689436" y="1519805"/>
            <a:ext cx="3677819" cy="2575423"/>
            <a:chOff x="4689436" y="1411653"/>
            <a:chExt cx="3677819" cy="257542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436" y="1411653"/>
              <a:ext cx="3677819" cy="2575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1507329"/>
                </p:ext>
              </p:extLst>
            </p:nvPr>
          </p:nvGraphicFramePr>
          <p:xfrm>
            <a:off x="7039896" y="2812204"/>
            <a:ext cx="957525" cy="678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" name="Equation" r:id="rId5" imgW="609480" imgH="431640" progId="Equation.3">
                    <p:embed/>
                  </p:oleObj>
                </mc:Choice>
                <mc:Fallback>
                  <p:oleObj name="Equation" r:id="rId5" imgW="60948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039896" y="2812204"/>
                          <a:ext cx="957525" cy="6782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8"/>
          <p:cNvGrpSpPr/>
          <p:nvPr/>
        </p:nvGrpSpPr>
        <p:grpSpPr>
          <a:xfrm>
            <a:off x="846242" y="4208206"/>
            <a:ext cx="3619657" cy="2515197"/>
            <a:chOff x="846242" y="4208206"/>
            <a:chExt cx="3619657" cy="25151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242" y="4208206"/>
              <a:ext cx="3619657" cy="251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5911376"/>
                </p:ext>
              </p:extLst>
            </p:nvPr>
          </p:nvGraphicFramePr>
          <p:xfrm>
            <a:off x="1492507" y="5393557"/>
            <a:ext cx="1935162" cy="677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0" name="Equation" r:id="rId8" imgW="1231560" imgH="431640" progId="Equation.3">
                    <p:embed/>
                  </p:oleObj>
                </mc:Choice>
                <mc:Fallback>
                  <p:oleObj name="Equation" r:id="rId8" imgW="123156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492507" y="5393557"/>
                          <a:ext cx="1935162" cy="6778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2133599" y="1936190"/>
            <a:ext cx="20651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Pure python: 2350 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70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schedules supported</a:t>
            </a:r>
          </a:p>
          <a:p>
            <a:pPr lvl="1"/>
            <a:r>
              <a:rPr lang="en-US" dirty="0"/>
              <a:t>static: work divided equally among threads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dynamic: work assigned to threads requesting it, default chunk size = 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guided: work assigned to threads requesting it, decreasing over time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runtime: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omp.set_schedule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,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OMP_SCHEDULE</a:t>
            </a:r>
            <a:r>
              <a:rPr lang="en-US" dirty="0"/>
              <a:t> environment variable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799303" y="2713703"/>
            <a:ext cx="5530644" cy="344129"/>
            <a:chOff x="1799303" y="2713703"/>
            <a:chExt cx="5530644" cy="344129"/>
          </a:xfrm>
        </p:grpSpPr>
        <p:sp>
          <p:nvSpPr>
            <p:cNvPr id="5" name="Rectangle 4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96845" y="3793509"/>
            <a:ext cx="5530644" cy="344129"/>
            <a:chOff x="1799303" y="2713703"/>
            <a:chExt cx="5530644" cy="344129"/>
          </a:xfrm>
        </p:grpSpPr>
        <p:sp>
          <p:nvSpPr>
            <p:cNvPr id="23" name="Rectangle 22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94387" y="4944164"/>
            <a:ext cx="5530644" cy="344129"/>
            <a:chOff x="1799303" y="2713703"/>
            <a:chExt cx="5530644" cy="344129"/>
          </a:xfrm>
        </p:grpSpPr>
        <p:sp>
          <p:nvSpPr>
            <p:cNvPr id="40" name="Rectangle 39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696928" y="6113109"/>
            <a:ext cx="17679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Cfr</a:t>
            </a:r>
            <a:r>
              <a:rPr lang="en-US" sz="2400" dirty="0"/>
              <a:t>. </a:t>
            </a:r>
            <a:r>
              <a:rPr lang="en-US" sz="2400" dirty="0" err="1"/>
              <a:t>OpenMP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91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Inferred automatically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55405" y="2388779"/>
            <a:ext cx="6232796" cy="2800767"/>
            <a:chOff x="196645" y="1218739"/>
            <a:chExt cx="6232796" cy="2800767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6232796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libc.math cimport sqrt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cpdef double compute_pi(long 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delta = 1.0/n, total_sum = 0.0, x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long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nogil: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prange(n, schedule='static'):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x = -1.0 + i*delta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total_sum += sqrt(1.0 - x*x)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4.0*total_sum/n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35589" y="1220913"/>
              <a:ext cx="887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pi_lib.pyx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95485" y="4611329"/>
            <a:ext cx="2726196" cy="1526823"/>
            <a:chOff x="3195485" y="4611329"/>
            <a:chExt cx="2726196" cy="1526823"/>
          </a:xfrm>
        </p:grpSpPr>
        <p:sp>
          <p:nvSpPr>
            <p:cNvPr id="7" name="Oval 6"/>
            <p:cNvSpPr/>
            <p:nvPr/>
          </p:nvSpPr>
          <p:spPr>
            <a:xfrm>
              <a:off x="3569110" y="4611329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10" idx="0"/>
              <a:endCxn id="7" idx="4"/>
            </p:cNvCxnSpPr>
            <p:nvPr/>
          </p:nvCxnSpPr>
          <p:spPr>
            <a:xfrm flipH="1" flipV="1">
              <a:off x="3760839" y="4866967"/>
              <a:ext cx="797744" cy="901853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95485" y="5768820"/>
              <a:ext cx="2726196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Reduction on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1059" y="4404852"/>
            <a:ext cx="2430987" cy="1733300"/>
            <a:chOff x="3195485" y="4404852"/>
            <a:chExt cx="2430987" cy="1733300"/>
          </a:xfrm>
        </p:grpSpPr>
        <p:sp>
          <p:nvSpPr>
            <p:cNvPr id="14" name="Oval 13"/>
            <p:cNvSpPr/>
            <p:nvPr/>
          </p:nvSpPr>
          <p:spPr>
            <a:xfrm>
              <a:off x="5243014" y="4404852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6" idx="0"/>
              <a:endCxn id="14" idx="4"/>
            </p:cNvCxnSpPr>
            <p:nvPr/>
          </p:nvCxnSpPr>
          <p:spPr>
            <a:xfrm flipV="1">
              <a:off x="4057356" y="4660490"/>
              <a:ext cx="1377387" cy="1108330"/>
            </a:xfrm>
            <a:prstGeom prst="straightConnector1">
              <a:avLst/>
            </a:prstGeom>
            <a:ln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95485" y="5768820"/>
              <a:ext cx="172374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dirty="0"/>
                <a:t> thread-private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831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Extension</a:t>
            </a:r>
            <a:r>
              <a:rPr lang="en-US" dirty="0"/>
              <a:t> for specifying extra options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45573" y="2388779"/>
            <a:ext cx="7590539" cy="2554545"/>
            <a:chOff x="196645" y="1218739"/>
            <a:chExt cx="7590539" cy="2554545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7590539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distutils.core import setup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distutils.extension import Extension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Cython.Distutils import build_ext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cmdclass={'build_ext': build_ext},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ext_modules=[Extension('pi_lib', ['pi_lib.pyx'],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extra_compile_args=['-fopenmp'],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extra_link_args=['-fopenmp'])]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61269" y="1220913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setup.py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44363" y="4676684"/>
            <a:ext cx="1551499" cy="1247001"/>
            <a:chOff x="5290097" y="1893148"/>
            <a:chExt cx="1551499" cy="1247001"/>
          </a:xfrm>
        </p:grpSpPr>
        <p:sp>
          <p:nvSpPr>
            <p:cNvPr id="8" name="TextBox 7"/>
            <p:cNvSpPr txBox="1"/>
            <p:nvPr/>
          </p:nvSpPr>
          <p:spPr>
            <a:xfrm>
              <a:off x="5290097" y="2493818"/>
              <a:ext cx="133690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compile and</a:t>
              </a:r>
            </a:p>
            <a:p>
              <a:r>
                <a:rPr lang="en-US" dirty="0"/>
                <a:t>link options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5958549" y="1893148"/>
              <a:ext cx="883047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274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06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&amp; </a:t>
            </a:r>
            <a:r>
              <a:rPr lang="en-US" dirty="0" err="1"/>
              <a:t>numexpr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numexpr</a:t>
            </a:r>
            <a:r>
              <a:rPr lang="en-US" dirty="0"/>
              <a:t> evaluates &amp; compiles </a:t>
            </a:r>
            <a:r>
              <a:rPr lang="en-US" dirty="0" err="1"/>
              <a:t>numpy</a:t>
            </a:r>
            <a:r>
              <a:rPr lang="en-US" dirty="0"/>
              <a:t> expression</a:t>
            </a:r>
          </a:p>
          <a:p>
            <a:pPr lvl="1"/>
            <a:r>
              <a:rPr lang="en-US" dirty="0"/>
              <a:t>can speed up computations</a:t>
            </a:r>
          </a:p>
          <a:p>
            <a:pPr lvl="1"/>
            <a:r>
              <a:rPr lang="en-US" dirty="0"/>
              <a:t>can conserve memory</a:t>
            </a:r>
          </a:p>
          <a:p>
            <a:r>
              <a:rPr lang="en-US" dirty="0"/>
              <a:t>Can use Intel's VML library</a:t>
            </a:r>
          </a:p>
          <a:p>
            <a:pPr lvl="1"/>
            <a:r>
              <a:rPr lang="en-US" dirty="0"/>
              <a:t>automatic multithreading</a:t>
            </a:r>
          </a:p>
          <a:p>
            <a:r>
              <a:rPr lang="en-US" dirty="0"/>
              <a:t>Restrictions</a:t>
            </a:r>
          </a:p>
          <a:p>
            <a:pPr lvl="1"/>
            <a:r>
              <a:rPr lang="en-US" dirty="0"/>
              <a:t>element-wise operators only</a:t>
            </a:r>
          </a:p>
          <a:p>
            <a:pPr lvl="1"/>
            <a:r>
              <a:rPr lang="en-US" dirty="0"/>
              <a:t>(hyper)</a:t>
            </a:r>
            <a:r>
              <a:rPr lang="en-US" dirty="0" err="1"/>
              <a:t>trigoniometric</a:t>
            </a:r>
            <a:r>
              <a:rPr lang="en-US" dirty="0"/>
              <a:t> functions + inverse</a:t>
            </a:r>
          </a:p>
          <a:p>
            <a:pPr lvl="1"/>
            <a:r>
              <a:rPr lang="en-US" dirty="0"/>
              <a:t>logarithmic &amp; exponential,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lvl="1"/>
            <a:r>
              <a:rPr lang="en-US" dirty="0"/>
              <a:t>accumulation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420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types and import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Only needed when C-level access is required!</a:t>
            </a:r>
          </a:p>
          <a:p>
            <a:r>
              <a:rPr lang="en-US" dirty="0"/>
              <a:t>Implementation files: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Implementation of all functions, except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</a:p>
          <a:p>
            <a:pPr lvl="1"/>
            <a:r>
              <a:rPr lang="en-US" dirty="0"/>
              <a:t>Class definitions, but not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attributes</a:t>
            </a:r>
          </a:p>
          <a:p>
            <a:r>
              <a:rPr lang="en-US" dirty="0"/>
              <a:t>Declarations files: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C-level declarations: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Implementation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/>
              <a:t> functions</a:t>
            </a:r>
          </a:p>
          <a:p>
            <a:r>
              <a:rPr lang="en-US" dirty="0"/>
              <a:t>Declaration file + implementation file</a:t>
            </a:r>
            <a:br>
              <a:rPr lang="en-US" dirty="0"/>
            </a:br>
            <a:r>
              <a:rPr lang="en-US" dirty="0"/>
              <a:t>              = one namespace!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cimport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Declaration/implementation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" y="1676400"/>
            <a:ext cx="4751622" cy="4278094"/>
            <a:chOff x="304800" y="1371600"/>
            <a:chExt cx="4751622" cy="4278094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304800" y="1371600"/>
              <a:ext cx="4751622" cy="42780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….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5341414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2322255"/>
            <a:ext cx="4751622" cy="2554545"/>
            <a:chOff x="304800" y="1371600"/>
            <a:chExt cx="4751622" cy="2554545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4751622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3612573"/>
              <a:ext cx="120795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particle_c.pxd</a:t>
              </a:r>
              <a:endParaRPr lang="nl-BE" sz="1400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762000" y="3091669"/>
            <a:ext cx="2514600" cy="413531"/>
          </a:xfrm>
          <a:prstGeom prst="line">
            <a:avLst/>
          </a:prstGeom>
          <a:ln w="38100">
            <a:solidFill>
              <a:srgbClr val="C0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00400" y="5247409"/>
            <a:ext cx="5368777" cy="1081787"/>
            <a:chOff x="304800" y="2848954"/>
            <a:chExt cx="5368777" cy="1081787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304800" y="2848954"/>
              <a:ext cx="5368777" cy="1077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particle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Particle,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4800" y="3622964"/>
              <a:ext cx="125130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simulation.pyx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3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173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Fairly simple to use</a:t>
            </a:r>
          </a:p>
          <a:p>
            <a:pPr lvl="2"/>
            <a:r>
              <a:rPr lang="en-US" dirty="0"/>
              <a:t>Offers excellent speedups when use wisely</a:t>
            </a:r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Good understanding of Python and C/C++</a:t>
            </a:r>
          </a:p>
          <a:p>
            <a:pPr lvl="2"/>
            <a:r>
              <a:rPr lang="en-US" dirty="0"/>
              <a:t>Python only!</a:t>
            </a:r>
          </a:p>
          <a:p>
            <a:r>
              <a:rPr lang="en-US" dirty="0"/>
              <a:t>Features not covered here: wrapping C/C++ code</a:t>
            </a:r>
          </a:p>
          <a:p>
            <a:pPr lvl="1"/>
            <a:r>
              <a:rPr lang="en-US" dirty="0"/>
              <a:t>Pro: low overhead compared to, e.g., SWIG</a:t>
            </a:r>
          </a:p>
          <a:p>
            <a:pPr lvl="1"/>
            <a:r>
              <a:rPr lang="en-US" dirty="0"/>
              <a:t>Con: quite some code to write manually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website:</a:t>
            </a:r>
            <a:br>
              <a:rPr lang="en-US" dirty="0"/>
            </a:br>
            <a:r>
              <a:rPr lang="en-US" dirty="0">
                <a:hlinkClick r:id="rId2"/>
              </a:rPr>
              <a:t>http://cython.org/</a:t>
            </a:r>
            <a:r>
              <a:rPr lang="en-US" dirty="0"/>
              <a:t> </a:t>
            </a:r>
          </a:p>
          <a:p>
            <a:r>
              <a:rPr lang="en-US" dirty="0" err="1"/>
              <a:t>Cython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http://docs.cython.org/</a:t>
            </a:r>
            <a:r>
              <a:rPr lang="en-US" dirty="0"/>
              <a:t> </a:t>
            </a:r>
          </a:p>
          <a:p>
            <a:r>
              <a:rPr lang="en-US" dirty="0"/>
              <a:t>Smith, Kurt (2015) </a:t>
            </a:r>
            <a:r>
              <a:rPr lang="en-US" i="1" dirty="0" err="1"/>
              <a:t>Cython</a:t>
            </a:r>
            <a:r>
              <a:rPr lang="en-US" dirty="0"/>
              <a:t>, O'Reilly Media, ISBN </a:t>
            </a:r>
            <a:r>
              <a:rPr lang="nl-BE" dirty="0"/>
              <a:t> 978-1491901557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Interfacing Python and C/C++/Fortran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200" dirty="0">
                <a:hlinkClick r:id="rId2"/>
              </a:rPr>
              <a:t>https://github.com/gjbex/training-material/tree/master/Python/Interfacing_C_C%2B%2B_Fortran</a:t>
            </a:r>
            <a:r>
              <a:rPr lang="en-US" sz="12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89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typically much slower than C/C++/Fortran</a:t>
            </a:r>
          </a:p>
          <a:p>
            <a:pPr lvl="1"/>
            <a:r>
              <a:rPr lang="en-US" dirty="0"/>
              <a:t>Implement </a:t>
            </a:r>
            <a:r>
              <a:rPr lang="en-US" i="1" dirty="0">
                <a:solidFill>
                  <a:srgbClr val="FF0000"/>
                </a:solidFill>
              </a:rPr>
              <a:t>performance critical code </a:t>
            </a:r>
            <a:r>
              <a:rPr lang="en-US" dirty="0"/>
              <a:t>in C/C++/Fortran</a:t>
            </a:r>
          </a:p>
          <a:p>
            <a:r>
              <a:rPr lang="en-US" dirty="0"/>
              <a:t>Python is excellent glue language/prototyping environment</a:t>
            </a:r>
          </a:p>
          <a:p>
            <a:pPr lvl="1"/>
            <a:r>
              <a:rPr lang="en-US" dirty="0"/>
              <a:t>Use existing shared libraries</a:t>
            </a:r>
          </a:p>
          <a:p>
            <a:pPr lvl="1"/>
            <a:r>
              <a:rPr lang="en-US" dirty="0"/>
              <a:t>Wrap your own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  <a:hlinkClick r:id="rId2" action="ppaction://hlinksldjump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in Python standard library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Quite straightforward</a:t>
            </a:r>
          </a:p>
          <a:p>
            <a:pPr lvl="1"/>
            <a:r>
              <a:rPr lang="en-US" dirty="0"/>
              <a:t>Part of standard distribution, so readily available</a:t>
            </a:r>
          </a:p>
          <a:p>
            <a:r>
              <a:rPr lang="en-US" dirty="0">
                <a:hlinkClick r:id="rId3" action="ppaction://hlinksldjump"/>
              </a:rPr>
              <a:t>SWIG</a:t>
            </a:r>
            <a:r>
              <a:rPr lang="en-US" dirty="0"/>
              <a:t> (Simplified Wrapper and Interface Generator)</a:t>
            </a:r>
          </a:p>
          <a:p>
            <a:pPr lvl="1"/>
            <a:r>
              <a:rPr lang="en-US" dirty="0"/>
              <a:t>More complex</a:t>
            </a:r>
          </a:p>
          <a:p>
            <a:pPr lvl="1"/>
            <a:r>
              <a:rPr lang="en-US" dirty="0"/>
              <a:t>Supports C++</a:t>
            </a:r>
          </a:p>
          <a:p>
            <a:pPr lvl="1"/>
            <a:r>
              <a:rPr lang="en-US" dirty="0"/>
              <a:t>Can make many languages interface with C/C++, e.g., Perl, Ruby, </a:t>
            </a:r>
            <a:r>
              <a:rPr lang="en-US" dirty="0" err="1"/>
              <a:t>Tcl</a:t>
            </a:r>
            <a:r>
              <a:rPr lang="en-US" dirty="0"/>
              <a:t>, </a:t>
            </a:r>
            <a:r>
              <a:rPr lang="en-US" dirty="0" err="1"/>
              <a:t>Lua</a:t>
            </a:r>
            <a:r>
              <a:rPr lang="en-US" dirty="0"/>
              <a:t>, Octave, R, Java,…</a:t>
            </a:r>
          </a:p>
          <a:p>
            <a:r>
              <a:rPr lang="en-US" dirty="0">
                <a:hlinkClick r:id="rId4" action="ppaction://hlinksldjump"/>
              </a:rPr>
              <a:t>f2py</a:t>
            </a:r>
            <a:endParaRPr lang="en-US" dirty="0"/>
          </a:p>
          <a:p>
            <a:pPr lvl="1"/>
            <a:r>
              <a:rPr lang="en-US" dirty="0"/>
              <a:t>Fortran 90/95, some 2003</a:t>
            </a:r>
          </a:p>
          <a:p>
            <a:pPr lvl="1"/>
            <a:r>
              <a:rPr lang="en-US" dirty="0"/>
              <a:t>Quite straightforward</a:t>
            </a:r>
          </a:p>
          <a:p>
            <a:r>
              <a:rPr lang="en-US" dirty="0"/>
              <a:t>BOOST</a:t>
            </a:r>
          </a:p>
          <a:p>
            <a:pPr lvl="1"/>
            <a:r>
              <a:rPr lang="en-US" dirty="0"/>
              <a:t>Two-way integration between C++ and Python</a:t>
            </a:r>
          </a:p>
          <a:p>
            <a:pPr lvl="1"/>
            <a:r>
              <a:rPr lang="en-US" dirty="0"/>
              <a:t>May be overkill, harder to use, let's not go there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739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𝑟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355219" y="2636912"/>
            <a:ext cx="6169109" cy="3793232"/>
            <a:chOff x="1281004" y="2948136"/>
            <a:chExt cx="6169109" cy="3793232"/>
          </a:xfrm>
        </p:grpSpPr>
        <p:pic>
          <p:nvPicPr>
            <p:cNvPr id="1026" name="Picture 2" descr="http://www.upscale.utoronto.ca/GeneralInterest/Harrison/Chaos/Logistic/logistic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948136"/>
              <a:ext cx="5686425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numexpr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operation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arithmetic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15421" y="2354301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masked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ne.evaluate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('where(a &gt; 0.5, 1.0, -1.0)')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3235" y="3626521"/>
            <a:ext cx="39837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core: 10 % faster than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np.where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5421" y="4412415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ne.evaluate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('3*a + b*c**3')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5245956"/>
            <a:ext cx="36331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core: 22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faster than </a:t>
            </a:r>
            <a:r>
              <a:rPr lang="en-US" dirty="0" err="1"/>
              <a:t>numpy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86216" y="1899491"/>
            <a:ext cx="2202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1000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1000 matrices</a:t>
            </a:r>
          </a:p>
        </p:txBody>
      </p:sp>
    </p:spTree>
    <p:extLst>
      <p:ext uri="{BB962C8B-B14F-4D97-AF65-F5344CB8AC3E}">
        <p14:creationId xmlns:p14="http://schemas.microsoft.com/office/powerpoint/2010/main" val="245265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logistic map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91677" y="1541691"/>
            <a:ext cx="6112571" cy="2031325"/>
            <a:chOff x="691677" y="1541691"/>
            <a:chExt cx="6112571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11257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x = r*x*(1.0 - x);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8578" y="3212976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logistic_map.c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677" y="3845947"/>
            <a:ext cx="5974713" cy="1754326"/>
            <a:chOff x="691677" y="1541691"/>
            <a:chExt cx="5974713" cy="1754326"/>
          </a:xfrm>
        </p:grpSpPr>
        <p:sp>
          <p:nvSpPr>
            <p:cNvPr id="9" name="TextBox 8"/>
            <p:cNvSpPr txBox="1"/>
            <p:nvPr/>
          </p:nvSpPr>
          <p:spPr>
            <a:xfrm>
              <a:off x="691677" y="1541691"/>
              <a:ext cx="5974713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LOG_MAP_HDR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#define LOG_MAP_HDR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1059" y="292494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logistic_map.h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89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shared library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0161" y="1550237"/>
            <a:ext cx="8318303" cy="4524315"/>
            <a:chOff x="691677" y="1541691"/>
            <a:chExt cx="8318303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831830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CC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gcc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CFLAGS = -O2 -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CPPFLAGS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logistic_map.o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libmy_stuff.so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libmy_stuff.so: $(OBJS)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$(CC) $(CFLAGS)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$(LDFLAGS) $(LIBS)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rm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-f *.o libmy_stuff.so core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29318" y="570109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11459" y="2051556"/>
            <a:ext cx="14284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For </a:t>
            </a:r>
            <a:r>
              <a:rPr lang="en-US" sz="2000" dirty="0" err="1"/>
              <a:t>gcc</a:t>
            </a:r>
            <a:r>
              <a:rPr lang="en-US" sz="2000" dirty="0"/>
              <a:t> 4.6+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132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32248"/>
            <a:ext cx="8229600" cy="4525963"/>
          </a:xfrm>
        </p:spPr>
        <p:txBody>
          <a:bodyPr/>
          <a:lstStyle/>
          <a:p>
            <a:r>
              <a:rPr lang="en-US" dirty="0"/>
              <a:t>Best to do with C main function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30161" y="1844824"/>
            <a:ext cx="6388287" cy="4801314"/>
            <a:chOff x="691677" y="1541691"/>
            <a:chExt cx="6388287" cy="4801314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388287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logistic_map.h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x0 = 0.5, r = 3.2,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&gt; 1)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x0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&gt; 2)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[2]);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(x0, r, 1000);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("lm(%lf, %lf) = %lf\n", x0, r, x);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3061" y="598710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log_map_main.c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4783" y="1988840"/>
            <a:ext cx="500970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–O2 –o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log_map_test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log_map_main.c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–L. –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lmy_stuff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4437112"/>
            <a:ext cx="45718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Better: write some unit test (</a:t>
            </a:r>
            <a:r>
              <a:rPr lang="en-US" sz="2400" dirty="0" err="1"/>
              <a:t>CUnit</a:t>
            </a:r>
            <a:r>
              <a:rPr lang="en-US" sz="2400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830" y="1239143"/>
            <a:ext cx="2067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Best done in C!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library from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Simplest option: using </a:t>
            </a:r>
            <a:r>
              <a:rPr lang="en-US" dirty="0" err="1"/>
              <a:t>ctypes</a:t>
            </a:r>
            <a:r>
              <a:rPr lang="en-US" dirty="0"/>
              <a:t> in 4 easy steps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ctypes</a:t>
            </a:r>
            <a:r>
              <a:rPr lang="en-US" dirty="0"/>
              <a:t> module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Load shared library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Retrieve function and set its attributes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Use function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12472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cdll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404508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(), 'libmy_stuff.so')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my_stuff_lib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cdll.LoadLibrary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6" y="4526916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my_stuff_lib.log_map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log_map.argtypes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log_map.restype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73735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(0.5, 3.2, 1000))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5" grpId="0"/>
      <p:bldP spid="6" grpId="0"/>
      <p:bldP spid="7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30161" y="1701963"/>
            <a:ext cx="8180445" cy="3970318"/>
            <a:chOff x="691677" y="1541691"/>
            <a:chExt cx="8180445" cy="3970318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8180445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os.path.join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os.getcwd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(), 'libmy_stuff.so')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my_stuff_lib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my_stuff_lib.log_map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log_map.argtypes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log_map.restype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(0.5, 3.2, 1000))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46986" y="5158028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log_map.py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406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types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31640" y="1576471"/>
          <a:ext cx="6336704" cy="4660841"/>
        </p:xfrm>
        <a:graphic>
          <a:graphicData uri="http://schemas.openxmlformats.org/drawingml/2006/table">
            <a:tbl>
              <a:tblPr/>
              <a:tblGrid>
                <a:gridCol w="1520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4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1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7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ctypes</a:t>
                      </a:r>
                      <a:r>
                        <a:rPr lang="en-US" sz="1300" dirty="0">
                          <a:effectLst/>
                        </a:rPr>
                        <a:t>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Python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 dirty="0" err="1">
                          <a:solidFill>
                            <a:srgbClr val="355F7C"/>
                          </a:solidFill>
                          <a:effectLst/>
                          <a:hlinkClick r:id="rId2" tooltip="ctypes.c_bool"/>
                        </a:rPr>
                        <a:t>c_bool</a:t>
                      </a:r>
                      <a:endParaRPr lang="en-US" sz="1300" u="none" dirty="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_Bool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bool (1)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3" tooltip="ctypes.c_char"/>
                        </a:rPr>
                        <a:t>c_char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76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4" tooltip="ctypes.c_wchar"/>
                        </a:rPr>
                        <a:t>c_wchar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unicode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5" tooltip="ctypes.c_byte"/>
                        </a:rPr>
                        <a:t>c_byte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6" tooltip="ctypes.c_ubyte"/>
                        </a:rPr>
                        <a:t>c_ubyte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7" tooltip="ctypes.c_short"/>
                        </a:rPr>
                        <a:t>c_short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8" tooltip="ctypes.c_ushort"/>
                        </a:rPr>
                        <a:t>c_ushort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9" tooltip="ctypes.c_int"/>
                        </a:rPr>
                        <a:t>c_int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0" tooltip="ctypes.c_uint"/>
                        </a:rPr>
                        <a:t>c_uint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1" tooltip="ctypes.c_long"/>
                        </a:rPr>
                        <a:t>c_long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2" tooltip="ctypes.c_ulong"/>
                        </a:rPr>
                        <a:t>c_ulong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3" tooltip="ctypes.c_longlong"/>
                        </a:rPr>
                        <a:t>c_longlong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__int64 or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4" tooltip="ctypes.c_ulonglong"/>
                        </a:rPr>
                        <a:t>c_ulonglong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__int64 or unsigned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5" tooltip="ctypes.c_float"/>
                        </a:rPr>
                        <a:t>c_float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6" tooltip="ctypes.c_double"/>
                        </a:rPr>
                        <a:t>c_double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7" tooltip="ctypes.c_longdouble"/>
                        </a:rPr>
                        <a:t>c_longdouble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 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8" tooltip="ctypes.c_char_p"/>
                        </a:rPr>
                        <a:t>c_char_p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string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9" tooltip="ctypes.c_wchar_p"/>
                        </a:rPr>
                        <a:t>c_wchar_p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unicode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20" tooltip="ctypes.c_void_p"/>
                        </a:rPr>
                        <a:t>c_void_p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void *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err="1">
                          <a:effectLst/>
                        </a:rPr>
                        <a:t>int</a:t>
                      </a:r>
                      <a:r>
                        <a:rPr lang="en-US" sz="1300" dirty="0">
                          <a:effectLst/>
                        </a:rPr>
                        <a:t>/long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6563" y="142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2931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structures: points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79335" y="4562326"/>
            <a:ext cx="6388287" cy="2031325"/>
            <a:chOff x="691677" y="1541691"/>
            <a:chExt cx="6388287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388287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distance(Point p1, Point p2)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((p1.x - p2.x)*(p1.x - p2.x)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(p1.y - p2.y)*(p1.y - p2.y));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2160" y="321297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624" y="1516520"/>
            <a:ext cx="6369168" cy="2862322"/>
            <a:chOff x="691677" y="1412776"/>
            <a:chExt cx="6369168" cy="2862322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369168" cy="2862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POINT_HDR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#define POINT_HDR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Point;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distance(Point p1, Point p2);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03534" y="393305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9147" y="6356350"/>
            <a:ext cx="2133600" cy="365125"/>
          </a:xfrm>
        </p:spPr>
        <p:txBody>
          <a:bodyPr/>
          <a:lstStyle/>
          <a:p>
            <a:fld id="{D68CEE66-F348-4858-AA29-B71D1B0EBBA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264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structures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0161" y="1412776"/>
            <a:ext cx="7766870" cy="5082536"/>
            <a:chOff x="691677" y="1252504"/>
            <a:chExt cx="7766870" cy="508253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66870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Structure,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Structure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class Point(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Structure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_fields_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('x',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('y',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]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distance.argtypes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[Point, Point]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…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distance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p1 = Point(3.0, 4.0)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p2 = Point(-1.0, 5.0)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 = distance(p1, p2)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81788" y="599648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point.py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8470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arrays: statistics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53819" y="2204864"/>
            <a:ext cx="6250429" cy="4524315"/>
            <a:chOff x="691677" y="1541691"/>
            <a:chExt cx="6250429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250429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Stats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sum = 0.0, sum2 = 0.0;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sum2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]*data[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sum/n;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(sum2/n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76690" y="5712012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95936" y="1238236"/>
            <a:ext cx="4733988" cy="1758716"/>
            <a:chOff x="691677" y="1537301"/>
            <a:chExt cx="4733988" cy="175871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541691"/>
              <a:ext cx="4733988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2631" y="1537301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arrays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79512" y="1412776"/>
            <a:ext cx="5492209" cy="5078313"/>
            <a:chOff x="691677" y="1252504"/>
            <a:chExt cx="5492209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5492209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_stats = None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global _stats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_stats is None: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lib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lib.stats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stats.restype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stats.argtypes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_stats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stats(d, 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3611" y="5979394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stats.py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35570" y="4966401"/>
            <a:ext cx="26849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Varies with data size,</a:t>
            </a:r>
            <a:br>
              <a:rPr lang="en-US" sz="2000" dirty="0"/>
            </a:br>
            <a:r>
              <a:rPr lang="en-US" sz="2000" dirty="0"/>
              <a:t>hence wrapper function</a:t>
            </a:r>
            <a:br>
              <a:rPr lang="en-US" sz="2000" dirty="0"/>
            </a:br>
            <a:r>
              <a:rPr lang="en-US" sz="2000" dirty="0"/>
              <a:t>to set type to right size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491446" y="2060848"/>
            <a:ext cx="4127455" cy="1800200"/>
            <a:chOff x="4491446" y="2060848"/>
            <a:chExt cx="4127455" cy="1800200"/>
          </a:xfrm>
        </p:grpSpPr>
        <p:sp>
          <p:nvSpPr>
            <p:cNvPr id="6" name="TextBox 5"/>
            <p:cNvSpPr txBox="1"/>
            <p:nvPr/>
          </p:nvSpPr>
          <p:spPr>
            <a:xfrm>
              <a:off x="6156176" y="2060848"/>
              <a:ext cx="246272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Python type for array: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* n</a:t>
              </a: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4491446" y="2399402"/>
              <a:ext cx="1664730" cy="1461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&amp;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Intel distribution for Python</a:t>
            </a:r>
          </a:p>
          <a:p>
            <a:pPr lvl="1"/>
            <a:r>
              <a:rPr lang="en-US" dirty="0"/>
              <a:t>stand-alone installer</a:t>
            </a:r>
          </a:p>
          <a:p>
            <a:pPr lvl="1"/>
            <a:r>
              <a:rPr lang="en-US" dirty="0" err="1"/>
              <a:t>conda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Optimized libraries, e.g.,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optimization/extensions, e.g., </a:t>
            </a:r>
            <a:r>
              <a:rPr lang="en-US" dirty="0" err="1"/>
              <a:t>numpy.random_intel</a:t>
            </a:r>
            <a:endParaRPr lang="en-US" dirty="0"/>
          </a:p>
          <a:p>
            <a:pPr lvl="1"/>
            <a:r>
              <a:rPr lang="en-US" dirty="0"/>
              <a:t>thread scheduling with TBB</a:t>
            </a:r>
          </a:p>
          <a:p>
            <a:pPr lvl="1"/>
            <a:r>
              <a:rPr lang="en-US" dirty="0"/>
              <a:t>optimized mpi4py using Intel MPI</a:t>
            </a:r>
          </a:p>
          <a:p>
            <a:pPr lvl="1"/>
            <a:r>
              <a:rPr lang="en-US" dirty="0"/>
              <a:t>optimized </a:t>
            </a:r>
            <a:r>
              <a:rPr lang="en-US" dirty="0" err="1"/>
              <a:t>scikit</a:t>
            </a:r>
            <a:r>
              <a:rPr lang="en-US" dirty="0"/>
              <a:t>-learn through </a:t>
            </a:r>
            <a:r>
              <a:rPr lang="en-US" dirty="0" err="1"/>
              <a:t>pyDAAL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2989736"/>
            <a:ext cx="5832648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--add channels  intel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install  intelpython3_full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1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the math…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17337" y="1833786"/>
            <a:ext cx="8331127" cy="3539430"/>
            <a:chOff x="691677" y="1252504"/>
            <a:chExt cx="8331127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8331127" cy="35394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print('mean 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{2}'.format(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3.5, -1.0, -3.0)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print('mean 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{2}'.format(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(3.0, 4.0, 5.0)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print('mean 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{2}'.format(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42142" y="1256289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235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ctypes</a:t>
            </a:r>
            <a:r>
              <a:rPr lang="en-US" dirty="0"/>
              <a:t>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Interacting with C and C shared libraries is relatively straightforward</a:t>
            </a:r>
          </a:p>
          <a:p>
            <a:r>
              <a:rPr lang="en-US" dirty="0"/>
              <a:t>Proper data type mapping helps a lot</a:t>
            </a:r>
          </a:p>
          <a:p>
            <a:pPr lvl="1"/>
            <a:r>
              <a:rPr lang="en-US" dirty="0"/>
              <a:t>Map C structures to Python classes (inherit 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ctype.Structure</a:t>
            </a:r>
            <a:r>
              <a:rPr lang="en-US" dirty="0"/>
              <a:t>)</a:t>
            </a:r>
          </a:p>
          <a:p>
            <a:r>
              <a:rPr lang="en-US" dirty="0"/>
              <a:t>Arrays are a nuisance</a:t>
            </a:r>
          </a:p>
          <a:p>
            <a:pPr lvl="1"/>
            <a:r>
              <a:rPr lang="en-US" dirty="0"/>
              <a:t>Write wrapper function that constructs and assigns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&amp; C++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9054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class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99592" y="3305824"/>
            <a:ext cx="6939720" cy="3416320"/>
            <a:chOff x="691677" y="1541691"/>
            <a:chExt cx="6939720" cy="341632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939720" cy="34163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point_class.h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Point::Point(double x, double y)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this-&gt;x =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this-&gt;y =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Point::distance(Point q)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));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08898" y="4604931"/>
              <a:ext cx="129554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point.cxx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99592" y="1394360"/>
            <a:ext cx="6939720" cy="1754326"/>
            <a:chOff x="691677" y="1412776"/>
            <a:chExt cx="6939720" cy="175432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93972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class Point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public: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Point(double x, double y);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distance(Point q);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47823" y="281180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interface file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interface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Generate a C++ wrapper file and Python module file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2361654"/>
            <a:ext cx="4320480" cy="1754326"/>
            <a:chOff x="691677" y="1541691"/>
            <a:chExt cx="4320480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432048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Point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63472" y="2948917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15816" y="1811724"/>
            <a:ext cx="5235258" cy="1231106"/>
            <a:chOff x="3419872" y="2060848"/>
            <a:chExt cx="5235258" cy="1231106"/>
          </a:xfrm>
        </p:grpSpPr>
        <p:sp>
          <p:nvSpPr>
            <p:cNvPr id="7" name="TextBox 6"/>
            <p:cNvSpPr txBox="1"/>
            <p:nvPr/>
          </p:nvSpPr>
          <p:spPr>
            <a:xfrm>
              <a:off x="6156176" y="2060848"/>
              <a:ext cx="249895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Python module name: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cs typeface="Courier New" pitchFamily="49" charset="0"/>
                </a:rPr>
                <a:t>Needs not be identical</a:t>
              </a:r>
              <a:br>
                <a:rPr lang="en-US" dirty="0">
                  <a:cs typeface="Courier New" pitchFamily="49" charset="0"/>
                </a:rPr>
              </a:br>
              <a:r>
                <a:rPr lang="en-US" dirty="0">
                  <a:cs typeface="Courier New" pitchFamily="49" charset="0"/>
                </a:rPr>
                <a:t>to C++ class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419872" y="2676401"/>
              <a:ext cx="2736304" cy="61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03848" y="3356992"/>
            <a:ext cx="3887813" cy="1336214"/>
            <a:chOff x="3203848" y="3030052"/>
            <a:chExt cx="3887813" cy="1336214"/>
          </a:xfrm>
        </p:grpSpPr>
        <p:sp>
          <p:nvSpPr>
            <p:cNvPr id="13" name="TextBox 12"/>
            <p:cNvSpPr txBox="1"/>
            <p:nvPr/>
          </p:nvSpPr>
          <p:spPr>
            <a:xfrm>
              <a:off x="4355976" y="3966156"/>
              <a:ext cx="2735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Include C++ declarations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203848" y="3780494"/>
              <a:ext cx="1152128" cy="385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1"/>
            </p:cNvCxnSpPr>
            <p:nvPr/>
          </p:nvCxnSpPr>
          <p:spPr>
            <a:xfrm flipH="1" flipV="1">
              <a:off x="3203848" y="3030052"/>
              <a:ext cx="1152128" cy="1136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99592" y="5862899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swig  -python  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point.i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5589240"/>
            <a:ext cx="21146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Creates: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point_wrap.cxx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Point.py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2" grpId="0" animBg="1"/>
      <p:bldP spid="12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library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shared 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the class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39588"/>
            <a:ext cx="776687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g++  -O2  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fPIC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-shared  -I/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/include/python3.6  \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-o _Point.so  point.cxx  point_wrap.cxx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83568" y="2996952"/>
            <a:ext cx="3470309" cy="812123"/>
            <a:chOff x="683568" y="3154033"/>
            <a:chExt cx="3470309" cy="812123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3566046"/>
              <a:ext cx="3470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Note '_' in shared library name!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418723" y="3154033"/>
              <a:ext cx="32522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97387" y="2996952"/>
            <a:ext cx="3163045" cy="812123"/>
            <a:chOff x="990832" y="3154033"/>
            <a:chExt cx="3163045" cy="812123"/>
          </a:xfrm>
        </p:grpSpPr>
        <p:sp>
          <p:nvSpPr>
            <p:cNvPr id="12" name="TextBox 11"/>
            <p:cNvSpPr txBox="1"/>
            <p:nvPr/>
          </p:nvSpPr>
          <p:spPr>
            <a:xfrm>
              <a:off x="990832" y="3566046"/>
              <a:ext cx="3163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Don't forget the wrapper file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H="1" flipV="1">
              <a:off x="2353677" y="3154033"/>
              <a:ext cx="218678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83568" y="4964432"/>
            <a:ext cx="3906839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p1 = Point(1.3, 2.5)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p2 = Point(0.9, 2.8)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print p1.distance(p2)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1369856"/>
            <a:ext cx="7904728" cy="5355312"/>
            <a:chOff x="441028" y="1233494"/>
            <a:chExt cx="7904728" cy="5355312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7904728" cy="5355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CXXFLAGS = -O2 -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CPPFLAGS = -I/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/include/python3.6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LIBS = -lpython3.6 -lm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point.o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point_wrap.o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_Point.so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_Point.so: $(OBJS)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$(CXX) $(CXXFLAGS) $(CPPFLAGS) -shared  -o $@ 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$(OBJS) $(LDFLAGS) $(LIBS)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%.o: %.cxx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$(CXX) $(CXXFLAGS)  -o $@  -c  $&lt;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point_wrap.cxx: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swig  -python 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c++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65800" y="625025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970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C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file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Interface file: declare array function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2304300"/>
            <a:ext cx="7920880" cy="1477328"/>
            <a:chOff x="691677" y="1541691"/>
            <a:chExt cx="7920880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7920880" cy="14773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47544" y="267134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28596" y="2199517"/>
            <a:ext cx="3126560" cy="1162690"/>
            <a:chOff x="68337" y="3566046"/>
            <a:chExt cx="3126560" cy="1162690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566046"/>
              <a:ext cx="220406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Unbounded C array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37" y="3966156"/>
              <a:ext cx="2024528" cy="762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19761" y="4328036"/>
            <a:ext cx="7920880" cy="2031325"/>
            <a:chOff x="691677" y="1517199"/>
            <a:chExt cx="7920880" cy="2031325"/>
          </a:xfrm>
        </p:grpSpPr>
        <p:sp>
          <p:nvSpPr>
            <p:cNvPr id="13" name="TextBox 12"/>
            <p:cNvSpPr txBox="1"/>
            <p:nvPr/>
          </p:nvSpPr>
          <p:spPr>
            <a:xfrm>
              <a:off x="691677" y="1517199"/>
              <a:ext cx="7920880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stats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carrays.i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array_class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(double,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47544" y="3197875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41793" y="4598808"/>
            <a:ext cx="4375226" cy="1162690"/>
            <a:chOff x="68346" y="3566046"/>
            <a:chExt cx="4375226" cy="1162690"/>
          </a:xfrm>
        </p:grpSpPr>
        <p:sp>
          <p:nvSpPr>
            <p:cNvPr id="16" name="TextBox 15"/>
            <p:cNvSpPr txBox="1"/>
            <p:nvPr/>
          </p:nvSpPr>
          <p:spPr>
            <a:xfrm>
              <a:off x="990832" y="3566046"/>
              <a:ext cx="3452740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sz="2000" dirty="0"/>
                <a:t> Python function</a:t>
              </a:r>
              <a:br>
                <a:rPr lang="en-US" sz="2000" dirty="0"/>
              </a:br>
              <a:r>
                <a:rPr lang="en-US" sz="2000" dirty="0"/>
                <a:t>creates array of C </a:t>
              </a: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8346" y="3919989"/>
              <a:ext cx="922486" cy="8087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from Python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089879"/>
            <a:ext cx="7992888" cy="3139321"/>
            <a:chOff x="441028" y="1233494"/>
            <a:chExt cx="7992888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441028" y="1233494"/>
              <a:ext cx="7992888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100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in range(n):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 = float(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+ 1)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stats.stats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(data, 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74350" y="4018004"/>
              <a:ext cx="21595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compute_stats.py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285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SWIG is somewhat more complex</a:t>
            </a:r>
          </a:p>
          <a:p>
            <a:pPr lvl="1"/>
            <a:r>
              <a:rPr lang="en-US" dirty="0"/>
              <a:t>Interface file must be created</a:t>
            </a:r>
          </a:p>
          <a:p>
            <a:r>
              <a:rPr lang="en-US" dirty="0"/>
              <a:t>Data type mapping is taken care of by SWIG</a:t>
            </a:r>
          </a:p>
          <a:p>
            <a:pPr lvl="1"/>
            <a:r>
              <a:rPr lang="en-US" dirty="0"/>
              <a:t>No fiddling with wrapper functions required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carrays.i</a:t>
            </a:r>
            <a:r>
              <a:rPr lang="en-US" dirty="0"/>
              <a:t> library for dealing with C arrays</a:t>
            </a:r>
          </a:p>
          <a:p>
            <a:r>
              <a:rPr lang="en-US" dirty="0"/>
              <a:t>Use of classes is transparent</a:t>
            </a:r>
          </a:p>
          <a:p>
            <a:r>
              <a:rPr lang="en-US" dirty="0"/>
              <a:t>Interfacing from other languages is similar</a:t>
            </a:r>
          </a:p>
          <a:p>
            <a:r>
              <a:rPr lang="en-US" dirty="0"/>
              <a:t>Many C++ features are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14276</Words>
  <Application>Microsoft Office PowerPoint</Application>
  <PresentationFormat>On-screen Show (4:3)</PresentationFormat>
  <Paragraphs>2638</Paragraphs>
  <Slides>209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209</vt:i4>
      </vt:variant>
    </vt:vector>
  </HeadingPairs>
  <TitlesOfParts>
    <vt:vector size="217" baseType="lpstr">
      <vt:lpstr>Arial</vt:lpstr>
      <vt:lpstr>Calibri</vt:lpstr>
      <vt:lpstr>Calibri Light</vt:lpstr>
      <vt:lpstr>Cambria Math</vt:lpstr>
      <vt:lpstr>Courier New</vt:lpstr>
      <vt:lpstr>Tahoma</vt:lpstr>
      <vt:lpstr>Office Theme</vt:lpstr>
      <vt:lpstr>Equation</vt:lpstr>
      <vt:lpstr>Python &amp; HPC</vt:lpstr>
      <vt:lpstr>General considerations</vt:lpstr>
      <vt:lpstr>Out of the box</vt:lpstr>
      <vt:lpstr>Python performance</vt:lpstr>
      <vt:lpstr>Libraries for numeric computation</vt:lpstr>
      <vt:lpstr>Python using numpy</vt:lpstr>
      <vt:lpstr>numpy &amp; numexpr</vt:lpstr>
      <vt:lpstr>numexpr examples</vt:lpstr>
      <vt:lpstr>Intel &amp; Python</vt:lpstr>
      <vt:lpstr>Alternative interpreter</vt:lpstr>
      <vt:lpstr>Further reading</vt:lpstr>
      <vt:lpstr>Profiling</vt:lpstr>
      <vt:lpstr>Profiling approaches</vt:lpstr>
      <vt:lpstr>Timing functions</vt:lpstr>
      <vt:lpstr>Profiler</vt:lpstr>
      <vt:lpstr>Visual profiles: snakeviz</vt:lpstr>
      <vt:lpstr>line_profiler</vt:lpstr>
      <vt:lpstr>Optimization workflow</vt:lpstr>
      <vt:lpstr>If you don't profile…</vt:lpstr>
      <vt:lpstr>numba to speed up Python</vt:lpstr>
      <vt:lpstr>Motivation</vt:lpstr>
      <vt:lpstr>numba</vt:lpstr>
      <vt:lpstr>Motivating example: timings</vt:lpstr>
      <vt:lpstr>Motivating example: code</vt:lpstr>
      <vt:lpstr>Does it always work?</vt:lpstr>
      <vt:lpstr>Does it always work: timings?</vt:lpstr>
      <vt:lpstr>Eager JIT</vt:lpstr>
      <vt:lpstr>Type mapping</vt:lpstr>
      <vt:lpstr>numpy ufunc</vt:lpstr>
      <vt:lpstr>ufunc example</vt:lpstr>
      <vt:lpstr>numba conclusions</vt:lpstr>
      <vt:lpstr>Cython to speed up Python</vt:lpstr>
      <vt:lpstr>Motivating example</vt:lpstr>
      <vt:lpstr>Cython</vt:lpstr>
      <vt:lpstr>Motivating example: timings</vt:lpstr>
      <vt:lpstr>Motivating example: code</vt:lpstr>
      <vt:lpstr>Motivating example: setup.py, building &amp; using</vt:lpstr>
      <vt:lpstr>Profiling</vt:lpstr>
      <vt:lpstr>Cython &amp; cProfile</vt:lpstr>
      <vt:lpstr>Switching on profiling</vt:lpstr>
      <vt:lpstr>Where to start?</vt:lpstr>
      <vt:lpstr>Types</vt:lpstr>
      <vt:lpstr>C type declarations</vt:lpstr>
      <vt:lpstr>Type mapping</vt:lpstr>
      <vt:lpstr>Type casts &amp; typedefs</vt:lpstr>
      <vt:lpstr>Structures</vt:lpstr>
      <vt:lpstr>Pointers</vt:lpstr>
      <vt:lpstr>Buffer protocol</vt:lpstr>
      <vt:lpstr>numpy arrays</vt:lpstr>
      <vt:lpstr>memoryview</vt:lpstr>
      <vt:lpstr>Functions</vt:lpstr>
      <vt:lpstr>Three types of functions</vt:lpstr>
      <vt:lpstr>Cython function signature</vt:lpstr>
      <vt:lpstr>Error handling</vt:lpstr>
      <vt:lpstr>Extension types aka cdef classes</vt:lpstr>
      <vt:lpstr>Extension types</vt:lpstr>
      <vt:lpstr>Attribute access control</vt:lpstr>
      <vt:lpstr>Getter/setters</vt:lpstr>
      <vt:lpstr>Allocating/deallocating memory</vt:lpstr>
      <vt:lpstr>Inheritance</vt:lpstr>
      <vt:lpstr>Multithreading</vt:lpstr>
      <vt:lpstr>Python &amp; thread safety</vt:lpstr>
      <vt:lpstr>Parallelization in Cython</vt:lpstr>
      <vt:lpstr>Julia set</vt:lpstr>
      <vt:lpstr>Julia set timings</vt:lpstr>
      <vt:lpstr>Schedules</vt:lpstr>
      <vt:lpstr>Reductions</vt:lpstr>
      <vt:lpstr>Setup file</vt:lpstr>
      <vt:lpstr>Code organization</vt:lpstr>
      <vt:lpstr>File types and import</vt:lpstr>
      <vt:lpstr>Declaration/implementation</vt:lpstr>
      <vt:lpstr>Conclusions</vt:lpstr>
      <vt:lpstr>Cython conclusions</vt:lpstr>
      <vt:lpstr>References</vt:lpstr>
      <vt:lpstr>Interfacing Python and C/C++/Fortran</vt:lpstr>
      <vt:lpstr>Motivation</vt:lpstr>
      <vt:lpstr>Options</vt:lpstr>
      <vt:lpstr>ctypes</vt:lpstr>
      <vt:lpstr>Logistic map</vt:lpstr>
      <vt:lpstr>Simple example: logistic map</vt:lpstr>
      <vt:lpstr>Creating a shared library</vt:lpstr>
      <vt:lpstr>Test the library</vt:lpstr>
      <vt:lpstr>Using library from Python</vt:lpstr>
      <vt:lpstr>Putting it all together</vt:lpstr>
      <vt:lpstr>Fundamental types</vt:lpstr>
      <vt:lpstr>C structures: points</vt:lpstr>
      <vt:lpstr>Python structures</vt:lpstr>
      <vt:lpstr>C arrays: statistics</vt:lpstr>
      <vt:lpstr>Python arrays</vt:lpstr>
      <vt:lpstr>Doing the math…</vt:lpstr>
      <vt:lpstr>ctypes conclusions</vt:lpstr>
      <vt:lpstr>SWIG &amp; C++</vt:lpstr>
      <vt:lpstr>Point class</vt:lpstr>
      <vt:lpstr>SWIG interface file</vt:lpstr>
      <vt:lpstr>Shared library</vt:lpstr>
      <vt:lpstr>Makefile</vt:lpstr>
      <vt:lpstr>Dealing with C arrays</vt:lpstr>
      <vt:lpstr>Using from Python</vt:lpstr>
      <vt:lpstr>SWIG conclusions</vt:lpstr>
      <vt:lpstr>f2py3</vt:lpstr>
      <vt:lpstr>Computing π</vt:lpstr>
      <vt:lpstr>Using the Fortran routine</vt:lpstr>
      <vt:lpstr>Using arrays</vt:lpstr>
      <vt:lpstr>Using Python list/numpy arrays</vt:lpstr>
      <vt:lpstr>Makefile</vt:lpstr>
      <vt:lpstr>f2py3 conclusions</vt:lpstr>
      <vt:lpstr>Wrapping conclusions</vt:lpstr>
      <vt:lpstr>Multicore programming in Python</vt:lpstr>
      <vt:lpstr>Concurrent programming</vt:lpstr>
      <vt:lpstr>Threads in Python</vt:lpstr>
      <vt:lpstr>numpy</vt:lpstr>
      <vt:lpstr>Linear algebra</vt:lpstr>
      <vt:lpstr>Scaling numpy.dot</vt:lpstr>
      <vt:lpstr>Scaling sp.linalg.svd</vt:lpstr>
      <vt:lpstr>multiprocessing</vt:lpstr>
      <vt:lpstr>Example</vt:lpstr>
      <vt:lpstr>Count a chunk</vt:lpstr>
      <vt:lpstr>Throw'em in the pool!</vt:lpstr>
      <vt:lpstr>Scaling</vt:lpstr>
      <vt:lpstr>Pool methods</vt:lpstr>
      <vt:lpstr>Results</vt:lpstr>
      <vt:lpstr>Shared memory</vt:lpstr>
      <vt:lpstr>Computing a part of </vt:lpstr>
      <vt:lpstr>Computing it all</vt:lpstr>
      <vt:lpstr>futures</vt:lpstr>
      <vt:lpstr>Pools again</vt:lpstr>
      <vt:lpstr>Future objects</vt:lpstr>
      <vt:lpstr> from the future</vt:lpstr>
      <vt:lpstr>Conclusions</vt:lpstr>
      <vt:lpstr>Multicore conclusions</vt:lpstr>
      <vt:lpstr>Dask for out-of-core &amp; distributed computing</vt:lpstr>
      <vt:lpstr>Motivation</vt:lpstr>
      <vt:lpstr>Out of core computation</vt:lpstr>
      <vt:lpstr>Dask solution</vt:lpstr>
      <vt:lpstr>Efficiency</vt:lpstr>
      <vt:lpstr>Data structures</vt:lpstr>
      <vt:lpstr>Dask: distributed computing</vt:lpstr>
      <vt:lpstr>Setting up &amp; executing</vt:lpstr>
      <vt:lpstr>Dask client</vt:lpstr>
      <vt:lpstr>Dask &amp; futures</vt:lpstr>
      <vt:lpstr>Dask conclusions</vt:lpstr>
      <vt:lpstr>References</vt:lpstr>
      <vt:lpstr>Distributed programming with Python using mpi4py</vt:lpstr>
      <vt:lpstr>Introduction</vt:lpstr>
      <vt:lpstr>Motivation</vt:lpstr>
      <vt:lpstr>What is MPI?</vt:lpstr>
      <vt:lpstr>Usage of MPI</vt:lpstr>
      <vt:lpstr>Hardware characteristics</vt:lpstr>
      <vt:lpstr>Programming model</vt:lpstr>
      <vt:lpstr>Process identification &amp; default communicator</vt:lpstr>
      <vt:lpstr>Hello world</vt:lpstr>
      <vt:lpstr>Communicators</vt:lpstr>
      <vt:lpstr>Hello again</vt:lpstr>
      <vt:lpstr>Communication of Python objects</vt:lpstr>
      <vt:lpstr>Communication</vt:lpstr>
      <vt:lpstr>Peer to peer: Python objects</vt:lpstr>
      <vt:lpstr>Anatomy of comm.ssend/comm.recv</vt:lpstr>
      <vt:lpstr>Semantics of comm.ssend/comm.recv</vt:lpstr>
      <vt:lpstr>Collective operations</vt:lpstr>
      <vt:lpstr>comm.bcast</vt:lpstr>
      <vt:lpstr>comm.scatter</vt:lpstr>
      <vt:lpstr>comm.gather</vt:lpstr>
      <vt:lpstr>comm.reduce</vt:lpstr>
      <vt:lpstr>comm.reduce operators</vt:lpstr>
      <vt:lpstr>comm.alltoall</vt:lpstr>
      <vt:lpstr>Example: calculate</vt:lpstr>
      <vt:lpstr>Implementation for calculating</vt:lpstr>
      <vt:lpstr>Efficient communication</vt:lpstr>
      <vt:lpstr>Data types</vt:lpstr>
      <vt:lpstr>comm.Ssend/comm.Recv</vt:lpstr>
      <vt:lpstr>comm.Reduce</vt:lpstr>
      <vt:lpstr>Limitations</vt:lpstr>
      <vt:lpstr>Topology</vt:lpstr>
      <vt:lpstr>Topology</vt:lpstr>
      <vt:lpstr>comm.Create_cart</vt:lpstr>
      <vt:lpstr>Coordinates</vt:lpstr>
      <vt:lpstr>Halo exchange</vt:lpstr>
      <vt:lpstr>Halo exchange &amp; comm.Sendrecv</vt:lpstr>
      <vt:lpstr>Non-blocking communication</vt:lpstr>
      <vt:lpstr>Why the wait?</vt:lpstr>
      <vt:lpstr>comm.isend/comm.irecv &amp; wait</vt:lpstr>
      <vt:lpstr>Outlook &amp; conclusions</vt:lpstr>
      <vt:lpstr>Much more…</vt:lpstr>
      <vt:lpstr>Pitfalls</vt:lpstr>
      <vt:lpstr>mpi4py Conclusions</vt:lpstr>
      <vt:lpstr>pyspark</vt:lpstr>
      <vt:lpstr>Introduction</vt:lpstr>
      <vt:lpstr>The issue…</vt:lpstr>
      <vt:lpstr>The solution, take 1: Hadoop</vt:lpstr>
      <vt:lpstr>Problems</vt:lpstr>
      <vt:lpstr>The solution, take 2: Spark</vt:lpstr>
      <vt:lpstr>Architecture</vt:lpstr>
      <vt:lpstr>RDDs</vt:lpstr>
      <vt:lpstr>Creating RDDs</vt:lpstr>
      <vt:lpstr>Peeking at RDDs</vt:lpstr>
      <vt:lpstr>Simple operations on RDDs</vt:lpstr>
      <vt:lpstr>Set operations</vt:lpstr>
      <vt:lpstr>Key/value pairs</vt:lpstr>
      <vt:lpstr>Combining RDDs</vt:lpstr>
      <vt:lpstr>Shared variables</vt:lpstr>
      <vt:lpstr>Broadcast variables</vt:lpstr>
      <vt:lpstr>Accumulators</vt:lpstr>
      <vt:lpstr>Performance caveats</vt:lpstr>
      <vt:lpstr>Seems simple?</vt:lpstr>
      <vt:lpstr>Shuffle</vt:lpstr>
      <vt:lpstr>Caching</vt:lpstr>
      <vt:lpstr>Outlook &amp; conclusions</vt:lpstr>
      <vt:lpstr>Much more…</vt:lpstr>
      <vt:lpstr>PySpark Conclusions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HPC</dc:title>
  <dc:creator>Geert Jan Bex</dc:creator>
  <cp:lastModifiedBy>Geert Jan Bex</cp:lastModifiedBy>
  <cp:revision>127</cp:revision>
  <dcterms:created xsi:type="dcterms:W3CDTF">2016-03-16T14:21:03Z</dcterms:created>
  <dcterms:modified xsi:type="dcterms:W3CDTF">2019-12-10T07:41:04Z</dcterms:modified>
</cp:coreProperties>
</file>