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4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479" r:id="rId51"/>
    <p:sldId id="379" r:id="rId52"/>
    <p:sldId id="480" r:id="rId53"/>
    <p:sldId id="380" r:id="rId54"/>
    <p:sldId id="381" r:id="rId55"/>
    <p:sldId id="382" r:id="rId56"/>
    <p:sldId id="384" r:id="rId57"/>
    <p:sldId id="481" r:id="rId58"/>
    <p:sldId id="385" r:id="rId59"/>
    <p:sldId id="483" r:id="rId60"/>
    <p:sldId id="386" r:id="rId61"/>
    <p:sldId id="482" r:id="rId62"/>
    <p:sldId id="387" r:id="rId63"/>
    <p:sldId id="388" r:id="rId64"/>
    <p:sldId id="484" r:id="rId65"/>
    <p:sldId id="389" r:id="rId66"/>
    <p:sldId id="485" r:id="rId67"/>
    <p:sldId id="390" r:id="rId68"/>
    <p:sldId id="391" r:id="rId69"/>
    <p:sldId id="392" r:id="rId70"/>
    <p:sldId id="434" r:id="rId71"/>
    <p:sldId id="432" r:id="rId72"/>
    <p:sldId id="433" r:id="rId73"/>
    <p:sldId id="438" r:id="rId74"/>
    <p:sldId id="435" r:id="rId75"/>
    <p:sldId id="436" r:id="rId76"/>
    <p:sldId id="437" r:id="rId77"/>
    <p:sldId id="394" r:id="rId78"/>
    <p:sldId id="395" r:id="rId79"/>
    <p:sldId id="397" r:id="rId80"/>
    <p:sldId id="398" r:id="rId81"/>
    <p:sldId id="260" r:id="rId82"/>
    <p:sldId id="261" r:id="rId83"/>
    <p:sldId id="262" r:id="rId84"/>
    <p:sldId id="263" r:id="rId85"/>
    <p:sldId id="264" r:id="rId86"/>
    <p:sldId id="265" r:id="rId87"/>
    <p:sldId id="266" r:id="rId88"/>
    <p:sldId id="267" r:id="rId89"/>
    <p:sldId id="268" r:id="rId90"/>
    <p:sldId id="269" r:id="rId91"/>
    <p:sldId id="270" r:id="rId92"/>
    <p:sldId id="271" r:id="rId93"/>
    <p:sldId id="272" r:id="rId94"/>
    <p:sldId id="273" r:id="rId95"/>
    <p:sldId id="274" r:id="rId96"/>
    <p:sldId id="275" r:id="rId97"/>
    <p:sldId id="276" r:id="rId98"/>
    <p:sldId id="277" r:id="rId99"/>
    <p:sldId id="278" r:id="rId100"/>
    <p:sldId id="279" r:id="rId101"/>
    <p:sldId id="280" r:id="rId102"/>
    <p:sldId id="281" r:id="rId103"/>
    <p:sldId id="282" r:id="rId104"/>
    <p:sldId id="283" r:id="rId105"/>
    <p:sldId id="284" r:id="rId106"/>
    <p:sldId id="285" r:id="rId107"/>
    <p:sldId id="487" r:id="rId108"/>
    <p:sldId id="488" r:id="rId109"/>
    <p:sldId id="489" r:id="rId110"/>
    <p:sldId id="491" r:id="rId111"/>
    <p:sldId id="492" r:id="rId112"/>
    <p:sldId id="486" r:id="rId113"/>
    <p:sldId id="286" r:id="rId114"/>
    <p:sldId id="287" r:id="rId115"/>
    <p:sldId id="288" r:id="rId116"/>
    <p:sldId id="289" r:id="rId117"/>
    <p:sldId id="290" r:id="rId118"/>
    <p:sldId id="291" r:id="rId119"/>
    <p:sldId id="428" r:id="rId120"/>
    <p:sldId id="292" r:id="rId121"/>
    <p:sldId id="293" r:id="rId122"/>
    <p:sldId id="294" r:id="rId123"/>
    <p:sldId id="295" r:id="rId124"/>
    <p:sldId id="296" r:id="rId125"/>
    <p:sldId id="297" r:id="rId126"/>
    <p:sldId id="298" r:id="rId127"/>
    <p:sldId id="299" r:id="rId128"/>
    <p:sldId id="300" r:id="rId129"/>
    <p:sldId id="301" r:id="rId130"/>
    <p:sldId id="302" r:id="rId131"/>
    <p:sldId id="303" r:id="rId132"/>
    <p:sldId id="304" r:id="rId133"/>
    <p:sldId id="305" r:id="rId134"/>
    <p:sldId id="306" r:id="rId135"/>
    <p:sldId id="307" r:id="rId136"/>
    <p:sldId id="308" r:id="rId137"/>
    <p:sldId id="470" r:id="rId138"/>
    <p:sldId id="471" r:id="rId139"/>
    <p:sldId id="472" r:id="rId140"/>
    <p:sldId id="473" r:id="rId141"/>
    <p:sldId id="474" r:id="rId142"/>
    <p:sldId id="309" r:id="rId143"/>
    <p:sldId id="310" r:id="rId144"/>
    <p:sldId id="311" r:id="rId145"/>
    <p:sldId id="312" r:id="rId146"/>
    <p:sldId id="314" r:id="rId147"/>
    <p:sldId id="440" r:id="rId148"/>
    <p:sldId id="441" r:id="rId149"/>
    <p:sldId id="442" r:id="rId150"/>
    <p:sldId id="443" r:id="rId151"/>
    <p:sldId id="444" r:id="rId152"/>
    <p:sldId id="445" r:id="rId153"/>
    <p:sldId id="446" r:id="rId154"/>
    <p:sldId id="447" r:id="rId155"/>
    <p:sldId id="448" r:id="rId156"/>
    <p:sldId id="449" r:id="rId157"/>
    <p:sldId id="450" r:id="rId158"/>
    <p:sldId id="451" r:id="rId159"/>
    <p:sldId id="315" r:id="rId160"/>
    <p:sldId id="317" r:id="rId161"/>
    <p:sldId id="318" r:id="rId162"/>
    <p:sldId id="319" r:id="rId163"/>
    <p:sldId id="320" r:id="rId164"/>
    <p:sldId id="321" r:id="rId165"/>
    <p:sldId id="323" r:id="rId166"/>
    <p:sldId id="324" r:id="rId167"/>
    <p:sldId id="325" r:id="rId168"/>
    <p:sldId id="327" r:id="rId169"/>
    <p:sldId id="328" r:id="rId170"/>
    <p:sldId id="329" r:id="rId171"/>
    <p:sldId id="330" r:id="rId172"/>
    <p:sldId id="331" r:id="rId173"/>
    <p:sldId id="332" r:id="rId174"/>
    <p:sldId id="333" r:id="rId175"/>
    <p:sldId id="334" r:id="rId176"/>
    <p:sldId id="335" r:id="rId177"/>
    <p:sldId id="336" r:id="rId178"/>
    <p:sldId id="337" r:id="rId179"/>
    <p:sldId id="338" r:id="rId180"/>
    <p:sldId id="339" r:id="rId181"/>
    <p:sldId id="341" r:id="rId182"/>
    <p:sldId id="342" r:id="rId183"/>
    <p:sldId id="343" r:id="rId184"/>
    <p:sldId id="344" r:id="rId185"/>
    <p:sldId id="346" r:id="rId186"/>
    <p:sldId id="347" r:id="rId187"/>
    <p:sldId id="348" r:id="rId188"/>
    <p:sldId id="349" r:id="rId189"/>
    <p:sldId id="350" r:id="rId190"/>
    <p:sldId id="352" r:id="rId191"/>
    <p:sldId id="353" r:id="rId192"/>
    <p:sldId id="355" r:id="rId193"/>
    <p:sldId id="356" r:id="rId194"/>
    <p:sldId id="357" r:id="rId195"/>
    <p:sldId id="399" r:id="rId196"/>
    <p:sldId id="401" r:id="rId197"/>
    <p:sldId id="402" r:id="rId198"/>
    <p:sldId id="403" r:id="rId199"/>
    <p:sldId id="404" r:id="rId200"/>
    <p:sldId id="405" r:id="rId201"/>
    <p:sldId id="407" r:id="rId202"/>
    <p:sldId id="408" r:id="rId203"/>
    <p:sldId id="409" r:id="rId204"/>
    <p:sldId id="410" r:id="rId205"/>
    <p:sldId id="411" r:id="rId206"/>
    <p:sldId id="412" r:id="rId207"/>
    <p:sldId id="414" r:id="rId208"/>
    <p:sldId id="415" r:id="rId209"/>
    <p:sldId id="417" r:id="rId210"/>
    <p:sldId id="418" r:id="rId211"/>
    <p:sldId id="419" r:id="rId212"/>
    <p:sldId id="421" r:id="rId213"/>
    <p:sldId id="429" r:id="rId214"/>
    <p:sldId id="493" r:id="rId215"/>
    <p:sldId id="494" r:id="rId216"/>
    <p:sldId id="506" r:id="rId217"/>
    <p:sldId id="507" r:id="rId218"/>
    <p:sldId id="316" r:id="rId219"/>
    <p:sldId id="496" r:id="rId220"/>
    <p:sldId id="497" r:id="rId221"/>
    <p:sldId id="498" r:id="rId222"/>
    <p:sldId id="499" r:id="rId223"/>
    <p:sldId id="500" r:id="rId224"/>
    <p:sldId id="501" r:id="rId225"/>
    <p:sldId id="354" r:id="rId226"/>
    <p:sldId id="502" r:id="rId227"/>
    <p:sldId id="503" r:id="rId228"/>
    <p:sldId id="504" r:id="rId229"/>
    <p:sldId id="508" r:id="rId230"/>
    <p:sldId id="505" r:id="rId231"/>
    <p:sldId id="509" r:id="rId232"/>
    <p:sldId id="510" r:id="rId2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479"/>
            <p14:sldId id="379"/>
            <p14:sldId id="480"/>
            <p14:sldId id="380"/>
            <p14:sldId id="381"/>
            <p14:sldId id="382"/>
            <p14:sldId id="384"/>
            <p14:sldId id="481"/>
            <p14:sldId id="385"/>
            <p14:sldId id="483"/>
            <p14:sldId id="386"/>
            <p14:sldId id="482"/>
            <p14:sldId id="387"/>
            <p14:sldId id="388"/>
            <p14:sldId id="484"/>
            <p14:sldId id="389"/>
            <p14:sldId id="485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ybind11" id="{49D6A804-DB66-421D-A09C-66938EBEF6C9}">
          <p14:sldIdLst>
            <p14:sldId id="285"/>
            <p14:sldId id="487"/>
            <p14:sldId id="488"/>
            <p14:sldId id="489"/>
            <p14:sldId id="491"/>
            <p14:sldId id="492"/>
          </p14:sldIdLst>
        </p14:section>
        <p14:section name="f2py" id="{095162A2-C276-4CC2-9306-AB212616D42D}">
          <p14:sldIdLst>
            <p14:sldId id="486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  <p14:sldId id="493"/>
            <p14:sldId id="494"/>
            <p14:sldId id="506"/>
            <p14:sldId id="507"/>
            <p14:sldId id="316"/>
            <p14:sldId id="496"/>
            <p14:sldId id="497"/>
            <p14:sldId id="498"/>
            <p14:sldId id="499"/>
            <p14:sldId id="500"/>
            <p14:sldId id="501"/>
            <p14:sldId id="354"/>
            <p14:sldId id="502"/>
            <p14:sldId id="503"/>
            <p14:sldId id="504"/>
            <p14:sldId id="508"/>
            <p14:sldId id="505"/>
            <p14:sldId id="509"/>
            <p14:sldId id="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8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9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tableStyles" Target="tableStyle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presProps" Target="pres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2024-12-04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4/12/2024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4/12/2024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4/12/2024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4/12/2024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4/12/2024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4/12/2024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4/12/2024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4/12/2024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4/12/2024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4/12/2024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4/12/2024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4/12/2024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HPC/tree/master/source-code/file-formats" TargetMode="External"/><Relationship Id="rId2" Type="http://schemas.openxmlformats.org/officeDocument/2006/relationships/hyperlink" Target="https://github.com/gjbex/Python-for-HPC/tree/master/source-code/hdf5" TargetMode="Externa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c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$(shell python3-config –includes)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680" y="3726877"/>
            <a:ext cx="8281670" cy="2585323"/>
            <a:chOff x="404267" y="1541691"/>
            <a:chExt cx="8281670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404267" y="1541691"/>
              <a:ext cx="8281670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PYBIND11_MODULE(computations, m)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m.doc() = "pybind11 wrapper module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cmoputations.h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m.def("add", &amp;add, "function that adds two numbers");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m.def("div", &amp;div, "function that divides two numbers"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left_op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right_op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20950" y="1553260"/>
              <a:ext cx="314701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Computation_bindings.cxx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3680" y="1394360"/>
            <a:ext cx="8263697" cy="2031325"/>
            <a:chOff x="557016" y="1412776"/>
            <a:chExt cx="7074381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#ifndef COMPUTATIONS_HDR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#define COMPUTATIONS_HDR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(double a, double b);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div(double a, double b);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1807" y="1422029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3881120" y="4180717"/>
            <a:ext cx="2053205" cy="400110"/>
            <a:chOff x="568202" y="3566046"/>
            <a:chExt cx="205320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163057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name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6533015" y="4338150"/>
            <a:ext cx="2426512" cy="400110"/>
            <a:chOff x="568202" y="3566046"/>
            <a:chExt cx="2426512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20038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</a:t>
              </a:r>
              <a:r>
                <a:rPr lang="en-US" sz="2000" dirty="0" err="1"/>
                <a:t>dcostring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1310640" y="5781040"/>
            <a:ext cx="3067707" cy="832352"/>
            <a:chOff x="212919" y="3133804"/>
            <a:chExt cx="3067707" cy="8323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228979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 declaration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133804"/>
              <a:ext cx="777913" cy="6322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4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680" y="1587400"/>
            <a:ext cx="8676640" cy="4524315"/>
            <a:chOff x="557016" y="1412776"/>
            <a:chExt cx="7427893" cy="452431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42789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CXXFLAGS = -O3 -Wall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CPPFLAGS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 -m pybind11 --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includes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LDFLAGS =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shared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EXTENSION_SUFFIX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python3-config --extension-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suffix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 = computations$(EXTENSION_SUFFIX)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COMPUTATION_LIB: computations.cpp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computations_bind.cpp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$(CXX) $(CXXFLAGS) $(CPPFLAGS) $(LDFLAGS) \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-o $(COMPUTATION_LIB)              \               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computations.cpp computations_bind.cpp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$(RM) $(COMPUTATION_LIB)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6373" y="1422029"/>
              <a:ext cx="100342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4775200" y="1032397"/>
            <a:ext cx="4135120" cy="1006225"/>
            <a:chOff x="572307" y="3566046"/>
            <a:chExt cx="4135120" cy="10062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371659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pybind11 include directory option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72307" y="3766101"/>
              <a:ext cx="418525" cy="806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3830320" y="2564331"/>
            <a:ext cx="3541340" cy="400110"/>
            <a:chOff x="-945773" y="3566046"/>
            <a:chExt cx="3541340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16047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shared object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-945773" y="3566046"/>
              <a:ext cx="1936605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6569292" y="3633309"/>
            <a:ext cx="2363091" cy="646331"/>
            <a:chOff x="212919" y="3566046"/>
            <a:chExt cx="2363091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15851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itchFamily="49" charset="0"/>
                </a:rPr>
                <a:t>Python version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dependent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611852"/>
              <a:ext cx="777913" cy="27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2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587400"/>
            <a:ext cx="8768080" cy="4801314"/>
            <a:chOff x="557016" y="1412776"/>
            <a:chExt cx="7506173" cy="4801314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std::string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public: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{""}, n_ {0},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{0.0} {};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explicit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=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n_;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double value);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mean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check();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/n;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768" y="1422029"/>
              <a:ext cx="142609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F89D4-5409-0BCC-63BA-60EF01B18808}"/>
              </a:ext>
            </a:extLst>
          </p:cNvPr>
          <p:cNvGrpSpPr/>
          <p:nvPr/>
        </p:nvGrpSpPr>
        <p:grpSpPr>
          <a:xfrm>
            <a:off x="7151112" y="3004478"/>
            <a:ext cx="1943353" cy="1639005"/>
            <a:chOff x="7151112" y="3004478"/>
            <a:chExt cx="1943353" cy="16390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1C0F6E-5C86-8004-64E4-7CD31DAE75C8}"/>
                </a:ext>
              </a:extLst>
            </p:cNvPr>
            <p:cNvGrpSpPr/>
            <p:nvPr/>
          </p:nvGrpSpPr>
          <p:grpSpPr>
            <a:xfrm>
              <a:off x="7151112" y="3004478"/>
              <a:ext cx="1943353" cy="1121641"/>
              <a:chOff x="990832" y="3566046"/>
              <a:chExt cx="1943353" cy="112164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FDB3D8-FF7B-C06A-8688-9BFE979C3A59}"/>
                  </a:ext>
                </a:extLst>
              </p:cNvPr>
              <p:cNvSpPr txBox="1"/>
              <p:nvPr/>
            </p:nvSpPr>
            <p:spPr>
              <a:xfrm>
                <a:off x="990832" y="3566046"/>
                <a:ext cx="1943353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two constructors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05A83B0-8E16-2879-3EA1-0C65256055A9}"/>
                  </a:ext>
                </a:extLst>
              </p:cNvPr>
              <p:cNvCxnSpPr>
                <a:cxnSpLocks/>
                <a:stCxn id="14" idx="2"/>
                <a:endCxn id="25" idx="1"/>
              </p:cNvCxnSpPr>
              <p:nvPr/>
            </p:nvCxnSpPr>
            <p:spPr>
              <a:xfrm flipH="1">
                <a:off x="1523239" y="3966156"/>
                <a:ext cx="439270" cy="7215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69FE00DC-CB14-77D6-2672-B0DBE98D3308}"/>
                </a:ext>
              </a:extLst>
            </p:cNvPr>
            <p:cNvSpPr/>
            <p:nvPr/>
          </p:nvSpPr>
          <p:spPr>
            <a:xfrm>
              <a:off x="7289869" y="3608754"/>
              <a:ext cx="393650" cy="10347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395768-DEB0-54F9-7CE5-152CCF8CFD34}"/>
              </a:ext>
            </a:extLst>
          </p:cNvPr>
          <p:cNvGrpSpPr/>
          <p:nvPr/>
        </p:nvGrpSpPr>
        <p:grpSpPr>
          <a:xfrm>
            <a:off x="7289869" y="4438088"/>
            <a:ext cx="1757678" cy="1336229"/>
            <a:chOff x="7262065" y="3215814"/>
            <a:chExt cx="1757678" cy="13362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1B73A3-9935-930C-C65C-3A48A5140B91}"/>
                </a:ext>
              </a:extLst>
            </p:cNvPr>
            <p:cNvGrpSpPr/>
            <p:nvPr/>
          </p:nvGrpSpPr>
          <p:grpSpPr>
            <a:xfrm>
              <a:off x="7655715" y="3215814"/>
              <a:ext cx="1364028" cy="1127864"/>
              <a:chOff x="1495435" y="3777382"/>
              <a:chExt cx="1364028" cy="11278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506C1-E44E-3667-A106-0DB07833857B}"/>
                  </a:ext>
                </a:extLst>
              </p:cNvPr>
              <p:cNvSpPr txBox="1"/>
              <p:nvPr/>
            </p:nvSpPr>
            <p:spPr>
              <a:xfrm>
                <a:off x="1495435" y="3777382"/>
                <a:ext cx="1364028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overloaded</a:t>
                </a:r>
                <a:br>
                  <a:rPr lang="en-US" sz="2000" dirty="0"/>
                </a:br>
                <a:r>
                  <a:rPr lang="en-US" sz="2000" dirty="0"/>
                  <a:t>methods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7377D4D-B17B-EE1C-BE18-97CCFDA5AA6D}"/>
                  </a:ext>
                </a:extLst>
              </p:cNvPr>
              <p:cNvCxnSpPr>
                <a:cxnSpLocks/>
                <a:stCxn id="31" idx="2"/>
                <a:endCxn id="30" idx="1"/>
              </p:cNvCxnSpPr>
              <p:nvPr/>
            </p:nvCxnSpPr>
            <p:spPr>
              <a:xfrm flipH="1">
                <a:off x="1523239" y="4485268"/>
                <a:ext cx="654210" cy="419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3691041-43CD-6A68-AF10-98D7785712E6}"/>
                </a:ext>
              </a:extLst>
            </p:cNvPr>
            <p:cNvSpPr/>
            <p:nvPr/>
          </p:nvSpPr>
          <p:spPr>
            <a:xfrm>
              <a:off x="7262065" y="4135312"/>
              <a:ext cx="421454" cy="4167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0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992893"/>
            <a:ext cx="8768082" cy="3755781"/>
            <a:chOff x="557016" y="1411869"/>
            <a:chExt cx="7506173" cy="3755781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37548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PYBIND11_MODULE(stats, m)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m.doc() = "module defining Statistics class";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::class_&lt;Statistics&gt;(m, "Statistics")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&lt;&gt;(), "initialize without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&lt;const std::string&amp;&gt;(),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"initialize with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.def("name", &amp;Statistics::name, “get name of object")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.def("n", &amp;Statistics::n, “get number of data items")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double))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"add a floating point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std::string&amp;))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"add a string representation of a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.def("mean", &amp;Statistics::mean, "return the mean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5762" y="1411869"/>
              <a:ext cx="216576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Statistics_bind.cpp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4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6F39-EBD5-E8CD-6045-A50CD51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 conclusions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878C-E436-53A8-4D8B-B3377F1F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options/flexibility than SWIG</a:t>
            </a:r>
          </a:p>
          <a:p>
            <a:pPr lvl="1"/>
            <a:r>
              <a:rPr lang="en-US" dirty="0"/>
              <a:t>Function can have different names in modules</a:t>
            </a:r>
          </a:p>
          <a:p>
            <a:pPr lvl="1"/>
            <a:r>
              <a:rPr lang="en-US" dirty="0"/>
              <a:t>Supports overloaded C++ functions/methods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However, you need to know C++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52EB0B-9C57-C2E2-B07A-92BB7F80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33104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6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190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https://github.com/gjbex/Python-for-HPC/tree/master/source-code/hdf5</a:t>
            </a:r>
            <a:r>
              <a:rPr lang="en-GB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https://github.com/gjbex/Python-for-HPC/tree/master/source-code/file-formats</a:t>
            </a:r>
            <a:r>
              <a:rPr lang="en-GB" sz="1400" dirty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140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can be intensive</a:t>
            </a:r>
          </a:p>
          <a:p>
            <a:pPr lvl="1"/>
            <a:r>
              <a:rPr lang="en-US" dirty="0"/>
              <a:t>HPC applications need to checkpoint many processes</a:t>
            </a:r>
          </a:p>
          <a:p>
            <a:pPr lvl="1"/>
            <a:r>
              <a:rPr lang="en-US" dirty="0"/>
              <a:t>Bioinformatics applications (often) read/write many small files</a:t>
            </a:r>
          </a:p>
          <a:p>
            <a:pPr lvl="1"/>
            <a:r>
              <a:rPr lang="en-US" dirty="0"/>
              <a:t>Data sets can be (very) large</a:t>
            </a:r>
          </a:p>
          <a:p>
            <a:pPr lvl="1"/>
            <a:r>
              <a:rPr lang="en-US" dirty="0"/>
              <a:t>File formats are... diverse</a:t>
            </a:r>
          </a:p>
          <a:p>
            <a:r>
              <a:rPr lang="en-US" dirty="0"/>
              <a:t>But file systems are... slow</a:t>
            </a:r>
          </a:p>
          <a:p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663725" y="5209362"/>
            <a:ext cx="43119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Often not considered!</a:t>
            </a:r>
            <a:endParaRPr lang="nl-BE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70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</a:t>
            </a:r>
            <a:r>
              <a:rPr lang="en-US" dirty="0" err="1"/>
              <a:t>numpy</a:t>
            </a:r>
            <a:r>
              <a:rPr lang="en-US" dirty="0"/>
              <a:t>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Advantage: human readable</a:t>
            </a:r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</a:p>
          <a:p>
            <a:pPr lvl="1"/>
            <a:r>
              <a:rPr lang="en-US" dirty="0"/>
              <a:t>Disadvantage: harder to </a:t>
            </a:r>
            <a:r>
              <a:rPr lang="en-US" dirty="0" err="1"/>
              <a:t>interprete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125336" y="4936337"/>
            <a:ext cx="48933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all data formats are equal: HDF5 to the rescue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7822124" y="2574912"/>
            <a:ext cx="934490" cy="1296792"/>
            <a:chOff x="7164288" y="4766367"/>
            <a:chExt cx="1245986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9579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35 ×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19DF-EEF3-92C2-C214-00F3715D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I/O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935B-0D17-E299-88C9-B40CCB24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MPI applications: many processes</a:t>
            </a:r>
          </a:p>
          <a:p>
            <a:pPr lvl="1"/>
            <a:r>
              <a:rPr lang="en-US" dirty="0"/>
              <a:t>One process doing I/O?</a:t>
            </a:r>
          </a:p>
          <a:p>
            <a:pPr lvl="1"/>
            <a:r>
              <a:rPr lang="en-US" dirty="0"/>
              <a:t>All processes doing I/O!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instance</a:t>
            </a:r>
          </a:p>
          <a:p>
            <a:pPr lvl="1"/>
            <a:r>
              <a:rPr lang="en-US" dirty="0" err="1"/>
              <a:t>Lustre</a:t>
            </a:r>
            <a:endParaRPr lang="en-US" dirty="0"/>
          </a:p>
          <a:p>
            <a:pPr lvl="1"/>
            <a:r>
              <a:rPr lang="en-US" dirty="0"/>
              <a:t>IBM Spectrum Scale (GPFS)</a:t>
            </a:r>
          </a:p>
          <a:p>
            <a:pPr lvl="1"/>
            <a:r>
              <a:rPr lang="en-US" dirty="0" err="1"/>
              <a:t>BeeGFS</a:t>
            </a:r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6040-C869-5C7E-6E0F-7D143659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217</a:t>
            </a:fld>
            <a:endParaRPr lang="nl-B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0C2AF-3F3E-8C2A-A3B1-4FFABB6F3648}"/>
              </a:ext>
            </a:extLst>
          </p:cNvPr>
          <p:cNvGrpSpPr/>
          <p:nvPr/>
        </p:nvGrpSpPr>
        <p:grpSpPr>
          <a:xfrm>
            <a:off x="1127760" y="2225040"/>
            <a:ext cx="3627120" cy="355600"/>
            <a:chOff x="1127760" y="2336800"/>
            <a:chExt cx="3627120" cy="355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BD519-FB1F-1725-D148-BCB179528185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" y="2336800"/>
              <a:ext cx="3627120" cy="355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E702CD-FAA7-3426-63B4-8786BE126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760" y="2336800"/>
              <a:ext cx="3627120" cy="355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018962E-13BA-B08C-4E3D-5B9C5D4ACC26}"/>
              </a:ext>
            </a:extLst>
          </p:cNvPr>
          <p:cNvSpPr txBox="1"/>
          <p:nvPr/>
        </p:nvSpPr>
        <p:spPr>
          <a:xfrm>
            <a:off x="1391920" y="3172083"/>
            <a:ext cx="59592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You need a parallel file system!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8937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H</a:t>
            </a:r>
            <a:r>
              <a:rPr lang="en-US" dirty="0"/>
              <a:t>ierarchical </a:t>
            </a:r>
            <a:r>
              <a:rPr lang="en-US" sz="3000" b="1" dirty="0"/>
              <a:t>D</a:t>
            </a:r>
            <a:r>
              <a:rPr lang="en-US" dirty="0"/>
              <a:t>ata </a:t>
            </a:r>
            <a:r>
              <a:rPr lang="en-US" sz="3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097798" y="2979627"/>
            <a:ext cx="1333486" cy="1597912"/>
            <a:chOff x="3939729" y="2888024"/>
            <a:chExt cx="1777980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75956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  <a:r>
                <a:rPr lang="en-US" sz="21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40346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Directory</a:t>
              </a:r>
              <a:endParaRPr lang="en-US" sz="2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8223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  <a:endParaRPr lang="en-US" sz="21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77980" cy="720080"/>
              <a:chOff x="4067944" y="4298493"/>
              <a:chExt cx="1777980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46108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Metadata</a:t>
                </a:r>
                <a:endParaRPr lang="en-US" sz="21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35895" y="1792163"/>
            <a:ext cx="23543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System, OS,</a:t>
            </a:r>
            <a:br>
              <a:rPr lang="en-US" dirty="0"/>
            </a:br>
            <a:r>
              <a:rPr lang="en-US" dirty="0"/>
              <a:t>programming language</a:t>
            </a:r>
            <a:br>
              <a:rPr lang="en-US" dirty="0"/>
            </a:br>
            <a:r>
              <a:rPr lang="en-US" dirty="0"/>
              <a:t>independent way of</a:t>
            </a:r>
            <a:br>
              <a:rPr lang="en-US" dirty="0"/>
            </a:br>
            <a:r>
              <a:rPr lang="en-US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95453" y="4847318"/>
            <a:ext cx="30953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Documentation, comments</a:t>
            </a:r>
            <a:br>
              <a:rPr lang="en-US" dirty="0"/>
            </a:br>
            <a:r>
              <a:rPr lang="en-US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6069" y="3269598"/>
            <a:ext cx="37287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layout &amp; type description part of</a:t>
            </a:r>
            <a:br>
              <a:rPr lang="en-US" dirty="0"/>
            </a:br>
            <a:r>
              <a:rPr lang="en-US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375" y="4401108"/>
            <a:ext cx="558980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682" y="5142819"/>
            <a:ext cx="580646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76976" y="3610995"/>
            <a:ext cx="206017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13784" y="2434750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1670" y="3314972"/>
            <a:ext cx="5052442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6988" y="4199695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6990" y="5087386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5159" y="6052228"/>
            <a:ext cx="502788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67568" y="1917159"/>
            <a:ext cx="3294307" cy="769185"/>
            <a:chOff x="1052443" y="1706713"/>
            <a:chExt cx="4392413" cy="1025580"/>
          </a:xfrm>
        </p:grpSpPr>
        <p:sp>
          <p:nvSpPr>
            <p:cNvPr id="9" name="TextBox 8"/>
            <p:cNvSpPr txBox="1"/>
            <p:nvPr/>
          </p:nvSpPr>
          <p:spPr>
            <a:xfrm>
              <a:off x="4322327" y="1706713"/>
              <a:ext cx="112252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file name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2443" y="2445526"/>
              <a:ext cx="1224137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cxnSpLocks/>
              <a:stCxn id="9" idx="1"/>
              <a:endCxn id="10" idx="0"/>
            </p:cNvCxnSpPr>
            <p:nvPr/>
          </p:nvCxnSpPr>
          <p:spPr>
            <a:xfrm flipH="1">
              <a:off x="1664512" y="1906768"/>
              <a:ext cx="2657816" cy="53875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26226" y="2408936"/>
            <a:ext cx="540476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6226" y="3386094"/>
            <a:ext cx="540476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24381" y="3730078"/>
            <a:ext cx="5406614" cy="588419"/>
            <a:chOff x="641840" y="5414447"/>
            <a:chExt cx="7208819" cy="784558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6"/>
              <a:ext cx="7208819" cy="400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50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sz="1350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66335" y="5392646"/>
              <a:ext cx="3872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500" b="1" dirty="0">
                  <a:sym typeface="Symbol"/>
                </a:rPr>
                <a:t></a:t>
              </a:r>
              <a:endParaRPr lang="nl-BE" sz="15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69903" y="1888389"/>
            <a:ext cx="1203999" cy="770045"/>
            <a:chOff x="4927351" y="1995984"/>
            <a:chExt cx="1605332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8166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group name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96093"/>
              <a:ext cx="437728" cy="33985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41" y="2564905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4976443"/>
            <a:ext cx="6445514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69993" y="4357249"/>
            <a:ext cx="2771574" cy="867758"/>
            <a:chOff x="2611539" y="1628800"/>
            <a:chExt cx="3695431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8731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array location in hierarchy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2028909"/>
              <a:ext cx="1535416" cy="4701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89555" y="4577361"/>
            <a:ext cx="2478422" cy="658703"/>
            <a:chOff x="2336262" y="2339588"/>
            <a:chExt cx="3304562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5266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dataset name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39643"/>
              <a:ext cx="1093829" cy="3914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4989555" y="4605247"/>
            <a:ext cx="2558355" cy="1233359"/>
            <a:chOff x="2183861" y="3050716"/>
            <a:chExt cx="3411140" cy="16444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6"/>
              <a:ext cx="119878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</a:rPr>
                <a:t>dataspace</a:t>
              </a:r>
              <a:endParaRPr lang="nl-BE" sz="1350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2" y="3619957"/>
              <a:ext cx="933769" cy="8751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297" y="2024845"/>
            <a:ext cx="6172200" cy="339447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38" y="2566307"/>
            <a:ext cx="644551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3651108"/>
            <a:ext cx="6445514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positions = h5file.create_dataset('/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/positions'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871701" y="2587736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1701" y="3372889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1701" y="5152142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41" y="2306572"/>
            <a:ext cx="493199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3320988"/>
            <a:ext cx="493199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 = h5file['/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/positions'][3:7,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2306" y="3350440"/>
            <a:ext cx="2608452" cy="965740"/>
            <a:chOff x="3704414" y="1421602"/>
            <a:chExt cx="3477935" cy="1287652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6"/>
              <a:ext cx="263157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sz="1350" dirty="0">
                  <a:solidFill>
                    <a:srgbClr val="7030A0"/>
                  </a:solidFill>
                </a:rPr>
              </a:br>
              <a:r>
                <a:rPr lang="en-US" sz="1350" dirty="0">
                  <a:solidFill>
                    <a:srgbClr val="7030A0"/>
                  </a:solidFill>
                </a:rPr>
                <a:t>of 4 particles</a:t>
              </a:r>
              <a:endParaRPr lang="nl-BE" sz="1350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H="1" flipV="1">
              <a:off x="4567755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331641" y="4893176"/>
            <a:ext cx="493199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 = h5file['/c0ords/positions'][indices,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1798" y="5138651"/>
            <a:ext cx="2608452" cy="965740"/>
            <a:chOff x="3704414" y="1421602"/>
            <a:chExt cx="3477935" cy="1287652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6"/>
              <a:ext cx="263157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sz="1350" dirty="0">
                  <a:solidFill>
                    <a:srgbClr val="7030A0"/>
                  </a:solidFill>
                </a:rPr>
              </a:br>
              <a:r>
                <a:rPr lang="en-US" sz="1350" dirty="0">
                  <a:solidFill>
                    <a:srgbClr val="7030A0"/>
                  </a:solidFill>
                </a:rPr>
                <a:t>of 3</a:t>
              </a:r>
              <a:r>
                <a:rPr lang="en-US" sz="1350" baseline="30000" dirty="0">
                  <a:solidFill>
                    <a:srgbClr val="7030A0"/>
                  </a:solidFill>
                </a:rPr>
                <a:t>rd</a:t>
              </a:r>
              <a:r>
                <a:rPr lang="en-US" sz="1350" dirty="0">
                  <a:solidFill>
                    <a:srgbClr val="7030A0"/>
                  </a:solidFill>
                </a:rPr>
                <a:t>, 5</a:t>
              </a:r>
              <a:r>
                <a:rPr lang="en-US" sz="1350" baseline="30000" dirty="0">
                  <a:solidFill>
                    <a:srgbClr val="7030A0"/>
                  </a:solidFill>
                </a:rPr>
                <a:t>th</a:t>
              </a:r>
              <a:r>
                <a:rPr lang="en-US" sz="1350" dirty="0">
                  <a:solidFill>
                    <a:srgbClr val="7030A0"/>
                  </a:solidFill>
                </a:rPr>
                <a:t>, and 7</a:t>
              </a:r>
              <a:r>
                <a:rPr lang="en-US" sz="1350" baseline="30000" dirty="0">
                  <a:solidFill>
                    <a:srgbClr val="7030A0"/>
                  </a:solidFill>
                </a:rPr>
                <a:t>th</a:t>
              </a:r>
              <a:r>
                <a:rPr lang="en-US" sz="1350" dirty="0">
                  <a:solidFill>
                    <a:srgbClr val="7030A0"/>
                  </a:solidFill>
                </a:rPr>
                <a:t> particle</a:t>
              </a:r>
              <a:endParaRPr lang="nl-BE" sz="1350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8"/>
              <a:ext cx="1370060" cy="32377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339310" y="5946098"/>
            <a:ext cx="147072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/>
              <a:t>Hyperslabs</a:t>
            </a:r>
            <a:r>
              <a:rPr lang="en-US" sz="2100" dirty="0"/>
              <a:t>!</a:t>
            </a:r>
            <a:endParaRPr lang="nl-BE" sz="21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file for parallel I/O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process writes its own data, location based on MPI rank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4853A-C698-1340-9635-11C49E471950}"/>
              </a:ext>
            </a:extLst>
          </p:cNvPr>
          <p:cNvSpPr txBox="1"/>
          <p:nvPr/>
        </p:nvSpPr>
        <p:spPr>
          <a:xfrm>
            <a:off x="992162" y="2756880"/>
            <a:ext cx="7285642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with h5py.File(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 'w', driver='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mpio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', comm=comm) as h5file: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I/O with HDF5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84984" y="2260829"/>
            <a:ext cx="2041976" cy="735849"/>
            <a:chOff x="-595117" y="2476569"/>
            <a:chExt cx="2722641" cy="981128"/>
          </a:xfrm>
        </p:grpSpPr>
        <p:sp>
          <p:nvSpPr>
            <p:cNvPr id="9" name="TextBox 8"/>
            <p:cNvSpPr txBox="1"/>
            <p:nvPr/>
          </p:nvSpPr>
          <p:spPr>
            <a:xfrm>
              <a:off x="-595117" y="2476569"/>
              <a:ext cx="1376874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Use MPI I/O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845" y="3170929"/>
              <a:ext cx="1835679" cy="28676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93321" y="2876677"/>
              <a:ext cx="1116364" cy="2942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FA5093-1A18-C26E-FE7B-673AF619EEAE}"/>
              </a:ext>
            </a:extLst>
          </p:cNvPr>
          <p:cNvGrpSpPr/>
          <p:nvPr/>
        </p:nvGrpSpPr>
        <p:grpSpPr>
          <a:xfrm>
            <a:off x="5773022" y="2275006"/>
            <a:ext cx="1624370" cy="728764"/>
            <a:chOff x="392030" y="2486017"/>
            <a:chExt cx="2165832" cy="97168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AFFBF0-CAB8-5F21-B4CE-36B7D5CDF698}"/>
                </a:ext>
              </a:extLst>
            </p:cNvPr>
            <p:cNvSpPr txBox="1"/>
            <p:nvPr/>
          </p:nvSpPr>
          <p:spPr>
            <a:xfrm>
              <a:off x="520121" y="2486017"/>
              <a:ext cx="2037741" cy="400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MPI communicator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A2F28B-0C10-4C0B-A003-C6BB66DD67D8}"/>
                </a:ext>
              </a:extLst>
            </p:cNvPr>
            <p:cNvSpPr/>
            <p:nvPr/>
          </p:nvSpPr>
          <p:spPr>
            <a:xfrm>
              <a:off x="392030" y="3170929"/>
              <a:ext cx="1385206" cy="28676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A5199A-8F0D-0CDF-B15B-549BADD789D8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1084633" y="2886124"/>
              <a:ext cx="454358" cy="28480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774C090-D8E4-FED3-D4A8-F05423A54177}"/>
              </a:ext>
            </a:extLst>
          </p:cNvPr>
          <p:cNvSpPr txBox="1"/>
          <p:nvPr/>
        </p:nvSpPr>
        <p:spPr>
          <a:xfrm>
            <a:off x="992162" y="4270247"/>
            <a:ext cx="7285642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350" dirty="0">
                <a:latin typeface="Courier New" pitchFamily="49" charset="0"/>
                <a:cs typeface="Courier New" pitchFamily="49" charset="0"/>
              </a:rPr>
              <a:t>data_set[offset:offset + nr_values] = data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ED6FDF-4C2F-7AE3-C5CF-5597B0837DF4}"/>
              </a:ext>
            </a:extLst>
          </p:cNvPr>
          <p:cNvGrpSpPr/>
          <p:nvPr/>
        </p:nvGrpSpPr>
        <p:grpSpPr>
          <a:xfrm>
            <a:off x="1840113" y="4270248"/>
            <a:ext cx="2838214" cy="883956"/>
            <a:chOff x="231360" y="3070898"/>
            <a:chExt cx="3784294" cy="117860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20D842-2704-2C89-FEED-60A5964E0D2C}"/>
                </a:ext>
              </a:extLst>
            </p:cNvPr>
            <p:cNvSpPr txBox="1"/>
            <p:nvPr/>
          </p:nvSpPr>
          <p:spPr>
            <a:xfrm>
              <a:off x="231360" y="3849392"/>
              <a:ext cx="2875923" cy="400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Based on MPI rank, MPI size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BBCA0F-2C55-692D-EE9B-795D2011BC92}"/>
                </a:ext>
              </a:extLst>
            </p:cNvPr>
            <p:cNvSpPr/>
            <p:nvPr/>
          </p:nvSpPr>
          <p:spPr>
            <a:xfrm>
              <a:off x="325872" y="3070898"/>
              <a:ext cx="3689782" cy="3867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rgbClr val="0070C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E0E8A89-259C-B07C-F2D0-FB9F47A2A92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69322" y="3457697"/>
              <a:ext cx="701824" cy="39169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83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127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84DA-F2D0-D444-D26B-58FDF02F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&amp; large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1086-317F-2DC6-BA70-09EDD4D0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HDF5 for machine learning</a:t>
            </a:r>
          </a:p>
          <a:p>
            <a:r>
              <a:rPr lang="en-US" dirty="0"/>
              <a:t>pandas storing large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CSV files</a:t>
            </a:r>
          </a:p>
          <a:p>
            <a:pPr lvl="1"/>
            <a:r>
              <a:rPr lang="en-US" dirty="0"/>
              <a:t>HDF5</a:t>
            </a:r>
          </a:p>
          <a:p>
            <a:pPr lvl="1"/>
            <a:r>
              <a:rPr lang="en-US" dirty="0"/>
              <a:t>Parquet files</a:t>
            </a:r>
          </a:p>
          <a:p>
            <a:pPr lvl="1"/>
            <a:r>
              <a:rPr lang="en-US" dirty="0"/>
              <a:t>Feather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B9B9B-9A48-704B-F633-0A9D38AD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231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9EDE45-25AF-6EEC-F696-EDAA61809E32}"/>
              </a:ext>
            </a:extLst>
          </p:cNvPr>
          <p:cNvGrpSpPr/>
          <p:nvPr/>
        </p:nvGrpSpPr>
        <p:grpSpPr>
          <a:xfrm>
            <a:off x="1388962" y="2861647"/>
            <a:ext cx="1074131" cy="177800"/>
            <a:chOff x="3680749" y="2336800"/>
            <a:chExt cx="1074131" cy="17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39F748-6A5B-2080-CB76-9CFCE2D5D09A}"/>
                </a:ext>
              </a:extLst>
            </p:cNvPr>
            <p:cNvCxnSpPr>
              <a:cxnSpLocks/>
            </p:cNvCxnSpPr>
            <p:nvPr/>
          </p:nvCxnSpPr>
          <p:spPr>
            <a:xfrm>
              <a:off x="3680749" y="2336800"/>
              <a:ext cx="937549" cy="17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A5CDC1-BB48-B496-A50F-30A06C200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0749" y="2336800"/>
              <a:ext cx="1074131" cy="17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A702A-875C-4E8F-99FF-D12F0CFC4C9B}"/>
              </a:ext>
            </a:extLst>
          </p:cNvPr>
          <p:cNvSpPr txBox="1"/>
          <p:nvPr/>
        </p:nvSpPr>
        <p:spPr>
          <a:xfrm>
            <a:off x="4178629" y="4861367"/>
            <a:ext cx="330802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notebook for benchmarks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96211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3EC8-4B86-78A5-CA66-DF931906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5933-8943-1DD7-85E0-AB428FA3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right file format!</a:t>
            </a:r>
          </a:p>
          <a:p>
            <a:r>
              <a:rPr lang="en-US" dirty="0"/>
              <a:t>Use parallel I/O when possible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9B9C6-67F6-E8BC-DD26-319C49A1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6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see Notebook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2141730" y="3803877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62957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6311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charge-cython.int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686" y="430450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distance(p: Particle)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1640" y="2735464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4071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cython.p_int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2882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079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0793" y="42226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80E-19B6-9FB6-B31B-0146DC72AE69}"/>
              </a:ext>
            </a:extLst>
          </p:cNvPr>
          <p:cNvSpPr txBox="1"/>
          <p:nvPr/>
        </p:nvSpPr>
        <p:spPr>
          <a:xfrm>
            <a:off x="3724415" y="5230356"/>
            <a:ext cx="49764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function pointers currently</a:t>
            </a:r>
          </a:p>
          <a:p>
            <a:r>
              <a:rPr lang="en-US" sz="2800" dirty="0"/>
              <a:t>not implemented!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784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@cython.ccall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8034" y="2787338"/>
            <a:ext cx="68716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13926" y="2464172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273471" y="3458444"/>
            <a:ext cx="2121671" cy="843675"/>
            <a:chOff x="5290097" y="2019475"/>
            <a:chExt cx="2121671" cy="84367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cxnSpLocks/>
              <a:stCxn id="10" idx="0"/>
            </p:cNvCxnSpPr>
            <p:nvPr/>
          </p:nvCxnSpPr>
          <p:spPr>
            <a:xfrm flipH="1" flipV="1">
              <a:off x="5732386" y="2019475"/>
              <a:ext cx="618547" cy="474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00704" y="5480824"/>
            <a:ext cx="68389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@cython.inline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exceptval</a:t>
            </a:r>
            <a:r>
              <a:rPr lang="en-US" dirty="0"/>
              <a:t> decorator to function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@cython.exceptval(-1, check=True)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_average(data, m=0, n=-1)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mean: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800" y="3175146"/>
            <a:ext cx="4809222" cy="1163575"/>
            <a:chOff x="2443528" y="2493818"/>
            <a:chExt cx="4809222" cy="1163575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7" idx="1"/>
            </p:cNvCxnSpPr>
            <p:nvPr/>
          </p:nvCxnSpPr>
          <p:spPr>
            <a:xfrm flipH="1">
              <a:off x="2443528" y="2955483"/>
              <a:ext cx="2846569" cy="70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32400" y="4179227"/>
            <a:ext cx="3911600" cy="923330"/>
            <a:chOff x="3758339" y="2807006"/>
            <a:chExt cx="391160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9928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check=True</a:t>
              </a:r>
              <a:endParaRPr lang="en-US" dirty="0"/>
            </a:p>
            <a:p>
              <a:r>
                <a:rPr lang="en-US" dirty="0"/>
                <a:t>if Value is valid</a:t>
              </a:r>
            </a:p>
            <a:p>
              <a:r>
                <a:rPr lang="en-US" dirty="0"/>
                <a:t>return 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cxnSpLocks/>
              <a:stCxn id="15" idx="1"/>
            </p:cNvCxnSpPr>
            <p:nvPr/>
          </p:nvCxnSpPr>
          <p:spPr>
            <a:xfrm flipH="1" flipV="1">
              <a:off x="3758339" y="3128073"/>
              <a:ext cx="1918747" cy="1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3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71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7716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53360" y="265237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79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@cython.cclass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m: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cython.double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123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particle_c.py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56840" y="2200870"/>
            <a:ext cx="2788920" cy="923330"/>
            <a:chOff x="2971800" y="2200870"/>
            <a:chExt cx="278892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5597564" y="2519680"/>
              <a:ext cx="163156" cy="223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43200" y="263205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visibility=‘public’)</a:t>
            </a:r>
          </a:p>
        </p:txBody>
      </p:sp>
    </p:spTree>
    <p:extLst>
      <p:ext uri="{BB962C8B-B14F-4D97-AF65-F5344CB8AC3E}">
        <p14:creationId xmlns:p14="http://schemas.microsoft.com/office/powerpoint/2010/main" val="25726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@var.deleter</a:t>
            </a:r>
            <a:r>
              <a:rPr lang="en-US" dirty="0">
                <a:cs typeface="Courier New" panose="02070309020205020404" pitchFamily="49" charset="0"/>
              </a:rPr>
              <a:t>: delete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439" y="44942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Lua, Octave, R, Java,…</a:t>
            </a:r>
          </a:p>
          <a:p>
            <a:r>
              <a:rPr lang="en-US" dirty="0"/>
              <a:t>Pybind11</a:t>
            </a:r>
          </a:p>
          <a:p>
            <a:pPr lvl="1"/>
            <a:r>
              <a:rPr lang="en-US" dirty="0"/>
              <a:t>Somewhat complex but very flexible</a:t>
            </a:r>
          </a:p>
          <a:p>
            <a:pPr lvl="1"/>
            <a:r>
              <a:rPr lang="en-US" dirty="0"/>
              <a:t>Specific for C++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3899</TotalTime>
  <Words>17806</Words>
  <Application>Microsoft Office PowerPoint</Application>
  <PresentationFormat>On-screen Show (4:3)</PresentationFormat>
  <Paragraphs>3194</Paragraphs>
  <Slides>232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232</vt:i4>
      </vt:variant>
    </vt:vector>
  </HeadingPairs>
  <TitlesOfParts>
    <vt:vector size="242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Cython structures</vt:lpstr>
      <vt:lpstr>Python structures</vt:lpstr>
      <vt:lpstr>Cython pointers</vt:lpstr>
      <vt:lpstr>Python pointers</vt:lpstr>
      <vt:lpstr>Buffer protocol</vt:lpstr>
      <vt:lpstr>numpy arrays</vt:lpstr>
      <vt:lpstr>memoryview</vt:lpstr>
      <vt:lpstr>Cython: three types of functions</vt:lpstr>
      <vt:lpstr>Python: three types of functions</vt:lpstr>
      <vt:lpstr>Cython function signature</vt:lpstr>
      <vt:lpstr>Python function signature</vt:lpstr>
      <vt:lpstr>Cython error return value</vt:lpstr>
      <vt:lpstr>Python error return value</vt:lpstr>
      <vt:lpstr>Extension types aka cdef classes</vt:lpstr>
      <vt:lpstr>Cython extension types</vt:lpstr>
      <vt:lpstr>Python extension types</vt:lpstr>
      <vt:lpstr>Cython attribute access control</vt:lpstr>
      <vt:lpstr>Python 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pybind11</vt:lpstr>
      <vt:lpstr>C++ functions</vt:lpstr>
      <vt:lpstr>Building</vt:lpstr>
      <vt:lpstr>C++ classes</vt:lpstr>
      <vt:lpstr>Bindings</vt:lpstr>
      <vt:lpstr>pybind11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  <vt:lpstr>I/O</vt:lpstr>
      <vt:lpstr>The issue…</vt:lpstr>
      <vt:lpstr>Illustration: numpy I/O</vt:lpstr>
      <vt:lpstr>Distributed I/O</vt:lpstr>
      <vt:lpstr>HDF5: what is it?</vt:lpstr>
      <vt:lpstr>HDF5 data</vt:lpstr>
      <vt:lpstr>HDF5 storage</vt:lpstr>
      <vt:lpstr>HDF5: how to use it?</vt:lpstr>
      <vt:lpstr>h5py: importing modules</vt:lpstr>
      <vt:lpstr>Open &amp; close HDF5 file</vt:lpstr>
      <vt:lpstr>Creating a group</vt:lpstr>
      <vt:lpstr>Adding a dataset</vt:lpstr>
      <vt:lpstr>Adding an 2D array</vt:lpstr>
      <vt:lpstr>Metadata annotations</vt:lpstr>
      <vt:lpstr>Reading an array </vt:lpstr>
      <vt:lpstr>Parallel I/O with HDF5</vt:lpstr>
      <vt:lpstr>HDF5 command line utilities</vt:lpstr>
      <vt:lpstr>Data science &amp; large files</vt:lpstr>
      <vt:lpstr>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189</cp:revision>
  <dcterms:created xsi:type="dcterms:W3CDTF">2016-03-16T14:21:03Z</dcterms:created>
  <dcterms:modified xsi:type="dcterms:W3CDTF">2024-12-04T12:39:23Z</dcterms:modified>
</cp:coreProperties>
</file>