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  <p:sldId id="493" r:id="rId215"/>
    <p:sldId id="494" r:id="rId216"/>
    <p:sldId id="506" r:id="rId217"/>
    <p:sldId id="507" r:id="rId218"/>
    <p:sldId id="316" r:id="rId219"/>
    <p:sldId id="496" r:id="rId220"/>
    <p:sldId id="497" r:id="rId221"/>
    <p:sldId id="498" r:id="rId222"/>
    <p:sldId id="499" r:id="rId223"/>
    <p:sldId id="500" r:id="rId224"/>
    <p:sldId id="501" r:id="rId225"/>
    <p:sldId id="354" r:id="rId226"/>
    <p:sldId id="502" r:id="rId227"/>
    <p:sldId id="503" r:id="rId228"/>
    <p:sldId id="504" r:id="rId229"/>
    <p:sldId id="508" r:id="rId230"/>
    <p:sldId id="505" r:id="rId231"/>
    <p:sldId id="509" r:id="rId232"/>
    <p:sldId id="510" r:id="rId2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  <p14:sldId id="493"/>
            <p14:sldId id="494"/>
            <p14:sldId id="506"/>
            <p14:sldId id="507"/>
            <p14:sldId id="316"/>
            <p14:sldId id="496"/>
            <p14:sldId id="497"/>
            <p14:sldId id="498"/>
            <p14:sldId id="499"/>
            <p14:sldId id="500"/>
            <p14:sldId id="501"/>
            <p14:sldId id="354"/>
            <p14:sldId id="502"/>
            <p14:sldId id="503"/>
            <p14:sldId id="504"/>
            <p14:sldId id="508"/>
            <p14:sldId id="505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9/12/2024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9/12/2024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9/12/2024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9/12/2024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9/12/2024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9/12/2024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9/12/2024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HPC/tree/master/source-code/file-formats" TargetMode="External"/><Relationship Id="rId2" Type="http://schemas.openxmlformats.org/officeDocument/2006/relationships/hyperlink" Target="https://github.com/gjbex/Python-for-HPC/tree/master/source-code/hdf5" TargetMode="Externa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c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\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     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3800"/>
            <a:ext cx="8768082" cy="3754874"/>
            <a:chOff x="557016" y="1412776"/>
            <a:chExt cx="7506173" cy="375487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0962" y="1420747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28047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96338" y="263631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/>
              <a:t>Open MPI: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</a:t>
            </a:r>
            <a:r>
              <a:rPr lang="en-US" i="1" dirty="0"/>
              <a:t>receiver</a:t>
            </a:r>
            <a:r>
              <a:rPr lang="en-US" dirty="0"/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</a:t>
            </a:r>
            <a:r>
              <a:rPr lang="en-US" i="1" dirty="0"/>
              <a:t>receiver</a:t>
            </a:r>
            <a:r>
              <a:rPr lang="en-US" dirty="0"/>
              <a:t>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145973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</a:t>
            </a:r>
            <a:r>
              <a:rPr lang="en-US"/>
              <a:t>stand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51366" cy="4351338"/>
          </a:xfrm>
        </p:spPr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('pos' if x &gt; 0 else 'neg',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signs.reduceByKey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https://github.com/gjbex/Python-for-HPC/tree/master/source-code/hdf5</a:t>
            </a:r>
            <a:r>
              <a:rPr lang="en-GB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https://github.com/gjbex/Python-for-HPC/tree/master/source-code/file-formats</a:t>
            </a:r>
            <a:r>
              <a:rPr lang="en-GB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14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can be intensive</a:t>
            </a:r>
          </a:p>
          <a:p>
            <a:pPr lvl="1"/>
            <a:r>
              <a:rPr lang="en-US" dirty="0"/>
              <a:t>HPC applications need to checkpoint many processes</a:t>
            </a:r>
          </a:p>
          <a:p>
            <a:pPr lvl="1"/>
            <a:r>
              <a:rPr lang="en-US" dirty="0"/>
              <a:t>Bioinformatics applications (often) read/write many small files</a:t>
            </a:r>
          </a:p>
          <a:p>
            <a:pPr lvl="1"/>
            <a:r>
              <a:rPr lang="en-US" dirty="0"/>
              <a:t>Data sets can be (very) large</a:t>
            </a:r>
          </a:p>
          <a:p>
            <a:pPr lvl="1"/>
            <a:r>
              <a:rPr lang="en-US" dirty="0"/>
              <a:t>File formats are... diverse</a:t>
            </a:r>
          </a:p>
          <a:p>
            <a:r>
              <a:rPr lang="en-US" dirty="0"/>
              <a:t>But file systems are... slow</a:t>
            </a:r>
          </a:p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63725" y="5209362"/>
            <a:ext cx="4311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Often not considered!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numpy</a:t>
            </a:r>
            <a:r>
              <a:rPr lang="en-US" dirty="0"/>
              <a:t>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Advantage: human readable</a:t>
            </a:r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</a:p>
          <a:p>
            <a:pPr lvl="1"/>
            <a:r>
              <a:rPr lang="en-US" dirty="0"/>
              <a:t>Disadvantage: harder to </a:t>
            </a:r>
            <a:r>
              <a:rPr lang="en-US" dirty="0" err="1"/>
              <a:t>interprete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125336" y="4936337"/>
            <a:ext cx="48933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all data formats are equal: HDF5 to the rescue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822124" y="2574912"/>
            <a:ext cx="934490" cy="1296792"/>
            <a:chOff x="7164288" y="4766367"/>
            <a:chExt cx="1245986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9579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35 ×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19DF-EEF3-92C2-C214-00F3715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I/O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935B-0D17-E299-88C9-B40CCB24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applications: many processes</a:t>
            </a:r>
          </a:p>
          <a:p>
            <a:pPr lvl="1"/>
            <a:r>
              <a:rPr lang="en-US" dirty="0"/>
              <a:t>One process doing I/O?</a:t>
            </a:r>
          </a:p>
          <a:p>
            <a:pPr lvl="1"/>
            <a:r>
              <a:rPr lang="en-US" dirty="0"/>
              <a:t>All processes doing I/O!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instance</a:t>
            </a:r>
          </a:p>
          <a:p>
            <a:pPr lvl="1"/>
            <a:r>
              <a:rPr lang="en-US" dirty="0" err="1"/>
              <a:t>Lustre</a:t>
            </a:r>
            <a:endParaRPr lang="en-US" dirty="0"/>
          </a:p>
          <a:p>
            <a:pPr lvl="1"/>
            <a:r>
              <a:rPr lang="en-US" dirty="0"/>
              <a:t>IBM Spectrum Scale (GPFS)</a:t>
            </a:r>
          </a:p>
          <a:p>
            <a:pPr lvl="1"/>
            <a:r>
              <a:rPr lang="en-US" dirty="0" err="1"/>
              <a:t>BeeGFS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6040-C869-5C7E-6E0F-7D143659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217</a:t>
            </a:fld>
            <a:endParaRPr lang="nl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0C2AF-3F3E-8C2A-A3B1-4FFABB6F3648}"/>
              </a:ext>
            </a:extLst>
          </p:cNvPr>
          <p:cNvGrpSpPr/>
          <p:nvPr/>
        </p:nvGrpSpPr>
        <p:grpSpPr>
          <a:xfrm>
            <a:off x="1127760" y="2225040"/>
            <a:ext cx="3627120" cy="355600"/>
            <a:chOff x="1127760" y="2336800"/>
            <a:chExt cx="3627120" cy="355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BD519-FB1F-1725-D148-BCB179528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E702CD-FAA7-3426-63B4-8786BE126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18962E-13BA-B08C-4E3D-5B9C5D4ACC26}"/>
              </a:ext>
            </a:extLst>
          </p:cNvPr>
          <p:cNvSpPr txBox="1"/>
          <p:nvPr/>
        </p:nvSpPr>
        <p:spPr>
          <a:xfrm>
            <a:off x="1391920" y="3172083"/>
            <a:ext cx="59592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You need a parallel file system!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8937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</a:t>
            </a:r>
            <a:r>
              <a:rPr lang="en-US" dirty="0"/>
              <a:t>ierarchical </a:t>
            </a:r>
            <a:r>
              <a:rPr lang="en-US" sz="3000" b="1" dirty="0"/>
              <a:t>D</a:t>
            </a:r>
            <a:r>
              <a:rPr lang="en-US" dirty="0"/>
              <a:t>ata </a:t>
            </a:r>
            <a:r>
              <a:rPr lang="en-US" sz="3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97798" y="2979627"/>
            <a:ext cx="1333486" cy="1597912"/>
            <a:chOff x="3939729" y="2888024"/>
            <a:chExt cx="1777980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759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r>
                <a:rPr lang="en-US" sz="21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4034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Directory</a:t>
              </a:r>
              <a:endParaRPr 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822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endParaRPr lang="en-US" sz="21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77980" cy="720080"/>
              <a:chOff x="4067944" y="4298493"/>
              <a:chExt cx="1777980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4610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Metadata</a:t>
                </a:r>
                <a:endParaRPr lang="en-US" sz="21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35895" y="1792163"/>
            <a:ext cx="235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System, OS,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r>
              <a:rPr lang="en-US" dirty="0"/>
              <a:t>independent way of</a:t>
            </a:r>
            <a:br>
              <a:rPr lang="en-US" dirty="0"/>
            </a:br>
            <a:r>
              <a:rPr lang="en-US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5453" y="4847318"/>
            <a:ext cx="3095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Documentation, comments</a:t>
            </a:r>
            <a:br>
              <a:rPr lang="en-US" dirty="0"/>
            </a:br>
            <a:r>
              <a:rPr lang="en-US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069" y="3269598"/>
            <a:ext cx="3728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layout &amp; type description part of</a:t>
            </a:r>
            <a:br>
              <a:rPr lang="en-US" dirty="0"/>
            </a:br>
            <a:r>
              <a:rPr lang="en-US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375" y="4401108"/>
            <a:ext cx="5589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682" y="5142819"/>
            <a:ext cx="580646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76976" y="3610995"/>
            <a:ext cx="206017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13784" y="2434750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670" y="3314972"/>
            <a:ext cx="50524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988" y="4199695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990" y="5087386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159" y="6052228"/>
            <a:ext cx="502788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7568" y="1917159"/>
            <a:ext cx="3294307" cy="769185"/>
            <a:chOff x="1052443" y="1706713"/>
            <a:chExt cx="4392413" cy="1025580"/>
          </a:xfrm>
        </p:grpSpPr>
        <p:sp>
          <p:nvSpPr>
            <p:cNvPr id="9" name="TextBox 8"/>
            <p:cNvSpPr txBox="1"/>
            <p:nvPr/>
          </p:nvSpPr>
          <p:spPr>
            <a:xfrm>
              <a:off x="4322327" y="1706713"/>
              <a:ext cx="11225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file name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2443" y="2445526"/>
              <a:ext cx="1224137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1664512" y="1906768"/>
              <a:ext cx="2657816" cy="5387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26226" y="2408936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26" y="3386094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4381" y="3730078"/>
            <a:ext cx="5406614" cy="588419"/>
            <a:chOff x="641840" y="5414447"/>
            <a:chExt cx="7208819" cy="784558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6"/>
              <a:ext cx="7208819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66335" y="5392646"/>
              <a:ext cx="3872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b="1" dirty="0">
                  <a:sym typeface="Symbol"/>
                </a:rPr>
                <a:t></a:t>
              </a:r>
              <a:endParaRPr lang="nl-BE" sz="15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903" y="1888389"/>
            <a:ext cx="1203999" cy="770045"/>
            <a:chOff x="4927351" y="1995984"/>
            <a:chExt cx="1605332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816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group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96093"/>
              <a:ext cx="437728" cy="339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564905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4976443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9993" y="4357249"/>
            <a:ext cx="2771574" cy="867758"/>
            <a:chOff x="2611539" y="1628800"/>
            <a:chExt cx="3695431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873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array location in hierarchy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2028909"/>
              <a:ext cx="1535416" cy="470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9555" y="4577361"/>
            <a:ext cx="2478422" cy="658703"/>
            <a:chOff x="2336262" y="2339588"/>
            <a:chExt cx="3304562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5266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dataset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39643"/>
              <a:ext cx="1093829" cy="3914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4989555" y="4605247"/>
            <a:ext cx="2558355" cy="1233359"/>
            <a:chOff x="2183861" y="3050716"/>
            <a:chExt cx="3411140" cy="16444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6"/>
              <a:ext cx="11987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dataspace</a:t>
              </a:r>
              <a:endParaRPr lang="nl-BE" sz="135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2" y="3619957"/>
              <a:ext cx="933769" cy="8751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297" y="2024845"/>
            <a:ext cx="6172200" cy="339447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38" y="2566307"/>
            <a:ext cx="644551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651108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871701" y="2587736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1701" y="3372889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701" y="5152142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306572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320988"/>
            <a:ext cx="49319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2306" y="3350440"/>
            <a:ext cx="2608452" cy="965740"/>
            <a:chOff x="3704414" y="1421602"/>
            <a:chExt cx="3477935" cy="1287652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4 particles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31641" y="4893176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798" y="5138651"/>
            <a:ext cx="2608452" cy="965740"/>
            <a:chOff x="3704414" y="1421602"/>
            <a:chExt cx="3477935" cy="1287652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3</a:t>
              </a:r>
              <a:r>
                <a:rPr lang="en-US" sz="1350" baseline="30000" dirty="0">
                  <a:solidFill>
                    <a:srgbClr val="7030A0"/>
                  </a:solidFill>
                </a:rPr>
                <a:t>rd</a:t>
              </a:r>
              <a:r>
                <a:rPr lang="en-US" sz="1350" dirty="0">
                  <a:solidFill>
                    <a:srgbClr val="7030A0"/>
                  </a:solidFill>
                </a:rPr>
                <a:t>, 5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, and 7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 particle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8"/>
              <a:ext cx="1370060" cy="32377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39310" y="5946098"/>
            <a:ext cx="147072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/>
              <a:t>Hyperslabs</a:t>
            </a:r>
            <a:r>
              <a:rPr lang="en-US" sz="2100" dirty="0"/>
              <a:t>!</a:t>
            </a:r>
            <a:endParaRPr lang="nl-BE" sz="2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file for parallel I/O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process writes its own data, location based on MPI rank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4853A-C698-1340-9635-11C49E471950}"/>
              </a:ext>
            </a:extLst>
          </p:cNvPr>
          <p:cNvSpPr txBox="1"/>
          <p:nvPr/>
        </p:nvSpPr>
        <p:spPr>
          <a:xfrm>
            <a:off x="992162" y="2756880"/>
            <a:ext cx="7285642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 'w', driver='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mpio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', comm=comm)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I/O with HDF5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4984" y="2260829"/>
            <a:ext cx="2041976" cy="735849"/>
            <a:chOff x="-595117" y="2476569"/>
            <a:chExt cx="2722641" cy="981128"/>
          </a:xfrm>
        </p:grpSpPr>
        <p:sp>
          <p:nvSpPr>
            <p:cNvPr id="9" name="TextBox 8"/>
            <p:cNvSpPr txBox="1"/>
            <p:nvPr/>
          </p:nvSpPr>
          <p:spPr>
            <a:xfrm>
              <a:off x="-595117" y="2476569"/>
              <a:ext cx="1376874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Use MPI I/O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845" y="3170929"/>
              <a:ext cx="1835679" cy="286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3321" y="2876677"/>
              <a:ext cx="1116364" cy="2942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5093-1A18-C26E-FE7B-673AF619EEAE}"/>
              </a:ext>
            </a:extLst>
          </p:cNvPr>
          <p:cNvGrpSpPr/>
          <p:nvPr/>
        </p:nvGrpSpPr>
        <p:grpSpPr>
          <a:xfrm>
            <a:off x="5773022" y="2275006"/>
            <a:ext cx="1624370" cy="728764"/>
            <a:chOff x="392030" y="2486017"/>
            <a:chExt cx="2165832" cy="971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AFFBF0-CAB8-5F21-B4CE-36B7D5CDF698}"/>
                </a:ext>
              </a:extLst>
            </p:cNvPr>
            <p:cNvSpPr txBox="1"/>
            <p:nvPr/>
          </p:nvSpPr>
          <p:spPr>
            <a:xfrm>
              <a:off x="520121" y="2486017"/>
              <a:ext cx="2037741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MPI communicator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A2F28B-0C10-4C0B-A003-C6BB66DD67D8}"/>
                </a:ext>
              </a:extLst>
            </p:cNvPr>
            <p:cNvSpPr/>
            <p:nvPr/>
          </p:nvSpPr>
          <p:spPr>
            <a:xfrm>
              <a:off x="392030" y="3170929"/>
              <a:ext cx="1385206" cy="2867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A5199A-8F0D-0CDF-B15B-549BADD789D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1084633" y="2886124"/>
              <a:ext cx="454358" cy="28480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74C090-D8E4-FED3-D4A8-F05423A54177}"/>
              </a:ext>
            </a:extLst>
          </p:cNvPr>
          <p:cNvSpPr txBox="1"/>
          <p:nvPr/>
        </p:nvSpPr>
        <p:spPr>
          <a:xfrm>
            <a:off x="992162" y="4270247"/>
            <a:ext cx="72856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350" dirty="0">
                <a:latin typeface="Courier New" pitchFamily="49" charset="0"/>
                <a:cs typeface="Courier New" pitchFamily="49" charset="0"/>
              </a:rPr>
              <a:t>data_set[offset:offset + nr_values] = data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D6FDF-4C2F-7AE3-C5CF-5597B0837DF4}"/>
              </a:ext>
            </a:extLst>
          </p:cNvPr>
          <p:cNvGrpSpPr/>
          <p:nvPr/>
        </p:nvGrpSpPr>
        <p:grpSpPr>
          <a:xfrm>
            <a:off x="1840113" y="4270248"/>
            <a:ext cx="2838214" cy="883956"/>
            <a:chOff x="231360" y="3070898"/>
            <a:chExt cx="3784294" cy="11786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20D842-2704-2C89-FEED-60A5964E0D2C}"/>
                </a:ext>
              </a:extLst>
            </p:cNvPr>
            <p:cNvSpPr txBox="1"/>
            <p:nvPr/>
          </p:nvSpPr>
          <p:spPr>
            <a:xfrm>
              <a:off x="231360" y="3849392"/>
              <a:ext cx="2875923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Based on MPI rank, MPI size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BCA0F-2C55-692D-EE9B-795D2011BC92}"/>
                </a:ext>
              </a:extLst>
            </p:cNvPr>
            <p:cNvSpPr/>
            <p:nvPr/>
          </p:nvSpPr>
          <p:spPr>
            <a:xfrm>
              <a:off x="325872" y="3070898"/>
              <a:ext cx="3689782" cy="3867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0E8A89-259C-B07C-F2D0-FB9F47A2A92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69322" y="3457697"/>
              <a:ext cx="701824" cy="39169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8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2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84DA-F2D0-D444-D26B-58FDF02F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&amp; large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086-317F-2DC6-BA70-09EDD4D0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HDF5 for machine learning</a:t>
            </a:r>
          </a:p>
          <a:p>
            <a:r>
              <a:rPr lang="en-US" dirty="0"/>
              <a:t>pandas storing large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/>
              <a:t>Parquet files</a:t>
            </a:r>
          </a:p>
          <a:p>
            <a:pPr lvl="1"/>
            <a:r>
              <a:rPr lang="en-US" dirty="0"/>
              <a:t>Feather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9B9B-9A48-704B-F633-0A9D38A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231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9EDE45-25AF-6EEC-F696-EDAA61809E32}"/>
              </a:ext>
            </a:extLst>
          </p:cNvPr>
          <p:cNvGrpSpPr/>
          <p:nvPr/>
        </p:nvGrpSpPr>
        <p:grpSpPr>
          <a:xfrm>
            <a:off x="1388962" y="2861647"/>
            <a:ext cx="1074131" cy="177800"/>
            <a:chOff x="3680749" y="2336800"/>
            <a:chExt cx="1074131" cy="17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39F748-6A5B-2080-CB76-9CFCE2D5D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80749" y="2336800"/>
              <a:ext cx="937549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A5CDC1-BB48-B496-A50F-30A06C20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749" y="2336800"/>
              <a:ext cx="1074131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A702A-875C-4E8F-99FF-D12F0CFC4C9B}"/>
              </a:ext>
            </a:extLst>
          </p:cNvPr>
          <p:cNvSpPr txBox="1"/>
          <p:nvPr/>
        </p:nvSpPr>
        <p:spPr>
          <a:xfrm>
            <a:off x="4178629" y="4861367"/>
            <a:ext cx="3308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notebook for benchmarks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9621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3EC8-4B86-78A5-CA66-DF931906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933-8943-1DD7-85E0-AB428FA3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right file format!</a:t>
            </a:r>
          </a:p>
          <a:p>
            <a:r>
              <a:rPr lang="en-US" dirty="0"/>
              <a:t>Use parallel I/O when possible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B9C6-67F6-E8BC-DD26-319C49A1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6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2141730" y="3803877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17809</Words>
  <Application>Microsoft Office PowerPoint</Application>
  <PresentationFormat>On-screen Show (4:3)</PresentationFormat>
  <Paragraphs>3195</Paragraphs>
  <Slides>232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232</vt:i4>
      </vt:variant>
    </vt:vector>
  </HeadingPairs>
  <TitlesOfParts>
    <vt:vector size="24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  <vt:lpstr>I/O</vt:lpstr>
      <vt:lpstr>The issue…</vt:lpstr>
      <vt:lpstr>Illustration: numpy I/O</vt:lpstr>
      <vt:lpstr>Distributed I/O</vt:lpstr>
      <vt:lpstr>HDF5: what is it?</vt:lpstr>
      <vt:lpstr>HDF5 data</vt:lpstr>
      <vt:lpstr>HDF5 storage</vt:lpstr>
      <vt:lpstr>HDF5: how to use it?</vt:lpstr>
      <vt:lpstr>h5py: importing modules</vt:lpstr>
      <vt:lpstr>Open &amp; close HDF5 file</vt:lpstr>
      <vt:lpstr>Creating a group</vt:lpstr>
      <vt:lpstr>Adding a dataset</vt:lpstr>
      <vt:lpstr>Adding an 2D array</vt:lpstr>
      <vt:lpstr>Metadata annotations</vt:lpstr>
      <vt:lpstr>Reading an array </vt:lpstr>
      <vt:lpstr>Parallel I/O with HDF5</vt:lpstr>
      <vt:lpstr>HDF5 command line utilities</vt:lpstr>
      <vt:lpstr>Data science &amp; large files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191</cp:revision>
  <dcterms:created xsi:type="dcterms:W3CDTF">2016-03-16T14:21:03Z</dcterms:created>
  <dcterms:modified xsi:type="dcterms:W3CDTF">2024-12-09T14:44:46Z</dcterms:modified>
</cp:coreProperties>
</file>