
<file path=[Content_Types].xml><?xml version="1.0" encoding="utf-8"?>
<Types xmlns="http://schemas.openxmlformats.org/package/2006/content-types">
  <Default Extension="bin" ContentType="application/vnd.openxmlformats-officedocument.oleObject"/>
  <Default Extension="jpg" ContentType="image/jpeg"/>
  <Default Extension="mp4" ContentType="video/mp4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4"/>
  </p:notesMasterIdLst>
  <p:sldIdLst>
    <p:sldId id="256" r:id="rId2"/>
    <p:sldId id="350" r:id="rId3"/>
    <p:sldId id="351" r:id="rId4"/>
    <p:sldId id="348" r:id="rId5"/>
    <p:sldId id="349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8" r:id="rId75"/>
    <p:sldId id="325" r:id="rId76"/>
    <p:sldId id="326" r:id="rId77"/>
    <p:sldId id="327" r:id="rId78"/>
    <p:sldId id="329" r:id="rId79"/>
    <p:sldId id="352" r:id="rId80"/>
    <p:sldId id="353" r:id="rId81"/>
    <p:sldId id="354" r:id="rId82"/>
    <p:sldId id="357" r:id="rId83"/>
    <p:sldId id="355" r:id="rId84"/>
    <p:sldId id="356" r:id="rId85"/>
    <p:sldId id="330" r:id="rId86"/>
    <p:sldId id="331" r:id="rId87"/>
    <p:sldId id="332" r:id="rId88"/>
    <p:sldId id="333" r:id="rId89"/>
    <p:sldId id="334" r:id="rId90"/>
    <p:sldId id="335" r:id="rId91"/>
    <p:sldId id="336" r:id="rId92"/>
    <p:sldId id="337" r:id="rId93"/>
    <p:sldId id="338" r:id="rId94"/>
    <p:sldId id="339" r:id="rId95"/>
    <p:sldId id="340" r:id="rId96"/>
    <p:sldId id="341" r:id="rId97"/>
    <p:sldId id="342" r:id="rId98"/>
    <p:sldId id="343" r:id="rId99"/>
    <p:sldId id="344" r:id="rId100"/>
    <p:sldId id="345" r:id="rId101"/>
    <p:sldId id="346" r:id="rId102"/>
    <p:sldId id="347" r:id="rId10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D46DF48-D749-4A85-82E4-376E648194FB}">
          <p14:sldIdLst>
            <p14:sldId id="256"/>
            <p14:sldId id="350"/>
            <p14:sldId id="351"/>
            <p14:sldId id="348"/>
            <p14:sldId id="349"/>
          </p14:sldIdLst>
        </p14:section>
        <p14:section name="numpy" id="{0ABF6D5A-1E58-4600-AE45-538E8F3A850B}">
          <p14:sldIdLst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  <p14:sldId id="274"/>
            <p14:sldId id="275"/>
          </p14:sldIdLst>
        </p14:section>
        <p14:section name="scipy" id="{2BFE4CBE-B0F9-4FF9-B06C-4190F5D0A8AE}">
          <p14:sldIdLst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matplotlib" id="{F403613D-8C13-4CDF-B6A0-431E438689C2}">
          <p14:sldIdLst>
            <p14:sldId id="290"/>
            <p14:sldId id="291"/>
            <p14:sldId id="292"/>
            <p14:sldId id="293"/>
            <p14:sldId id="294"/>
            <p14:sldId id="295"/>
            <p14:sldId id="296"/>
            <p14:sldId id="297"/>
            <p14:sldId id="298"/>
            <p14:sldId id="299"/>
            <p14:sldId id="300"/>
            <p14:sldId id="301"/>
            <p14:sldId id="302"/>
          </p14:sldIdLst>
        </p14:section>
        <p14:section name="sympy" id="{891A720C-B16A-48AD-AF97-823F2A124362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</p14:sldIdLst>
        </p14:section>
        <p14:section name="HDF5" id="{DED9C11B-28E7-49E5-B16A-009E9F2C22D8}">
          <p14:sldIdLst>
            <p14:sldId id="315"/>
            <p14:sldId id="316"/>
            <p14:sldId id="317"/>
            <p14:sldId id="318"/>
            <p14:sldId id="319"/>
            <p14:sldId id="320"/>
            <p14:sldId id="321"/>
            <p14:sldId id="322"/>
            <p14:sldId id="323"/>
            <p14:sldId id="324"/>
            <p14:sldId id="328"/>
            <p14:sldId id="325"/>
            <p14:sldId id="326"/>
            <p14:sldId id="327"/>
            <p14:sldId id="329"/>
            <p14:sldId id="352"/>
            <p14:sldId id="353"/>
            <p14:sldId id="354"/>
            <p14:sldId id="357"/>
            <p14:sldId id="355"/>
            <p14:sldId id="356"/>
            <p14:sldId id="330"/>
          </p14:sldIdLst>
        </p14:section>
        <p14:section name="Bokeh" id="{22F7CFE4-471A-46E1-B56F-941AA410093A}">
          <p14:sldIdLst>
            <p14:sldId id="331"/>
            <p14:sldId id="332"/>
            <p14:sldId id="333"/>
            <p14:sldId id="334"/>
            <p14:sldId id="335"/>
            <p14:sldId id="336"/>
            <p14:sldId id="337"/>
            <p14:sldId id="338"/>
          </p14:sldIdLst>
        </p14:section>
        <p14:section name="scikit-image &amp; OpenCV" id="{9AE95759-AB76-41D4-AD63-776D3CBA133E}">
          <p14:sldIdLst>
            <p14:sldId id="339"/>
            <p14:sldId id="340"/>
            <p14:sldId id="341"/>
            <p14:sldId id="342"/>
            <p14:sldId id="343"/>
            <p14:sldId id="344"/>
            <p14:sldId id="345"/>
            <p14:sldId id="346"/>
            <p14:sldId id="34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4" d="100"/>
          <a:sy n="94" d="100"/>
        </p:scale>
        <p:origin x="102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223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heme" Target="theme/theme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CA79FE-F917-4C87-AD83-0AC7A6FA25F7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2E54D0-57AA-4B0A-9870-489EE29BC9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767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en.wikipedia.org/wiki/Impulse_response" TargetMode="External"/><Relationship Id="rId3" Type="http://schemas.openxmlformats.org/officeDocument/2006/relationships/hyperlink" Target="http://en.wikipedia.org/wiki/Sampling_rate" TargetMode="External"/><Relationship Id="rId7" Type="http://schemas.openxmlformats.org/officeDocument/2006/relationships/hyperlink" Target="http://en.wikipedia.org/wiki/Digital_filter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://en.wikipedia.org/wiki/Electronic_filter" TargetMode="External"/><Relationship Id="rId5" Type="http://schemas.openxmlformats.org/officeDocument/2006/relationships/hyperlink" Target="http://en.wikipedia.org/wiki/Linear_time-invariant_system" TargetMode="External"/><Relationship Id="rId4" Type="http://schemas.openxmlformats.org/officeDocument/2006/relationships/hyperlink" Target="http://en.wikipedia.org/wiki/Discrete_signal" TargetMode="External"/><Relationship Id="rId9" Type="http://schemas.openxmlformats.org/officeDocument/2006/relationships/hyperlink" Target="http://en.wikipedia.org/wiki/Finite_impulse_response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 </a:t>
            </a:r>
            <a:r>
              <a:rPr lang="en-US" sz="1200" b="1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Nyquist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frequency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is half of the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Sampling rate"/>
              </a:rPr>
              <a:t>sampling rate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of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Discrete signal"/>
              </a:rPr>
              <a:t>discrete signal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processing system.</a:t>
            </a:r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sz="1200" b="0" i="0" u="none" strike="noStrike" kern="1200" baseline="300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Infinite impulse response (IIR)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is a property applying to many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Linear time-invariant system"/>
              </a:rPr>
              <a:t>linear time-invariant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Common examples of linear time-invariant systems are most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Electronic filter"/>
              </a:rPr>
              <a:t>electronic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Digital filter"/>
              </a:rPr>
              <a:t>digital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Systems with this property are known as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systems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or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IIR filters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and are distinguished by having an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Impulse response"/>
              </a:rPr>
              <a:t>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which does not become exactly zero past a certain point, but continues indefinitely. This is in contrast to a </a:t>
            </a:r>
            <a:r>
              <a:rPr lang="en-US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Finite impulse response"/>
              </a:rPr>
              <a:t>finite impulse response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which the impulse response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does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become exactly zero at times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&gt;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for some finite </a:t>
            </a:r>
            <a:r>
              <a:rPr lang="en-US" sz="1200" b="0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thus being of finite duration.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32719F6-2AB7-47DE-AD4D-74548843A436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150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59581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8821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93200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21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602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151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05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483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016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2811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464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F3255-C76E-4FA3-812C-0AAA4654139A}" type="datetimeFigureOut">
              <a:rPr lang="en-US" smtClean="0"/>
              <a:t>2021-06-22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077499-336E-4269-8F37-873EEEB062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7754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3.mp4"/><Relationship Id="rId1" Type="http://schemas.microsoft.com/office/2007/relationships/media" Target="../media/media3.mp4"/><Relationship Id="rId4" Type="http://schemas.openxmlformats.org/officeDocument/2006/relationships/image" Target="../media/image29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opencv.org/3.2.0/d6/d00/tutorial_py_root.html" TargetMode="External"/><Relationship Id="rId2" Type="http://schemas.openxmlformats.org/officeDocument/2006/relationships/hyperlink" Target="http://scikit-image.org/docs/0.12.x/user_guide.html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bit.ly/2qouLp2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://mathesaurus.sourceforge.net/matlab-numpy.html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training-material/tree/master/Python/Birdsong" TargetMode="External"/><Relationship Id="rId2" Type="http://schemas.openxmlformats.org/officeDocument/2006/relationships/hyperlink" Target="https://github.com/gjbex/Scientific-Python/tree/master/source-code/numpy" TargetMode="Externa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wmf"/><Relationship Id="rId4" Type="http://schemas.openxmlformats.org/officeDocument/2006/relationships/oleObject" Target="../embeddings/oleObject2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1.wav"/><Relationship Id="rId1" Type="http://schemas.microsoft.com/office/2007/relationships/media" Target="../media/media1.wav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6.xml"/><Relationship Id="rId2" Type="http://schemas.openxmlformats.org/officeDocument/2006/relationships/audio" Target="../media/media2.wav"/><Relationship Id="rId1" Type="http://schemas.microsoft.com/office/2007/relationships/media" Target="../media/media2.wav"/><Relationship Id="rId5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matplotlib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" TargetMode="External"/><Relationship Id="rId2" Type="http://schemas.openxmlformats.org/officeDocument/2006/relationships/hyperlink" Target="http://colorbrewer2.org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sympy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wmf"/><Relationship Id="rId4" Type="http://schemas.openxmlformats.org/officeDocument/2006/relationships/oleObject" Target="../embeddings/oleObject5.bin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Scientific-Python/tree/master/source-code/numpy" TargetMode="External"/><Relationship Id="rId2" Type="http://schemas.openxmlformats.org/officeDocument/2006/relationships/hyperlink" Target="https://github.com/gjbex/Scientific-Python/tree/master/source-code/matrices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hyperlink" Target="https://peerj.com/articles/cs-103/" TargetMode="Externa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hdf5" TargetMode="Externa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source-code/bokeh" TargetMode="External"/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Scientific-Python/tree/master/Python/image-processing" TargetMode="External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Scientific Python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606979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using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4087885" y="1685708"/>
            <a:ext cx="6526146" cy="203132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(n, n))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a @ b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1873549" y="1723030"/>
            <a:ext cx="2019592" cy="1787271"/>
            <a:chOff x="349549" y="2299093"/>
            <a:chExt cx="2019592" cy="1787271"/>
          </a:xfrm>
        </p:grpSpPr>
        <p:sp>
          <p:nvSpPr>
            <p:cNvPr id="5" name="TextBox 4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99714" y="2852936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0.011 s</a:t>
              </a:r>
              <a:endParaRPr lang="nl-BE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599714" y="3717032"/>
              <a:ext cx="16214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numpy</a:t>
              </a:r>
              <a:r>
                <a:rPr lang="en-US" dirty="0"/>
                <a:t>: 0.077 s</a:t>
              </a:r>
              <a:endParaRPr lang="nl-BE" dirty="0"/>
            </a:p>
          </p:txBody>
        </p:sp>
      </p:grp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2783632" y="3861048"/>
          <a:ext cx="6096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Language/library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Execution time matrix multiplication (s)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0.49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</a:t>
                      </a:r>
                      <a:endParaRPr lang="nl-B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0.11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Python/</a:t>
                      </a:r>
                      <a:r>
                        <a:rPr lang="en-US" dirty="0" err="1"/>
                        <a:t>numpy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0.077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Fortran/BLAS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0.060</a:t>
                      </a:r>
                      <a:endParaRPr lang="nl-B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9048328" y="4622351"/>
            <a:ext cx="1468036" cy="1152128"/>
            <a:chOff x="7524328" y="4622351"/>
            <a:chExt cx="1468036" cy="1152128"/>
          </a:xfrm>
        </p:grpSpPr>
        <p:sp>
          <p:nvSpPr>
            <p:cNvPr id="9" name="Curved Left Arrow 8"/>
            <p:cNvSpPr/>
            <p:nvPr/>
          </p:nvSpPr>
          <p:spPr>
            <a:xfrm>
              <a:off x="7524328" y="4622351"/>
              <a:ext cx="288032" cy="1152128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7884368" y="4869160"/>
              <a:ext cx="110799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415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7626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ball: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Hue histogram of ROI (region of interest)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96304"/>
            <a:ext cx="7571184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(x, y, width, height)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mask = cv2.inRange(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50,  50)),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255, 255)))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cv2.calcHist([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hsv_frame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mask, 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cv2.normalize(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0, 255,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cv2.NORM_MINMAX)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47528" y="5210186"/>
            <a:ext cx="37665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HSV = Hue, Saturation, Value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3143672" y="5631829"/>
            <a:ext cx="2533268" cy="788474"/>
            <a:chOff x="3339714" y="3246207"/>
            <a:chExt cx="2533268" cy="788474"/>
          </a:xfrm>
        </p:grpSpPr>
        <p:sp>
          <p:nvSpPr>
            <p:cNvPr id="9" name="TextBox 8"/>
            <p:cNvSpPr txBox="1"/>
            <p:nvPr/>
          </p:nvSpPr>
          <p:spPr>
            <a:xfrm>
              <a:off x="3563888" y="3573016"/>
              <a:ext cx="230909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determines color</a:t>
              </a:r>
              <a:endParaRPr lang="en-US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0" name="Straight Arrow Connector 9"/>
            <p:cNvCxnSpPr>
              <a:stCxn id="9" idx="1"/>
            </p:cNvCxnSpPr>
            <p:nvPr/>
          </p:nvCxnSpPr>
          <p:spPr>
            <a:xfrm flipH="1" flipV="1">
              <a:off x="3339714" y="3246207"/>
              <a:ext cx="224174" cy="557642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666428" y="3520440"/>
            <a:ext cx="2873581" cy="707886"/>
            <a:chOff x="2420845" y="3573016"/>
            <a:chExt cx="2873581" cy="707886"/>
          </a:xfrm>
        </p:grpSpPr>
        <p:sp>
          <p:nvSpPr>
            <p:cNvPr id="13" name="TextBox 12"/>
            <p:cNvSpPr txBox="1"/>
            <p:nvPr/>
          </p:nvSpPr>
          <p:spPr>
            <a:xfrm>
              <a:off x="3563888" y="3573016"/>
              <a:ext cx="1730538" cy="70788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histogram</a:t>
              </a:r>
              <a:br>
                <a:rPr lang="en-US" sz="2000" dirty="0"/>
              </a:br>
              <a:r>
                <a:rPr lang="en-US" sz="2000" dirty="0"/>
                <a:t>for hue on ROI</a:t>
              </a:r>
              <a:endParaRPr lang="en-US" sz="20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stCxn id="13" idx="1"/>
            </p:cNvCxnSpPr>
            <p:nvPr/>
          </p:nvCxnSpPr>
          <p:spPr>
            <a:xfrm flipH="1">
              <a:off x="2420845" y="3926959"/>
              <a:ext cx="1143043" cy="25272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35117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Follow the ball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frames and update track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101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756757" y="2289386"/>
            <a:ext cx="8435280" cy="313932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(cv2.TERM_CRITERIA_EPS |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cv2.TERM_CRITERIA_COUNT,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iterations, pixels)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cv2.cvtColor(frame, cv2.COLOR_BGR2HSV)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cv2.calcBackProject([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hsv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roi_hist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[0,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max_hue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], 1)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cv2.meanShift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back_proj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track_window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termin_cond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  <a:endParaRPr lang="en-US" dirty="0"/>
          </a:p>
        </p:txBody>
      </p:sp>
      <p:pic>
        <p:nvPicPr>
          <p:cNvPr id="7" name="ball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2415173" y="4928031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575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Success depends on</a:t>
            </a:r>
            <a:br>
              <a:rPr lang="en-US" dirty="0"/>
            </a:br>
            <a:r>
              <a:rPr lang="en-US" dirty="0"/>
              <a:t>           </a:t>
            </a:r>
            <a:r>
              <a:rPr lang="en-US" i="1" dirty="0">
                <a:solidFill>
                  <a:srgbClr val="C00000"/>
                </a:solidFill>
              </a:rPr>
              <a:t>understanding algorithms!</a:t>
            </a:r>
          </a:p>
          <a:p>
            <a:r>
              <a:rPr lang="en-US" dirty="0"/>
              <a:t>Many things to explore</a:t>
            </a:r>
          </a:p>
          <a:p>
            <a:r>
              <a:rPr lang="en-US" dirty="0"/>
              <a:t>Check out</a:t>
            </a:r>
          </a:p>
          <a:p>
            <a:pPr lvl="1"/>
            <a:r>
              <a:rPr lang="en-US" sz="2000" dirty="0">
                <a:hlinkClick r:id="rId2"/>
              </a:rPr>
              <a:t>http://scikit-image.org/docs/0.12.x/user_guide.html</a:t>
            </a:r>
            <a:r>
              <a:rPr lang="en-US" sz="2000" dirty="0"/>
              <a:t> </a:t>
            </a:r>
            <a:endParaRPr lang="en-US" dirty="0"/>
          </a:p>
          <a:p>
            <a:pPr lvl="1"/>
            <a:r>
              <a:rPr lang="en-US" sz="2000" dirty="0">
                <a:hlinkClick r:id="rId3"/>
              </a:rPr>
              <a:t>http://docs.opencv.org/3.2.0/d6/d00/tutorial_py_root.html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39334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 I</a:t>
            </a:r>
            <a:endParaRPr lang="nl-BE" dirty="0"/>
          </a:p>
        </p:txBody>
      </p:sp>
      <p:grpSp>
        <p:nvGrpSpPr>
          <p:cNvPr id="47" name="Group 46"/>
          <p:cNvGrpSpPr/>
          <p:nvPr/>
        </p:nvGrpSpPr>
        <p:grpSpPr>
          <a:xfrm>
            <a:off x="2071661" y="4240629"/>
            <a:ext cx="6909352" cy="1633707"/>
            <a:chOff x="547661" y="4395677"/>
            <a:chExt cx="6909352" cy="1633707"/>
          </a:xfrm>
          <a:solidFill>
            <a:schemeClr val="bg1">
              <a:lumMod val="85000"/>
            </a:schemeClr>
          </a:solidFill>
        </p:grpSpPr>
        <p:sp>
          <p:nvSpPr>
            <p:cNvPr id="3" name="TextBox 2"/>
            <p:cNvSpPr txBox="1"/>
            <p:nvPr/>
          </p:nvSpPr>
          <p:spPr>
            <a:xfrm>
              <a:off x="547661" y="4615968"/>
              <a:ext cx="2914551" cy="1200329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c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np.eye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(2)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d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((2, 3))</a:t>
              </a:r>
            </a:p>
          </p:txBody>
        </p:sp>
        <p:grpSp>
          <p:nvGrpSpPr>
            <p:cNvPr id="4" name="Group 3"/>
            <p:cNvGrpSpPr/>
            <p:nvPr/>
          </p:nvGrpSpPr>
          <p:grpSpPr>
            <a:xfrm>
              <a:off x="3347864" y="4395677"/>
              <a:ext cx="4109149" cy="574323"/>
              <a:chOff x="1475656" y="4170361"/>
              <a:chExt cx="4109149" cy="574323"/>
            </a:xfrm>
            <a:grpFill/>
          </p:grpSpPr>
          <p:sp>
            <p:nvSpPr>
              <p:cNvPr id="5" name="TextBox 4"/>
              <p:cNvSpPr txBox="1"/>
              <p:nvPr/>
            </p:nvSpPr>
            <p:spPr>
              <a:xfrm>
                <a:off x="2195736" y="4170361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0.0</a:t>
                </a:r>
              </a:p>
            </p:txBody>
          </p:sp>
          <p:cxnSp>
            <p:nvCxnSpPr>
              <p:cNvPr id="6" name="Straight Arrow Connector 5"/>
              <p:cNvCxnSpPr>
                <a:stCxn id="5" idx="1"/>
              </p:cNvCxnSpPr>
              <p:nvPr/>
            </p:nvCxnSpPr>
            <p:spPr>
              <a:xfrm flipH="1">
                <a:off x="1475656" y="4355027"/>
                <a:ext cx="720080" cy="38965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/>
            <p:cNvGrpSpPr/>
            <p:nvPr/>
          </p:nvGrpSpPr>
          <p:grpSpPr>
            <a:xfrm>
              <a:off x="3345161" y="4724802"/>
              <a:ext cx="4109149" cy="369332"/>
              <a:chOff x="1475656" y="3716690"/>
              <a:chExt cx="4109149" cy="369332"/>
            </a:xfrm>
            <a:grpFill/>
          </p:grpSpPr>
          <p:sp>
            <p:nvSpPr>
              <p:cNvPr id="12" name="TextBox 11"/>
              <p:cNvSpPr txBox="1"/>
              <p:nvPr/>
            </p:nvSpPr>
            <p:spPr>
              <a:xfrm>
                <a:off x="2195736" y="3716690"/>
                <a:ext cx="338906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all elements 1.0</a:t>
                </a:r>
              </a:p>
            </p:txBody>
          </p:sp>
          <p:cxnSp>
            <p:nvCxnSpPr>
              <p:cNvPr id="13" name="Straight Arrow Connector 12"/>
              <p:cNvCxnSpPr>
                <a:stCxn id="12" idx="1"/>
              </p:cNvCxnSpPr>
              <p:nvPr/>
            </p:nvCxnSpPr>
            <p:spPr>
              <a:xfrm flipH="1" flipV="1">
                <a:off x="1475656" y="3831325"/>
                <a:ext cx="720080" cy="70031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5" name="Group 14"/>
            <p:cNvGrpSpPr/>
            <p:nvPr/>
          </p:nvGrpSpPr>
          <p:grpSpPr>
            <a:xfrm>
              <a:off x="2483768" y="5009196"/>
              <a:ext cx="4168986" cy="414063"/>
              <a:chOff x="611560" y="3497028"/>
              <a:chExt cx="4168986" cy="414063"/>
            </a:xfrm>
            <a:grpFill/>
          </p:grpSpPr>
          <p:sp>
            <p:nvSpPr>
              <p:cNvPr id="16" name="TextBox 15"/>
              <p:cNvSpPr txBox="1"/>
              <p:nvPr/>
            </p:nvSpPr>
            <p:spPr>
              <a:xfrm>
                <a:off x="2195736" y="3541759"/>
                <a:ext cx="2584810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2 identity array</a:t>
                </a:r>
              </a:p>
            </p:txBody>
          </p:sp>
          <p:cxnSp>
            <p:nvCxnSpPr>
              <p:cNvPr id="17" name="Straight Arrow Connector 16"/>
              <p:cNvCxnSpPr>
                <a:stCxn id="16" idx="1"/>
              </p:cNvCxnSpPr>
              <p:nvPr/>
            </p:nvCxnSpPr>
            <p:spPr>
              <a:xfrm flipH="1" flipV="1">
                <a:off x="611560" y="3497028"/>
                <a:ext cx="1584176" cy="22939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9" name="Group 18"/>
            <p:cNvGrpSpPr/>
            <p:nvPr/>
          </p:nvGrpSpPr>
          <p:grpSpPr>
            <a:xfrm>
              <a:off x="3275856" y="5320337"/>
              <a:ext cx="3443711" cy="709047"/>
              <a:chOff x="1403648" y="3376121"/>
              <a:chExt cx="3443711" cy="709047"/>
            </a:xfrm>
            <a:grpFill/>
          </p:grpSpPr>
          <p:sp>
            <p:nvSpPr>
              <p:cNvPr id="20" name="TextBox 19"/>
              <p:cNvSpPr txBox="1"/>
              <p:nvPr/>
            </p:nvSpPr>
            <p:spPr>
              <a:xfrm>
                <a:off x="2195736" y="3438837"/>
                <a:ext cx="2651623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21" name="Straight Arrow Connector 20"/>
              <p:cNvCxnSpPr>
                <a:stCxn id="20" idx="1"/>
              </p:cNvCxnSpPr>
              <p:nvPr/>
            </p:nvCxnSpPr>
            <p:spPr>
              <a:xfrm flipH="1" flipV="1">
                <a:off x="1403648" y="3376121"/>
                <a:ext cx="792088" cy="3858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3" name="TextBox 22"/>
          <p:cNvSpPr txBox="1"/>
          <p:nvPr/>
        </p:nvSpPr>
        <p:spPr>
          <a:xfrm>
            <a:off x="2112960" y="1556792"/>
            <a:ext cx="29005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np</a:t>
            </a:r>
          </a:p>
        </p:txBody>
      </p:sp>
      <p:grpSp>
        <p:nvGrpSpPr>
          <p:cNvPr id="46" name="Group 45"/>
          <p:cNvGrpSpPr/>
          <p:nvPr/>
        </p:nvGrpSpPr>
        <p:grpSpPr>
          <a:xfrm>
            <a:off x="2084334" y="2285400"/>
            <a:ext cx="6684355" cy="1354970"/>
            <a:chOff x="560333" y="2285399"/>
            <a:chExt cx="6684355" cy="1354970"/>
          </a:xfrm>
          <a:solidFill>
            <a:schemeClr val="bg1">
              <a:lumMod val="85000"/>
            </a:schemeClr>
          </a:solidFill>
        </p:grpSpPr>
        <p:sp>
          <p:nvSpPr>
            <p:cNvPr id="24" name="TextBox 23"/>
            <p:cNvSpPr txBox="1"/>
            <p:nvPr/>
          </p:nvSpPr>
          <p:spPr>
            <a:xfrm>
              <a:off x="560333" y="2563879"/>
              <a:ext cx="2901879" cy="923330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v1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np.zeros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v2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np.ones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v3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np.empty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(3)</a:t>
              </a:r>
            </a:p>
          </p:txBody>
        </p:sp>
        <p:grpSp>
          <p:nvGrpSpPr>
            <p:cNvPr id="25" name="Group 24"/>
            <p:cNvGrpSpPr/>
            <p:nvPr/>
          </p:nvGrpSpPr>
          <p:grpSpPr>
            <a:xfrm>
              <a:off x="2893687" y="2285399"/>
              <a:ext cx="4165631" cy="648072"/>
              <a:chOff x="1008806" y="4303364"/>
              <a:chExt cx="4165631" cy="648072"/>
            </a:xfrm>
            <a:grpFill/>
          </p:grpSpPr>
          <p:sp>
            <p:nvSpPr>
              <p:cNvPr id="26" name="TextBox 25"/>
              <p:cNvSpPr txBox="1"/>
              <p:nvPr/>
            </p:nvSpPr>
            <p:spPr>
              <a:xfrm>
                <a:off x="2195736" y="4303364"/>
                <a:ext cx="2978701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0.0</a:t>
                </a:r>
              </a:p>
            </p:txBody>
          </p:sp>
          <p:cxnSp>
            <p:nvCxnSpPr>
              <p:cNvPr id="27" name="Straight Arrow Connector 26"/>
              <p:cNvCxnSpPr>
                <a:stCxn id="26" idx="1"/>
              </p:cNvCxnSpPr>
              <p:nvPr/>
            </p:nvCxnSpPr>
            <p:spPr>
              <a:xfrm flipH="1">
                <a:off x="1008806" y="4488030"/>
                <a:ext cx="1186930" cy="463406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/>
            <p:cNvGrpSpPr/>
            <p:nvPr/>
          </p:nvGrpSpPr>
          <p:grpSpPr>
            <a:xfrm>
              <a:off x="2699793" y="2639719"/>
              <a:ext cx="4359525" cy="369332"/>
              <a:chOff x="1475657" y="3874888"/>
              <a:chExt cx="3775164" cy="369332"/>
            </a:xfrm>
            <a:grpFill/>
          </p:grpSpPr>
          <p:sp>
            <p:nvSpPr>
              <p:cNvPr id="29" name="TextBox 28"/>
              <p:cNvSpPr txBox="1"/>
              <p:nvPr/>
            </p:nvSpPr>
            <p:spPr>
              <a:xfrm>
                <a:off x="2671392" y="3874888"/>
                <a:ext cx="2579429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array, all 1.0</a:t>
                </a:r>
              </a:p>
            </p:txBody>
          </p:sp>
          <p:cxnSp>
            <p:nvCxnSpPr>
              <p:cNvPr id="30" name="Straight Arrow Connector 29"/>
              <p:cNvCxnSpPr>
                <a:stCxn id="29" idx="1"/>
              </p:cNvCxnSpPr>
              <p:nvPr/>
            </p:nvCxnSpPr>
            <p:spPr>
              <a:xfrm flipH="1">
                <a:off x="1475657" y="4059554"/>
                <a:ext cx="1195735" cy="9967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4" name="Group 33"/>
            <p:cNvGrpSpPr/>
            <p:nvPr/>
          </p:nvGrpSpPr>
          <p:grpSpPr>
            <a:xfrm>
              <a:off x="2843809" y="2850022"/>
              <a:ext cx="4400879" cy="790347"/>
              <a:chOff x="958928" y="3149087"/>
              <a:chExt cx="4400879" cy="790347"/>
            </a:xfrm>
            <a:grpFill/>
          </p:grpSpPr>
          <p:sp>
            <p:nvSpPr>
              <p:cNvPr id="35" name="TextBox 34"/>
              <p:cNvSpPr txBox="1"/>
              <p:nvPr/>
            </p:nvSpPr>
            <p:spPr>
              <a:xfrm>
                <a:off x="2195736" y="3293103"/>
                <a:ext cx="3164071" cy="64633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3-element "empty" array</a:t>
                </a:r>
                <a:br>
                  <a:rPr lang="en-US" dirty="0"/>
                </a:br>
                <a:r>
                  <a:rPr lang="en-US" dirty="0"/>
                  <a:t>initialize elements later</a:t>
                </a:r>
              </a:p>
            </p:txBody>
          </p:sp>
          <p:cxnSp>
            <p:nvCxnSpPr>
              <p:cNvPr id="36" name="Straight Arrow Connector 35"/>
              <p:cNvCxnSpPr>
                <a:stCxn id="35" idx="1"/>
              </p:cNvCxnSpPr>
              <p:nvPr/>
            </p:nvCxnSpPr>
            <p:spPr>
              <a:xfrm flipH="1" flipV="1">
                <a:off x="958928" y="3149087"/>
                <a:ext cx="1236808" cy="467182"/>
              </a:xfrm>
              <a:prstGeom prst="straightConnector1">
                <a:avLst/>
              </a:prstGeom>
              <a:grpFill/>
              <a:ln w="19050">
                <a:noFill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9" name="Group 38"/>
          <p:cNvGrpSpPr/>
          <p:nvPr/>
        </p:nvGrpSpPr>
        <p:grpSpPr>
          <a:xfrm>
            <a:off x="4799857" y="1198494"/>
            <a:ext cx="2047928" cy="542965"/>
            <a:chOff x="1378722" y="3862789"/>
            <a:chExt cx="2047928" cy="542965"/>
          </a:xfrm>
        </p:grpSpPr>
        <p:sp>
          <p:nvSpPr>
            <p:cNvPr id="40" name="TextBox 39"/>
            <p:cNvSpPr txBox="1"/>
            <p:nvPr/>
          </p:nvSpPr>
          <p:spPr>
            <a:xfrm>
              <a:off x="2195736" y="3862789"/>
              <a:ext cx="123091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convention</a:t>
              </a:r>
            </a:p>
          </p:txBody>
        </p:sp>
        <p:cxnSp>
          <p:nvCxnSpPr>
            <p:cNvPr id="41" name="Straight Arrow Connector 40"/>
            <p:cNvCxnSpPr>
              <a:stCxn id="40" idx="1"/>
            </p:cNvCxnSpPr>
            <p:nvPr/>
          </p:nvCxnSpPr>
          <p:spPr>
            <a:xfrm flipH="1">
              <a:off x="1378722" y="4047455"/>
              <a:ext cx="817014" cy="35829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TextBox 47"/>
          <p:cNvSpPr txBox="1"/>
          <p:nvPr/>
        </p:nvSpPr>
        <p:spPr>
          <a:xfrm>
            <a:off x="1775520" y="6143153"/>
            <a:ext cx="57295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type: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sz="2400" dirty="0"/>
              <a:t> </a:t>
            </a:r>
            <a:r>
              <a:rPr lang="en-US" sz="2400" dirty="0">
                <a:sym typeface="Symbol"/>
              </a:rPr>
              <a:t></a:t>
            </a:r>
            <a:r>
              <a:rPr lang="en-US" sz="2400" dirty="0"/>
              <a:t> double precision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9371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2" y="1556792"/>
            <a:ext cx="7477657" cy="1571402"/>
            <a:chOff x="547661" y="1556792"/>
            <a:chExt cx="7477657" cy="1571402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np.random.uniform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(0.0, 1.0, (2, 3))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3881311" cy="1202070"/>
              <a:chOff x="3637248" y="4437112"/>
              <a:chExt cx="3881311" cy="120207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3453318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array, elements </a:t>
                </a:r>
                <a:r>
                  <a:rPr lang="en-US" i="1" dirty="0"/>
                  <a:t>x</a:t>
                </a:r>
                <a:br>
                  <a:rPr lang="en-US" dirty="0"/>
                </a:br>
                <a:r>
                  <a:rPr lang="en-US" dirty="0"/>
                  <a:t>randomly drawn from  uniform</a:t>
                </a:r>
                <a:br>
                  <a:rPr lang="en-US" dirty="0"/>
                </a:br>
                <a:r>
                  <a:rPr lang="en-US" dirty="0"/>
                  <a:t>distribution such that </a:t>
                </a:r>
                <a:r>
                  <a:rPr lang="en-US" i="1" dirty="0"/>
                  <a:t>x</a:t>
                </a:r>
                <a:r>
                  <a:rPr lang="en-US" dirty="0"/>
                  <a:t> </a:t>
                </a:r>
                <a:r>
                  <a:rPr lang="en-US" dirty="0">
                    <a:sym typeface="Symbol"/>
                  </a:rPr>
                  <a:t></a:t>
                </a:r>
                <a:r>
                  <a:rPr lang="en-US" dirty="0"/>
                  <a:t> [0.0, 1.0[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740405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3491717"/>
            <a:ext cx="7229654" cy="1460485"/>
            <a:chOff x="539552" y="3491716"/>
            <a:chExt cx="7229654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([[3.1, 4.2, -1.1], [-0.3, 1.3, 13.1]])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3629253" cy="925069"/>
              <a:chOff x="3637249" y="4437114"/>
              <a:chExt cx="3629253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3201261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 from a Python</a:t>
                </a:r>
                <a:br>
                  <a:rPr lang="en-US" dirty="0"/>
                </a:br>
                <a:r>
                  <a:rPr lang="en-US" dirty="0"/>
                  <a:t>list of lists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1" name="Group 20"/>
          <p:cNvGrpSpPr/>
          <p:nvPr/>
        </p:nvGrpSpPr>
        <p:grpSpPr>
          <a:xfrm>
            <a:off x="2063552" y="5075893"/>
            <a:ext cx="7776864" cy="1375703"/>
            <a:chOff x="539552" y="5075892"/>
            <a:chExt cx="7776864" cy="1375703"/>
          </a:xfrm>
        </p:grpSpPr>
        <p:sp>
          <p:nvSpPr>
            <p:cNvPr id="14" name="TextBox 13"/>
            <p:cNvSpPr txBox="1"/>
            <p:nvPr/>
          </p:nvSpPr>
          <p:spPr>
            <a:xfrm>
              <a:off x="6615309" y="5805264"/>
              <a:ext cx="1701107" cy="646331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1.2 2.3 3.4</a:t>
              </a:r>
            </a:p>
            <a:p>
              <a:r>
                <a:rPr lang="nl-BE" dirty="0">
                  <a:latin typeface="Courier New" panose="02070309020205020404" pitchFamily="49" charset="0"/>
                  <a:cs typeface="Courier New" panose="02070309020205020404" pitchFamily="49" charset="0"/>
                </a:rPr>
                <a:t>4.5 5.6 6.7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39552" y="5075892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np.genfromtxt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('matrix.txt')</a:t>
              </a:r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139952" y="5456263"/>
              <a:ext cx="2239065" cy="925065"/>
              <a:chOff x="3637249" y="4437118"/>
              <a:chExt cx="2239065" cy="925065"/>
            </a:xfrm>
          </p:grpSpPr>
          <p:sp>
            <p:nvSpPr>
              <p:cNvPr id="17" name="TextBox 16"/>
              <p:cNvSpPr txBox="1"/>
              <p:nvPr/>
            </p:nvSpPr>
            <p:spPr>
              <a:xfrm>
                <a:off x="4065241" y="4715852"/>
                <a:ext cx="181107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2 × 3 array</a:t>
                </a:r>
                <a:br>
                  <a:rPr lang="en-US" dirty="0"/>
                </a:br>
                <a:r>
                  <a:rPr lang="en-US" dirty="0"/>
                  <a:t>from text file</a:t>
                </a:r>
              </a:p>
            </p:txBody>
          </p:sp>
          <p:cxnSp>
            <p:nvCxnSpPr>
              <p:cNvPr id="18" name="Straight Arrow Connector 17"/>
              <p:cNvCxnSpPr>
                <a:stCxn id="17" idx="1"/>
              </p:cNvCxnSpPr>
              <p:nvPr/>
            </p:nvCxnSpPr>
            <p:spPr>
              <a:xfrm flipH="1" flipV="1">
                <a:off x="3637249" y="4437118"/>
                <a:ext cx="427992" cy="6019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7661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arrays III</a:t>
            </a:r>
            <a:endParaRPr lang="nl-BE" dirty="0"/>
          </a:p>
        </p:txBody>
      </p:sp>
      <p:grpSp>
        <p:nvGrpSpPr>
          <p:cNvPr id="19" name="Group 18"/>
          <p:cNvGrpSpPr/>
          <p:nvPr/>
        </p:nvGrpSpPr>
        <p:grpSpPr>
          <a:xfrm>
            <a:off x="2071661" y="1556793"/>
            <a:ext cx="8111676" cy="1294403"/>
            <a:chOff x="547661" y="1556792"/>
            <a:chExt cx="8111676" cy="1294403"/>
          </a:xfrm>
        </p:grpSpPr>
        <p:sp>
          <p:nvSpPr>
            <p:cNvPr id="3" name="TextBox 2"/>
            <p:cNvSpPr txBox="1"/>
            <p:nvPr/>
          </p:nvSpPr>
          <p:spPr>
            <a:xfrm>
              <a:off x="547661" y="1556792"/>
              <a:ext cx="719269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e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np.arange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0.25)</a:t>
              </a:r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4144007" y="1926124"/>
              <a:ext cx="4515330" cy="925071"/>
              <a:chOff x="3637248" y="4437112"/>
              <a:chExt cx="4515330" cy="925071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8-element array, first element -1.0,</a:t>
                </a:r>
              </a:p>
              <a:p>
                <a:r>
                  <a:rPr lang="en-US" dirty="0"/>
                  <a:t>last element less than 1.0, step 0.25  </a:t>
                </a:r>
              </a:p>
            </p:txBody>
          </p:sp>
          <p:cxnSp>
            <p:nvCxnSpPr>
              <p:cNvPr id="5" name="Straight Arrow Connector 4"/>
              <p:cNvCxnSpPr>
                <a:stCxn id="4" idx="1"/>
                <a:endCxn id="3" idx="2"/>
              </p:cNvCxnSpPr>
              <p:nvPr/>
            </p:nvCxnSpPr>
            <p:spPr>
              <a:xfrm flipH="1" flipV="1">
                <a:off x="3637248" y="4437112"/>
                <a:ext cx="427993" cy="601906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20" name="Group 19"/>
          <p:cNvGrpSpPr/>
          <p:nvPr/>
        </p:nvGrpSpPr>
        <p:grpSpPr>
          <a:xfrm>
            <a:off x="2063552" y="4027133"/>
            <a:ext cx="8115730" cy="1460485"/>
            <a:chOff x="539552" y="3491716"/>
            <a:chExt cx="8115730" cy="1460485"/>
          </a:xfrm>
        </p:grpSpPr>
        <p:sp>
          <p:nvSpPr>
            <p:cNvPr id="8" name="TextBox 7"/>
            <p:cNvSpPr txBox="1"/>
            <p:nvPr/>
          </p:nvSpPr>
          <p:spPr>
            <a:xfrm>
              <a:off x="539552" y="3491716"/>
              <a:ext cx="7200800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f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np.linspace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(-1.0, 1.0, 9)</a:t>
              </a:r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4139953" y="4027132"/>
              <a:ext cx="4515329" cy="925069"/>
              <a:chOff x="3637249" y="4437114"/>
              <a:chExt cx="4515329" cy="925069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4065241" y="4715852"/>
                <a:ext cx="4087337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create 9-element array, first element -1.0,</a:t>
                </a:r>
              </a:p>
              <a:p>
                <a:r>
                  <a:rPr lang="en-US" dirty="0"/>
                  <a:t>last element 1.0, determine step  </a:t>
                </a:r>
              </a:p>
            </p:txBody>
          </p:sp>
          <p:cxnSp>
            <p:nvCxnSpPr>
              <p:cNvPr id="12" name="Straight Arrow Connector 11"/>
              <p:cNvCxnSpPr>
                <a:stCxn id="11" idx="1"/>
              </p:cNvCxnSpPr>
              <p:nvPr/>
            </p:nvCxnSpPr>
            <p:spPr>
              <a:xfrm flipH="1" flipV="1">
                <a:off x="3637249" y="4437114"/>
                <a:ext cx="427992" cy="601904"/>
              </a:xfrm>
              <a:prstGeom prst="straightConnector1">
                <a:avLst/>
              </a:prstGeom>
              <a:ln w="19050">
                <a:solidFill>
                  <a:schemeClr val="accent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/>
          <p:cNvSpPr txBox="1"/>
          <p:nvPr/>
        </p:nvSpPr>
        <p:spPr>
          <a:xfrm>
            <a:off x="1933078" y="3307050"/>
            <a:ext cx="7691314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0.75 ]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919536" y="5733256"/>
            <a:ext cx="770485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-1.  -0.75  -0.5  -0.25  0.  0.25  0.5  0.75  1. ]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8538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types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141168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Integers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np.int8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np.int16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np.int32</a:t>
            </a:r>
            <a:r>
              <a:rPr lang="en-US" dirty="0"/>
              <a:t> on 32-bit,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np.int64</a:t>
            </a:r>
            <a:r>
              <a:rPr lang="en-US" dirty="0"/>
              <a:t> on 64-bit architecture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np.uint</a:t>
            </a:r>
            <a:r>
              <a:rPr lang="en-US" i="1" dirty="0"/>
              <a:t>&lt;n&gt;</a:t>
            </a:r>
            <a:r>
              <a:rPr lang="en-US" dirty="0"/>
              <a:t> for unsigned integers)</a:t>
            </a:r>
          </a:p>
          <a:p>
            <a:r>
              <a:rPr lang="en-US" dirty="0"/>
              <a:t>Floating point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np.float16, p.float32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np.float128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np.float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np.float64</a:t>
            </a:r>
            <a:r>
              <a:rPr lang="en-US" dirty="0"/>
              <a:t>, i.e., double precision</a:t>
            </a:r>
          </a:p>
          <a:p>
            <a:r>
              <a:rPr lang="en-US" dirty="0"/>
              <a:t>Complex numbers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np.complex64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np.complex256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/>
              <a:t>default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np.complex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np.complex128</a:t>
            </a:r>
            <a:r>
              <a:rPr lang="en-US" dirty="0"/>
              <a:t>, i.e., double precision</a:t>
            </a:r>
          </a:p>
          <a:p>
            <a:r>
              <a:rPr lang="en-US" dirty="0"/>
              <a:t>Boolean values: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np.bool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Characters/strings: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np.character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pPr lvl="2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7446220" y="5549936"/>
            <a:ext cx="4371707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(3,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=np.int8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97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array elements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Array dimensions, strides</a:t>
            </a:r>
          </a:p>
          <a:p>
            <a:endParaRPr lang="en-US" dirty="0"/>
          </a:p>
          <a:p>
            <a:r>
              <a:rPr lang="en-US" dirty="0"/>
              <a:t>Assigning to a specific element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an element's value</a:t>
            </a:r>
            <a:endParaRPr lang="nl-BE" dirty="0"/>
          </a:p>
        </p:txBody>
      </p:sp>
      <p:grpSp>
        <p:nvGrpSpPr>
          <p:cNvPr id="13" name="Group 12"/>
          <p:cNvGrpSpPr/>
          <p:nvPr/>
        </p:nvGrpSpPr>
        <p:grpSpPr>
          <a:xfrm>
            <a:off x="2245346" y="3498093"/>
            <a:ext cx="5232741" cy="576064"/>
            <a:chOff x="721345" y="3789040"/>
            <a:chExt cx="5232741" cy="576064"/>
          </a:xfrm>
          <a:solidFill>
            <a:schemeClr val="bg1">
              <a:lumMod val="85000"/>
            </a:schemeClr>
          </a:solidFill>
        </p:grpSpPr>
        <p:sp>
          <p:nvSpPr>
            <p:cNvPr id="4" name="TextBox 3"/>
            <p:cNvSpPr txBox="1"/>
            <p:nvPr/>
          </p:nvSpPr>
          <p:spPr>
            <a:xfrm>
              <a:off x="721345" y="3789040"/>
              <a:ext cx="3202583" cy="369332"/>
            </a:xfrm>
            <a:prstGeom prst="rect">
              <a:avLst/>
            </a:prstGeom>
            <a:grp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a[1, 0] = 5.0</a:t>
              </a: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4114800" y="3789040"/>
              <a:ext cx="1839286" cy="576064"/>
              <a:chOff x="4114800" y="3789040"/>
              <a:chExt cx="1839286" cy="576064"/>
            </a:xfrm>
            <a:grpFill/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TextBox 5"/>
                  <p:cNvSpPr txBox="1"/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3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nl-BE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0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5.0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0.0</m:t>
                                    </m:r>
                                  </m:e>
                                </m:mr>
                              </m:m>
                            </m:e>
                          </m:d>
                        </m:oMath>
                      </m:oMathPara>
                    </a14:m>
                    <a:endParaRPr lang="nl-BE" dirty="0"/>
                  </a:p>
                </p:txBody>
              </p:sp>
            </mc:Choice>
            <mc:Fallback xmlns="">
              <p:sp>
                <p:nvSpPr>
                  <p:cNvPr id="6" name="TextBox 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14800" y="3789040"/>
                    <a:ext cx="1839286" cy="554254"/>
                  </a:xfrm>
                  <a:prstGeom prst="rect">
                    <a:avLst/>
                  </a:prstGeom>
                  <a:blipFill rotWithShape="1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nl-BE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Rectangle 6"/>
              <p:cNvSpPr/>
              <p:nvPr/>
            </p:nvSpPr>
            <p:spPr>
              <a:xfrm>
                <a:off x="4335194" y="4087977"/>
                <a:ext cx="360040" cy="277127"/>
              </a:xfrm>
              <a:prstGeom prst="rect">
                <a:avLst/>
              </a:prstGeom>
              <a:grpFill/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</p:grpSp>
      <p:sp>
        <p:nvSpPr>
          <p:cNvPr id="8" name="TextBox 7"/>
          <p:cNvSpPr txBox="1"/>
          <p:nvPr/>
        </p:nvSpPr>
        <p:spPr>
          <a:xfrm>
            <a:off x="2245346" y="4555975"/>
            <a:ext cx="320258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q = a[1, 0] + a[1, 2]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456041" y="4869160"/>
            <a:ext cx="3596497" cy="181588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Implicit conversion of</a:t>
            </a:r>
            <a:br>
              <a:rPr lang="en-US" sz="2800" dirty="0"/>
            </a:br>
            <a:r>
              <a:rPr lang="en-US" sz="2800" dirty="0"/>
              <a:t>tuple for indexing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/>
              <a:t>0-based indexing</a:t>
            </a:r>
            <a:endParaRPr lang="nl-BE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2279577" y="1556792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np.zeros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((2, 3))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79577" y="2487281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(2, 3)</a:t>
            </a: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15" name="TextBox 14"/>
          <p:cNvSpPr txBox="1"/>
          <p:nvPr/>
        </p:nvSpPr>
        <p:spPr>
          <a:xfrm>
            <a:off x="6344406" y="2483445"/>
            <a:ext cx="2991954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a.strides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== (24, 8)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754736" y="2846794"/>
            <a:ext cx="1346972" cy="934296"/>
            <a:chOff x="7230736" y="2996425"/>
            <a:chExt cx="1346972" cy="934296"/>
          </a:xfrm>
        </p:grpSpPr>
        <p:sp>
          <p:nvSpPr>
            <p:cNvPr id="16" name="TextBox 15"/>
            <p:cNvSpPr txBox="1"/>
            <p:nvPr/>
          </p:nvSpPr>
          <p:spPr>
            <a:xfrm>
              <a:off x="7230736" y="3284390"/>
              <a:ext cx="134697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column</a:t>
              </a:r>
            </a:p>
          </p:txBody>
        </p:sp>
        <p:cxnSp>
          <p:nvCxnSpPr>
            <p:cNvPr id="18" name="Straight Arrow Connector 17"/>
            <p:cNvCxnSpPr>
              <a:stCxn id="16" idx="0"/>
            </p:cNvCxnSpPr>
            <p:nvPr/>
          </p:nvCxnSpPr>
          <p:spPr>
            <a:xfrm flipH="1" flipV="1">
              <a:off x="7524328" y="2996425"/>
              <a:ext cx="379894" cy="287965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7238624" y="1551513"/>
            <a:ext cx="1260281" cy="935768"/>
            <a:chOff x="5714623" y="1701144"/>
            <a:chExt cx="1260281" cy="935768"/>
          </a:xfrm>
        </p:grpSpPr>
        <p:sp>
          <p:nvSpPr>
            <p:cNvPr id="5" name="TextBox 4"/>
            <p:cNvSpPr txBox="1"/>
            <p:nvPr/>
          </p:nvSpPr>
          <p:spPr>
            <a:xfrm>
              <a:off x="5714623" y="1701144"/>
              <a:ext cx="1260281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nr</a:t>
              </a:r>
              <a:r>
                <a:rPr lang="en-US" dirty="0"/>
                <a:t>. bytes to</a:t>
              </a:r>
              <a:br>
                <a:rPr lang="en-US" dirty="0"/>
              </a:br>
              <a:r>
                <a:rPr lang="en-US" dirty="0"/>
                <a:t>next row</a:t>
              </a:r>
            </a:p>
          </p:txBody>
        </p:sp>
        <p:cxnSp>
          <p:nvCxnSpPr>
            <p:cNvPr id="20" name="Straight Arrow Connector 19"/>
            <p:cNvCxnSpPr>
              <a:stCxn id="5" idx="2"/>
            </p:cNvCxnSpPr>
            <p:nvPr/>
          </p:nvCxnSpPr>
          <p:spPr>
            <a:xfrm>
              <a:off x="6344764" y="2347475"/>
              <a:ext cx="459484" cy="28943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394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919536" y="5661248"/>
            <a:ext cx="4641376" cy="1008112"/>
            <a:chOff x="395536" y="5661248"/>
            <a:chExt cx="4641376" cy="1008112"/>
          </a:xfrm>
        </p:grpSpPr>
        <p:sp>
          <p:nvSpPr>
            <p:cNvPr id="7" name="Rectangle 6"/>
            <p:cNvSpPr/>
            <p:nvPr/>
          </p:nvSpPr>
          <p:spPr>
            <a:xfrm>
              <a:off x="395536" y="5661248"/>
              <a:ext cx="4641376" cy="1008112"/>
            </a:xfrm>
            <a:prstGeom prst="rect">
              <a:avLst/>
            </a:prstGeom>
            <a:solidFill>
              <a:srgbClr val="C00000">
                <a:alpha val="25000"/>
              </a:srgbClr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395536" y="5661248"/>
              <a:ext cx="3054811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 err="1"/>
                <a:t>cfr</a:t>
              </a:r>
              <a:r>
                <a:rPr lang="en-US" sz="2800" dirty="0"/>
                <a:t>. list slicing, but…</a:t>
              </a:r>
              <a:endParaRPr lang="nl-BE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subarrays: slicing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Second column</a:t>
            </a:r>
          </a:p>
          <a:p>
            <a:endParaRPr lang="en-US" dirty="0"/>
          </a:p>
          <a:p>
            <a:r>
              <a:rPr lang="en-US" dirty="0"/>
              <a:t>Third row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2D subarray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813298" y="3514719"/>
            <a:ext cx="291455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a[2, :]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13298" y="4747169"/>
            <a:ext cx="449872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a[1:3, 1:3]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np.eye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9" y="1556792"/>
            <a:ext cx="4978971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21).reshape(4, 5)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437408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a[:, 1]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6888088" y="2636912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[ 2  7  12  17 ]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888088" y="3851756"/>
            <a:ext cx="3672408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[ 11  12  13  14  15 ]</a:t>
            </a:r>
          </a:p>
        </p:txBody>
      </p:sp>
      <p:grpSp>
        <p:nvGrpSpPr>
          <p:cNvPr id="27" name="Group 26"/>
          <p:cNvGrpSpPr/>
          <p:nvPr/>
        </p:nvGrpSpPr>
        <p:grpSpPr>
          <a:xfrm>
            <a:off x="4727848" y="3068960"/>
            <a:ext cx="3168352" cy="720080"/>
            <a:chOff x="3203848" y="3068960"/>
            <a:chExt cx="3168352" cy="720080"/>
          </a:xfrm>
        </p:grpSpPr>
        <p:sp>
          <p:nvSpPr>
            <p:cNvPr id="16" name="TextBox 15"/>
            <p:cNvSpPr txBox="1"/>
            <p:nvPr/>
          </p:nvSpPr>
          <p:spPr>
            <a:xfrm>
              <a:off x="3203848" y="3183359"/>
              <a:ext cx="20986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result: 1D array</a:t>
              </a:r>
              <a:endParaRPr lang="nl-BE" sz="2400" dirty="0"/>
            </a:p>
          </p:txBody>
        </p:sp>
        <p:cxnSp>
          <p:nvCxnSpPr>
            <p:cNvPr id="18" name="Straight Arrow Connector 17"/>
            <p:cNvCxnSpPr>
              <a:stCxn id="16" idx="3"/>
            </p:cNvCxnSpPr>
            <p:nvPr/>
          </p:nvCxnSpPr>
          <p:spPr>
            <a:xfrm flipV="1">
              <a:off x="5302499" y="3068960"/>
              <a:ext cx="1069701" cy="345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>
              <a:stCxn id="16" idx="3"/>
            </p:cNvCxnSpPr>
            <p:nvPr/>
          </p:nvCxnSpPr>
          <p:spPr>
            <a:xfrm>
              <a:off x="5302499" y="3414192"/>
              <a:ext cx="1069701" cy="3748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" name="TextBox 25"/>
          <p:cNvSpPr txBox="1"/>
          <p:nvPr/>
        </p:nvSpPr>
        <p:spPr>
          <a:xfrm>
            <a:off x="6888088" y="4530167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1   0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 0   1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6888088" y="1340769"/>
            <a:ext cx="3672408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  4   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6   7   8   9  10 ]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[ 11  12  13  14  15 ]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[ 16  17  18  19  20 ]]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920988" y="6021288"/>
            <a:ext cx="4639925" cy="52322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      array slicing does </a:t>
            </a:r>
            <a:r>
              <a:rPr lang="en-US" sz="2800" b="1" i="1" dirty="0">
                <a:solidFill>
                  <a:srgbClr val="C00000"/>
                </a:solidFill>
              </a:rPr>
              <a:t>not</a:t>
            </a:r>
            <a:r>
              <a:rPr lang="en-US" sz="2800" dirty="0">
                <a:solidFill>
                  <a:srgbClr val="C00000"/>
                </a:solidFill>
              </a:rPr>
              <a:t> </a:t>
            </a:r>
            <a:r>
              <a:rPr lang="en-US" sz="2800" dirty="0"/>
              <a:t>copy!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232748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11" grpId="0" animBg="1"/>
      <p:bldP spid="14" grpId="0" animBg="1"/>
      <p:bldP spid="15" grpId="0" animBg="1"/>
      <p:bldP spid="26" grpId="0" animBg="1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Fancy indexing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988841"/>
            <a:ext cx="8229600" cy="3921299"/>
          </a:xfrm>
        </p:spPr>
        <p:txBody>
          <a:bodyPr>
            <a:normAutofit/>
          </a:bodyPr>
          <a:lstStyle/>
          <a:p>
            <a:r>
              <a:rPr lang="en-US" dirty="0"/>
              <a:t>Conditional indexing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Conditional assignment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47528" y="1556792"/>
            <a:ext cx="691276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(1, 10,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=np.int).reshape(3, 3)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8" y="2520534"/>
            <a:ext cx="28803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a[a % 2 == 1] = 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sp>
        <p:nvSpPr>
          <p:cNvPr id="17" name="TextBox 16"/>
          <p:cNvSpPr txBox="1"/>
          <p:nvPr/>
        </p:nvSpPr>
        <p:spPr>
          <a:xfrm>
            <a:off x="9083561" y="1554525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1   2   3 ]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5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7   8   9 ]]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9080794" y="2793702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0   2   0 ]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4   0   6 ]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0   8   0 ]]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228351" y="2815649"/>
            <a:ext cx="3289575" cy="903005"/>
            <a:chOff x="755576" y="2952808"/>
            <a:chExt cx="3289575" cy="903005"/>
          </a:xfrm>
        </p:grpSpPr>
        <p:sp>
          <p:nvSpPr>
            <p:cNvPr id="4" name="Left Brace 3"/>
            <p:cNvSpPr/>
            <p:nvPr/>
          </p:nvSpPr>
          <p:spPr>
            <a:xfrm rot="16200000">
              <a:off x="1309568" y="2398816"/>
              <a:ext cx="188160" cy="1296144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8" name="Straight Arrow Connector 7"/>
            <p:cNvCxnSpPr>
              <a:stCxn id="6" idx="1"/>
              <a:endCxn id="4" idx="1"/>
            </p:cNvCxnSpPr>
            <p:nvPr/>
          </p:nvCxnSpPr>
          <p:spPr>
            <a:xfrm flipH="1" flipV="1">
              <a:off x="1403648" y="3140968"/>
              <a:ext cx="648072" cy="530179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TextBox 13"/>
          <p:cNvSpPr txBox="1"/>
          <p:nvPr/>
        </p:nvSpPr>
        <p:spPr>
          <a:xfrm>
            <a:off x="1847528" y="4680666"/>
            <a:ext cx="324036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np.where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&gt; 0, 1, -1)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166714" y="4963183"/>
            <a:ext cx="3289575" cy="903005"/>
            <a:chOff x="755576" y="2952808"/>
            <a:chExt cx="3289575" cy="903005"/>
          </a:xfrm>
        </p:grpSpPr>
        <p:sp>
          <p:nvSpPr>
            <p:cNvPr id="16" name="Left Brace 15"/>
            <p:cNvSpPr/>
            <p:nvPr/>
          </p:nvSpPr>
          <p:spPr>
            <a:xfrm rot="16200000">
              <a:off x="1029330" y="2679054"/>
              <a:ext cx="149532" cy="697039"/>
            </a:xfrm>
            <a:prstGeom prst="leftBrac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051720" y="3486481"/>
              <a:ext cx="199343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 </a:t>
              </a:r>
              <a:r>
                <a:rPr lang="en-US" dirty="0">
                  <a:sym typeface="Symbol" panose="05050102010706020507" pitchFamily="18" charset="2"/>
                </a:rPr>
                <a:t></a:t>
              </a:r>
              <a:r>
                <a:rPr lang="en-US" dirty="0"/>
                <a:t> 3 Boolean array</a:t>
              </a:r>
            </a:p>
          </p:txBody>
        </p:sp>
        <p:cxnSp>
          <p:nvCxnSpPr>
            <p:cNvPr id="19" name="Straight Arrow Connector 18"/>
            <p:cNvCxnSpPr>
              <a:stCxn id="18" idx="1"/>
              <a:endCxn id="16" idx="1"/>
            </p:cNvCxnSpPr>
            <p:nvPr/>
          </p:nvCxnSpPr>
          <p:spPr>
            <a:xfrm flipH="1" flipV="1">
              <a:off x="1104097" y="3102340"/>
              <a:ext cx="947623" cy="568807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/>
          <p:cNvSpPr txBox="1"/>
          <p:nvPr/>
        </p:nvSpPr>
        <p:spPr>
          <a:xfrm>
            <a:off x="9080794" y="4946031"/>
            <a:ext cx="2382432" cy="92333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-1   1  -1 ]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 1  -1   1 ]</a:t>
            </a:r>
            <a:b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</a:br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-1   1  -1 ]]</a:t>
            </a:r>
          </a:p>
        </p:txBody>
      </p:sp>
    </p:spTree>
    <p:extLst>
      <p:ext uri="{BB962C8B-B14F-4D97-AF65-F5344CB8AC3E}">
        <p14:creationId xmlns:p14="http://schemas.microsoft.com/office/powerpoint/2010/main" val="2909079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animBg="1"/>
      <p:bldP spid="21" grpId="0" animBg="1"/>
      <p:bldP spid="14" grpId="0" animBg="1"/>
      <p:bldP spid="2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Operations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/>
          </a:bodyPr>
          <a:lstStyle/>
          <a:p>
            <a:r>
              <a:rPr lang="en-US" dirty="0"/>
              <a:t>Scalar-array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Element-wise operations: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Matrix product</a:t>
            </a:r>
          </a:p>
          <a:p>
            <a:endParaRPr lang="en-US" dirty="0"/>
          </a:p>
          <a:p>
            <a:pPr lvl="1"/>
            <a:r>
              <a:rPr lang="en-US" dirty="0"/>
              <a:t>Python 3.5 style</a:t>
            </a:r>
            <a:endParaRPr lang="nl-BE" dirty="0"/>
          </a:p>
        </p:txBody>
      </p:sp>
      <p:grpSp>
        <p:nvGrpSpPr>
          <p:cNvPr id="10" name="Group 9"/>
          <p:cNvGrpSpPr/>
          <p:nvPr/>
        </p:nvGrpSpPr>
        <p:grpSpPr>
          <a:xfrm>
            <a:off x="2255738" y="3621743"/>
            <a:ext cx="8892368" cy="923330"/>
            <a:chOff x="731737" y="3933056"/>
            <a:chExt cx="8892368" cy="923330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103825" y="4086923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[[ 2.   9. 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 2.5 ]]</a:t>
              </a: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279576" y="5040706"/>
            <a:ext cx="8868530" cy="646331"/>
            <a:chOff x="755576" y="5641814"/>
            <a:chExt cx="8868530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55576" y="5733256"/>
              <a:ext cx="5760641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print(np.dot(a, b))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103826" y="564181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79576" y="2091063"/>
            <a:ext cx="578448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print(3.0 + a)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086817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[[ 4.   6.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[ 7.   8. ]]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2279576" y="6089403"/>
            <a:ext cx="5774620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print(a @ b)</a:t>
            </a:r>
          </a:p>
        </p:txBody>
      </p:sp>
    </p:spTree>
    <p:extLst>
      <p:ext uri="{BB962C8B-B14F-4D97-AF65-F5344CB8AC3E}">
        <p14:creationId xmlns:p14="http://schemas.microsoft.com/office/powerpoint/2010/main" val="2728650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13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operating on arrays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2600037"/>
            <a:ext cx="8229600" cy="3526126"/>
          </a:xfrm>
        </p:spPr>
        <p:txBody>
          <a:bodyPr>
            <a:normAutofit/>
          </a:bodyPr>
          <a:lstStyle/>
          <a:p>
            <a:r>
              <a:rPr lang="en-US" dirty="0"/>
              <a:t>Avoid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Use</a:t>
            </a:r>
          </a:p>
          <a:p>
            <a:endParaRPr lang="en-US" dirty="0"/>
          </a:p>
          <a:p>
            <a:r>
              <a:rPr lang="en-US" dirty="0"/>
              <a:t>Other functions: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np.sinh</a:t>
            </a:r>
            <a:r>
              <a:rPr lang="en-US" dirty="0"/>
              <a:t>, 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np.trace</a:t>
            </a:r>
            <a:r>
              <a:rPr lang="en-US" dirty="0"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np.transpose</a:t>
            </a:r>
            <a:r>
              <a:rPr lang="en-US" dirty="0">
                <a:cs typeface="Courier New" panose="02070309020205020404" pitchFamily="49" charset="0"/>
              </a:rPr>
              <a:t>,…</a:t>
            </a:r>
            <a:endParaRPr lang="nl-BE" dirty="0"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245346" y="170080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np.empty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((500, 500))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np.random.uniform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1.0, (500, 500))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140968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for j in range(500):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j])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7" y="4715852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np.sqrt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(b)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976321" y="3212976"/>
            <a:ext cx="1018227" cy="1872208"/>
            <a:chOff x="7452320" y="3573016"/>
            <a:chExt cx="1018227" cy="1872208"/>
          </a:xfrm>
        </p:grpSpPr>
        <p:sp>
          <p:nvSpPr>
            <p:cNvPr id="7" name="TextBox 6"/>
            <p:cNvSpPr txBox="1"/>
            <p:nvPr/>
          </p:nvSpPr>
          <p:spPr>
            <a:xfrm>
              <a:off x="7452320" y="3573016"/>
              <a:ext cx="1018227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140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452320" y="4983559"/>
              <a:ext cx="939681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6.5 </a:t>
              </a:r>
              <a:r>
                <a:rPr lang="en-US" sz="2400" dirty="0">
                  <a:sym typeface="Symbol"/>
                </a:rPr>
                <a:t></a:t>
              </a:r>
              <a:r>
                <a:rPr lang="en-US" sz="2400" dirty="0"/>
                <a:t>s</a:t>
              </a:r>
              <a:endParaRPr lang="nl-BE" sz="24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9264353" y="3717032"/>
            <a:ext cx="1259645" cy="936104"/>
            <a:chOff x="7524328" y="4766367"/>
            <a:chExt cx="1259645" cy="936104"/>
          </a:xfrm>
        </p:grpSpPr>
        <p:sp>
          <p:nvSpPr>
            <p:cNvPr id="10" name="Curved Left Arrow 9"/>
            <p:cNvSpPr/>
            <p:nvPr/>
          </p:nvSpPr>
          <p:spPr>
            <a:xfrm>
              <a:off x="7524328" y="4766367"/>
              <a:ext cx="288032" cy="936104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7884368" y="4869160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21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2899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87178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http://bit.ly/36VXTEZ </a:t>
            </a:r>
            <a:r>
              <a:rPr lang="en-US" sz="4000" dirty="0"/>
              <a:t>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487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linear algebra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has some linear algebra operations</a:t>
            </a:r>
          </a:p>
          <a:p>
            <a:pPr lvl="1"/>
            <a:r>
              <a:rPr lang="en-US" dirty="0"/>
              <a:t>matrix power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matrix  inverse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determinant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eigen</a:t>
            </a:r>
            <a:r>
              <a:rPr lang="en-US" dirty="0"/>
              <a:t>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2255738" y="2539412"/>
            <a:ext cx="8163703" cy="646331"/>
            <a:chOff x="731737" y="3784165"/>
            <a:chExt cx="8163703" cy="646331"/>
          </a:xfrm>
        </p:grpSpPr>
        <p:sp>
          <p:nvSpPr>
            <p:cNvPr id="6" name="TextBox 5"/>
            <p:cNvSpPr txBox="1"/>
            <p:nvPr/>
          </p:nvSpPr>
          <p:spPr>
            <a:xfrm>
              <a:off x="731737" y="3933056"/>
              <a:ext cx="412829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np.linalg.matrix_power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(a, 3)</a:t>
              </a: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932040" y="3784165"/>
              <a:ext cx="396340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85.  129.]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[ 172.  257.]]</a:t>
              </a:r>
            </a:p>
          </p:txBody>
        </p:sp>
      </p:grpSp>
      <p:sp>
        <p:nvSpPr>
          <p:cNvPr id="10" name="TextBox 9"/>
          <p:cNvSpPr txBox="1"/>
          <p:nvPr/>
        </p:nvSpPr>
        <p:spPr>
          <a:xfrm>
            <a:off x="2255737" y="1351888"/>
            <a:ext cx="5784479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([[1.0, 3.0], [4.0, 5.0]])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2255738" y="3322570"/>
            <a:ext cx="8160743" cy="646331"/>
            <a:chOff x="731737" y="3646765"/>
            <a:chExt cx="8160743" cy="646331"/>
          </a:xfrm>
        </p:grpSpPr>
        <p:sp>
          <p:nvSpPr>
            <p:cNvPr id="8" name="TextBox 7"/>
            <p:cNvSpPr txBox="1"/>
            <p:nvPr/>
          </p:nvSpPr>
          <p:spPr>
            <a:xfrm>
              <a:off x="731737" y="3792522"/>
              <a:ext cx="4131208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np.linalg.inv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932040" y="3646765"/>
              <a:ext cx="3960440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[[-0.71428571  0.42857143]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[ 0.57142857 -0.14285714]]</a:t>
              </a: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2279578" y="4250337"/>
            <a:ext cx="8136903" cy="378624"/>
            <a:chOff x="755577" y="4715852"/>
            <a:chExt cx="8136903" cy="378624"/>
          </a:xfrm>
        </p:grpSpPr>
        <p:sp>
          <p:nvSpPr>
            <p:cNvPr id="9" name="TextBox 8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np.linalg.det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-7.0</a:t>
              </a: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79577" y="5129975"/>
            <a:ext cx="8136903" cy="378624"/>
            <a:chOff x="755577" y="4715852"/>
            <a:chExt cx="8136903" cy="378624"/>
          </a:xfrm>
        </p:grpSpPr>
        <p:sp>
          <p:nvSpPr>
            <p:cNvPr id="15" name="TextBox 14"/>
            <p:cNvSpPr txBox="1"/>
            <p:nvPr/>
          </p:nvSpPr>
          <p:spPr>
            <a:xfrm>
              <a:off x="755577" y="4725144"/>
              <a:ext cx="4104456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np.linalg.eigvals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(a)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932040" y="4715852"/>
              <a:ext cx="3960440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[-1.  7.]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73978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 versus copies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Reshape: different view on same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Some operations return copies,</a:t>
            </a:r>
            <a:br>
              <a:rPr lang="en-US" dirty="0"/>
            </a:br>
            <a:r>
              <a:rPr lang="en-US" dirty="0"/>
              <a:t>check documentation carefully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21</a:t>
            </a:fld>
            <a:endParaRPr lang="nl-BE"/>
          </a:p>
        </p:txBody>
      </p:sp>
      <p:grpSp>
        <p:nvGrpSpPr>
          <p:cNvPr id="13" name="Group 12"/>
          <p:cNvGrpSpPr/>
          <p:nvPr/>
        </p:nvGrpSpPr>
        <p:grpSpPr>
          <a:xfrm>
            <a:off x="2279577" y="3258125"/>
            <a:ext cx="7850084" cy="369332"/>
            <a:chOff x="755577" y="3258125"/>
            <a:chExt cx="7850084" cy="369332"/>
          </a:xfrm>
        </p:grpSpPr>
        <p:sp>
          <p:nvSpPr>
            <p:cNvPr id="7" name="TextBox 6"/>
            <p:cNvSpPr txBox="1"/>
            <p:nvPr/>
          </p:nvSpPr>
          <p:spPr>
            <a:xfrm>
              <a:off x="6157389" y="3258125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[ 1. 3. 4. 5.]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55577" y="3258125"/>
              <a:ext cx="4248472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a.reshape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a.size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, ))</a:t>
              </a: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2255737" y="2267579"/>
            <a:ext cx="7873924" cy="646332"/>
            <a:chOff x="731737" y="2267579"/>
            <a:chExt cx="7873924" cy="646332"/>
          </a:xfrm>
        </p:grpSpPr>
        <p:sp>
          <p:nvSpPr>
            <p:cNvPr id="5" name="TextBox 4"/>
            <p:cNvSpPr txBox="1"/>
            <p:nvPr/>
          </p:nvSpPr>
          <p:spPr>
            <a:xfrm>
              <a:off x="731737" y="2267580"/>
              <a:ext cx="4272312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np.array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[4.0, 5.0]])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6157389" y="2267579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[ 4.  5.]]</a:t>
              </a: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279577" y="3934159"/>
            <a:ext cx="4248473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a[0, 0] = 13.0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6928286" y="4006806"/>
            <a:ext cx="3200163" cy="646331"/>
            <a:chOff x="5404285" y="4006805"/>
            <a:chExt cx="3200163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6156176" y="4006805"/>
              <a:ext cx="2448272" cy="646331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[[ 13.  3.]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 4.  5.]]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5404285" y="4087454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928286" y="4677352"/>
            <a:ext cx="3200163" cy="417124"/>
            <a:chOff x="5404285" y="4677352"/>
            <a:chExt cx="3200163" cy="417124"/>
          </a:xfrm>
        </p:grpSpPr>
        <p:sp>
          <p:nvSpPr>
            <p:cNvPr id="11" name="TextBox 10"/>
            <p:cNvSpPr txBox="1"/>
            <p:nvPr/>
          </p:nvSpPr>
          <p:spPr>
            <a:xfrm>
              <a:off x="6156176" y="4725144"/>
              <a:ext cx="2448272" cy="369332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[ 13. 3. 4. 5.]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404285" y="4677352"/>
              <a:ext cx="351655" cy="36933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7705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data I/O revisited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Reading text file with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np.fromtxt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57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44 GB RAM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='\n')</a:t>
            </a:r>
            <a:r>
              <a:rPr lang="en-US" dirty="0"/>
              <a:t>: </a:t>
            </a:r>
            <a:r>
              <a:rPr lang="en-US" dirty="0">
                <a:solidFill>
                  <a:srgbClr val="FF0000"/>
                </a:solidFill>
              </a:rPr>
              <a:t>4.6 minutes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8 GB RAM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Reading binary file with  10</a:t>
            </a:r>
            <a:r>
              <a:rPr lang="en-US" baseline="30000" dirty="0"/>
              <a:t>9</a:t>
            </a:r>
            <a:r>
              <a:rPr lang="en-US" dirty="0"/>
              <a:t> 64-bit floats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np.fromfile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r>
              <a:rPr lang="en-US" dirty="0"/>
              <a:t>:                               </a:t>
            </a:r>
            <a:r>
              <a:rPr lang="en-US" dirty="0">
                <a:solidFill>
                  <a:srgbClr val="FF0000"/>
                </a:solidFill>
              </a:rPr>
              <a:t>8 seconds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/>
              <a:t>8 GB RAM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976288" y="3822140"/>
            <a:ext cx="4351961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All functions are equal, but…</a:t>
            </a:r>
          </a:p>
          <a:p>
            <a:pPr algn="ctr"/>
            <a:r>
              <a:rPr lang="en-US" sz="2400" dirty="0"/>
              <a:t>some are more equal than others</a:t>
            </a:r>
            <a:endParaRPr lang="nl-BE" sz="2400" dirty="0"/>
          </a:p>
        </p:txBody>
      </p:sp>
      <p:sp>
        <p:nvSpPr>
          <p:cNvPr id="6" name="TextBox 5"/>
          <p:cNvSpPr txBox="1"/>
          <p:nvPr/>
        </p:nvSpPr>
        <p:spPr>
          <a:xfrm>
            <a:off x="2999656" y="6021289"/>
            <a:ext cx="6513450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 all data formats are equal: HDF5 to the rescue</a:t>
            </a:r>
            <a:endParaRPr lang="nl-BE" sz="2400" dirty="0"/>
          </a:p>
        </p:txBody>
      </p:sp>
      <p:grpSp>
        <p:nvGrpSpPr>
          <p:cNvPr id="7" name="Group 6"/>
          <p:cNvGrpSpPr/>
          <p:nvPr/>
        </p:nvGrpSpPr>
        <p:grpSpPr>
          <a:xfrm>
            <a:off x="9372860" y="3428136"/>
            <a:ext cx="1187637" cy="1729056"/>
            <a:chOff x="7164288" y="4766367"/>
            <a:chExt cx="1187637" cy="1729056"/>
          </a:xfrm>
        </p:grpSpPr>
        <p:sp>
          <p:nvSpPr>
            <p:cNvPr id="8" name="Curved Left Arrow 7"/>
            <p:cNvSpPr/>
            <p:nvPr/>
          </p:nvSpPr>
          <p:spPr>
            <a:xfrm>
              <a:off x="7164288" y="4766367"/>
              <a:ext cx="288032" cy="1729056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7452320" y="5334584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35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1501700" y="2628615"/>
            <a:ext cx="1728192" cy="360040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11" name="Rectangle 10"/>
          <p:cNvSpPr/>
          <p:nvPr/>
        </p:nvSpPr>
        <p:spPr>
          <a:xfrm>
            <a:off x="1501700" y="3356325"/>
            <a:ext cx="1542612" cy="350378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2" name="Group 11"/>
          <p:cNvGrpSpPr/>
          <p:nvPr/>
        </p:nvGrpSpPr>
        <p:grpSpPr>
          <a:xfrm>
            <a:off x="9408368" y="2273380"/>
            <a:ext cx="1143744" cy="868452"/>
            <a:chOff x="7164288" y="5626971"/>
            <a:chExt cx="1143744" cy="868452"/>
          </a:xfrm>
        </p:grpSpPr>
        <p:sp>
          <p:nvSpPr>
            <p:cNvPr id="13" name="Curved Left Arrow 12"/>
            <p:cNvSpPr/>
            <p:nvPr/>
          </p:nvSpPr>
          <p:spPr>
            <a:xfrm>
              <a:off x="7164288" y="5626971"/>
              <a:ext cx="288032" cy="868452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408427" y="5765768"/>
              <a:ext cx="89960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FF0000"/>
                  </a:solidFill>
                </a:rPr>
                <a:t>12 ×</a:t>
              </a:r>
              <a:endParaRPr lang="nl-BE" sz="3200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34719" y="2721190"/>
            <a:ext cx="979247" cy="868452"/>
            <a:chOff x="6473073" y="5626971"/>
            <a:chExt cx="979247" cy="868452"/>
          </a:xfrm>
        </p:grpSpPr>
        <p:sp>
          <p:nvSpPr>
            <p:cNvPr id="16" name="Curved Left Arrow 15"/>
            <p:cNvSpPr/>
            <p:nvPr/>
          </p:nvSpPr>
          <p:spPr>
            <a:xfrm flipH="1">
              <a:off x="7164288" y="5626971"/>
              <a:ext cx="288032" cy="868452"/>
            </a:xfrm>
            <a:prstGeom prst="curvedLeftArrow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73073" y="5765768"/>
              <a:ext cx="69121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>
                  <a:solidFill>
                    <a:srgbClr val="0070C0"/>
                  </a:solidFill>
                </a:rPr>
                <a:t>5 ×</a:t>
              </a:r>
              <a:endParaRPr lang="nl-BE" sz="3200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62418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0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Matrices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Matlab</a:t>
            </a:r>
            <a:r>
              <a:rPr lang="en-US" dirty="0"/>
              <a:t>-like initialization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Overloaded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</a:t>
            </a:r>
            <a:r>
              <a:rPr lang="en-US" dirty="0">
                <a:latin typeface="Calibri" panose="020F0502020204030204" pitchFamily="34" charset="0"/>
                <a:cs typeface="Courier New" panose="02070309020205020404" pitchFamily="49" charset="0"/>
              </a:rPr>
              <a:t> operators</a:t>
            </a: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endParaRPr lang="en-US" dirty="0">
              <a:latin typeface="Calibri" panose="020F0502020204030204" pitchFamily="34" charset="0"/>
              <a:cs typeface="Courier New" panose="02070309020205020404" pitchFamily="49" charset="0"/>
            </a:endParaRPr>
          </a:p>
          <a:p>
            <a:r>
              <a:rPr lang="en-US" dirty="0"/>
              <a:t>Result is always matrix (2D)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55738" y="3294489"/>
            <a:ext cx="8875142" cy="1334841"/>
            <a:chOff x="731737" y="3798544"/>
            <a:chExt cx="8875142" cy="1334841"/>
          </a:xfrm>
        </p:grpSpPr>
        <p:sp>
          <p:nvSpPr>
            <p:cNvPr id="4" name="TextBox 3"/>
            <p:cNvSpPr txBox="1"/>
            <p:nvPr/>
          </p:nvSpPr>
          <p:spPr>
            <a:xfrm>
              <a:off x="731737" y="3933056"/>
              <a:ext cx="578448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([[1.0, 3.0], [4.0, 5.0]])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([[2.0, 3.0], [1.0, 0.5]])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print(a**3)</a:t>
              </a:r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7086599" y="3798544"/>
              <a:ext cx="2520280" cy="646331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 5.   4.5 ]</a:t>
              </a:r>
            </a:p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 [ 13.  14.5 ]]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255738" y="2257981"/>
            <a:ext cx="578448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np.matrix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('1.0  3.0; 4.0  5.0')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10600" y="2111408"/>
            <a:ext cx="2496441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[[ 1.   3.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   5. ]]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610600" y="4167754"/>
            <a:ext cx="2520280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 85.  129. ]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[ 172.  257. ]]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2255738" y="5503587"/>
            <a:ext cx="8875142" cy="923330"/>
            <a:chOff x="635890" y="3973225"/>
            <a:chExt cx="8875142" cy="923330"/>
          </a:xfrm>
        </p:grpSpPr>
        <p:sp>
          <p:nvSpPr>
            <p:cNvPr id="14" name="TextBox 13"/>
            <p:cNvSpPr txBox="1"/>
            <p:nvPr/>
          </p:nvSpPr>
          <p:spPr>
            <a:xfrm>
              <a:off x="635890" y="3973225"/>
              <a:ext cx="5784480" cy="92333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a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('1.0, 3.0')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b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np.matrix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('2.0; 4.0')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print(a*b)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990752" y="4146781"/>
              <a:ext cx="2520280" cy="369332"/>
            </a:xfrm>
            <a:prstGeom prst="rect">
              <a:avLst/>
            </a:prstGeom>
            <a:solidFill>
              <a:schemeClr val="tx1"/>
            </a:solidFill>
          </p:spPr>
          <p:txBody>
            <a:bodyPr wrap="square" rtlCol="0">
              <a:spAutoFit/>
            </a:bodyPr>
            <a:lstStyle/>
            <a:p>
              <a:r>
                <a:rPr lang="fr-FR" b="1" dirty="0">
                  <a:solidFill>
                    <a:schemeClr val="bg2"/>
                  </a:solidFill>
                  <a:latin typeface="Courier New" pitchFamily="49" charset="0"/>
                  <a:cs typeface="Courier New" pitchFamily="49" charset="0"/>
                </a:rPr>
                <a:t>[[ 14. ]]</a:t>
              </a:r>
            </a:p>
          </p:txBody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23</a:t>
            </a:fld>
            <a:endParaRPr lang="nl-BE"/>
          </a:p>
        </p:txBody>
      </p:sp>
      <p:grpSp>
        <p:nvGrpSpPr>
          <p:cNvPr id="16" name="Group 15"/>
          <p:cNvGrpSpPr/>
          <p:nvPr/>
        </p:nvGrpSpPr>
        <p:grpSpPr>
          <a:xfrm rot="20320667">
            <a:off x="2732598" y="2907275"/>
            <a:ext cx="3672408" cy="2160240"/>
            <a:chOff x="251520" y="1268760"/>
            <a:chExt cx="3672408" cy="2160240"/>
          </a:xfrm>
        </p:grpSpPr>
        <p:sp>
          <p:nvSpPr>
            <p:cNvPr id="7" name="TextBox 6"/>
            <p:cNvSpPr txBox="1"/>
            <p:nvPr/>
          </p:nvSpPr>
          <p:spPr>
            <a:xfrm>
              <a:off x="251520" y="1268760"/>
              <a:ext cx="3666388" cy="21236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6600" dirty="0">
                  <a:solidFill>
                    <a:srgbClr val="C00000"/>
                  </a:solidFill>
                </a:rPr>
                <a:t>Don't use,</a:t>
              </a:r>
            </a:p>
            <a:p>
              <a:r>
                <a:rPr lang="en-US" sz="6600" dirty="0">
                  <a:solidFill>
                    <a:srgbClr val="C00000"/>
                  </a:solidFill>
                </a:rPr>
                <a:t>confusing</a:t>
              </a:r>
            </a:p>
          </p:txBody>
        </p:sp>
        <p:sp>
          <p:nvSpPr>
            <p:cNvPr id="11" name="Rounded Rectangle 10"/>
            <p:cNvSpPr/>
            <p:nvPr/>
          </p:nvSpPr>
          <p:spPr>
            <a:xfrm>
              <a:off x="251520" y="1268760"/>
              <a:ext cx="3672408" cy="2160240"/>
            </a:xfrm>
            <a:prstGeom prst="roundRect">
              <a:avLst/>
            </a:prstGeom>
            <a:solidFill>
              <a:srgbClr val="C00000">
                <a:alpha val="29000"/>
              </a:srgbClr>
            </a:solidFill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506533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  <p:bldP spid="1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r>
              <a:rPr lang="en-US" dirty="0"/>
              <a:t> for MATLAB users</a:t>
            </a:r>
            <a:br>
              <a:rPr lang="en-US" dirty="0"/>
            </a:br>
            <a:r>
              <a:rPr lang="en-US" sz="2400" dirty="0">
                <a:hlinkClick r:id="rId2"/>
              </a:rPr>
              <a:t>http://mathesaurus.sourceforge.net/matlab-numpy.html</a:t>
            </a:r>
            <a:endParaRPr lang="en-US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19906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</a:t>
            </a:r>
            <a:r>
              <a:rPr lang="en-US" sz="1800" dirty="0">
                <a:hlinkClick r:id="rId2"/>
              </a:rPr>
              <a:t>Scientific-Python</a:t>
            </a:r>
            <a:r>
              <a:rPr lang="en-US" sz="1800" dirty="0">
                <a:hlinkClick r:id="rId3"/>
              </a:rPr>
              <a:t>/tree/master/source-code/birdsong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336630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…</a:t>
            </a:r>
          </a:p>
          <a:p>
            <a:r>
              <a:rPr lang="en-US" dirty="0" err="1"/>
              <a:t>scipy</a:t>
            </a:r>
            <a:endParaRPr lang="en-US" dirty="0"/>
          </a:p>
          <a:p>
            <a:pPr lvl="1"/>
            <a:r>
              <a:rPr lang="en-US" dirty="0"/>
              <a:t>Dense/sparse linear algebra</a:t>
            </a:r>
          </a:p>
          <a:p>
            <a:pPr lvl="1"/>
            <a:r>
              <a:rPr lang="en-US" dirty="0"/>
              <a:t>Solving ordinary differential equations</a:t>
            </a:r>
          </a:p>
          <a:p>
            <a:pPr lvl="1"/>
            <a:r>
              <a:rPr lang="en-US" dirty="0"/>
              <a:t>Numerical integration</a:t>
            </a:r>
          </a:p>
          <a:p>
            <a:pPr lvl="1"/>
            <a:r>
              <a:rPr lang="en-US" dirty="0"/>
              <a:t>Optimization</a:t>
            </a:r>
          </a:p>
          <a:p>
            <a:pPr lvl="1"/>
            <a:r>
              <a:rPr lang="en-US" dirty="0"/>
              <a:t>Interpolation</a:t>
            </a:r>
          </a:p>
          <a:p>
            <a:pPr lvl="1"/>
            <a:r>
              <a:rPr lang="en-US" dirty="0"/>
              <a:t>Signal processing</a:t>
            </a:r>
          </a:p>
          <a:p>
            <a:pPr lvl="1"/>
            <a:r>
              <a:rPr lang="en-US" dirty="0"/>
              <a:t>Statistics</a:t>
            </a:r>
          </a:p>
          <a:p>
            <a:pPr lvl="1"/>
            <a:r>
              <a:rPr lang="en-US" dirty="0"/>
              <a:t>Special mathematical functions</a:t>
            </a:r>
          </a:p>
          <a:p>
            <a:pPr lvl="1"/>
            <a:r>
              <a:rPr lang="en-US" dirty="0"/>
              <a:t>Mathematical &amp; physical constants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26</a:t>
            </a:fld>
            <a:endParaRPr lang="nl-BE"/>
          </a:p>
        </p:txBody>
      </p:sp>
      <p:grpSp>
        <p:nvGrpSpPr>
          <p:cNvPr id="5" name="Group 4"/>
          <p:cNvGrpSpPr/>
          <p:nvPr/>
        </p:nvGrpSpPr>
        <p:grpSpPr>
          <a:xfrm>
            <a:off x="3638321" y="5213837"/>
            <a:ext cx="4734825" cy="727631"/>
            <a:chOff x="588960" y="1198493"/>
            <a:chExt cx="4734825" cy="727631"/>
          </a:xfrm>
          <a:solidFill>
            <a:schemeClr val="bg1">
              <a:lumMod val="85000"/>
            </a:schemeClr>
          </a:solidFill>
        </p:grpSpPr>
        <p:sp>
          <p:nvSpPr>
            <p:cNvPr id="6" name="TextBox 5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as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sp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3275857" y="1198493"/>
              <a:ext cx="2047928" cy="542965"/>
              <a:chOff x="1378722" y="3862789"/>
              <a:chExt cx="2047928" cy="542965"/>
            </a:xfrm>
            <a:grpFill/>
          </p:grpSpPr>
          <p:sp>
            <p:nvSpPr>
              <p:cNvPr id="8" name="TextBox 7"/>
              <p:cNvSpPr txBox="1"/>
              <p:nvPr/>
            </p:nvSpPr>
            <p:spPr>
              <a:xfrm>
                <a:off x="2195736" y="3862789"/>
                <a:ext cx="1230914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convention</a:t>
                </a: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0" name="Group 9"/>
          <p:cNvGrpSpPr/>
          <p:nvPr/>
        </p:nvGrpSpPr>
        <p:grpSpPr>
          <a:xfrm>
            <a:off x="3660921" y="5933917"/>
            <a:ext cx="6584113" cy="727631"/>
            <a:chOff x="588960" y="1198493"/>
            <a:chExt cx="6584113" cy="727631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588960" y="1556792"/>
              <a:ext cx="2900532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scipy.linalg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</p:txBody>
        </p:sp>
        <p:grpSp>
          <p:nvGrpSpPr>
            <p:cNvPr id="12" name="Group 11"/>
            <p:cNvGrpSpPr/>
            <p:nvPr/>
          </p:nvGrpSpPr>
          <p:grpSpPr>
            <a:xfrm>
              <a:off x="3275857" y="1198493"/>
              <a:ext cx="3897216" cy="542965"/>
              <a:chOff x="1378722" y="3862789"/>
              <a:chExt cx="3897216" cy="542965"/>
            </a:xfrm>
            <a:grpFill/>
          </p:grpSpPr>
          <p:sp>
            <p:nvSpPr>
              <p:cNvPr id="13" name="TextBox 12"/>
              <p:cNvSpPr txBox="1"/>
              <p:nvPr/>
            </p:nvSpPr>
            <p:spPr>
              <a:xfrm>
                <a:off x="2195736" y="3862789"/>
                <a:ext cx="3080202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import </a:t>
                </a:r>
                <a:r>
                  <a:rPr lang="en-US" dirty="0" err="1"/>
                  <a:t>subpackages</a:t>
                </a:r>
                <a:r>
                  <a:rPr lang="en-US" dirty="0"/>
                  <a:t> as needed</a:t>
                </a:r>
              </a:p>
            </p:txBody>
          </p:sp>
          <p:cxnSp>
            <p:nvCxnSpPr>
              <p:cNvPr id="14" name="Straight Arrow Connector 13"/>
              <p:cNvCxnSpPr>
                <a:stCxn id="13" idx="1"/>
              </p:cNvCxnSpPr>
              <p:nvPr/>
            </p:nvCxnSpPr>
            <p:spPr>
              <a:xfrm flipH="1">
                <a:off x="1378722" y="4047455"/>
                <a:ext cx="817014" cy="358299"/>
              </a:xfrm>
              <a:prstGeom prst="straightConnector1">
                <a:avLst/>
              </a:prstGeom>
              <a:grpFill/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549374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 Decomposition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Computing SVD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is not a 2D-array, it is a 1D-array</a:t>
            </a:r>
          </a:p>
          <a:p>
            <a:endParaRPr lang="en-US" dirty="0"/>
          </a:p>
          <a:p>
            <a:r>
              <a:rPr lang="en-US" dirty="0"/>
              <a:t>Let's check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55737" y="2348880"/>
            <a:ext cx="62269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scipy.linalg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([[7.3, 5.7], [-1.2, 5.3]])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u, s, v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sp.linalg.svd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55737" y="3912731"/>
            <a:ext cx="62269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np.diag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55736" y="4907539"/>
            <a:ext cx="62269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A = u @ S @ v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delta = A - a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015880" y="5733257"/>
            <a:ext cx="5256584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[[ 8.88178420e-16, 0.00000000e+00],</a:t>
            </a:r>
          </a:p>
          <a:p>
            <a:r>
              <a:rPr lang="fr-FR" b="1" dirty="0">
                <a:solidFill>
                  <a:schemeClr val="bg2"/>
                </a:solidFill>
                <a:latin typeface="Courier New" pitchFamily="49" charset="0"/>
                <a:cs typeface="Courier New" pitchFamily="49" charset="0"/>
              </a:rPr>
              <a:t> [ 4.44089210e-16, 0.00000000e+00]]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6672065" y="1412776"/>
            <a:ext cx="36300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Should be fast when built against</a:t>
            </a:r>
            <a:br>
              <a:rPr lang="en-US" sz="2000" dirty="0"/>
            </a:br>
            <a:r>
              <a:rPr lang="en-US" sz="2000" dirty="0"/>
              <a:t>good BLAS/</a:t>
            </a:r>
            <a:r>
              <a:rPr lang="en-US" sz="2000" dirty="0" err="1"/>
              <a:t>Lapack</a:t>
            </a:r>
            <a:r>
              <a:rPr lang="en-US" sz="2000" dirty="0"/>
              <a:t> library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923280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Linear regression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data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Linear regression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255736" y="2505670"/>
            <a:ext cx="7368656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data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np.genfromtxt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('data.csv',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=[np.float64, np.float64],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delimiter=',', names=True)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713640" y="868052"/>
            <a:ext cx="3024336" cy="1200909"/>
            <a:chOff x="755577" y="4078813"/>
            <a:chExt cx="3024336" cy="1200909"/>
          </a:xfrm>
        </p:grpSpPr>
        <p:sp>
          <p:nvSpPr>
            <p:cNvPr id="5" name="TextBox 4"/>
            <p:cNvSpPr txBox="1"/>
            <p:nvPr/>
          </p:nvSpPr>
          <p:spPr>
            <a:xfrm>
              <a:off x="755577" y="4078813"/>
              <a:ext cx="3024336" cy="120032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x,y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0.000e+00,1.206e+00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5.263e-02,1.207e+00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2919868" y="4941168"/>
              <a:ext cx="860044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data.csv</a:t>
              </a:r>
              <a:endParaRPr lang="nl-BE" dirty="0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2255736" y="4466163"/>
            <a:ext cx="7368656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scipy.stats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slp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r, _, _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sp.stats.linregress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(data['x'],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      data['y'])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5559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1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Optimization: function definitions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Minimize</a:t>
            </a:r>
          </a:p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Define gradient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𝑓</m:t>
                      </m:r>
                      <m:d>
                        <m:d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  <m:r>
                            <a:rPr lang="en-US" sz="2800" i="1">
                              <a:latin typeface="Cambria Math"/>
                            </a:rPr>
                            <m:t>, 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</m:d>
                      <m:r>
                        <a:rPr lang="en-US" sz="2800" i="1">
                          <a:latin typeface="Cambria Math"/>
                        </a:rPr>
                        <m:t>=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800" i="1">
                                  <a:latin typeface="Cambria Math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𝑥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−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  <m:r>
                            <a:rPr lang="en-US" sz="2800" i="1">
                              <a:latin typeface="Cambria Math"/>
                            </a:rPr>
                            <m:t>𝑦</m:t>
                          </m:r>
                        </m:e>
                        <m:sup>
                          <m:r>
                            <a:rPr lang="en-US" sz="2800" i="1">
                              <a:latin typeface="Cambria Math"/>
                            </a:rPr>
                            <m:t>2</m:t>
                          </m:r>
                        </m:sup>
                      </m:sSup>
                      <m:r>
                        <a:rPr lang="en-US" sz="2800" i="1">
                          <a:latin typeface="Cambria Math"/>
                        </a:rPr>
                        <m:t>+0.1</m:t>
                      </m:r>
                      <m:r>
                        <a:rPr lang="en-US" sz="2800" i="1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417" y="1765501"/>
                <a:ext cx="6551152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55736" y="2847433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f(X):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(x**2 + y**2)**2 - 2*x**2 - 2*y**2 + 0.1*x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55736" y="4904130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x, y = X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y**2)*x - 4*x + 0.1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4*(x**2 + y**2)*y - 4*y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])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18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7" grpId="0" animBg="1"/>
      <p:bldP spid="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B1808814-F2CD-4104-8853-6F6E9C2B92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01826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3300" dirty="0"/>
              <a:t>Compute</a:t>
            </a:r>
            <a:r>
              <a:rPr lang="en-US" dirty="0"/>
              <a:t> </a:t>
            </a:r>
            <a:r>
              <a:rPr lang="en-US" sz="3300" dirty="0"/>
              <a:t>minimum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3300" dirty="0"/>
              <a:t>Many</a:t>
            </a:r>
            <a:r>
              <a:rPr lang="en-US" dirty="0"/>
              <a:t> </a:t>
            </a:r>
            <a:r>
              <a:rPr lang="en-US" sz="3300" dirty="0"/>
              <a:t>methods</a:t>
            </a:r>
            <a:endParaRPr lang="en-US" dirty="0"/>
          </a:p>
          <a:p>
            <a:pPr lvl="1"/>
            <a:r>
              <a:rPr lang="en-US" sz="2800" dirty="0"/>
              <a:t>Powell</a:t>
            </a:r>
            <a:endParaRPr lang="en-US" dirty="0"/>
          </a:p>
          <a:p>
            <a:pPr lvl="1"/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sz="2800" dirty="0"/>
              <a:t>BFGS</a:t>
            </a:r>
            <a:endParaRPr lang="en-US" dirty="0"/>
          </a:p>
          <a:p>
            <a:pPr lvl="1"/>
            <a:r>
              <a:rPr lang="en-US" sz="2800" dirty="0"/>
              <a:t>Newton</a:t>
            </a:r>
            <a:r>
              <a:rPr lang="en-US" dirty="0"/>
              <a:t> </a:t>
            </a:r>
            <a:r>
              <a:rPr lang="en-US" sz="2800" dirty="0"/>
              <a:t>conjugate</a:t>
            </a:r>
            <a:r>
              <a:rPr lang="en-US" dirty="0"/>
              <a:t> </a:t>
            </a:r>
            <a:r>
              <a:rPr lang="en-US" sz="2800" dirty="0"/>
              <a:t>gradient</a:t>
            </a:r>
            <a:endParaRPr lang="en-US" dirty="0"/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576" y="227856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x0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([1.0, 0.01])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xopt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scipy.optimize.fmin_cg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(f, x0,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fprime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grad_f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disp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=False)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469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Ordinary differential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Rewrite higher order differential equation to set of first order equations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31</a:t>
            </a:fld>
            <a:endParaRPr lang="nl-BE"/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7821891"/>
              </p:ext>
            </p:extLst>
          </p:nvPr>
        </p:nvGraphicFramePr>
        <p:xfrm>
          <a:off x="2025650" y="3060700"/>
          <a:ext cx="4011613" cy="849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3680" imgH="419040" progId="Equation.DSMT4">
                  <p:embed/>
                </p:oleObj>
              </mc:Choice>
              <mc:Fallback>
                <p:oleObj name="Equation" r:id="rId2" imgW="1993680" imgH="41904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5650" y="3060700"/>
                        <a:ext cx="4011613" cy="849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6144518" y="2636839"/>
          <a:ext cx="4271963" cy="169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4" imgW="2120760" imgH="838080" progId="Equation.3">
                  <p:embed/>
                </p:oleObj>
              </mc:Choice>
              <mc:Fallback>
                <p:oleObj name="Vergelijking" r:id="rId4" imgW="2120760" imgH="838080" progId="Equation.3">
                  <p:embed/>
                  <p:pic>
                    <p:nvPicPr>
                      <p:cNvPr id="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4518" y="2636839"/>
                        <a:ext cx="4271963" cy="16970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1" name="Group 10"/>
          <p:cNvGrpSpPr/>
          <p:nvPr/>
        </p:nvGrpSpPr>
        <p:grpSpPr>
          <a:xfrm>
            <a:off x="2279576" y="4499587"/>
            <a:ext cx="7584680" cy="2199391"/>
            <a:chOff x="755576" y="4499586"/>
            <a:chExt cx="7584680" cy="2199391"/>
          </a:xfrm>
        </p:grpSpPr>
        <p:sp>
          <p:nvSpPr>
            <p:cNvPr id="8" name="TextBox 7"/>
            <p:cNvSpPr txBox="1"/>
            <p:nvPr/>
          </p:nvSpPr>
          <p:spPr>
            <a:xfrm>
              <a:off x="755576" y="4499586"/>
              <a:ext cx="7584680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func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(t, y, g, l, q, F_D,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theta, omega = y[0], y[1]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return [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omega,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-(g/l)*theta - q*omega + F_D*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np.sin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Omega_D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*t)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]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475656" y="6237312"/>
              <a:ext cx="13885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y[0]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</a:t>
              </a:r>
              <a:endParaRPr lang="nl-BE" sz="2400" i="1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419872" y="6237312"/>
              <a:ext cx="143981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y[1]</a:t>
              </a:r>
              <a:r>
                <a:rPr lang="en-US" sz="2400" dirty="0"/>
                <a:t> </a:t>
              </a:r>
              <a:r>
                <a:rPr lang="en-US" sz="2400" dirty="0">
                  <a:sym typeface="Symbol"/>
                </a:rPr>
                <a:t></a:t>
              </a:r>
              <a:r>
                <a:rPr lang="en-US" sz="2400" dirty="0"/>
                <a:t> </a:t>
              </a:r>
              <a:r>
                <a:rPr lang="en-US" sz="2400" i="1" dirty="0">
                  <a:sym typeface="Symbol"/>
                </a:rPr>
                <a:t></a:t>
              </a:r>
              <a:endParaRPr lang="nl-BE" sz="2400" i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61389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Jacobian for equations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many methods, convergence improves by specifying Jacobian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32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2533650" y="2816226"/>
          <a:ext cx="4629150" cy="1336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2" imgW="2298600" imgH="660240" progId="Equation.3">
                  <p:embed/>
                </p:oleObj>
              </mc:Choice>
              <mc:Fallback>
                <p:oleObj name="Vergelijking" r:id="rId2" imgW="2298600" imgH="660240" progId="Equation.3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2816226"/>
                        <a:ext cx="4629150" cy="1336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𝜕𝜃</m:t>
                                    </m:r>
                                  </m:den>
                                </m:f>
                              </m:e>
                              <m:e>
                                <m:f>
                                  <m:fPr>
                                    <m:ctrlPr>
                                      <a:rPr lang="nl-BE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nl-BE" i="1">
                                            <a:latin typeface="Cambria Math" panose="02040503050406030204" pitchFamily="18" charset="0"/>
                                            <a:ea typeface="Cambria Math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𝑓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/>
                                            <a:ea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nl-BE" i="1">
                                        <a:latin typeface="Cambria Math"/>
                                        <a:ea typeface="Cambria Math"/>
                                      </a:rPr>
                                      <m:t>𝜕𝜔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4232" y="2780928"/>
                <a:ext cx="1294008" cy="118564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2279576" y="4581128"/>
            <a:ext cx="7584680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(t, y, 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return [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[0.0, 1.0],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[-g/l, -q]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]</a:t>
            </a:r>
          </a:p>
        </p:txBody>
      </p:sp>
    </p:spTree>
    <p:extLst>
      <p:ext uri="{BB962C8B-B14F-4D97-AF65-F5344CB8AC3E}">
        <p14:creationId xmlns:p14="http://schemas.microsoft.com/office/powerpoint/2010/main" val="842590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Integrate ODEs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Integrate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t0</a:t>
            </a:r>
            <a:r>
              <a:rPr lang="en-US" dirty="0"/>
              <a:t> to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t_max</a:t>
            </a:r>
            <a:r>
              <a:rPr lang="en-US" dirty="0"/>
              <a:t> in steps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delta_t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33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279576" y="2931909"/>
            <a:ext cx="758468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('dopri5')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ode_sys.set_jac_params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8400257" y="2422630"/>
            <a:ext cx="2007409" cy="1078379"/>
            <a:chOff x="6876256" y="2422629"/>
            <a:chExt cx="2007409" cy="1078379"/>
          </a:xfrm>
        </p:grpSpPr>
        <p:sp>
          <p:nvSpPr>
            <p:cNvPr id="6" name="TextBox 5"/>
            <p:cNvSpPr txBox="1"/>
            <p:nvPr/>
          </p:nvSpPr>
          <p:spPr>
            <a:xfrm>
              <a:off x="6876256" y="2422629"/>
              <a:ext cx="200740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integration method</a:t>
              </a:r>
              <a:br>
                <a:rPr lang="en-US" dirty="0"/>
              </a:br>
              <a:r>
                <a:rPr lang="en-US" dirty="0"/>
                <a:t>RKF(4, 5)</a:t>
              </a:r>
            </a:p>
          </p:txBody>
        </p:sp>
        <p:cxnSp>
          <p:nvCxnSpPr>
            <p:cNvPr id="8" name="Straight Arrow Connector 7"/>
            <p:cNvCxnSpPr>
              <a:stCxn id="6" idx="2"/>
            </p:cNvCxnSpPr>
            <p:nvPr/>
          </p:nvCxnSpPr>
          <p:spPr>
            <a:xfrm flipH="1">
              <a:off x="7236296" y="3068960"/>
              <a:ext cx="643665" cy="43204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2770090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Signal processing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Remove noise from sound file (WAV)</a:t>
            </a:r>
          </a:p>
          <a:p>
            <a:pPr lvl="1"/>
            <a:r>
              <a:rPr lang="en-US" dirty="0"/>
              <a:t>Read WAV file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Perform FFT to compute frequency spectrum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697804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scipy.io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signal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wavfile.read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51584" y="4669655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n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freq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np.arange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(n)/n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sp.fft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(signal)/n</a:t>
            </a:r>
          </a:p>
        </p:txBody>
      </p:sp>
    </p:spTree>
    <p:extLst>
      <p:ext uri="{BB962C8B-B14F-4D97-AF65-F5344CB8AC3E}">
        <p14:creationId xmlns:p14="http://schemas.microsoft.com/office/powerpoint/2010/main" val="1697371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35</a:t>
            </a:fld>
            <a:endParaRPr lang="nl-BE"/>
          </a:p>
        </p:txBody>
      </p:sp>
      <p:pic>
        <p:nvPicPr>
          <p:cNvPr id="3074" name="Picture 2" descr="C:\Users\lucg5005\Desktop\blue_jay_ori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59136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blue_jay_orig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07331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477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7"/>
                </p:tgtEl>
              </p:cMediaNode>
            </p:audio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 </a:t>
            </a:r>
            <a:r>
              <a:rPr lang="en-US" dirty="0" err="1"/>
              <a:t>highpass</a:t>
            </a:r>
            <a:r>
              <a:rPr lang="en-US" dirty="0"/>
              <a:t> filter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 signal processing package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IIR digital filter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4144885"/>
            <a:ext cx="7584680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b, 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sp.signal.iirfilter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(17, cutoff,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min_attenuation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highpass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analog=False,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='cheby2')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225880" y="3871953"/>
            <a:ext cx="1846036" cy="576982"/>
            <a:chOff x="6876256" y="2422629"/>
            <a:chExt cx="1846036" cy="576982"/>
          </a:xfrm>
        </p:grpSpPr>
        <p:sp>
          <p:nvSpPr>
            <p:cNvPr id="7" name="TextBox 6"/>
            <p:cNvSpPr txBox="1"/>
            <p:nvPr/>
          </p:nvSpPr>
          <p:spPr>
            <a:xfrm>
              <a:off x="6876256" y="2422629"/>
              <a:ext cx="181248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order of the filter</a:t>
              </a:r>
            </a:p>
          </p:txBody>
        </p:sp>
        <p:cxnSp>
          <p:nvCxnSpPr>
            <p:cNvPr id="8" name="Straight Arrow Connector 7"/>
            <p:cNvCxnSpPr>
              <a:stCxn id="7" idx="2"/>
            </p:cNvCxnSpPr>
            <p:nvPr/>
          </p:nvCxnSpPr>
          <p:spPr>
            <a:xfrm>
              <a:off x="7782498" y="2791961"/>
              <a:ext cx="939794" cy="20765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456040" y="3513655"/>
            <a:ext cx="2920800" cy="862355"/>
            <a:chOff x="6876256" y="2422629"/>
            <a:chExt cx="2920800" cy="862355"/>
          </a:xfrm>
        </p:grpSpPr>
        <p:sp>
          <p:nvSpPr>
            <p:cNvPr id="10" name="TextBox 9"/>
            <p:cNvSpPr txBox="1"/>
            <p:nvPr/>
          </p:nvSpPr>
          <p:spPr>
            <a:xfrm>
              <a:off x="6876256" y="2422629"/>
              <a:ext cx="292080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fraction of </a:t>
              </a:r>
              <a:r>
                <a:rPr lang="en-US" dirty="0" err="1"/>
                <a:t>Nyquist</a:t>
              </a:r>
              <a:r>
                <a:rPr lang="en-US" dirty="0"/>
                <a:t> frequency</a:t>
              </a:r>
            </a:p>
          </p:txBody>
        </p:sp>
        <p:cxnSp>
          <p:nvCxnSpPr>
            <p:cNvPr id="11" name="Straight Arrow Connector 10"/>
            <p:cNvCxnSpPr>
              <a:stCxn id="10" idx="2"/>
            </p:cNvCxnSpPr>
            <p:nvPr/>
          </p:nvCxnSpPr>
          <p:spPr>
            <a:xfrm flipH="1">
              <a:off x="7596336" y="2791961"/>
              <a:ext cx="740320" cy="49302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7896200" y="4074618"/>
            <a:ext cx="2237728" cy="718339"/>
            <a:chOff x="7775352" y="2422629"/>
            <a:chExt cx="2237728" cy="718339"/>
          </a:xfrm>
        </p:grpSpPr>
        <p:sp>
          <p:nvSpPr>
            <p:cNvPr id="16" name="TextBox 15"/>
            <p:cNvSpPr txBox="1"/>
            <p:nvPr/>
          </p:nvSpPr>
          <p:spPr>
            <a:xfrm>
              <a:off x="7775352" y="2422629"/>
              <a:ext cx="22377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minimum attenuation</a:t>
              </a:r>
            </a:p>
          </p:txBody>
        </p:sp>
        <p:cxnSp>
          <p:nvCxnSpPr>
            <p:cNvPr id="17" name="Straight Arrow Connector 16"/>
            <p:cNvCxnSpPr>
              <a:stCxn id="16" idx="2"/>
            </p:cNvCxnSpPr>
            <p:nvPr/>
          </p:nvCxnSpPr>
          <p:spPr>
            <a:xfrm flipH="1">
              <a:off x="8572920" y="2791961"/>
              <a:ext cx="321296" cy="34900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8350418" y="5287720"/>
            <a:ext cx="2165556" cy="369332"/>
            <a:chOff x="6550670" y="2483604"/>
            <a:chExt cx="2165556" cy="369332"/>
          </a:xfrm>
        </p:grpSpPr>
        <p:sp>
          <p:nvSpPr>
            <p:cNvPr id="21" name="TextBox 20"/>
            <p:cNvSpPr txBox="1"/>
            <p:nvPr/>
          </p:nvSpPr>
          <p:spPr>
            <a:xfrm>
              <a:off x="7320588" y="2483604"/>
              <a:ext cx="139563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IIR filter type</a:t>
              </a:r>
            </a:p>
          </p:txBody>
        </p:sp>
        <p:cxnSp>
          <p:nvCxnSpPr>
            <p:cNvPr id="22" name="Straight Arrow Connector 21"/>
            <p:cNvCxnSpPr>
              <a:stCxn id="21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8502819" y="4720948"/>
            <a:ext cx="1872207" cy="369332"/>
            <a:chOff x="6550670" y="2483604"/>
            <a:chExt cx="1872207" cy="369332"/>
          </a:xfrm>
        </p:grpSpPr>
        <p:sp>
          <p:nvSpPr>
            <p:cNvPr id="28" name="TextBox 27"/>
            <p:cNvSpPr txBox="1"/>
            <p:nvPr/>
          </p:nvSpPr>
          <p:spPr>
            <a:xfrm>
              <a:off x="7320588" y="2483604"/>
              <a:ext cx="110228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filter type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>
              <a:off x="6550670" y="2668270"/>
              <a:ext cx="7699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2279576" y="2304618"/>
            <a:ext cx="758468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scipy.signal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923861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 signal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Apply filter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Write signal to WAV file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279576" y="2350489"/>
            <a:ext cx="7584680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base = np.uint8(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(signal))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sp.signal.filtfilt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(b, a, signal)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base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=np.uint8)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79576" y="4909486"/>
            <a:ext cx="75846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wavfile.write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filtered_wav_file_name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sample_rate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       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wav_signal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61790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Filtered signal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38</a:t>
            </a:fld>
            <a:endParaRPr lang="nl-BE"/>
          </a:p>
        </p:txBody>
      </p:sp>
      <p:pic>
        <p:nvPicPr>
          <p:cNvPr id="4098" name="Picture 2" descr="C:\Users\lucg5005\Desktop\blue_jay_filtered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1624" y="1268760"/>
            <a:ext cx="73152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blue_jay_filtered.wav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9722024" y="512143"/>
            <a:ext cx="6096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8578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4499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  <p:audio>
              <p:cMediaNode vol="8000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Matplotlib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https://github.com/gjbex/Scientific-Python/tree/master/source-code/matplotlib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45177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Python 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  <a:r>
              <a:rPr lang="en-US" dirty="0"/>
              <a:t>, it represents the prompt!</a:t>
            </a:r>
          </a:p>
          <a:p>
            <a:r>
              <a:rPr lang="en-US" dirty="0" err="1"/>
              <a:t>iPython</a:t>
            </a:r>
            <a:r>
              <a:rPr lang="en-US" dirty="0"/>
              <a:t> interpreter is rendered 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2855640" y="373355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&gt;&gt;&gt;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855640" y="5137548"/>
            <a:ext cx="5836854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75000"/>
                  </a:schemeClr>
                </a:solidFill>
                <a:latin typeface="Courier New" pitchFamily="49" charset="0"/>
                <a:cs typeface="Courier New" pitchFamily="49" charset="0"/>
              </a:rPr>
              <a:t>In[3]: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names = 'bob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alice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carol'.split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()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8" grpId="0" animBg="1"/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some </a:t>
            </a:r>
            <a:r>
              <a:rPr lang="en-US" dirty="0" err="1"/>
              <a:t>matplotlib</a:t>
            </a:r>
            <a:r>
              <a:rPr lang="en-US" dirty="0"/>
              <a:t>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Rich Python plotting library</a:t>
            </a:r>
          </a:p>
          <a:p>
            <a:pPr lvl="1"/>
            <a:r>
              <a:rPr lang="en-US" dirty="0"/>
              <a:t>scatter plot</a:t>
            </a:r>
          </a:p>
          <a:p>
            <a:pPr lvl="1"/>
            <a:r>
              <a:rPr lang="en-US" dirty="0"/>
              <a:t>line plot</a:t>
            </a:r>
          </a:p>
          <a:p>
            <a:pPr lvl="1"/>
            <a:r>
              <a:rPr lang="en-US" dirty="0"/>
              <a:t>bar plot/histogram</a:t>
            </a:r>
          </a:p>
          <a:p>
            <a:pPr lvl="1"/>
            <a:r>
              <a:rPr lang="en-US" dirty="0" err="1"/>
              <a:t>heatmap</a:t>
            </a:r>
            <a:endParaRPr lang="en-US" dirty="0"/>
          </a:p>
          <a:p>
            <a:pPr lvl="1"/>
            <a:r>
              <a:rPr lang="en-US" dirty="0"/>
              <a:t>3D surface plot</a:t>
            </a:r>
          </a:p>
          <a:p>
            <a:r>
              <a:rPr lang="en-US" dirty="0"/>
              <a:t>Highly customizable plots</a:t>
            </a:r>
          </a:p>
          <a:p>
            <a:pPr lvl="1"/>
            <a:r>
              <a:rPr lang="en-US" dirty="0" err="1"/>
              <a:t>LaTeX</a:t>
            </a:r>
            <a:r>
              <a:rPr lang="en-US" dirty="0"/>
              <a:t> labels/annotation</a:t>
            </a:r>
          </a:p>
          <a:p>
            <a:r>
              <a:rPr lang="en-US" dirty="0"/>
              <a:t>Plot to screen, various file formats</a:t>
            </a:r>
            <a:endParaRPr lang="nl-BE" dirty="0"/>
          </a:p>
        </p:txBody>
      </p:sp>
      <p:sp>
        <p:nvSpPr>
          <p:cNvPr id="4" name="Rectangle 3"/>
          <p:cNvSpPr/>
          <p:nvPr/>
        </p:nvSpPr>
        <p:spPr>
          <a:xfrm>
            <a:off x="3976884" y="5915923"/>
            <a:ext cx="5647508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nl-BE" dirty="0" err="1">
                <a:cs typeface="Courier New" panose="02070309020205020404" pitchFamily="49" charset="0"/>
              </a:rPr>
              <a:t>Convention</a:t>
            </a:r>
            <a:r>
              <a:rPr lang="nl-BE" dirty="0">
                <a:cs typeface="Courier New" panose="02070309020205020404" pitchFamily="49" charset="0"/>
              </a:rPr>
              <a:t>: 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matplotlib.pyplot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384032" y="2564905"/>
            <a:ext cx="316835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Lots of features, this barely scratches the surface.</a:t>
            </a:r>
            <a:endParaRPr lang="nl-BE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86553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 lists or </a:t>
            </a:r>
            <a:r>
              <a:rPr lang="en-US" dirty="0" err="1"/>
              <a:t>numpy</a:t>
            </a:r>
            <a:r>
              <a:rPr lang="en-US" dirty="0"/>
              <a:t> arrays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plot</a:t>
            </a:r>
          </a:p>
          <a:p>
            <a:endParaRPr lang="en-US" dirty="0"/>
          </a:p>
          <a:p>
            <a:r>
              <a:rPr lang="en-US" dirty="0"/>
              <a:t>Show plot</a:t>
            </a:r>
          </a:p>
          <a:p>
            <a:endParaRPr lang="en-US" dirty="0"/>
          </a:p>
          <a:p>
            <a:r>
              <a:rPr lang="en-US" dirty="0"/>
              <a:t>Save plot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372010" y="2379433"/>
            <a:ext cx="5285421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(0.0, 20.0, 500)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*x)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364145" y="3861262"/>
            <a:ext cx="3276995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7" t="6409" r="7990" b="5313"/>
          <a:stretch/>
        </p:blipFill>
        <p:spPr>
          <a:xfrm>
            <a:off x="6434578" y="3284984"/>
            <a:ext cx="4197927" cy="324196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378517" y="4843405"/>
            <a:ext cx="3262622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plt.show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23593" y="5907823"/>
            <a:ext cx="321754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plt.savefig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6147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uiExpand="1" animBg="1"/>
      <p:bldP spid="8" grpId="0" uiExpand="1" animBg="1"/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Axis labels, annotation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label for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  <a:r>
              <a:rPr lang="en-US" dirty="0"/>
              <a:t> axis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Add annotation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703512" y="2332361"/>
            <a:ext cx="556113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r'$t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=14)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703512" y="3833625"/>
            <a:ext cx="542328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(r'$\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{d^2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}{dt^2} =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{g}{l}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' +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r'- \mu 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frac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{d\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theta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}{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}$')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plt.text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(10.0, 0.65,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=18)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7" t="6842" r="7674"/>
          <a:stretch/>
        </p:blipFill>
        <p:spPr>
          <a:xfrm>
            <a:off x="7446510" y="3573016"/>
            <a:ext cx="3718009" cy="288032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TextBox 8"/>
          <p:cNvSpPr txBox="1"/>
          <p:nvPr/>
        </p:nvSpPr>
        <p:spPr>
          <a:xfrm>
            <a:off x="2567609" y="5486894"/>
            <a:ext cx="385131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LaTeX</a:t>
            </a:r>
            <a:r>
              <a:rPr lang="en-US" sz="2800" dirty="0"/>
              <a:t> notation, rendered</a:t>
            </a:r>
            <a:endParaRPr lang="nl-BE" sz="2800" dirty="0"/>
          </a:p>
        </p:txBody>
      </p:sp>
      <p:sp>
        <p:nvSpPr>
          <p:cNvPr id="5" name="TextBox 4"/>
          <p:cNvSpPr txBox="1"/>
          <p:nvPr/>
        </p:nvSpPr>
        <p:spPr>
          <a:xfrm>
            <a:off x="7583078" y="2084656"/>
            <a:ext cx="2905411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construct plot</a:t>
            </a:r>
          </a:p>
          <a:p>
            <a:pPr algn="ctr"/>
            <a:r>
              <a:rPr lang="en-US" sz="2400" dirty="0">
                <a:sym typeface="Symbol"/>
              </a:rPr>
              <a:t></a:t>
            </a:r>
            <a:endParaRPr lang="en-US" sz="2400" dirty="0"/>
          </a:p>
          <a:p>
            <a:pPr algn="ctr"/>
            <a:r>
              <a:rPr lang="en-US" sz="2400" dirty="0"/>
              <a:t>gradually enrich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nl-BE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072679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9" grpId="0" animBg="1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functions on line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  <a:p>
            <a:endParaRPr lang="en-US" dirty="0"/>
          </a:p>
          <a:p>
            <a:r>
              <a:rPr lang="en-US" dirty="0"/>
              <a:t>Add to plot, line style, color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14315" y="2204865"/>
            <a:ext cx="3495652" cy="6463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(-mu*x)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6703" y="3358733"/>
            <a:ext cx="3493264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y_plus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':',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=0.8,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=0.9)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30" t="7955" r="8116" b="2295"/>
          <a:stretch/>
        </p:blipFill>
        <p:spPr>
          <a:xfrm>
            <a:off x="5990214" y="3320166"/>
            <a:ext cx="4642291" cy="3493210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14" name="Group 13"/>
          <p:cNvGrpSpPr/>
          <p:nvPr/>
        </p:nvGrpSpPr>
        <p:grpSpPr>
          <a:xfrm>
            <a:off x="1877867" y="4725144"/>
            <a:ext cx="1985469" cy="1408222"/>
            <a:chOff x="611560" y="4725144"/>
            <a:chExt cx="1985469" cy="1408222"/>
          </a:xfrm>
        </p:grpSpPr>
        <p:sp>
          <p:nvSpPr>
            <p:cNvPr id="7" name="Oval 6"/>
            <p:cNvSpPr/>
            <p:nvPr/>
          </p:nvSpPr>
          <p:spPr>
            <a:xfrm>
              <a:off x="2123728" y="4725144"/>
              <a:ext cx="473301" cy="360040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1560" y="5733256"/>
              <a:ext cx="108876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FF0000"/>
                  </a:solidFill>
                </a:rPr>
                <a:t>line type</a:t>
              </a:r>
              <a:endParaRPr lang="nl-BE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10" name="Straight Arrow Connector 9"/>
            <p:cNvCxnSpPr>
              <a:stCxn id="8" idx="3"/>
              <a:endCxn id="7" idx="3"/>
            </p:cNvCxnSpPr>
            <p:nvPr/>
          </p:nvCxnSpPr>
          <p:spPr>
            <a:xfrm flipV="1">
              <a:off x="1700320" y="5032457"/>
              <a:ext cx="492721" cy="90085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7701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line plot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687782" y="1495176"/>
            <a:ext cx="6776376" cy="5246193"/>
            <a:chOff x="1163782" y="1495175"/>
            <a:chExt cx="6776376" cy="524619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1" t="7550" r="7834" b="1938"/>
            <a:stretch/>
          </p:blipFill>
          <p:spPr>
            <a:xfrm>
              <a:off x="1163782" y="1608796"/>
              <a:ext cx="6776376" cy="5132572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3635896" y="1495175"/>
              <a:ext cx="2808312" cy="21602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996223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Plot histogram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595253" y="2321245"/>
            <a:ext cx="4458272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np.loadtxt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('data.txt')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bins = 50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584328" y="3887558"/>
            <a:ext cx="473398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plt.hist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bins,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normed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='red',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alpha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plt.xlabel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('$x$',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plt.ylabel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('$P(x)$',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fontsize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=16)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6" t="6624" r="6619" b="2644"/>
          <a:stretch/>
        </p:blipFill>
        <p:spPr>
          <a:xfrm>
            <a:off x="6679801" y="3284984"/>
            <a:ext cx="4177147" cy="3097948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9" name="Group 8"/>
          <p:cNvGrpSpPr/>
          <p:nvPr/>
        </p:nvGrpSpPr>
        <p:grpSpPr>
          <a:xfrm>
            <a:off x="7248128" y="1484785"/>
            <a:ext cx="2808312" cy="1384995"/>
            <a:chOff x="6012160" y="1556792"/>
            <a:chExt cx="2808312" cy="1384995"/>
          </a:xfrm>
        </p:grpSpPr>
        <p:sp>
          <p:nvSpPr>
            <p:cNvPr id="7" name="TextBox 6"/>
            <p:cNvSpPr txBox="1"/>
            <p:nvPr/>
          </p:nvSpPr>
          <p:spPr>
            <a:xfrm>
              <a:off x="6012160" y="1556792"/>
              <a:ext cx="2808312" cy="1384995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13.3146868758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9.66243828428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6.44936354431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2.81183151337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9.55644862073</a:t>
              </a:r>
            </a:p>
            <a:p>
              <a:r>
                <a:rPr lang="nl-BE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984470" y="2594703"/>
              <a:ext cx="825611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data.txt</a:t>
              </a:r>
              <a:endParaRPr lang="nl-BE" sz="1600" dirty="0"/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1999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Line plot on histogram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Reminder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422907" y="2353989"/>
            <a:ext cx="5561138" cy="175432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np.linspace(floor(np.min(values)),</a:t>
            </a:r>
            <a:b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ceil(np.max(values)),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200)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sp.stats.gamma.pdf(x, 2,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scale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=3.0)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(x, y, linewidth=2.0,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color='black')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388347" y="4925499"/>
            <a:ext cx="5595698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np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scipy.stats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matploblib.pyplot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14" t="7008" r="7813" b="1704"/>
          <a:stretch/>
        </p:blipFill>
        <p:spPr>
          <a:xfrm>
            <a:off x="7236811" y="2670920"/>
            <a:ext cx="4701696" cy="358578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267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data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to plot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71118"/>
            <a:ext cx="8655597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f(x, y, x0=0.0,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=1.0,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=0.5):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np.sqrt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- x0)**2 + y**2)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np.exp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(-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beta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np.cos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(2.0*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np.pi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freq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*r)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56610" y="3971813"/>
            <a:ext cx="865987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np.linspace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points)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np.meshgrid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z = f(X, Y, x0=x0_1, freq=f_1) + f(X, Y, x0=x0_2, freq=f_2)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6705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Heat map plot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map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60884" y="2357300"/>
            <a:ext cx="707757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plt.imshow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extent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plt.grid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(True)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46" t="6818" r="16761" b="3788"/>
          <a:stretch/>
        </p:blipFill>
        <p:spPr>
          <a:xfrm>
            <a:off x="6885433" y="2765123"/>
            <a:ext cx="3906060" cy="395635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/>
          <p:cNvSpPr txBox="1"/>
          <p:nvPr/>
        </p:nvSpPr>
        <p:spPr>
          <a:xfrm>
            <a:off x="2279577" y="3861049"/>
            <a:ext cx="3179845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Explore color maps,</a:t>
            </a:r>
            <a:br>
              <a:rPr lang="en-US" sz="2800" dirty="0"/>
            </a:br>
            <a:r>
              <a:rPr lang="en-US" sz="2800" dirty="0"/>
              <a:t>helps interpret data!</a:t>
            </a:r>
          </a:p>
          <a:p>
            <a:r>
              <a:rPr lang="en-US" sz="2800" dirty="0"/>
              <a:t>Brewer schemes</a:t>
            </a:r>
            <a:endParaRPr lang="nl-BE" sz="28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47523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extra modules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Plot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96640" y="2282487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mpl_toolkits.mplot3d import Axes3D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import cm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96640" y="3356992"/>
            <a:ext cx="6939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figure.gca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projection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='3d')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axes.set_xlim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x_max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axes.set_ylim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y_max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axes.set_zlim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z_min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z_max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axes.plot_surface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(X, Y,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rstride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cstride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=4,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cmap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cm.coolwarm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linewidth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=0)</a:t>
            </a:r>
          </a:p>
          <a:p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figure.colorbar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surface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45331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#!/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usr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/bin/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env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python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if __name__ == '__main__':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fragment</a:t>
              </a:r>
              <a:br>
                <a:rPr lang="en-US" dirty="0"/>
              </a:br>
              <a:r>
                <a:rPr lang="en-US" dirty="0"/>
                <a:t>not shown</a:t>
              </a:r>
              <a:endParaRPr lang="nl-BE" dirty="0"/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2173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3D surface plot II</a:t>
            </a:r>
            <a:endParaRPr lang="nl-BE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14" t="8522" r="10511" b="8144"/>
          <a:stretch/>
        </p:blipFill>
        <p:spPr>
          <a:xfrm>
            <a:off x="3646512" y="1809328"/>
            <a:ext cx="5257800" cy="45720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423578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ColorBrewer</a:t>
            </a:r>
            <a:r>
              <a:rPr lang="en-US" dirty="0"/>
              <a:t> 2.0: advice on choosing appropriate color maps</a:t>
            </a:r>
            <a:br>
              <a:rPr lang="en-US" sz="2400" dirty="0"/>
            </a:br>
            <a:r>
              <a:rPr lang="en-US" dirty="0">
                <a:hlinkClick r:id="rId2"/>
              </a:rPr>
              <a:t>http://colorbrewer2.org/</a:t>
            </a:r>
            <a:r>
              <a:rPr lang="en-US" dirty="0"/>
              <a:t>  </a:t>
            </a:r>
            <a:endParaRPr lang="en-US" sz="2400" dirty="0"/>
          </a:p>
          <a:p>
            <a:r>
              <a:rPr lang="en-US" dirty="0"/>
              <a:t>Overview of data visualization types &amp; libraries for Python</a:t>
            </a:r>
            <a:br>
              <a:rPr lang="en-US" dirty="0"/>
            </a:br>
            <a:r>
              <a:rPr lang="en-US" dirty="0">
                <a:hlinkClick r:id="rId3"/>
              </a:rPr>
              <a:t>https://python-graph-gallery.com/</a:t>
            </a:r>
            <a:r>
              <a:rPr lang="en-US" dirty="0"/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3741100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https://github.com/gjbex/Scientific-Python/tree/master/source-code/sympy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1856257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err="1"/>
              <a:t>sympy</a:t>
            </a:r>
            <a:r>
              <a:rPr lang="en-US" dirty="0"/>
              <a:t>: library for computer algebra</a:t>
            </a:r>
          </a:p>
          <a:p>
            <a:pPr lvl="1"/>
            <a:r>
              <a:rPr lang="en-US" dirty="0"/>
              <a:t>symbolic computations</a:t>
            </a:r>
          </a:p>
          <a:p>
            <a:r>
              <a:rPr lang="en-US" dirty="0"/>
              <a:t>Features</a:t>
            </a:r>
          </a:p>
          <a:p>
            <a:pPr lvl="1"/>
            <a:r>
              <a:rPr lang="en-US" dirty="0"/>
              <a:t>linear algebra</a:t>
            </a:r>
          </a:p>
          <a:p>
            <a:pPr lvl="2"/>
            <a:r>
              <a:rPr lang="en-US" dirty="0"/>
              <a:t>vectors, matrices, tensors</a:t>
            </a:r>
          </a:p>
          <a:p>
            <a:pPr lvl="2"/>
            <a:r>
              <a:rPr lang="en-US" dirty="0"/>
              <a:t>solving linear sets of equations</a:t>
            </a:r>
          </a:p>
          <a:p>
            <a:pPr lvl="2"/>
            <a:r>
              <a:rPr lang="en-US" dirty="0"/>
              <a:t>eigenvalues/eigenvectors, SVD</a:t>
            </a:r>
          </a:p>
          <a:p>
            <a:pPr lvl="2"/>
            <a:r>
              <a:rPr lang="en-US" dirty="0"/>
              <a:t>…</a:t>
            </a:r>
          </a:p>
          <a:p>
            <a:pPr lvl="1"/>
            <a:r>
              <a:rPr lang="en-US" dirty="0"/>
              <a:t>calculus</a:t>
            </a:r>
          </a:p>
          <a:p>
            <a:pPr lvl="2"/>
            <a:r>
              <a:rPr lang="en-US" dirty="0"/>
              <a:t>computing derivatives, series expansions</a:t>
            </a:r>
          </a:p>
          <a:p>
            <a:pPr lvl="2"/>
            <a:r>
              <a:rPr lang="en-US" dirty="0"/>
              <a:t>limits</a:t>
            </a:r>
          </a:p>
          <a:p>
            <a:pPr lvl="2"/>
            <a:r>
              <a:rPr lang="en-US" dirty="0"/>
              <a:t>integrals (indeterminate/determinate)</a:t>
            </a:r>
          </a:p>
          <a:p>
            <a:pPr lvl="1"/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0788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symbols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multiple symbols</a:t>
            </a:r>
          </a:p>
          <a:p>
            <a:endParaRPr lang="en-US" dirty="0"/>
          </a:p>
          <a:p>
            <a:r>
              <a:rPr lang="en-US" dirty="0"/>
              <a:t>Symbol with assumptions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/>
              <a:t>real</a:t>
            </a:r>
          </a:p>
          <a:p>
            <a:pPr lvl="1"/>
            <a:r>
              <a:rPr lang="en-US" dirty="0"/>
              <a:t>rational</a:t>
            </a:r>
          </a:p>
          <a:p>
            <a:pPr lvl="1"/>
            <a:r>
              <a:rPr lang="en-US" dirty="0"/>
              <a:t>integer</a:t>
            </a:r>
          </a:p>
          <a:p>
            <a:pPr lvl="1"/>
            <a:r>
              <a:rPr lang="en-US" dirty="0"/>
              <a:t>positive/negative</a:t>
            </a:r>
          </a:p>
          <a:p>
            <a:r>
              <a:rPr lang="en-US" dirty="0"/>
              <a:t>Matrices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650830" y="232481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a, b, c, x = sympy.symbols('a b c x')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50830" y="1411050"/>
            <a:ext cx="187220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sympy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50830" y="3293091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y = sympy.Symbol('y', positive=True)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650830" y="5787705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sympy.Matrix([[x**2, x*y], [-x*y, y**2]])</a:t>
            </a:r>
          </a:p>
        </p:txBody>
      </p:sp>
    </p:spTree>
    <p:extLst>
      <p:ext uri="{BB962C8B-B14F-4D97-AF65-F5344CB8AC3E}">
        <p14:creationId xmlns:p14="http://schemas.microsoft.com/office/powerpoint/2010/main" val="2352574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 animBg="1"/>
      <p:bldP spid="8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equations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Solve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Solve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55</a:t>
            </a:fld>
            <a:endParaRPr lang="nl-BE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3359697" y="1529673"/>
          <a:ext cx="2808311" cy="5835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77760" imgH="203040" progId="Equation.3">
                  <p:embed/>
                </p:oleObj>
              </mc:Choice>
              <mc:Fallback>
                <p:oleObj name="Equation" r:id="rId2" imgW="977760" imgH="203040" progId="Equation.3">
                  <p:embed/>
                  <p:pic>
                    <p:nvPicPr>
                      <p:cNvPr id="5" name="Object 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359697" y="1529673"/>
                        <a:ext cx="2808311" cy="5835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396640" y="233958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sympy.solve(a*x**2 + b*x + c, x)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3287688" y="2854678"/>
            <a:ext cx="6048672" cy="646331"/>
            <a:chOff x="1763688" y="2967335"/>
            <a:chExt cx="6048672" cy="646331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3" y="2967335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[ (-b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b**2))/(2*a),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-(b + 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(-4*a*c + b**2))/(2*a) ]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11" name="Object 10"/>
          <p:cNvGraphicFramePr>
            <a:graphicFrameLocks noChangeAspect="1"/>
          </p:cNvGraphicFramePr>
          <p:nvPr/>
        </p:nvGraphicFramePr>
        <p:xfrm>
          <a:off x="3503712" y="3907866"/>
          <a:ext cx="1531938" cy="509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33160" imgH="177480" progId="Equation.3">
                  <p:embed/>
                </p:oleObj>
              </mc:Choice>
              <mc:Fallback>
                <p:oleObj name="Equation" r:id="rId4" imgW="533160" imgH="177480" progId="Equation.3">
                  <p:embed/>
                  <p:pic>
                    <p:nvPicPr>
                      <p:cNvPr id="11" name="Object 1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3503712" y="3907866"/>
                        <a:ext cx="1531938" cy="509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2396639" y="4604936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 = sympy.Matrix([[a, b], [c, d]])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 = sympy.Matrix([x, y])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B = sympy.Matrix([1, 0])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sympy.solve(A*X - B, X)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3300055" y="5985560"/>
            <a:ext cx="6036304" cy="646331"/>
            <a:chOff x="1776055" y="5985559"/>
            <a:chExt cx="6036304" cy="646331"/>
          </a:xfrm>
          <a:solidFill>
            <a:schemeClr val="bg1">
              <a:lumMod val="85000"/>
            </a:schemeClr>
          </a:solidFill>
        </p:grpSpPr>
        <p:sp>
          <p:nvSpPr>
            <p:cNvPr id="13" name="TextBox 12"/>
            <p:cNvSpPr txBox="1"/>
            <p:nvPr/>
          </p:nvSpPr>
          <p:spPr>
            <a:xfrm>
              <a:off x="2371642" y="5985559"/>
              <a:ext cx="5440717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{ x:  d/(a*d - b*c),</a:t>
              </a:r>
            </a:p>
            <a:p>
              <a:r>
                <a:rPr lang="es-E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y: -c/(a*d - b*c) }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>
              <a:off x="1776055" y="6301843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15543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12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Eigenvalues, eigenvectors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39588"/>
            <a:ext cx="780789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eigen = A.eigenvects()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2402904" y="2986785"/>
            <a:ext cx="7807896" cy="1384995"/>
            <a:chOff x="1763688" y="2967335"/>
            <a:chExt cx="8229600" cy="1384995"/>
          </a:xfrm>
          <a:solidFill>
            <a:schemeClr val="bg1">
              <a:lumMod val="85000"/>
            </a:schemeClr>
          </a:solidFill>
        </p:grpSpPr>
        <p:sp>
          <p:nvSpPr>
            <p:cNvPr id="16" name="TextBox 15"/>
            <p:cNvSpPr txBox="1"/>
            <p:nvPr/>
          </p:nvSpPr>
          <p:spPr>
            <a:xfrm>
              <a:off x="2371643" y="2967335"/>
              <a:ext cx="7621645" cy="1384995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[(a/2 +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(a/2 + d/2 +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d**2)/2, 1, [Matrix([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[-b/(a/2 - d/2 - 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sqrt</a:t>
              </a:r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(a**2 - 2*a*d + 4*b*c + d**2)/2)],</a:t>
              </a:r>
            </a:p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[                                                   1]])])]</a:t>
              </a:r>
            </a:p>
          </p:txBody>
        </p:sp>
        <p:cxnSp>
          <p:nvCxnSpPr>
            <p:cNvPr id="17" name="Straight Arrow Connector 16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8400256" y="1402360"/>
            <a:ext cx="1593070" cy="1900476"/>
            <a:chOff x="8460432" y="3122171"/>
            <a:chExt cx="1593070" cy="1900476"/>
          </a:xfrm>
        </p:grpSpPr>
        <p:sp>
          <p:nvSpPr>
            <p:cNvPr id="9" name="Oval 8"/>
            <p:cNvSpPr/>
            <p:nvPr/>
          </p:nvSpPr>
          <p:spPr>
            <a:xfrm>
              <a:off x="8460432" y="4659089"/>
              <a:ext cx="360040" cy="36355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820472" y="3122171"/>
              <a:ext cx="1233030" cy="3693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multiplicity</a:t>
              </a:r>
            </a:p>
          </p:txBody>
        </p:sp>
        <p:cxnSp>
          <p:nvCxnSpPr>
            <p:cNvPr id="12" name="Straight Arrow Connector 11"/>
            <p:cNvCxnSpPr>
              <a:stCxn id="10" idx="2"/>
              <a:endCxn id="9" idx="0"/>
            </p:cNvCxnSpPr>
            <p:nvPr/>
          </p:nvCxnSpPr>
          <p:spPr>
            <a:xfrm flipH="1">
              <a:off x="8640452" y="3491503"/>
              <a:ext cx="796535" cy="1167586"/>
            </a:xfrm>
            <a:prstGeom prst="straightConnector1">
              <a:avLst/>
            </a:prstGeom>
            <a:ln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2396640" y="4577818"/>
            <a:ext cx="78078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v1, v2 = eigen[0][2][0], eigen[1][2][0]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sympy.simplify(v1.T*v2)</a:t>
            </a:r>
          </a:p>
        </p:txBody>
      </p:sp>
      <p:grpSp>
        <p:nvGrpSpPr>
          <p:cNvPr id="22" name="Group 21"/>
          <p:cNvGrpSpPr/>
          <p:nvPr/>
        </p:nvGrpSpPr>
        <p:grpSpPr>
          <a:xfrm>
            <a:off x="2396640" y="5517233"/>
            <a:ext cx="780789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23" name="TextBox 22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Matrix([[(-b + c)/c]])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3791744" y="6021288"/>
            <a:ext cx="44660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if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symmetric, eigenvectors are orthogonal</a:t>
            </a:r>
          </a:p>
        </p:txBody>
      </p:sp>
    </p:spTree>
    <p:extLst>
      <p:ext uri="{BB962C8B-B14F-4D97-AF65-F5344CB8AC3E}">
        <p14:creationId xmlns:p14="http://schemas.microsoft.com/office/powerpoint/2010/main" val="34550123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Derivatives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function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</a:p>
          <a:p>
            <a:endParaRPr lang="en-US" i="1" dirty="0"/>
          </a:p>
          <a:p>
            <a:endParaRPr lang="en-US" i="1" dirty="0"/>
          </a:p>
          <a:p>
            <a:r>
              <a:rPr lang="en-US" dirty="0"/>
              <a:t>Derivative with respect to </a:t>
            </a:r>
            <a:r>
              <a:rPr lang="en-US" i="1" dirty="0"/>
              <a:t>x</a:t>
            </a:r>
            <a:r>
              <a:rPr lang="en-US" dirty="0"/>
              <a:t> and </a:t>
            </a:r>
            <a:r>
              <a:rPr lang="en-US" i="1" dirty="0"/>
              <a:t>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57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2409635" y="2352591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def f(x, y):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a*x**2 + b*x*y + c*y**2 + 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377006" y="3857176"/>
            <a:ext cx="697234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396640" y="4431500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8" name="TextBox 7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2*a*x + b*y</a:t>
              </a:r>
            </a:p>
          </p:txBody>
        </p:sp>
        <p:cxnSp>
          <p:nvCxnSpPr>
            <p:cNvPr id="9" name="Straight Arrow Connector 8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415122" y="5419132"/>
            <a:ext cx="69342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sympy.diff(f(x, y), x, y)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434755" y="6018373"/>
            <a:ext cx="6920086" cy="307777"/>
            <a:chOff x="1763688" y="3105260"/>
            <a:chExt cx="8229600" cy="307777"/>
          </a:xfrm>
          <a:solidFill>
            <a:schemeClr val="bg1">
              <a:lumMod val="85000"/>
            </a:schemeClr>
          </a:solidFill>
        </p:grpSpPr>
        <p:sp>
          <p:nvSpPr>
            <p:cNvPr id="12" name="TextBox 11"/>
            <p:cNvSpPr txBox="1"/>
            <p:nvPr/>
          </p:nvSpPr>
          <p:spPr>
            <a:xfrm>
              <a:off x="2371643" y="3105260"/>
              <a:ext cx="7621645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13" name="Straight Arrow Connector 12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91150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4" grpId="0" animBg="1"/>
      <p:bldP spid="5" grpId="0" animBg="1"/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Indefinite integral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Definite integral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Multiple integrals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5" y="2277778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x)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830807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a*x**3/3 + b*x**2*y/2 + x*(c*y**2 + d)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5" y="3826651"/>
            <a:ext cx="6939720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exp, sqrt, pi, oo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sympy.integrate(exp(-x**2/2)/sqrt(2*pi),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(x, -oo, oo))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932544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2424668" y="5834654"/>
            <a:ext cx="6939720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sympy.integrate(f(x, y), (x, 0, 1), (y, 0, 2))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411673" y="6387683"/>
            <a:ext cx="6952714" cy="307777"/>
            <a:chOff x="1763688" y="3105260"/>
            <a:chExt cx="8268402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766044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2*a/3 + b + 8*c/3 + 2*d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37079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and series expansion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Limit</a:t>
            </a:r>
          </a:p>
          <a:p>
            <a:endParaRPr lang="en-US" dirty="0"/>
          </a:p>
          <a:p>
            <a:endParaRPr lang="en-US" dirty="0"/>
          </a:p>
          <a:p>
            <a:r>
              <a:rPr lang="en-US"/>
              <a:t>Series expansion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09636" y="2227900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sympy.limit(sin(x)/x, x, 0)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396640" y="2780929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2409636" y="3984711"/>
            <a:ext cx="519853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sympy.series(sin(x)/x, x, 0, n=6)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396640" y="4537740"/>
            <a:ext cx="5211528" cy="307777"/>
            <a:chOff x="1763688" y="3105260"/>
            <a:chExt cx="6197725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1 - x**2/6 + x**4/120 + O(x**6)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1763688" y="3290501"/>
              <a:ext cx="432048" cy="0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071665" y="54452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19" name="Group 18"/>
          <p:cNvGrpSpPr/>
          <p:nvPr/>
        </p:nvGrpSpPr>
        <p:grpSpPr>
          <a:xfrm>
            <a:off x="5519937" y="4476185"/>
            <a:ext cx="3245843" cy="1219565"/>
            <a:chOff x="3995936" y="4476184"/>
            <a:chExt cx="3245843" cy="1219565"/>
          </a:xfrm>
        </p:grpSpPr>
        <p:sp>
          <p:nvSpPr>
            <p:cNvPr id="14" name="TextBox 13"/>
            <p:cNvSpPr txBox="1"/>
            <p:nvPr/>
          </p:nvSpPr>
          <p:spPr>
            <a:xfrm>
              <a:off x="5220072" y="5049418"/>
              <a:ext cx="2021707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removeO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when not required</a:t>
              </a:r>
            </a:p>
          </p:txBody>
        </p:sp>
        <p:sp>
          <p:nvSpPr>
            <p:cNvPr id="15" name="Oval 14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" name="Straight Arrow Connector 16"/>
            <p:cNvCxnSpPr>
              <a:stCxn id="14" idx="1"/>
              <a:endCxn id="15" idx="5"/>
            </p:cNvCxnSpPr>
            <p:nvPr/>
          </p:nvCxnSpPr>
          <p:spPr>
            <a:xfrm flipH="1" flipV="1">
              <a:off x="4672025" y="4852390"/>
              <a:ext cx="548047" cy="520194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Group 19"/>
          <p:cNvGrpSpPr/>
          <p:nvPr/>
        </p:nvGrpSpPr>
        <p:grpSpPr>
          <a:xfrm>
            <a:off x="3295406" y="4476185"/>
            <a:ext cx="3302106" cy="1588503"/>
            <a:chOff x="3995936" y="4476184"/>
            <a:chExt cx="3302106" cy="1588503"/>
          </a:xfrm>
        </p:grpSpPr>
        <p:sp>
          <p:nvSpPr>
            <p:cNvPr id="21" name="TextBox 20"/>
            <p:cNvSpPr txBox="1"/>
            <p:nvPr/>
          </p:nvSpPr>
          <p:spPr>
            <a:xfrm>
              <a:off x="4492274" y="5418356"/>
              <a:ext cx="2805768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Use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taylor_term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  <a:r>
                <a:rPr lang="en-US" dirty="0"/>
                <a:t> </a:t>
              </a:r>
              <a:br>
                <a:rPr lang="en-US" dirty="0"/>
              </a:br>
              <a:r>
                <a:rPr lang="en-US" dirty="0"/>
                <a:t>to get term of specific order</a:t>
              </a:r>
            </a:p>
          </p:txBody>
        </p:sp>
        <p:sp>
          <p:nvSpPr>
            <p:cNvPr id="22" name="Oval 21"/>
            <p:cNvSpPr/>
            <p:nvPr/>
          </p:nvSpPr>
          <p:spPr>
            <a:xfrm>
              <a:off x="3995936" y="4476184"/>
              <a:ext cx="792088" cy="440753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3" name="Straight Arrow Connector 22"/>
            <p:cNvCxnSpPr>
              <a:stCxn id="21" idx="0"/>
              <a:endCxn id="22" idx="5"/>
            </p:cNvCxnSpPr>
            <p:nvPr/>
          </p:nvCxnSpPr>
          <p:spPr>
            <a:xfrm flipH="1" flipV="1">
              <a:off x="4672025" y="4852390"/>
              <a:ext cx="1223133" cy="565966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48151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https://github.com/gjbex/Scientific-Python/tree/master/source-code/matrices</a:t>
            </a:r>
            <a:r>
              <a:rPr lang="en-US" sz="1800" dirty="0"/>
              <a:t> </a:t>
            </a:r>
          </a:p>
          <a:p>
            <a:r>
              <a:rPr lang="en-US" sz="1800" dirty="0">
                <a:hlinkClick r:id="rId3"/>
              </a:rPr>
              <a:t>https://github.com/gjbex/Scientific-Python/tree/master/source-code/numpy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17933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representation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sympy</a:t>
            </a:r>
            <a:r>
              <a:rPr lang="en-US" dirty="0"/>
              <a:t> expression =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34820" y="2390000"/>
            <a:ext cx="69397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from sympy import Add, Mul, Pow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Add(Mul(a, Pow(x, 2)), Mul(b, x), c)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7760962" y="1878459"/>
          <a:ext cx="21526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49160" imgH="203040" progId="Equation.3">
                  <p:embed/>
                </p:oleObj>
              </mc:Choice>
              <mc:Fallback>
                <p:oleObj name="Equation" r:id="rId2" imgW="749160" imgH="203040" progId="Equation.3">
                  <p:embed/>
                  <p:pic>
                    <p:nvPicPr>
                      <p:cNvPr id="6" name="Object 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760962" y="1878459"/>
                        <a:ext cx="2152650" cy="5842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Group 35"/>
          <p:cNvGrpSpPr/>
          <p:nvPr/>
        </p:nvGrpSpPr>
        <p:grpSpPr>
          <a:xfrm>
            <a:off x="1919537" y="3342333"/>
            <a:ext cx="7003221" cy="2658258"/>
            <a:chOff x="395536" y="3342333"/>
            <a:chExt cx="7003221" cy="2658258"/>
          </a:xfrm>
        </p:grpSpPr>
        <p:sp>
          <p:nvSpPr>
            <p:cNvPr id="7" name="TextBox 6"/>
            <p:cNvSpPr txBox="1"/>
            <p:nvPr/>
          </p:nvSpPr>
          <p:spPr>
            <a:xfrm>
              <a:off x="3913710" y="334233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539678" y="4222585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18519" y="4186224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992787" y="4926922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6184578" y="4187487"/>
              <a:ext cx="121417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Symbol('c')</a:t>
              </a: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4460771" y="4931876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01388" y="4926922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95536" y="4926922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31787" y="5631259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2471313" y="5631259"/>
              <a:ext cx="1112677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Integer(2)</a:t>
              </a:r>
            </a:p>
          </p:txBody>
        </p:sp>
        <p:cxnSp>
          <p:nvCxnSpPr>
            <p:cNvPr id="19" name="Straight Connector 18"/>
            <p:cNvCxnSpPr>
              <a:stCxn id="7" idx="2"/>
              <a:endCxn id="10" idx="0"/>
            </p:cNvCxnSpPr>
            <p:nvPr/>
          </p:nvCxnSpPr>
          <p:spPr>
            <a:xfrm>
              <a:off x="4194396" y="3711665"/>
              <a:ext cx="2405" cy="47455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7" idx="2"/>
              <a:endCxn id="9" idx="0"/>
            </p:cNvCxnSpPr>
            <p:nvPr/>
          </p:nvCxnSpPr>
          <p:spPr>
            <a:xfrm flipH="1">
              <a:off x="1817960" y="3711665"/>
              <a:ext cx="2376436" cy="5109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7" idx="2"/>
              <a:endCxn id="12" idx="0"/>
            </p:cNvCxnSpPr>
            <p:nvPr/>
          </p:nvCxnSpPr>
          <p:spPr>
            <a:xfrm>
              <a:off x="4194396" y="3711665"/>
              <a:ext cx="2597272" cy="4758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13" idx="0"/>
            </p:cNvCxnSpPr>
            <p:nvPr/>
          </p:nvCxnSpPr>
          <p:spPr>
            <a:xfrm>
              <a:off x="4196801" y="4555556"/>
              <a:ext cx="871861" cy="3763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2"/>
              <a:endCxn id="14" idx="0"/>
            </p:cNvCxnSpPr>
            <p:nvPr/>
          </p:nvCxnSpPr>
          <p:spPr>
            <a:xfrm flipH="1">
              <a:off x="3520500" y="4555556"/>
              <a:ext cx="676301" cy="3713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>
              <a:stCxn id="9" idx="2"/>
              <a:endCxn id="11" idx="0"/>
            </p:cNvCxnSpPr>
            <p:nvPr/>
          </p:nvCxnSpPr>
          <p:spPr>
            <a:xfrm>
              <a:off x="1817960" y="4591917"/>
              <a:ext cx="467183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>
              <a:stCxn id="9" idx="2"/>
              <a:endCxn id="15" idx="0"/>
            </p:cNvCxnSpPr>
            <p:nvPr/>
          </p:nvCxnSpPr>
          <p:spPr>
            <a:xfrm flipH="1">
              <a:off x="1009038" y="4591917"/>
              <a:ext cx="808922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11" idx="2"/>
              <a:endCxn id="17" idx="0"/>
            </p:cNvCxnSpPr>
            <p:nvPr/>
          </p:nvCxnSpPr>
          <p:spPr>
            <a:xfrm>
              <a:off x="2285143" y="5296254"/>
              <a:ext cx="742509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>
              <a:stCxn id="11" idx="2"/>
              <a:endCxn id="16" idx="0"/>
            </p:cNvCxnSpPr>
            <p:nvPr/>
          </p:nvCxnSpPr>
          <p:spPr>
            <a:xfrm flipH="1">
              <a:off x="1539678" y="5296254"/>
              <a:ext cx="74546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28354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Parts of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Taking expression apart</a:t>
            </a:r>
          </a:p>
          <a:p>
            <a:endParaRPr lang="en-US" dirty="0"/>
          </a:p>
          <a:p>
            <a:r>
              <a:rPr lang="en-US" dirty="0"/>
              <a:t>Operator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Operands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19343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1/(a*x + b)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6096001" y="1751202"/>
            <a:ext cx="4247181" cy="2564356"/>
            <a:chOff x="418752" y="3645024"/>
            <a:chExt cx="4247181" cy="2564356"/>
          </a:xfrm>
        </p:grpSpPr>
        <p:sp>
          <p:nvSpPr>
            <p:cNvPr id="10" name="TextBox 9"/>
            <p:cNvSpPr txBox="1"/>
            <p:nvPr/>
          </p:nvSpPr>
          <p:spPr>
            <a:xfrm>
              <a:off x="3004198" y="3645024"/>
              <a:ext cx="58471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Pow</a:t>
              </a: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066697" y="5837075"/>
              <a:ext cx="121578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Symbol('x')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418752" y="5840048"/>
              <a:ext cx="122700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Symbol('a')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482724" y="4349361"/>
              <a:ext cx="1183209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Integer(-1)</a:t>
              </a:r>
            </a:p>
          </p:txBody>
        </p:sp>
        <p:cxnSp>
          <p:nvCxnSpPr>
            <p:cNvPr id="20" name="Straight Connector 19"/>
            <p:cNvCxnSpPr>
              <a:stCxn id="29" idx="2"/>
              <a:endCxn id="12" idx="0"/>
            </p:cNvCxnSpPr>
            <p:nvPr/>
          </p:nvCxnSpPr>
          <p:spPr>
            <a:xfrm>
              <a:off x="1788416" y="5457261"/>
              <a:ext cx="886172" cy="37981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26" idx="2"/>
              <a:endCxn id="28" idx="0"/>
            </p:cNvCxnSpPr>
            <p:nvPr/>
          </p:nvCxnSpPr>
          <p:spPr>
            <a:xfrm>
              <a:off x="2548684" y="4735105"/>
              <a:ext cx="934040" cy="366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stCxn id="26" idx="2"/>
              <a:endCxn id="29" idx="0"/>
            </p:cNvCxnSpPr>
            <p:nvPr/>
          </p:nvCxnSpPr>
          <p:spPr>
            <a:xfrm flipH="1">
              <a:off x="1788416" y="4735105"/>
              <a:ext cx="760268" cy="35282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29" idx="2"/>
              <a:endCxn id="14" idx="0"/>
            </p:cNvCxnSpPr>
            <p:nvPr/>
          </p:nvCxnSpPr>
          <p:spPr>
            <a:xfrm flipH="1">
              <a:off x="1032254" y="5457261"/>
              <a:ext cx="756162" cy="3827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>
              <a:stCxn id="10" idx="2"/>
              <a:endCxn id="16" idx="0"/>
            </p:cNvCxnSpPr>
            <p:nvPr/>
          </p:nvCxnSpPr>
          <p:spPr>
            <a:xfrm>
              <a:off x="3296554" y="4014356"/>
              <a:ext cx="777775" cy="3350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2"/>
              <a:endCxn id="26" idx="0"/>
            </p:cNvCxnSpPr>
            <p:nvPr/>
          </p:nvCxnSpPr>
          <p:spPr>
            <a:xfrm flipH="1">
              <a:off x="2548684" y="4014356"/>
              <a:ext cx="747870" cy="3514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/>
            <p:cNvSpPr txBox="1"/>
            <p:nvPr/>
          </p:nvSpPr>
          <p:spPr>
            <a:xfrm>
              <a:off x="2267998" y="4365773"/>
              <a:ext cx="561372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Add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2863612" y="5101424"/>
              <a:ext cx="1238224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/>
                <a:t>Symbol('b')</a:t>
              </a:r>
              <a:endParaRPr lang="en-US" dirty="0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1510134" y="5087929"/>
              <a:ext cx="55656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Mul</a:t>
              </a:r>
              <a:endParaRPr lang="en-US" dirty="0"/>
            </a:p>
          </p:txBody>
        </p:sp>
      </p:grpSp>
      <p:sp>
        <p:nvSpPr>
          <p:cNvPr id="37" name="TextBox 36"/>
          <p:cNvSpPr txBox="1"/>
          <p:nvPr/>
        </p:nvSpPr>
        <p:spPr>
          <a:xfrm>
            <a:off x="2396640" y="3279708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expr.func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2063552" y="3770343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39" name="TextBox 3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sympy.core.power.Pow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239664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</a:t>
            </a:r>
          </a:p>
        </p:txBody>
      </p:sp>
      <p:grpSp>
        <p:nvGrpSpPr>
          <p:cNvPr id="43" name="Group 42"/>
          <p:cNvGrpSpPr/>
          <p:nvPr/>
        </p:nvGrpSpPr>
        <p:grpSpPr>
          <a:xfrm>
            <a:off x="206355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4" name="TextBox 43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(a*x + b, -1)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/>
          <p:cNvSpPr txBox="1"/>
          <p:nvPr/>
        </p:nvSpPr>
        <p:spPr>
          <a:xfrm>
            <a:off x="6628280" y="4869089"/>
            <a:ext cx="319530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expr.args[0].args[0]</a:t>
            </a:r>
          </a:p>
        </p:txBody>
      </p:sp>
      <p:grpSp>
        <p:nvGrpSpPr>
          <p:cNvPr id="47" name="Group 46"/>
          <p:cNvGrpSpPr/>
          <p:nvPr/>
        </p:nvGrpSpPr>
        <p:grpSpPr>
          <a:xfrm>
            <a:off x="6295192" y="535972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48" name="TextBox 47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b</a:t>
              </a: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06433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37" grpId="0" animBg="1"/>
      <p:bldP spid="42" grpId="0" animBg="1"/>
      <p:bldP spid="46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Expression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Substitution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Factor, expand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Simplify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396640" y="2302718"/>
            <a:ext cx="456345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 = x**2 + 2*a*x + y**2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expr.subs(y, a)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063552" y="3068961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/>
          <p:cNvSpPr txBox="1"/>
          <p:nvPr/>
        </p:nvSpPr>
        <p:spPr>
          <a:xfrm>
            <a:off x="1794987" y="3862857"/>
            <a:ext cx="434743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(x**2 + 2*x*y + y**2).factor()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210602" y="4389625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1" name="TextBox 10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(x + y)**2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6509816" y="3862857"/>
            <a:ext cx="397867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((x + y)**2).expand()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805736" y="4384546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5" name="TextBox 14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x**2 + 2*x*y + y**2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1794987" y="5418223"/>
            <a:ext cx="516510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x, y = symbols('x y', positive=True)</a:t>
            </a:r>
          </a:p>
          <a:p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(log(x) + log(y)).simplify()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2210602" y="6141494"/>
            <a:ext cx="3528392" cy="307777"/>
            <a:chOff x="1357569" y="3105260"/>
            <a:chExt cx="6603844" cy="307777"/>
          </a:xfrm>
          <a:solidFill>
            <a:schemeClr val="bg1">
              <a:lumMod val="85000"/>
            </a:schemeClr>
          </a:solidFill>
        </p:grpSpPr>
        <p:sp>
          <p:nvSpPr>
            <p:cNvPr id="19" name="TextBox 18"/>
            <p:cNvSpPr txBox="1"/>
            <p:nvPr/>
          </p:nvSpPr>
          <p:spPr>
            <a:xfrm>
              <a:off x="2371642" y="3105260"/>
              <a:ext cx="5589771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s-E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log(x*y)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V="1">
              <a:off x="1357569" y="3290501"/>
              <a:ext cx="838166" cy="21707"/>
            </a:xfrm>
            <a:prstGeom prst="straightConnector1">
              <a:avLst/>
            </a:prstGeom>
            <a:grpFill/>
            <a:ln w="444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40027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9" grpId="0" animBg="1"/>
      <p:bldP spid="13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hlinkClick r:id="rId2"/>
              </a:rPr>
              <a:t>Sympy</a:t>
            </a:r>
            <a:r>
              <a:rPr lang="en-US" dirty="0">
                <a:hlinkClick r:id="rId2"/>
              </a:rPr>
              <a:t>: symbolic computing in Python</a:t>
            </a:r>
            <a:br>
              <a:rPr lang="en-US" dirty="0"/>
            </a:br>
            <a:r>
              <a:rPr lang="en-US" dirty="0"/>
              <a:t>A. </a:t>
            </a:r>
            <a:r>
              <a:rPr lang="en-US" dirty="0" err="1"/>
              <a:t>Muerer</a:t>
            </a:r>
            <a:r>
              <a:rPr lang="en-US" dirty="0"/>
              <a:t>, C.P. Smith, M. </a:t>
            </a:r>
            <a:r>
              <a:rPr lang="en-US" dirty="0" err="1"/>
              <a:t>Paprocki</a:t>
            </a:r>
            <a:r>
              <a:rPr lang="en-US" dirty="0"/>
              <a:t> et al.</a:t>
            </a:r>
            <a:br>
              <a:rPr lang="en-US" dirty="0"/>
            </a:br>
            <a:r>
              <a:rPr lang="en-US" dirty="0" err="1"/>
              <a:t>PeerJ.CompSci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57541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</a:t>
            </a:r>
            <a:br>
              <a:rPr lang="en-US" dirty="0"/>
            </a:br>
            <a:r>
              <a:rPr lang="en-US" dirty="0" err="1"/>
              <a:t>PyTables</a:t>
            </a:r>
            <a:r>
              <a:rPr lang="en-US" dirty="0"/>
              <a:t> &amp; h5py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https://github.com/gjbex/Scientific-Python/tree/master/source-code/hdf5</a:t>
            </a:r>
            <a:r>
              <a:rPr lang="nl-BE" sz="1800" dirty="0"/>
              <a:t>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309620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what is it?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H</a:t>
            </a:r>
            <a:r>
              <a:rPr lang="en-US" dirty="0"/>
              <a:t>ierarchical </a:t>
            </a:r>
            <a:r>
              <a:rPr lang="en-US" sz="4000" b="1" dirty="0"/>
              <a:t>D</a:t>
            </a:r>
            <a:r>
              <a:rPr lang="en-US" dirty="0"/>
              <a:t>ata </a:t>
            </a:r>
            <a:r>
              <a:rPr lang="en-US" sz="4000" b="1" dirty="0"/>
              <a:t>F</a:t>
            </a:r>
            <a:r>
              <a:rPr lang="en-US" dirty="0"/>
              <a:t>ormat</a:t>
            </a:r>
          </a:p>
          <a:p>
            <a:r>
              <a:rPr lang="en-US" dirty="0"/>
              <a:t>Abstract data model</a:t>
            </a:r>
          </a:p>
          <a:p>
            <a:pPr lvl="1"/>
            <a:r>
              <a:rPr lang="en-US" dirty="0"/>
              <a:t>File</a:t>
            </a:r>
          </a:p>
          <a:p>
            <a:pPr lvl="1"/>
            <a:r>
              <a:rPr lang="en-US" dirty="0"/>
              <a:t>Group</a:t>
            </a:r>
          </a:p>
          <a:p>
            <a:pPr lvl="1"/>
            <a:r>
              <a:rPr lang="en-US" dirty="0"/>
              <a:t>Dataset</a:t>
            </a:r>
          </a:p>
          <a:p>
            <a:pPr lvl="1"/>
            <a:r>
              <a:rPr lang="en-US" dirty="0"/>
              <a:t>Data type</a:t>
            </a:r>
          </a:p>
          <a:p>
            <a:pPr lvl="1"/>
            <a:r>
              <a:rPr lang="en-US" dirty="0"/>
              <a:t>Attribute</a:t>
            </a:r>
          </a:p>
          <a:p>
            <a:r>
              <a:rPr lang="en-US" dirty="0"/>
              <a:t>Storage model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5463730" y="2829836"/>
            <a:ext cx="1715741" cy="2130549"/>
            <a:chOff x="3939729" y="2888024"/>
            <a:chExt cx="1715741" cy="2130549"/>
          </a:xfrm>
        </p:grpSpPr>
        <p:sp>
          <p:nvSpPr>
            <p:cNvPr id="8" name="TextBox 7"/>
            <p:cNvSpPr txBox="1"/>
            <p:nvPr/>
          </p:nvSpPr>
          <p:spPr>
            <a:xfrm>
              <a:off x="3939729" y="2888024"/>
              <a:ext cx="171386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r>
                <a:rPr lang="en-US" sz="2800" dirty="0"/>
                <a:t> system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3939729" y="3325576"/>
              <a:ext cx="134126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Directory</a:t>
              </a:r>
              <a:endParaRPr lang="en-US" sz="2800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939729" y="3747069"/>
              <a:ext cx="6206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File</a:t>
              </a:r>
              <a:endParaRPr lang="en-US" sz="2800" dirty="0"/>
            </a:p>
          </p:txBody>
        </p:sp>
        <p:grpSp>
          <p:nvGrpSpPr>
            <p:cNvPr id="13" name="Group 12"/>
            <p:cNvGrpSpPr/>
            <p:nvPr/>
          </p:nvGrpSpPr>
          <p:grpSpPr>
            <a:xfrm>
              <a:off x="3939729" y="4298493"/>
              <a:ext cx="1715741" cy="720080"/>
              <a:chOff x="4067944" y="4298493"/>
              <a:chExt cx="1715741" cy="720080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067944" y="4298493"/>
                <a:ext cx="216024" cy="720080"/>
              </a:xfrm>
              <a:prstGeom prst="righ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384841" y="4387693"/>
                <a:ext cx="139884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Metadata</a:t>
                </a:r>
                <a:endParaRPr lang="en-US" sz="2800" dirty="0"/>
              </a:p>
            </p:txBody>
          </p:sp>
        </p:grpSp>
      </p:grpSp>
      <p:sp>
        <p:nvSpPr>
          <p:cNvPr id="14" name="TextBox 13"/>
          <p:cNvSpPr txBox="1"/>
          <p:nvPr/>
        </p:nvSpPr>
        <p:spPr>
          <a:xfrm>
            <a:off x="7381193" y="1246550"/>
            <a:ext cx="306911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System, OS,</a:t>
            </a:r>
            <a:br>
              <a:rPr lang="en-US" sz="2400" dirty="0"/>
            </a:br>
            <a:r>
              <a:rPr lang="en-US" sz="2400" dirty="0"/>
              <a:t>programming language</a:t>
            </a:r>
            <a:br>
              <a:rPr lang="en-US" sz="2400" dirty="0"/>
            </a:br>
            <a:r>
              <a:rPr lang="en-US" sz="2400" dirty="0"/>
              <a:t>independent way of</a:t>
            </a:r>
            <a:br>
              <a:rPr lang="en-US" sz="2400" dirty="0"/>
            </a:br>
            <a:r>
              <a:rPr lang="en-US" sz="2400" dirty="0"/>
              <a:t>storing data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93936" y="5320090"/>
            <a:ext cx="405636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Documentation, comments</a:t>
            </a:r>
            <a:br>
              <a:rPr lang="en-US" sz="2400" dirty="0"/>
            </a:br>
            <a:r>
              <a:rPr lang="en-US" sz="2400" dirty="0"/>
              <a:t>in data file itself, self contained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7373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 animBg="1"/>
      <p:bldP spid="15" grpId="0" uiExpand="1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Data stored in dataset as </a:t>
            </a:r>
            <a:r>
              <a:rPr lang="en-US" i="1" dirty="0"/>
              <a:t>n</a:t>
            </a:r>
            <a:r>
              <a:rPr lang="en-US" dirty="0"/>
              <a:t>-dimensional arrays</a:t>
            </a:r>
          </a:p>
          <a:p>
            <a:pPr lvl="1"/>
            <a:r>
              <a:rPr lang="en-US" dirty="0" err="1"/>
              <a:t>Dataspace</a:t>
            </a:r>
            <a:r>
              <a:rPr lang="en-US" dirty="0"/>
              <a:t> describes layout of data (</a:t>
            </a:r>
            <a:r>
              <a:rPr lang="en-US" dirty="0" err="1"/>
              <a:t>rank,dimensions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Datatype</a:t>
            </a:r>
            <a:r>
              <a:rPr lang="en-US" dirty="0"/>
              <a:t> describes single data element</a:t>
            </a:r>
          </a:p>
          <a:p>
            <a:pPr lvl="2"/>
            <a:r>
              <a:rPr lang="en-US" dirty="0"/>
              <a:t>Atomic</a:t>
            </a:r>
          </a:p>
          <a:p>
            <a:pPr lvl="3"/>
            <a:r>
              <a:rPr lang="en-US" dirty="0"/>
              <a:t>Integer, float</a:t>
            </a:r>
          </a:p>
          <a:p>
            <a:pPr lvl="3"/>
            <a:r>
              <a:rPr lang="en-US" dirty="0"/>
              <a:t>String, time</a:t>
            </a:r>
          </a:p>
          <a:p>
            <a:pPr lvl="3"/>
            <a:r>
              <a:rPr lang="en-US" dirty="0"/>
              <a:t>Opaque</a:t>
            </a:r>
          </a:p>
          <a:p>
            <a:pPr lvl="2"/>
            <a:r>
              <a:rPr lang="en-US" dirty="0"/>
              <a:t>Composite</a:t>
            </a:r>
          </a:p>
          <a:p>
            <a:pPr lvl="3"/>
            <a:r>
              <a:rPr lang="en-US" dirty="0"/>
              <a:t>Compound</a:t>
            </a:r>
          </a:p>
          <a:p>
            <a:pPr lvl="3"/>
            <a:r>
              <a:rPr lang="en-US" dirty="0"/>
              <a:t>Enumeration</a:t>
            </a:r>
          </a:p>
          <a:p>
            <a:pPr lvl="3"/>
            <a:r>
              <a:rPr lang="en-US" dirty="0"/>
              <a:t>Array</a:t>
            </a:r>
          </a:p>
          <a:p>
            <a:pPr lvl="3"/>
            <a:r>
              <a:rPr lang="en-US" dirty="0"/>
              <a:t>Variable length</a:t>
            </a:r>
          </a:p>
          <a:p>
            <a:pPr lvl="1"/>
            <a:r>
              <a:rPr lang="en-US" dirty="0"/>
              <a:t>Partial read/writes, </a:t>
            </a:r>
            <a:r>
              <a:rPr lang="en-US" dirty="0" err="1"/>
              <a:t>hyperslab</a:t>
            </a:r>
            <a:r>
              <a:rPr lang="en-US" dirty="0"/>
              <a:t> selection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381426" y="3216464"/>
            <a:ext cx="4897816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Data layout &amp; type description part of</a:t>
            </a:r>
            <a:br>
              <a:rPr lang="en-US" sz="2400" dirty="0"/>
            </a:br>
            <a:r>
              <a:rPr lang="en-US" sz="2400" dirty="0"/>
              <a:t> HDF5 file: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self-documenting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discovery!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6394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4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storage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Filtering</a:t>
            </a:r>
          </a:p>
          <a:p>
            <a:pPr lvl="1"/>
            <a:r>
              <a:rPr lang="en-US" dirty="0"/>
              <a:t>Compression</a:t>
            </a:r>
          </a:p>
          <a:p>
            <a:pPr lvl="1"/>
            <a:r>
              <a:rPr lang="en-US" dirty="0"/>
              <a:t>Error detection</a:t>
            </a:r>
          </a:p>
          <a:p>
            <a:r>
              <a:rPr lang="en-US" dirty="0"/>
              <a:t>Datasets can be extended</a:t>
            </a:r>
          </a:p>
          <a:p>
            <a:r>
              <a:rPr lang="en-US" dirty="0"/>
              <a:t>Storage drivers</a:t>
            </a:r>
          </a:p>
          <a:p>
            <a:pPr lvl="1"/>
            <a:r>
              <a:rPr lang="en-US" dirty="0"/>
              <a:t>Single file</a:t>
            </a:r>
          </a:p>
          <a:p>
            <a:pPr lvl="1"/>
            <a:r>
              <a:rPr lang="en-US" dirty="0"/>
              <a:t>Multiple files</a:t>
            </a:r>
          </a:p>
          <a:p>
            <a:pPr lvl="1"/>
            <a:r>
              <a:rPr lang="en-US" dirty="0"/>
              <a:t>Multiple files on parallel file system</a:t>
            </a:r>
          </a:p>
          <a:p>
            <a:pPr lvl="1"/>
            <a:r>
              <a:rPr lang="en-US" dirty="0"/>
              <a:t>Memory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29461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HDF5: how to use 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C/C++</a:t>
            </a:r>
          </a:p>
          <a:p>
            <a:r>
              <a:rPr lang="en-US" dirty="0"/>
              <a:t>Fortran 90</a:t>
            </a:r>
          </a:p>
          <a:p>
            <a:r>
              <a:rPr lang="en-US" dirty="0"/>
              <a:t>Java</a:t>
            </a:r>
          </a:p>
          <a:p>
            <a:r>
              <a:rPr lang="en-US" dirty="0"/>
              <a:t>Python</a:t>
            </a:r>
          </a:p>
          <a:p>
            <a:pPr lvl="1"/>
            <a:r>
              <a:rPr lang="en-US" b="1" dirty="0" err="1">
                <a:solidFill>
                  <a:srgbClr val="FF0000"/>
                </a:solidFill>
              </a:rPr>
              <a:t>PyTables</a:t>
            </a:r>
            <a:r>
              <a:rPr lang="en-US" dirty="0"/>
              <a:t>, h5py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375166" y="4725144"/>
            <a:ext cx="73932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HDF5 file can be read by program in any language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79576" y="5714092"/>
            <a:ext cx="767062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 so easy in C/C++/Fortran, fairly trivial in Python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5148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Importing modules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work with HDF5 files</a:t>
            </a:r>
          </a:p>
          <a:p>
            <a:pPr lvl="1"/>
            <a:r>
              <a:rPr lang="en-US" dirty="0"/>
              <a:t>import tables</a:t>
            </a:r>
          </a:p>
          <a:p>
            <a:pPr lvl="1"/>
            <a:r>
              <a:rPr lang="en-US" dirty="0"/>
              <a:t>if necessary (usually not, unless when </a:t>
            </a:r>
            <a:r>
              <a:rPr lang="en-US"/>
              <a:t>using compounds), </a:t>
            </a:r>
            <a:r>
              <a:rPr lang="en-US" dirty="0"/>
              <a:t>import specific functions, classes</a:t>
            </a:r>
          </a:p>
          <a:p>
            <a:pPr lvl="1"/>
            <a:r>
              <a:rPr lang="en-US" dirty="0"/>
              <a:t>if necessary (almost certainly), import </a:t>
            </a:r>
            <a:r>
              <a:rPr lang="en-US" dirty="0" err="1"/>
              <a:t>numpy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594260" y="4172887"/>
            <a:ext cx="5561138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tables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Int32Col, Float64Col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494766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 of the box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Python is interpreted</a:t>
            </a:r>
          </a:p>
          <a:p>
            <a:pPr lvl="1"/>
            <a:r>
              <a:rPr lang="en-US" dirty="0"/>
              <a:t>Python is slow</a:t>
            </a:r>
          </a:p>
          <a:p>
            <a:pPr lvl="1"/>
            <a:r>
              <a:rPr lang="en-US" dirty="0"/>
              <a:t>Python is really slow</a:t>
            </a:r>
          </a:p>
          <a:p>
            <a:r>
              <a:rPr lang="en-US" dirty="0"/>
              <a:t>Okay for one-offs, prototypes, short runtimes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Not okay</a:t>
            </a:r>
            <a:r>
              <a:rPr lang="en-US" dirty="0"/>
              <a:t> for computationally intensive tasks!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87168" y="4705980"/>
            <a:ext cx="664919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Don't use vanilla Python for computations!!!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99804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2" y="2180034"/>
            <a:ext cx="804258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mode='w',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'simulation input and results')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417009"/>
            <a:ext cx="8058738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243326"/>
            <a:ext cx="803831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27102"/>
            <a:ext cx="8038311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5833008"/>
            <a:ext cx="8025996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tables.open_file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5807969" y="1398823"/>
            <a:ext cx="1426545" cy="1079436"/>
            <a:chOff x="4127541" y="1232569"/>
            <a:chExt cx="1426545" cy="1079436"/>
          </a:xfrm>
        </p:grpSpPr>
        <p:sp>
          <p:nvSpPr>
            <p:cNvPr id="9" name="TextBox 8"/>
            <p:cNvSpPr txBox="1"/>
            <p:nvPr/>
          </p:nvSpPr>
          <p:spPr>
            <a:xfrm>
              <a:off x="4492577" y="1232569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01901"/>
              <a:ext cx="283723" cy="423337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5757888" y="2521915"/>
            <a:ext cx="4154537" cy="838675"/>
            <a:chOff x="-138845" y="1637175"/>
            <a:chExt cx="4154537" cy="838675"/>
          </a:xfrm>
        </p:grpSpPr>
        <p:sp>
          <p:nvSpPr>
            <p:cNvPr id="15" name="TextBox 14"/>
            <p:cNvSpPr txBox="1"/>
            <p:nvPr/>
          </p:nvSpPr>
          <p:spPr>
            <a:xfrm>
              <a:off x="3455923" y="2106518"/>
              <a:ext cx="559769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title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-138845" y="1637175"/>
              <a:ext cx="4116867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srgbClr val="0070C0"/>
                </a:solidFill>
              </a:endParaRPr>
            </a:p>
          </p:txBody>
        </p:sp>
        <p:cxnSp>
          <p:nvCxnSpPr>
            <p:cNvPr id="17" name="Straight Arrow Connector 16"/>
            <p:cNvCxnSpPr>
              <a:stCxn id="15" idx="1"/>
              <a:endCxn id="16" idx="2"/>
            </p:cNvCxnSpPr>
            <p:nvPr/>
          </p:nvCxnSpPr>
          <p:spPr>
            <a:xfrm flipH="1" flipV="1">
              <a:off x="1919589" y="1923942"/>
              <a:ext cx="1536334" cy="367242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0496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276873"/>
            <a:ext cx="7960148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h5file.create_group(h5file.root, 'input',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'input data')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4483904"/>
            <a:ext cx="791842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'fields',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'various fields')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168300" y="2959255"/>
            <a:ext cx="7918420" cy="972061"/>
            <a:chOff x="644300" y="2959254"/>
            <a:chExt cx="7918420" cy="972061"/>
          </a:xfrm>
          <a:solidFill>
            <a:schemeClr val="bg1">
              <a:lumMod val="85000"/>
            </a:schemeClr>
          </a:solidFill>
        </p:grpSpPr>
        <p:sp>
          <p:nvSpPr>
            <p:cNvPr id="5" name="TextBox 4"/>
            <p:cNvSpPr txBox="1"/>
            <p:nvPr/>
          </p:nvSpPr>
          <p:spPr>
            <a:xfrm>
              <a:off x="644300" y="3284984"/>
              <a:ext cx="791842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input_group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h5file.create_group('/', 'input',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'input data')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 rot="5400000">
              <a:off x="4497112" y="292206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65840" y="5203983"/>
            <a:ext cx="7920880" cy="1000002"/>
            <a:chOff x="641840" y="5445224"/>
            <a:chExt cx="7920880" cy="1000002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920880" cy="646331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h5file.create_group('/input', 'fields',</a:t>
              </a:r>
            </a:p>
            <a:p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                   'various 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22274" y="1556792"/>
            <a:ext cx="2694007" cy="1041980"/>
            <a:chOff x="4267010" y="1556792"/>
            <a:chExt cx="2694007" cy="1041980"/>
          </a:xfrm>
        </p:grpSpPr>
        <p:sp>
          <p:nvSpPr>
            <p:cNvPr id="13" name="TextBox 12"/>
            <p:cNvSpPr txBox="1"/>
            <p:nvPr/>
          </p:nvSpPr>
          <p:spPr>
            <a:xfrm>
              <a:off x="4267010" y="1556792"/>
              <a:ext cx="26940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group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5220072" y="2312005"/>
              <a:ext cx="1512168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2"/>
              <a:endCxn id="14" idx="0"/>
            </p:cNvCxnSpPr>
            <p:nvPr/>
          </p:nvCxnSpPr>
          <p:spPr>
            <a:xfrm>
              <a:off x="5614014" y="1926124"/>
              <a:ext cx="362142" cy="38588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8656102" y="1563936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6744072" y="2600092"/>
            <a:ext cx="3342648" cy="684892"/>
            <a:chOff x="2992193" y="2879740"/>
            <a:chExt cx="3342648" cy="684892"/>
          </a:xfrm>
        </p:grpSpPr>
        <p:sp>
          <p:nvSpPr>
            <p:cNvPr id="28" name="TextBox 27"/>
            <p:cNvSpPr txBox="1"/>
            <p:nvPr/>
          </p:nvSpPr>
          <p:spPr>
            <a:xfrm>
              <a:off x="5251724" y="3195300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9" name="Rectangle 28"/>
            <p:cNvSpPr/>
            <p:nvPr/>
          </p:nvSpPr>
          <p:spPr>
            <a:xfrm>
              <a:off x="2992193" y="2879740"/>
              <a:ext cx="1647972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0" name="Straight Arrow Connector 29"/>
            <p:cNvCxnSpPr>
              <a:stCxn id="28" idx="1"/>
              <a:endCxn id="29" idx="3"/>
            </p:cNvCxnSpPr>
            <p:nvPr/>
          </p:nvCxnSpPr>
          <p:spPr>
            <a:xfrm flipH="1" flipV="1">
              <a:off x="4640165" y="3023124"/>
              <a:ext cx="611559" cy="35684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14575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'magnetic', field,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'static magnetic field')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556362" y="3861049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384032" y="4139789"/>
            <a:ext cx="3024336" cy="878271"/>
            <a:chOff x="2336262" y="2339588"/>
            <a:chExt cx="3024336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2464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array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/>
          <p:cNvGrpSpPr/>
          <p:nvPr/>
        </p:nvGrpSpPr>
        <p:grpSpPr>
          <a:xfrm>
            <a:off x="4583830" y="5013177"/>
            <a:ext cx="3168354" cy="1120717"/>
            <a:chOff x="2992193" y="2879740"/>
            <a:chExt cx="3168354" cy="1120717"/>
          </a:xfrm>
        </p:grpSpPr>
        <p:sp>
          <p:nvSpPr>
            <p:cNvPr id="15" name="TextBox 14"/>
            <p:cNvSpPr txBox="1"/>
            <p:nvPr/>
          </p:nvSpPr>
          <p:spPr>
            <a:xfrm>
              <a:off x="3826062" y="3631125"/>
              <a:ext cx="10831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comment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992193" y="2879740"/>
              <a:ext cx="3168354" cy="286767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7" name="Straight Arrow Connector 16"/>
            <p:cNvCxnSpPr>
              <a:stCxn id="15" idx="0"/>
            </p:cNvCxnSpPr>
            <p:nvPr/>
          </p:nvCxnSpPr>
          <p:spPr>
            <a:xfrm flipV="1">
              <a:off x="4367621" y="3166507"/>
              <a:ext cx="257287" cy="464618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7977240" y="4731291"/>
            <a:ext cx="1071088" cy="1287318"/>
            <a:chOff x="3704414" y="1421602"/>
            <a:chExt cx="1071088" cy="1287318"/>
          </a:xfrm>
        </p:grpSpPr>
        <p:sp>
          <p:nvSpPr>
            <p:cNvPr id="30" name="TextBox 29"/>
            <p:cNvSpPr txBox="1"/>
            <p:nvPr/>
          </p:nvSpPr>
          <p:spPr>
            <a:xfrm>
              <a:off x="4114167" y="2339588"/>
              <a:ext cx="6613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array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3704414" y="1421602"/>
              <a:ext cx="767231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2" name="Straight Arrow Connector 31"/>
            <p:cNvCxnSpPr>
              <a:stCxn id="30" idx="0"/>
              <a:endCxn id="31" idx="2"/>
            </p:cNvCxnSpPr>
            <p:nvPr/>
          </p:nvCxnSpPr>
          <p:spPr>
            <a:xfrm flipH="1" flipV="1">
              <a:off x="4088030" y="1708369"/>
              <a:ext cx="356805" cy="631219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516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h5file.create_array('/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', 'positions', positions,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'particle positions',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createparents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=True)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3683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h5file.root.input.fields.magnetic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859401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6497604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859401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h5file.root.coords.positions[indices,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280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3819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list of attributes: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v_attrs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7344816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field_group._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f_list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('user')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6021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objects &amp; tables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class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Create table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83838"/>
            <a:ext cx="8594019" cy="258532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tables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Int32Col, Float64Col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class Particle(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IsDescription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Int32Col()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mass 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    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      = Float64Col()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5352544"/>
            <a:ext cx="8594019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initial_state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h5file.create_table(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'/', 'particles', Particle, 'initial state of particles'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87096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PyTabls</a:t>
            </a:r>
            <a:r>
              <a:rPr lang="en-US" dirty="0"/>
              <a:t>: populate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new particles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94870"/>
            <a:ext cx="8594019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particle = h5file.root.particles.row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in range(100):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particle_id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particle['mass']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y_vel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random.gauss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(0.0, 1.0)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particle.append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2379752" y="4528755"/>
            <a:ext cx="6804980" cy="1287542"/>
            <a:chOff x="3704413" y="1421602"/>
            <a:chExt cx="6804980" cy="1287542"/>
          </a:xfrm>
        </p:grpSpPr>
        <p:sp>
          <p:nvSpPr>
            <p:cNvPr id="6" name="TextBox 5"/>
            <p:cNvSpPr txBox="1"/>
            <p:nvPr/>
          </p:nvSpPr>
          <p:spPr>
            <a:xfrm>
              <a:off x="4550774" y="2339812"/>
              <a:ext cx="59586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append particles one by one, unlimited (except by disk space)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3704413" y="1421602"/>
              <a:ext cx="2348095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8" name="Straight Arrow Connector 7"/>
            <p:cNvCxnSpPr>
              <a:stCxn id="6" idx="0"/>
              <a:endCxn id="7" idx="2"/>
            </p:cNvCxnSpPr>
            <p:nvPr/>
          </p:nvCxnSpPr>
          <p:spPr>
            <a:xfrm flipH="1" flipV="1">
              <a:off x="4878461" y="1708369"/>
              <a:ext cx="2651623" cy="631443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65975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PyTables</a:t>
            </a:r>
            <a:r>
              <a:rPr lang="en-US" dirty="0"/>
              <a:t>: reading a table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Compute center of mass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348880"/>
            <a:ext cx="8594019" cy="230832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0.0, 0.0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mass = 0.0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particle in h5file.root.particles: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mass += particle['mass']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x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y += particle['mass']*particle['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x /= mass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y /= mass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57852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open &amp; close HDF5 file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new HDF5 file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/>
              <a:t> for write)</a:t>
            </a:r>
          </a:p>
          <a:p>
            <a:endParaRPr lang="en-US" dirty="0"/>
          </a:p>
          <a:p>
            <a:r>
              <a:rPr lang="en-US" dirty="0"/>
              <a:t>Open HDF5 file for modification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</a:t>
            </a:r>
            <a:r>
              <a:rPr lang="en-US" dirty="0"/>
              <a:t> for append)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Open HDF5 file for reading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</a:t>
            </a:r>
            <a:r>
              <a:rPr lang="en-US" dirty="0"/>
              <a:t> for read)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Close file</a:t>
            </a:r>
          </a:p>
          <a:p>
            <a:endParaRPr lang="en-US" dirty="0"/>
          </a:p>
          <a:p>
            <a:r>
              <a:rPr lang="en-US" dirty="0"/>
              <a:t>Preferred alternative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51711" y="232008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mode='w')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35560" y="3276963"/>
            <a:ext cx="673658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mode='a')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55984" y="4185660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 = h5py.File('data.h5', mode='r')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155986" y="5084768"/>
            <a:ext cx="6716165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h5file.close()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68301" y="6030719"/>
            <a:ext cx="6703850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with h5py.File('data.h5', 'w', '…') as h5file: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13" name="Group 12"/>
          <p:cNvGrpSpPr/>
          <p:nvPr/>
        </p:nvGrpSpPr>
        <p:grpSpPr>
          <a:xfrm>
            <a:off x="4835904" y="1640959"/>
            <a:ext cx="2678696" cy="985109"/>
            <a:chOff x="4127541" y="1326896"/>
            <a:chExt cx="2678696" cy="985109"/>
          </a:xfrm>
        </p:grpSpPr>
        <p:sp>
          <p:nvSpPr>
            <p:cNvPr id="9" name="TextBox 8"/>
            <p:cNvSpPr txBox="1"/>
            <p:nvPr/>
          </p:nvSpPr>
          <p:spPr>
            <a:xfrm>
              <a:off x="5744728" y="1326896"/>
              <a:ext cx="106150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file name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4127541" y="2025238"/>
              <a:ext cx="1224136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>
              <a:stCxn id="9" idx="2"/>
              <a:endCxn id="10" idx="0"/>
            </p:cNvCxnSpPr>
            <p:nvPr/>
          </p:nvCxnSpPr>
          <p:spPr>
            <a:xfrm flipH="1">
              <a:off x="4739609" y="1696228"/>
              <a:ext cx="1535874" cy="32901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3267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uiExpand="1" animBg="1"/>
      <p:bldP spid="7" grpId="0" uiExpand="1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performance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3937712" y="2134012"/>
            <a:ext cx="5974713" cy="424731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init_matrix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m = []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m.append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([])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m[i].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append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random.random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())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return m</a:t>
            </a:r>
          </a:p>
          <a:p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matmul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(a, b, c):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n =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len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(a)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i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j in range(n):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            c[i][j] = 0.0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for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k in range(n):</a:t>
            </a:r>
            <a:br>
              <a:rPr lang="nl-BE" dirty="0">
                <a:latin typeface="Courier New" pitchFamily="49" charset="0"/>
                <a:cs typeface="Courier New" pitchFamily="49" charset="0"/>
              </a:rPr>
            </a:br>
            <a:r>
              <a:rPr lang="nl-BE" dirty="0">
                <a:latin typeface="Courier New" pitchFamily="49" charset="0"/>
                <a:cs typeface="Courier New" pitchFamily="49" charset="0"/>
              </a:rPr>
              <a:t>                c[i][j] += a[i][k]*b[k][j]</a:t>
            </a:r>
          </a:p>
        </p:txBody>
      </p:sp>
      <p:sp>
        <p:nvSpPr>
          <p:cNvPr id="6" name="TextBox 5"/>
          <p:cNvSpPr txBox="1"/>
          <p:nvPr/>
        </p:nvSpPr>
        <p:spPr>
          <a:xfrm rot="-1800000">
            <a:off x="4997500" y="3207550"/>
            <a:ext cx="2604174" cy="1200329"/>
          </a:xfrm>
          <a:prstGeom prst="rect">
            <a:avLst/>
          </a:prstGeom>
          <a:solidFill>
            <a:srgbClr val="FF0000">
              <a:alpha val="20000"/>
            </a:srgbClr>
          </a:solidFill>
          <a:ln w="3810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7200" dirty="0">
                <a:solidFill>
                  <a:srgbClr val="FF0000"/>
                </a:solidFill>
              </a:rPr>
              <a:t>Naïve!</a:t>
            </a:r>
            <a:endParaRPr lang="nl-BE" sz="72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/>
                        </a:rPr>
                        <m:t>𝐶</m:t>
                      </m:r>
                      <m:r>
                        <a:rPr lang="en-US" i="1">
                          <a:latin typeface="Cambria Math"/>
                        </a:rPr>
                        <m:t>=</m:t>
                      </m:r>
                      <m:r>
                        <a:rPr lang="en-US" i="1">
                          <a:latin typeface="Cambria Math"/>
                        </a:rPr>
                        <m:t>𝐴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∙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𝐵</m:t>
                      </m:r>
                    </m:oMath>
                  </m:oMathPara>
                </a14:m>
                <a:endParaRPr lang="en-US" dirty="0">
                  <a:ea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𝑖</m:t>
                          </m:r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</a:rPr>
                            <m:t>1</m:t>
                          </m:r>
                          <m:r>
                            <a:rPr lang="en-US" i="1">
                              <a:latin typeface="Cambria Math"/>
                            </a:rPr>
                            <m:t>𝑗</m:t>
                          </m:r>
                        </m:sub>
                      </m:sSub>
                      <m:r>
                        <a:rPr lang="en-US" i="1">
                          <a:latin typeface="Cambria Math"/>
                        </a:rPr>
                        <m:t>+</m:t>
                      </m:r>
                      <m:r>
                        <a:rPr lang="en-US" i="1">
                          <a:latin typeface="Cambria Math"/>
                          <a:ea typeface="Cambria Math"/>
                        </a:rPr>
                        <m:t>⋯+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𝑖𝑁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/>
                              <a:ea typeface="Cambria Math"/>
                            </a:rPr>
                            <m:t>𝑁𝑗</m:t>
                          </m:r>
                        </m:sub>
                      </m:sSub>
                    </m:oMath>
                  </m:oMathPara>
                </a14:m>
                <a:endParaRPr lang="nl-BE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7051" y="4292877"/>
                <a:ext cx="2970621" cy="668645"/>
              </a:xfrm>
              <a:prstGeom prst="rect">
                <a:avLst/>
              </a:prstGeom>
              <a:blipFill>
                <a:blip r:embed="rId2"/>
                <a:stretch>
                  <a:fillRect b="-357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7318066" y="2411596"/>
            <a:ext cx="3026406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Represent matrix as list of lists</a:t>
            </a:r>
            <a:endParaRPr lang="nl-BE" dirty="0"/>
          </a:p>
        </p:txBody>
      </p:sp>
      <p:grpSp>
        <p:nvGrpSpPr>
          <p:cNvPr id="16" name="Group 15"/>
          <p:cNvGrpSpPr/>
          <p:nvPr/>
        </p:nvGrpSpPr>
        <p:grpSpPr>
          <a:xfrm>
            <a:off x="1873549" y="2299094"/>
            <a:ext cx="2019592" cy="3227431"/>
            <a:chOff x="349549" y="2299093"/>
            <a:chExt cx="2019592" cy="3227431"/>
          </a:xfrm>
        </p:grpSpPr>
        <p:sp>
          <p:nvSpPr>
            <p:cNvPr id="9" name="TextBox 8"/>
            <p:cNvSpPr txBox="1"/>
            <p:nvPr/>
          </p:nvSpPr>
          <p:spPr>
            <a:xfrm>
              <a:off x="349549" y="2299093"/>
              <a:ext cx="201959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500 ×  500 matrices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599714" y="2852936"/>
              <a:ext cx="151926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0.09 s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99714" y="5157192"/>
              <a:ext cx="13445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Python: 32 s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123714" y="3244334"/>
            <a:ext cx="1091966" cy="2637584"/>
            <a:chOff x="599714" y="3244334"/>
            <a:chExt cx="1091966" cy="2637584"/>
          </a:xfrm>
        </p:grpSpPr>
        <p:sp>
          <p:nvSpPr>
            <p:cNvPr id="12" name="TextBox 11"/>
            <p:cNvSpPr txBox="1"/>
            <p:nvPr/>
          </p:nvSpPr>
          <p:spPr>
            <a:xfrm>
              <a:off x="599714" y="3244334"/>
              <a:ext cx="10919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0.014 s</a:t>
              </a:r>
              <a:endParaRPr lang="nl-BE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599714" y="5512586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C: 0.49 s</a:t>
              </a:r>
              <a:endParaRPr lang="nl-BE" dirty="0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23714" y="3635732"/>
            <a:ext cx="1657954" cy="2601580"/>
            <a:chOff x="599714" y="3635732"/>
            <a:chExt cx="1657954" cy="2601580"/>
          </a:xfrm>
        </p:grpSpPr>
        <p:sp>
          <p:nvSpPr>
            <p:cNvPr id="14" name="TextBox 13"/>
            <p:cNvSpPr txBox="1"/>
            <p:nvPr/>
          </p:nvSpPr>
          <p:spPr>
            <a:xfrm>
              <a:off x="599714" y="3635732"/>
              <a:ext cx="16579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0.012 s</a:t>
              </a:r>
              <a:endParaRPr lang="nl-BE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99714" y="5867980"/>
              <a:ext cx="15409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Fortran: 0.11 s</a:t>
              </a:r>
              <a:endParaRPr lang="nl-BE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4726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creating a group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Groups start in root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Creating a subgroup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68300" y="2326301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h5file.create_group('input')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68300" y="3371792"/>
            <a:ext cx="720635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input_group.create_group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('fields')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2165840" y="3861209"/>
            <a:ext cx="7208819" cy="723003"/>
            <a:chOff x="641840" y="5445224"/>
            <a:chExt cx="7208819" cy="723003"/>
          </a:xfrm>
          <a:solidFill>
            <a:schemeClr val="bg1">
              <a:lumMod val="85000"/>
            </a:schemeClr>
          </a:solidFill>
        </p:grpSpPr>
        <p:sp>
          <p:nvSpPr>
            <p:cNvPr id="7" name="TextBox 6"/>
            <p:cNvSpPr txBox="1"/>
            <p:nvPr/>
          </p:nvSpPr>
          <p:spPr>
            <a:xfrm>
              <a:off x="641840" y="5798895"/>
              <a:ext cx="7208819" cy="369332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field_group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= h5file.create_group('/input/fields')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 rot="5400000">
              <a:off x="4497112" y="5408034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2000" b="1" dirty="0">
                  <a:sym typeface="Symbol"/>
                </a:rPr>
                <a:t></a:t>
              </a:r>
              <a:endParaRPr lang="nl-BE" sz="2000" b="1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893205" y="1632239"/>
            <a:ext cx="1544354" cy="1026726"/>
            <a:chOff x="4927351" y="1995984"/>
            <a:chExt cx="1544354" cy="1026726"/>
          </a:xfrm>
        </p:grpSpPr>
        <p:sp>
          <p:nvSpPr>
            <p:cNvPr id="22" name="TextBox 21"/>
            <p:cNvSpPr txBox="1"/>
            <p:nvPr/>
          </p:nvSpPr>
          <p:spPr>
            <a:xfrm>
              <a:off x="5151022" y="1995984"/>
              <a:ext cx="13206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group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927351" y="2735943"/>
              <a:ext cx="953546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4" name="Straight Arrow Connector 23"/>
            <p:cNvCxnSpPr>
              <a:stCxn id="22" idx="2"/>
              <a:endCxn id="23" idx="0"/>
            </p:cNvCxnSpPr>
            <p:nvPr/>
          </p:nvCxnSpPr>
          <p:spPr>
            <a:xfrm flipH="1">
              <a:off x="5404124" y="2365316"/>
              <a:ext cx="407240" cy="370627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5252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 dataset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numpy</a:t>
            </a:r>
            <a:r>
              <a:rPr lang="en-US" dirty="0"/>
              <a:t> arrays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 it to HDF5 file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0" y="2276873"/>
            <a:ext cx="6939720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lambda x, y: x**2 + 2*x*y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X, 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np.meshgrid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(-1.0, 1.0,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y_dim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4665910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field_group.create_dataset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('magnetic', 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field_values.dtype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field[:,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field_values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2893324" y="3840318"/>
            <a:ext cx="3627870" cy="1157011"/>
            <a:chOff x="2611539" y="1628800"/>
            <a:chExt cx="3627870" cy="1157011"/>
          </a:xfrm>
        </p:grpSpPr>
        <p:sp>
          <p:nvSpPr>
            <p:cNvPr id="7" name="TextBox 6"/>
            <p:cNvSpPr txBox="1"/>
            <p:nvPr/>
          </p:nvSpPr>
          <p:spPr>
            <a:xfrm>
              <a:off x="3619653" y="1628800"/>
              <a:ext cx="261975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array location in hierarchy</a:t>
              </a:r>
              <a:endParaRPr lang="nl-BE" dirty="0">
                <a:solidFill>
                  <a:srgbClr val="FF000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611539" y="2499044"/>
              <a:ext cx="1632713" cy="286767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2"/>
              <a:endCxn id="8" idx="0"/>
            </p:cNvCxnSpPr>
            <p:nvPr/>
          </p:nvCxnSpPr>
          <p:spPr>
            <a:xfrm flipH="1">
              <a:off x="3427896" y="1998132"/>
              <a:ext cx="1501635" cy="50091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6652740" y="4133801"/>
            <a:ext cx="3243627" cy="878271"/>
            <a:chOff x="2336262" y="2339588"/>
            <a:chExt cx="3243627" cy="878271"/>
          </a:xfrm>
        </p:grpSpPr>
        <p:sp>
          <p:nvSpPr>
            <p:cNvPr id="11" name="TextBox 10"/>
            <p:cNvSpPr txBox="1"/>
            <p:nvPr/>
          </p:nvSpPr>
          <p:spPr>
            <a:xfrm>
              <a:off x="4114167" y="2339588"/>
              <a:ext cx="14657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dataset name</a:t>
              </a:r>
              <a:endParaRPr lang="nl-BE" dirty="0">
                <a:solidFill>
                  <a:srgbClr val="0070C0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336262" y="2931092"/>
              <a:ext cx="1368152" cy="286767"/>
            </a:xfrm>
            <a:prstGeom prst="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3" name="Straight Arrow Connector 12"/>
            <p:cNvCxnSpPr>
              <a:stCxn id="11" idx="1"/>
              <a:endCxn id="12" idx="0"/>
            </p:cNvCxnSpPr>
            <p:nvPr/>
          </p:nvCxnSpPr>
          <p:spPr>
            <a:xfrm flipH="1">
              <a:off x="3020338" y="2524254"/>
              <a:ext cx="1093829" cy="406838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81</a:t>
            </a:fld>
            <a:endParaRPr lang="nl-BE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01024A1-11B8-4225-9759-5E4D7CC0846A}"/>
              </a:ext>
            </a:extLst>
          </p:cNvPr>
          <p:cNvGrpSpPr/>
          <p:nvPr/>
        </p:nvGrpSpPr>
        <p:grpSpPr>
          <a:xfrm>
            <a:off x="6652739" y="4997329"/>
            <a:ext cx="3347470" cy="1613701"/>
            <a:chOff x="2183861" y="3050716"/>
            <a:chExt cx="3347470" cy="161370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9463E5B-10E4-457C-B771-27D46257AC8C}"/>
                </a:ext>
              </a:extLst>
            </p:cNvPr>
            <p:cNvSpPr txBox="1"/>
            <p:nvPr/>
          </p:nvSpPr>
          <p:spPr>
            <a:xfrm>
              <a:off x="4396212" y="4295085"/>
              <a:ext cx="11351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</a:rPr>
                <a:t>dataspace</a:t>
              </a:r>
              <a:endParaRPr lang="nl-BE" dirty="0">
                <a:solidFill>
                  <a:srgbClr val="00B050"/>
                </a:solidFill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7B59DCA0-D392-4987-AEBA-C6EFED87EB0A}"/>
                </a:ext>
              </a:extLst>
            </p:cNvPr>
            <p:cNvSpPr/>
            <p:nvPr/>
          </p:nvSpPr>
          <p:spPr>
            <a:xfrm>
              <a:off x="2183861" y="3050716"/>
              <a:ext cx="2557163" cy="569241"/>
            </a:xfrm>
            <a:prstGeom prst="rect">
              <a:avLst/>
            </a:prstGeom>
            <a:no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FCE6BE2-CBD9-46AF-8143-EDD1E5C8F4C6}"/>
                </a:ext>
              </a:extLst>
            </p:cNvPr>
            <p:cNvCxnSpPr>
              <a:cxnSpLocks/>
              <a:stCxn id="24" idx="1"/>
              <a:endCxn id="25" idx="2"/>
            </p:cNvCxnSpPr>
            <p:nvPr/>
          </p:nvCxnSpPr>
          <p:spPr>
            <a:xfrm flipH="1" flipV="1">
              <a:off x="3462443" y="3619957"/>
              <a:ext cx="933769" cy="859794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4208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adding an 2D array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7729" y="1556793"/>
            <a:ext cx="8229600" cy="4525963"/>
          </a:xfrm>
        </p:spPr>
        <p:txBody>
          <a:bodyPr/>
          <a:lstStyle/>
          <a:p>
            <a:r>
              <a:rPr lang="en-US" dirty="0"/>
              <a:t>Create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numpy</a:t>
            </a:r>
            <a:r>
              <a:rPr lang="en-US" dirty="0"/>
              <a:t> array</a:t>
            </a:r>
          </a:p>
          <a:p>
            <a:endParaRPr lang="en-US" dirty="0"/>
          </a:p>
          <a:p>
            <a:r>
              <a:rPr lang="en-US" dirty="0"/>
              <a:t>Add array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18" y="2021356"/>
            <a:ext cx="8594022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np.random.normal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(scale=10.0, size=(20, 2))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101996"/>
            <a:ext cx="8594019" cy="147732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 = h5file.create_dataset('/cords/positions'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position_values.shape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=np.float32)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Positions[:, :]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position_values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[:, :]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h5file.flush()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8098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annotations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Adding a unit annotation to array</a:t>
            </a:r>
          </a:p>
          <a:p>
            <a:endParaRPr lang="en-US" dirty="0"/>
          </a:p>
          <a:p>
            <a:r>
              <a:rPr lang="en-US" dirty="0"/>
              <a:t>Adding annotation to a group</a:t>
            </a:r>
          </a:p>
          <a:p>
            <a:endParaRPr lang="en-US" dirty="0"/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attrs</a:t>
            </a:r>
            <a:r>
              <a:rPr lang="en-US" dirty="0"/>
              <a:t> behave mostly like Python dictionaries, to set, get, remove an annotation</a:t>
            </a:r>
          </a:p>
          <a:p>
            <a:pPr lvl="1"/>
            <a:r>
              <a:rPr lang="en-US" dirty="0"/>
              <a:t>iterator over attribute names: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495600" y="230731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field_group.magnetic.attrs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['units'] = 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495600" y="3354185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['warning'] = 'do not modify'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495600" y="5116923"/>
            <a:ext cx="6714303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field_group.attrs.keys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63424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animBg="1"/>
      <p:bldP spid="6" grpId="0" uiExpand="1" animBg="1"/>
      <p:bldP spid="7" grpId="0" animBg="1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h5py: reading an array 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 entire dataset, i.e., array</a:t>
            </a:r>
          </a:p>
          <a:p>
            <a:endParaRPr lang="en-US" dirty="0"/>
          </a:p>
          <a:p>
            <a:r>
              <a:rPr lang="en-US" dirty="0"/>
              <a:t>Read slice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Read non-consecutive data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2257549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h5file['input/fields/magnetic']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np.average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magn_field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775521" y="3284984"/>
            <a:ext cx="6575999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/positions[3:7, :]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978613" y="3324254"/>
            <a:ext cx="3414820" cy="1256874"/>
            <a:chOff x="3704414" y="1421602"/>
            <a:chExt cx="3414820" cy="1256874"/>
          </a:xfrm>
        </p:grpSpPr>
        <p:sp>
          <p:nvSpPr>
            <p:cNvPr id="7" name="TextBox 6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4 particles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3704414" y="1421602"/>
              <a:ext cx="1071088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9" name="Straight Arrow Connector 8"/>
            <p:cNvCxnSpPr>
              <a:stCxn id="7" idx="0"/>
              <a:endCxn id="8" idx="2"/>
            </p:cNvCxnSpPr>
            <p:nvPr/>
          </p:nvCxnSpPr>
          <p:spPr>
            <a:xfrm flipH="1" flipV="1">
              <a:off x="4239958" y="1708369"/>
              <a:ext cx="1595046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1775521" y="4866461"/>
            <a:ext cx="6575999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indices = [2, 4, 6]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pos = h5file['cords/positions'][indices, :]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121648" y="5193762"/>
            <a:ext cx="3414820" cy="1256874"/>
            <a:chOff x="3704414" y="1421602"/>
            <a:chExt cx="3414820" cy="1256874"/>
          </a:xfrm>
        </p:grpSpPr>
        <p:sp>
          <p:nvSpPr>
            <p:cNvPr id="13" name="TextBox 12"/>
            <p:cNvSpPr txBox="1"/>
            <p:nvPr/>
          </p:nvSpPr>
          <p:spPr>
            <a:xfrm>
              <a:off x="4550774" y="2032145"/>
              <a:ext cx="256846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7030A0"/>
                  </a:solidFill>
                </a:rPr>
                <a:t>read x- and y-coordinates</a:t>
              </a:r>
              <a:br>
                <a:rPr lang="en-US" dirty="0">
                  <a:solidFill>
                    <a:srgbClr val="7030A0"/>
                  </a:solidFill>
                </a:rPr>
              </a:br>
              <a:r>
                <a:rPr lang="en-US" dirty="0">
                  <a:solidFill>
                    <a:srgbClr val="7030A0"/>
                  </a:solidFill>
                </a:rPr>
                <a:t>of 3</a:t>
              </a:r>
              <a:r>
                <a:rPr lang="en-US" baseline="30000" dirty="0">
                  <a:solidFill>
                    <a:srgbClr val="7030A0"/>
                  </a:solidFill>
                </a:rPr>
                <a:t>rd</a:t>
              </a:r>
              <a:r>
                <a:rPr lang="en-US" dirty="0">
                  <a:solidFill>
                    <a:srgbClr val="7030A0"/>
                  </a:solidFill>
                </a:rPr>
                <a:t>, 5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, and 7</a:t>
              </a:r>
              <a:r>
                <a:rPr lang="en-US" baseline="30000" dirty="0">
                  <a:solidFill>
                    <a:srgbClr val="7030A0"/>
                  </a:solidFill>
                </a:rPr>
                <a:t>th</a:t>
              </a:r>
              <a:r>
                <a:rPr lang="en-US" dirty="0">
                  <a:solidFill>
                    <a:srgbClr val="7030A0"/>
                  </a:solidFill>
                </a:rPr>
                <a:t> particle</a:t>
              </a:r>
              <a:endParaRPr lang="nl-BE" dirty="0">
                <a:solidFill>
                  <a:srgbClr val="7030A0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3704414" y="1421602"/>
              <a:ext cx="1584176" cy="286767"/>
            </a:xfrm>
            <a:prstGeom prst="rect">
              <a:avLst/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5" name="Straight Arrow Connector 14"/>
            <p:cNvCxnSpPr>
              <a:stCxn id="13" idx="0"/>
              <a:endCxn id="14" idx="2"/>
            </p:cNvCxnSpPr>
            <p:nvPr/>
          </p:nvCxnSpPr>
          <p:spPr>
            <a:xfrm flipH="1" flipV="1">
              <a:off x="4496502" y="1708369"/>
              <a:ext cx="1338502" cy="323776"/>
            </a:xfrm>
            <a:prstGeom prst="straightConnector1">
              <a:avLst/>
            </a:prstGeom>
            <a:ln w="190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3119080" y="5999424"/>
            <a:ext cx="189680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 err="1"/>
              <a:t>Hyperslabs</a:t>
            </a:r>
            <a:r>
              <a:rPr lang="en-US" sz="2800" dirty="0"/>
              <a:t>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285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1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HDF5 command line utilities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h5dump</a:t>
            </a:r>
          </a:p>
          <a:p>
            <a:pPr lvl="1"/>
            <a:r>
              <a:rPr lang="en-US" dirty="0"/>
              <a:t>Print a textual representation of HDF5 file</a:t>
            </a:r>
          </a:p>
          <a:p>
            <a:r>
              <a:rPr lang="en-US" dirty="0"/>
              <a:t>h5ls</a:t>
            </a:r>
          </a:p>
          <a:p>
            <a:pPr lvl="1"/>
            <a:r>
              <a:rPr lang="en-US" dirty="0"/>
              <a:t>Explore structure of HDF5 file</a:t>
            </a:r>
          </a:p>
          <a:p>
            <a:r>
              <a:rPr lang="en-US" dirty="0"/>
              <a:t>h5copy</a:t>
            </a:r>
          </a:p>
          <a:p>
            <a:pPr lvl="1"/>
            <a:r>
              <a:rPr lang="en-US" dirty="0"/>
              <a:t>Copy data set from one HDF5 file to another</a:t>
            </a:r>
          </a:p>
          <a:p>
            <a:r>
              <a:rPr lang="en-US" dirty="0"/>
              <a:t>h5mkgrp</a:t>
            </a:r>
          </a:p>
          <a:p>
            <a:pPr lvl="1"/>
            <a:r>
              <a:rPr lang="en-US" dirty="0"/>
              <a:t>Create a group in an HDF5 file</a:t>
            </a:r>
          </a:p>
          <a:p>
            <a:r>
              <a:rPr lang="en-US" dirty="0"/>
              <a:t>h5cc/h5c++/h5fc</a:t>
            </a:r>
          </a:p>
          <a:p>
            <a:pPr lvl="1"/>
            <a:r>
              <a:rPr lang="en-US" dirty="0"/>
              <a:t>Compile wrappers</a:t>
            </a:r>
          </a:p>
          <a:p>
            <a:pPr lvl="1"/>
            <a:r>
              <a:rPr lang="en-US" dirty="0"/>
              <a:t>With  -</a:t>
            </a:r>
            <a:r>
              <a:rPr lang="en-US" dirty="0" err="1"/>
              <a:t>showconfig</a:t>
            </a:r>
            <a:r>
              <a:rPr lang="en-US" dirty="0"/>
              <a:t> shows library features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9707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Bokeh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https://github.com/gjbex/Scientific-Python/tree/master/source-code/bokeh</a:t>
            </a:r>
            <a:r>
              <a:rPr lang="en-US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2672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Plot library</a:t>
            </a:r>
          </a:p>
          <a:p>
            <a:pPr lvl="1"/>
            <a:r>
              <a:rPr lang="en-US" dirty="0"/>
              <a:t>Easy to use</a:t>
            </a:r>
          </a:p>
          <a:p>
            <a:pPr lvl="1"/>
            <a:r>
              <a:rPr lang="en-US" dirty="0"/>
              <a:t>Integrates with Pandas</a:t>
            </a:r>
          </a:p>
          <a:p>
            <a:pPr lvl="1"/>
            <a:r>
              <a:rPr lang="en-US" dirty="0"/>
              <a:t>Interactive demos in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</a:p>
          <a:p>
            <a:pPr lvl="1"/>
            <a:r>
              <a:rPr lang="en-US" dirty="0"/>
              <a:t>Export to HTML pages, interactive plots using </a:t>
            </a:r>
            <a:r>
              <a:rPr lang="en-US" dirty="0" err="1"/>
              <a:t>Javascript</a:t>
            </a:r>
            <a:endParaRPr lang="en-US" dirty="0"/>
          </a:p>
          <a:p>
            <a:r>
              <a:rPr lang="en-US" dirty="0"/>
              <a:t>Disadvantages</a:t>
            </a:r>
          </a:p>
          <a:p>
            <a:pPr lvl="1"/>
            <a:r>
              <a:rPr lang="en-US" dirty="0"/>
              <a:t>No (convenient) </a:t>
            </a:r>
            <a:r>
              <a:rPr lang="en-US" dirty="0" err="1"/>
              <a:t>LaTeX</a:t>
            </a:r>
            <a:r>
              <a:rPr lang="en-US" dirty="0"/>
              <a:t> labels</a:t>
            </a:r>
          </a:p>
          <a:p>
            <a:r>
              <a:rPr lang="en-US" dirty="0"/>
              <a:t>More oriented towards information visualization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16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plot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7992888" cy="507831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bokeh.plotting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figure,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show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(0.0, 20.0, 500)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(2.0*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np.exp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(-mu*x)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output_file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('plot.html', title='damped pendulum')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figure(title='damped pendulum',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x_axis_label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y_axis_label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='theta')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y)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y_min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b="1" dirty="0" err="1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y_plus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line_color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='red',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line_width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=0.6,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line_dash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=(2, 2))</a:t>
            </a:r>
          </a:p>
          <a:p>
            <a:r>
              <a:rPr lang="en-US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show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fig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00785" y="260648"/>
            <a:ext cx="3563723" cy="1368152"/>
            <a:chOff x="2092096" y="3045668"/>
            <a:chExt cx="3563723" cy="1368152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2092096" y="3368834"/>
              <a:ext cx="1884674" cy="104498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70" y="3045668"/>
              <a:ext cx="1679049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import required</a:t>
              </a:r>
              <a:br>
                <a:rPr lang="en-US" dirty="0"/>
              </a:br>
              <a:r>
                <a:rPr lang="en-US" dirty="0"/>
                <a:t>functions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7068080" y="2132856"/>
            <a:ext cx="3388997" cy="1368152"/>
            <a:chOff x="2092096" y="3045668"/>
            <a:chExt cx="3388997" cy="1368152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2092096" y="3230334"/>
              <a:ext cx="1884674" cy="118348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976770" y="3045668"/>
              <a:ext cx="150432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set output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430901" y="3424570"/>
            <a:ext cx="2033606" cy="508486"/>
            <a:chOff x="3316232" y="3045668"/>
            <a:chExt cx="2033606" cy="508486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316232" y="3230334"/>
              <a:ext cx="660538" cy="32382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7306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create figure</a:t>
              </a:r>
              <a:endParaRPr lang="nl-BE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6900785" y="4596696"/>
            <a:ext cx="3563723" cy="1231421"/>
            <a:chOff x="5376784" y="4596695"/>
            <a:chExt cx="3563723" cy="1231421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 flipV="1">
              <a:off x="5376784" y="4596695"/>
              <a:ext cx="2537608" cy="533509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7914392" y="4945538"/>
              <a:ext cx="102611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plot data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19" name="Straight Arrow Connector 18"/>
            <p:cNvCxnSpPr>
              <a:stCxn id="17" idx="1"/>
            </p:cNvCxnSpPr>
            <p:nvPr/>
          </p:nvCxnSpPr>
          <p:spPr>
            <a:xfrm flipH="1" flipV="1">
              <a:off x="5376784" y="5084692"/>
              <a:ext cx="2537608" cy="455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stCxn id="17" idx="1"/>
            </p:cNvCxnSpPr>
            <p:nvPr/>
          </p:nvCxnSpPr>
          <p:spPr>
            <a:xfrm flipH="1">
              <a:off x="5376784" y="5130204"/>
              <a:ext cx="2537608" cy="69791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/>
          <p:cNvGrpSpPr/>
          <p:nvPr/>
        </p:nvGrpSpPr>
        <p:grpSpPr>
          <a:xfrm>
            <a:off x="5159896" y="5777569"/>
            <a:ext cx="5295076" cy="697912"/>
            <a:chOff x="-200308" y="3045668"/>
            <a:chExt cx="5295076" cy="697912"/>
          </a:xfrm>
        </p:grpSpPr>
        <p:cxnSp>
          <p:nvCxnSpPr>
            <p:cNvPr id="26" name="Straight Arrow Connector 25"/>
            <p:cNvCxnSpPr>
              <a:stCxn id="27" idx="1"/>
            </p:cNvCxnSpPr>
            <p:nvPr/>
          </p:nvCxnSpPr>
          <p:spPr>
            <a:xfrm flipH="1">
              <a:off x="-200308" y="3230334"/>
              <a:ext cx="4177078" cy="513246"/>
            </a:xfrm>
            <a:prstGeom prst="straightConnector1">
              <a:avLst/>
            </a:prstGeom>
            <a:ln w="25400">
              <a:solidFill>
                <a:srgbClr val="0070C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3976770" y="3045668"/>
              <a:ext cx="111799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</a:rPr>
                <a:t>create file</a:t>
              </a:r>
              <a:endParaRPr lang="nl-BE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60283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89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5521" y="1775446"/>
            <a:ext cx="5167339" cy="5008215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6888091" y="1546482"/>
            <a:ext cx="2037849" cy="766829"/>
            <a:chOff x="3261463" y="3045668"/>
            <a:chExt cx="2037849" cy="766829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>
              <a:off x="3261463" y="3230334"/>
              <a:ext cx="715306" cy="582163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3976769" y="3045668"/>
              <a:ext cx="132254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pan tool</a:t>
              </a:r>
              <a:endParaRPr lang="nl-BE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888089" y="2020178"/>
            <a:ext cx="2037850" cy="544726"/>
            <a:chOff x="3316233" y="3046469"/>
            <a:chExt cx="2037850" cy="544726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316233" y="3231135"/>
              <a:ext cx="715308" cy="360060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031541" y="3046469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box zoom</a:t>
              </a:r>
              <a:endParaRPr lang="nl-BE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888091" y="2491927"/>
            <a:ext cx="2037849" cy="369332"/>
            <a:chOff x="3261463" y="3045668"/>
            <a:chExt cx="2037849" cy="369332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3261463" y="3230334"/>
              <a:ext cx="715307" cy="104335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wheel zoom</a:t>
              </a:r>
              <a:endParaRPr lang="nl-BE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888089" y="2969643"/>
            <a:ext cx="2037850" cy="369332"/>
            <a:chOff x="3261462" y="3045668"/>
            <a:chExt cx="2037850" cy="369332"/>
          </a:xfrm>
        </p:grpSpPr>
        <p:cxnSp>
          <p:nvCxnSpPr>
            <p:cNvPr id="15" name="Straight Arrow Connector 14"/>
            <p:cNvCxnSpPr>
              <a:stCxn id="16" idx="1"/>
            </p:cNvCxnSpPr>
            <p:nvPr/>
          </p:nvCxnSpPr>
          <p:spPr>
            <a:xfrm flipH="1" flipV="1">
              <a:off x="3261462" y="3124678"/>
              <a:ext cx="715308" cy="105656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/>
            <p:cNvSpPr txBox="1"/>
            <p:nvPr/>
          </p:nvSpPr>
          <p:spPr>
            <a:xfrm>
              <a:off x="3976770" y="3045668"/>
              <a:ext cx="13225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save image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6888091" y="3338976"/>
            <a:ext cx="2037849" cy="484128"/>
            <a:chOff x="3260260" y="2930872"/>
            <a:chExt cx="2037849" cy="484128"/>
          </a:xfrm>
        </p:grpSpPr>
        <p:cxnSp>
          <p:nvCxnSpPr>
            <p:cNvPr id="18" name="Straight Arrow Connector 17"/>
            <p:cNvCxnSpPr>
              <a:stCxn id="19" idx="1"/>
            </p:cNvCxnSpPr>
            <p:nvPr/>
          </p:nvCxnSpPr>
          <p:spPr>
            <a:xfrm flipH="1" flipV="1">
              <a:off x="3260260" y="2930872"/>
              <a:ext cx="716510" cy="299462"/>
            </a:xfrm>
            <a:prstGeom prst="straightConnector1">
              <a:avLst/>
            </a:prstGeom>
            <a:ln w="25400">
              <a:solidFill>
                <a:schemeClr val="tx1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3976770" y="3045668"/>
              <a:ext cx="132133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reset</a:t>
              </a:r>
            </a:p>
          </p:txBody>
        </p:sp>
      </p:grpSp>
      <p:sp>
        <p:nvSpPr>
          <p:cNvPr id="30" name="TextBox 29"/>
          <p:cNvSpPr txBox="1"/>
          <p:nvPr/>
        </p:nvSpPr>
        <p:spPr>
          <a:xfrm>
            <a:off x="5340517" y="5037122"/>
            <a:ext cx="361207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Interactive in web browser!</a:t>
            </a:r>
          </a:p>
        </p:txBody>
      </p:sp>
    </p:spTree>
    <p:extLst>
      <p:ext uri="{BB962C8B-B14F-4D97-AF65-F5344CB8AC3E}">
        <p14:creationId xmlns:p14="http://schemas.microsoft.com/office/powerpoint/2010/main" val="3431201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for numeric computation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2880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err="1"/>
              <a:t>numpy</a:t>
            </a:r>
            <a:endParaRPr lang="en-US" dirty="0"/>
          </a:p>
          <a:p>
            <a:pPr lvl="1"/>
            <a:r>
              <a:rPr lang="en-US" dirty="0"/>
              <a:t>Fast arrays</a:t>
            </a:r>
          </a:p>
          <a:p>
            <a:pPr lvl="1"/>
            <a:r>
              <a:rPr lang="en-US" dirty="0"/>
              <a:t>Matrix operations (BLAS-like)</a:t>
            </a:r>
          </a:p>
          <a:p>
            <a:pPr lvl="1"/>
            <a:r>
              <a:rPr lang="en-US" dirty="0"/>
              <a:t>Linear algebra</a:t>
            </a:r>
          </a:p>
          <a:p>
            <a:pPr lvl="1"/>
            <a:r>
              <a:rPr lang="en-US" dirty="0"/>
              <a:t>Fast Fourier Transform</a:t>
            </a:r>
          </a:p>
          <a:p>
            <a:pPr lvl="1"/>
            <a:r>
              <a:rPr lang="en-US" dirty="0"/>
              <a:t>Mathematical functions defined on arrays</a:t>
            </a:r>
          </a:p>
          <a:p>
            <a:pPr lvl="1"/>
            <a:r>
              <a:rPr lang="en-US" dirty="0"/>
              <a:t>Pseudo-random number generation to initialize arrays</a:t>
            </a:r>
          </a:p>
          <a:p>
            <a:pPr lvl="1"/>
            <a:r>
              <a:rPr lang="en-US" dirty="0"/>
              <a:t>Simple statistics</a:t>
            </a:r>
          </a:p>
          <a:p>
            <a:r>
              <a:rPr lang="en-US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5061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HTML file with widget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340768"/>
            <a:ext cx="4547213" cy="4928592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279576" y="5764176"/>
            <a:ext cx="7013054" cy="617153"/>
            <a:chOff x="755576" y="5764175"/>
            <a:chExt cx="7013054" cy="617153"/>
          </a:xfrm>
        </p:grpSpPr>
        <p:grpSp>
          <p:nvGrpSpPr>
            <p:cNvPr id="5" name="Group 4"/>
            <p:cNvGrpSpPr/>
            <p:nvPr/>
          </p:nvGrpSpPr>
          <p:grpSpPr>
            <a:xfrm>
              <a:off x="4932040" y="5764175"/>
              <a:ext cx="2836590" cy="369332"/>
              <a:chOff x="2884184" y="3045668"/>
              <a:chExt cx="2836590" cy="369332"/>
            </a:xfrm>
          </p:grpSpPr>
          <p:cxnSp>
            <p:nvCxnSpPr>
              <p:cNvPr id="6" name="Straight Arrow Connector 5"/>
              <p:cNvCxnSpPr>
                <a:stCxn id="7" idx="1"/>
                <a:endCxn id="9" idx="3"/>
              </p:cNvCxnSpPr>
              <p:nvPr/>
            </p:nvCxnSpPr>
            <p:spPr>
              <a:xfrm flipH="1">
                <a:off x="2884184" y="3230334"/>
                <a:ext cx="1092586" cy="123911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" name="TextBox 6"/>
              <p:cNvSpPr txBox="1"/>
              <p:nvPr/>
            </p:nvSpPr>
            <p:spPr>
              <a:xfrm>
                <a:off x="3976770" y="3045668"/>
                <a:ext cx="1744004" cy="369332"/>
              </a:xfrm>
              <a:prstGeom prst="rect">
                <a:avLst/>
              </a:prstGeom>
              <a:noFill/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interactive slider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</p:grpSp>
        <p:sp>
          <p:nvSpPr>
            <p:cNvPr id="9" name="Rounded Rectangle 8"/>
            <p:cNvSpPr/>
            <p:nvPr/>
          </p:nvSpPr>
          <p:spPr>
            <a:xfrm>
              <a:off x="755576" y="5764175"/>
              <a:ext cx="4176464" cy="617153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7080548" y="2868965"/>
            <a:ext cx="3047757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Required: callback function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modifies data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</a:t>
            </a:r>
            <a:r>
              <a:rPr lang="en-US" dirty="0"/>
              <a:t> triggers update</a:t>
            </a:r>
          </a:p>
          <a:p>
            <a:r>
              <a:rPr lang="en-US" dirty="0"/>
              <a:t>  </a:t>
            </a:r>
            <a:r>
              <a:rPr lang="en-US" dirty="0">
                <a:sym typeface="Symbol" panose="05050102010706020507" pitchFamily="18" charset="2"/>
              </a:rPr>
              <a:t> involves </a:t>
            </a:r>
            <a:r>
              <a:rPr lang="en-US" dirty="0" err="1">
                <a:sym typeface="Symbol" panose="05050102010706020507" pitchFamily="18" charset="2"/>
              </a:rPr>
              <a:t>Javascript</a:t>
            </a:r>
            <a:r>
              <a:rPr lang="en-US" dirty="0">
                <a:sym typeface="Symbol" panose="05050102010706020507" pitchFamily="18" charset="2"/>
              </a:rPr>
              <a:t> tinkering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909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figures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/>
          <a:srcRect b="1774"/>
          <a:stretch/>
        </p:blipFill>
        <p:spPr>
          <a:xfrm>
            <a:off x="1919537" y="1340769"/>
            <a:ext cx="7418611" cy="4824536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4007768" y="2112471"/>
            <a:ext cx="6509336" cy="1436575"/>
            <a:chOff x="3628678" y="4432293"/>
            <a:chExt cx="6509336" cy="1436575"/>
          </a:xfrm>
        </p:grpSpPr>
        <p:cxnSp>
          <p:nvCxnSpPr>
            <p:cNvPr id="6" name="Straight Arrow Connector 5"/>
            <p:cNvCxnSpPr>
              <a:stCxn id="7" idx="1"/>
            </p:cNvCxnSpPr>
            <p:nvPr/>
          </p:nvCxnSpPr>
          <p:spPr>
            <a:xfrm flipH="1" flipV="1">
              <a:off x="3628678" y="4432293"/>
              <a:ext cx="4285714" cy="9749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7914392" y="4945538"/>
              <a:ext cx="2223622" cy="92333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</a:rPr>
                <a:t>linked figures for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panning, zooming</a:t>
              </a:r>
            </a:p>
            <a:p>
              <a:r>
                <a:rPr lang="en-US" dirty="0">
                  <a:solidFill>
                    <a:srgbClr val="C00000"/>
                  </a:solidFill>
                </a:rPr>
                <a:t>  </a:t>
              </a:r>
              <a:r>
                <a:rPr lang="en-US" dirty="0">
                  <a:solidFill>
                    <a:srgbClr val="C00000"/>
                  </a:solidFill>
                  <a:sym typeface="Symbol" panose="05050102010706020507" pitchFamily="18" charset="2"/>
                </a:rPr>
                <a:t> </a:t>
              </a:r>
              <a:r>
                <a:rPr lang="en-US" dirty="0">
                  <a:solidFill>
                    <a:srgbClr val="C00000"/>
                  </a:solidFill>
                </a:rPr>
                <a:t>interactive settings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5376784" y="5084693"/>
              <a:ext cx="2537608" cy="322510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7" idx="1"/>
            </p:cNvCxnSpPr>
            <p:nvPr/>
          </p:nvCxnSpPr>
          <p:spPr>
            <a:xfrm flipH="1">
              <a:off x="5376784" y="5407203"/>
              <a:ext cx="2537608" cy="420913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ounded Rectangle 10"/>
          <p:cNvSpPr/>
          <p:nvPr/>
        </p:nvSpPr>
        <p:spPr>
          <a:xfrm>
            <a:off x="5087889" y="1628800"/>
            <a:ext cx="1062737" cy="360040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2495600" y="5013177"/>
            <a:ext cx="2088232" cy="1157153"/>
          </a:xfrm>
          <a:prstGeom prst="round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282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brushing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528" y="1340769"/>
            <a:ext cx="5555930" cy="4843437"/>
          </a:xfrm>
          <a:prstGeom prst="rect">
            <a:avLst/>
          </a:prstGeom>
        </p:spPr>
      </p:pic>
      <p:grpSp>
        <p:nvGrpSpPr>
          <p:cNvPr id="16" name="Group 15"/>
          <p:cNvGrpSpPr/>
          <p:nvPr/>
        </p:nvGrpSpPr>
        <p:grpSpPr>
          <a:xfrm>
            <a:off x="2927648" y="1340768"/>
            <a:ext cx="7113316" cy="3401580"/>
            <a:chOff x="1403648" y="1340768"/>
            <a:chExt cx="7113316" cy="3401580"/>
          </a:xfrm>
        </p:grpSpPr>
        <p:sp>
          <p:nvSpPr>
            <p:cNvPr id="5" name="Rounded Rectangle 4"/>
            <p:cNvSpPr/>
            <p:nvPr/>
          </p:nvSpPr>
          <p:spPr>
            <a:xfrm>
              <a:off x="4716016" y="1340768"/>
              <a:ext cx="360040" cy="360040"/>
            </a:xfrm>
            <a:prstGeom prst="roundRect">
              <a:avLst/>
            </a:pr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" name="Group 5"/>
            <p:cNvGrpSpPr/>
            <p:nvPr/>
          </p:nvGrpSpPr>
          <p:grpSpPr>
            <a:xfrm>
              <a:off x="1403648" y="2178967"/>
              <a:ext cx="7113316" cy="2563381"/>
              <a:chOff x="2839326" y="4562610"/>
              <a:chExt cx="7113316" cy="2563381"/>
            </a:xfrm>
          </p:grpSpPr>
          <p:cxnSp>
            <p:nvCxnSpPr>
              <p:cNvPr id="7" name="Straight Arrow Connector 6"/>
              <p:cNvCxnSpPr>
                <a:stCxn id="8" idx="1"/>
              </p:cNvCxnSpPr>
              <p:nvPr/>
            </p:nvCxnSpPr>
            <p:spPr>
              <a:xfrm flipH="1" flipV="1">
                <a:off x="2839326" y="4562610"/>
                <a:ext cx="5075066" cy="993359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/>
              <p:cNvSpPr txBox="1"/>
              <p:nvPr/>
            </p:nvSpPr>
            <p:spPr>
              <a:xfrm>
                <a:off x="7914392" y="5371303"/>
                <a:ext cx="2038250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C0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consistent selection</a:t>
                </a:r>
                <a:endParaRPr lang="nl-BE" dirty="0">
                  <a:solidFill>
                    <a:srgbClr val="C00000"/>
                  </a:solidFill>
                </a:endParaRPr>
              </a:p>
            </p:txBody>
          </p:sp>
          <p:cxnSp>
            <p:nvCxnSpPr>
              <p:cNvPr id="9" name="Straight Arrow Connector 8"/>
              <p:cNvCxnSpPr>
                <a:stCxn id="8" idx="1"/>
              </p:cNvCxnSpPr>
              <p:nvPr/>
            </p:nvCxnSpPr>
            <p:spPr>
              <a:xfrm flipH="1" flipV="1">
                <a:off x="5647638" y="5371303"/>
                <a:ext cx="2266754" cy="184666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/>
              <p:cNvCxnSpPr>
                <a:stCxn id="8" idx="1"/>
              </p:cNvCxnSpPr>
              <p:nvPr/>
            </p:nvCxnSpPr>
            <p:spPr>
              <a:xfrm flipH="1">
                <a:off x="6331714" y="5555969"/>
                <a:ext cx="1582678" cy="1570022"/>
              </a:xfrm>
              <a:prstGeom prst="straightConnector1">
                <a:avLst/>
              </a:prstGeom>
              <a:ln w="25400">
                <a:solidFill>
                  <a:srgbClr val="C00000"/>
                </a:solidFill>
                <a:headEnd type="none" w="lg" len="lg"/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242475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Hover tool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7952" y="1628801"/>
            <a:ext cx="5773275" cy="3428231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834016" y="2276873"/>
            <a:ext cx="7006401" cy="2158499"/>
            <a:chOff x="755576" y="2276872"/>
            <a:chExt cx="7006401" cy="2158499"/>
          </a:xfrm>
        </p:grpSpPr>
        <p:cxnSp>
          <p:nvCxnSpPr>
            <p:cNvPr id="6" name="Straight Arrow Connector 5"/>
            <p:cNvCxnSpPr>
              <a:stCxn id="7" idx="1"/>
              <a:endCxn id="9" idx="3"/>
            </p:cNvCxnSpPr>
            <p:nvPr/>
          </p:nvCxnSpPr>
          <p:spPr>
            <a:xfrm flipH="1" flipV="1">
              <a:off x="3779912" y="2564904"/>
              <a:ext cx="2659522" cy="1547302"/>
            </a:xfrm>
            <a:prstGeom prst="straightConnector1">
              <a:avLst/>
            </a:prstGeom>
            <a:ln w="25400">
              <a:solidFill>
                <a:srgbClr val="C00000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/>
            <p:cNvSpPr txBox="1"/>
            <p:nvPr/>
          </p:nvSpPr>
          <p:spPr>
            <a:xfrm>
              <a:off x="6439434" y="3789040"/>
              <a:ext cx="132254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C00000"/>
                  </a:solidFill>
                </a:rPr>
                <a:t>hover for details</a:t>
              </a:r>
              <a:endParaRPr lang="nl-BE" dirty="0">
                <a:solidFill>
                  <a:srgbClr val="C00000"/>
                </a:solidFill>
              </a:endParaRPr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755576" y="2276872"/>
              <a:ext cx="302433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4569549" y="5601806"/>
            <a:ext cx="394832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Any information can be added</a:t>
            </a:r>
          </a:p>
        </p:txBody>
      </p:sp>
    </p:spTree>
    <p:extLst>
      <p:ext uri="{BB962C8B-B14F-4D97-AF65-F5344CB8AC3E}">
        <p14:creationId xmlns:p14="http://schemas.microsoft.com/office/powerpoint/2010/main" val="1660992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https://github.com/gjbex/Scientific-Python/tree/master/source-code/image-processing</a:t>
            </a:r>
            <a:r>
              <a:rPr lang="en-US" sz="1800" dirty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728845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&amp; video 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dedicated software, e.g., GIMP, </a:t>
            </a:r>
            <a:r>
              <a:rPr lang="en-US" dirty="0" err="1"/>
              <a:t>OpenShot</a:t>
            </a:r>
            <a:endParaRPr lang="en-US" dirty="0"/>
          </a:p>
          <a:p>
            <a:pPr lvl="1"/>
            <a:r>
              <a:rPr lang="en-US" dirty="0"/>
              <a:t>use Python for plugins</a:t>
            </a:r>
          </a:p>
          <a:p>
            <a:pPr lvl="1"/>
            <a:r>
              <a:rPr lang="en-US" dirty="0"/>
              <a:t>use Python for scripting</a:t>
            </a:r>
          </a:p>
          <a:p>
            <a:r>
              <a:rPr lang="en-US" dirty="0"/>
              <a:t>Image processing</a:t>
            </a:r>
          </a:p>
          <a:p>
            <a:pPr lvl="1"/>
            <a:r>
              <a:rPr lang="en-US" dirty="0"/>
              <a:t>pillow: basic image processing (successor to PIL)</a:t>
            </a:r>
          </a:p>
          <a:p>
            <a:pPr lvl="1"/>
            <a:r>
              <a:rPr lang="en-US" dirty="0" err="1"/>
              <a:t>scikit</a:t>
            </a:r>
            <a:r>
              <a:rPr lang="en-US" dirty="0"/>
              <a:t>-image: more sophisticated algorithms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comparable to </a:t>
            </a:r>
            <a:r>
              <a:rPr lang="en-US" dirty="0" err="1"/>
              <a:t>scikit</a:t>
            </a:r>
            <a:r>
              <a:rPr lang="en-US" dirty="0"/>
              <a:t>-image</a:t>
            </a:r>
          </a:p>
          <a:p>
            <a:r>
              <a:rPr lang="en-US" dirty="0"/>
              <a:t>Video processing</a:t>
            </a:r>
          </a:p>
          <a:p>
            <a:pPr lvl="1"/>
            <a:r>
              <a:rPr lang="en-US" dirty="0" err="1"/>
              <a:t>OpenCV</a:t>
            </a:r>
            <a:r>
              <a:rPr lang="en-US" dirty="0"/>
              <a:t>: many useful algorithms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95</a:t>
            </a:fld>
            <a:endParaRPr lang="nl-BE"/>
          </a:p>
        </p:txBody>
      </p:sp>
      <p:sp>
        <p:nvSpPr>
          <p:cNvPr id="5" name="Rectangle 4"/>
          <p:cNvSpPr/>
          <p:nvPr/>
        </p:nvSpPr>
        <p:spPr>
          <a:xfrm>
            <a:off x="1559496" y="4016035"/>
            <a:ext cx="1574402" cy="2880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59496" y="5314920"/>
            <a:ext cx="1133828" cy="36004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9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restoration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point spread function</a:t>
            </a:r>
          </a:p>
          <a:p>
            <a:endParaRPr lang="en-US" dirty="0"/>
          </a:p>
          <a:p>
            <a:r>
              <a:rPr lang="en-US" dirty="0"/>
              <a:t>Perform deconvolution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76872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np.ones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((5, 5))/25.0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11759"/>
            <a:ext cx="7571184" cy="92333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skimage.restoration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unsupervised_wiener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denoised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_ =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unsupervised_wiener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img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point_spread_f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04" t="9051" r="48738" b="13775"/>
          <a:stretch/>
        </p:blipFill>
        <p:spPr>
          <a:xfrm>
            <a:off x="2204011" y="4361834"/>
            <a:ext cx="2091790" cy="221463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6672064" y="3994187"/>
            <a:ext cx="3519770" cy="974645"/>
            <a:chOff x="2211763" y="2967703"/>
            <a:chExt cx="3519770" cy="974645"/>
          </a:xfrm>
        </p:grpSpPr>
        <p:sp>
          <p:nvSpPr>
            <p:cNvPr id="9" name="Rectangle 8"/>
            <p:cNvSpPr/>
            <p:nvPr/>
          </p:nvSpPr>
          <p:spPr>
            <a:xfrm>
              <a:off x="2211763" y="2967703"/>
              <a:ext cx="533661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563888" y="3573016"/>
              <a:ext cx="216764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RGB</a:t>
              </a:r>
            </a:p>
          </p:txBody>
        </p:sp>
        <p:cxnSp>
          <p:nvCxnSpPr>
            <p:cNvPr id="11" name="Straight Arrow Connector 10"/>
            <p:cNvCxnSpPr>
              <a:stCxn id="10" idx="1"/>
              <a:endCxn id="9" idx="3"/>
            </p:cNvCxnSpPr>
            <p:nvPr/>
          </p:nvCxnSpPr>
          <p:spPr>
            <a:xfrm flipH="1" flipV="1">
              <a:off x="2745424" y="3111719"/>
              <a:ext cx="818464" cy="64596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/>
          <p:cNvSpPr txBox="1"/>
          <p:nvPr/>
        </p:nvSpPr>
        <p:spPr>
          <a:xfrm>
            <a:off x="7104113" y="5301208"/>
            <a:ext cx="172354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For image I/O:</a:t>
            </a:r>
            <a:br>
              <a:rPr lang="en-US" sz="2000" dirty="0"/>
            </a:b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skimage.io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2753" t="9051" r="1766" b="13775"/>
          <a:stretch/>
        </p:blipFill>
        <p:spPr>
          <a:xfrm>
            <a:off x="4482609" y="4361834"/>
            <a:ext cx="2088233" cy="2214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7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12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initial contour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Compute snake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214855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theta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np.linspace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(0, 2*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np.pi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n)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x = x0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np.cos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y = y0 + radius*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np.sin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(theta)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np.array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([x, y]).T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797788"/>
            <a:ext cx="7571184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skimage.segmentation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snake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active_contour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initial_snake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alpha=alpha, beta=beta,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gamma=gamma)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8040216" y="1269862"/>
            <a:ext cx="2304256" cy="230425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76" t="11751" r="10625" b="11751"/>
          <a:stretch/>
        </p:blipFill>
        <p:spPr>
          <a:xfrm>
            <a:off x="2279576" y="4422888"/>
            <a:ext cx="2386608" cy="238660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5082716" y="5584795"/>
            <a:ext cx="5194921" cy="64633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skimage.filters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Gaussian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smoothed_image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gaussian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(image, 3)</a:t>
            </a:r>
          </a:p>
        </p:txBody>
      </p:sp>
    </p:spTree>
    <p:extLst>
      <p:ext uri="{BB962C8B-B14F-4D97-AF65-F5344CB8AC3E}">
        <p14:creationId xmlns:p14="http://schemas.microsoft.com/office/powerpoint/2010/main" val="2748715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9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Capturing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Capture from camera, show in window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98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16936"/>
            <a:ext cx="7571184" cy="34163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import cv2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cv2.VideoCapture(0)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True: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status, frame 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capture.read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not status: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# oops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cv2.imshow('frame', frame)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if cv2.waitKey(1) &amp; 0xFF ==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ord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('q'):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cv2.destroyAllWindows()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capture.release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3693361" y="3157225"/>
            <a:ext cx="3564289" cy="945396"/>
            <a:chOff x="2169360" y="2996952"/>
            <a:chExt cx="3564289" cy="945396"/>
          </a:xfrm>
        </p:grpSpPr>
        <p:sp>
          <p:nvSpPr>
            <p:cNvPr id="6" name="Rectangle 5"/>
            <p:cNvSpPr/>
            <p:nvPr/>
          </p:nvSpPr>
          <p:spPr>
            <a:xfrm>
              <a:off x="2169360" y="2996952"/>
              <a:ext cx="720080" cy="2880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563888" y="3573016"/>
              <a:ext cx="216976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3D </a:t>
              </a:r>
              <a:r>
                <a:rPr lang="en-US" dirty="0" err="1"/>
                <a:t>numpy</a:t>
              </a:r>
              <a:r>
                <a:rPr lang="en-US" dirty="0"/>
                <a:t> array, BGR</a:t>
              </a:r>
            </a:p>
          </p:txBody>
        </p:sp>
        <p:cxnSp>
          <p:nvCxnSpPr>
            <p:cNvPr id="9" name="Straight Arrow Connector 8"/>
            <p:cNvCxnSpPr>
              <a:stCxn id="7" idx="1"/>
              <a:endCxn id="6" idx="3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7333489" y="4835875"/>
            <a:ext cx="1995644" cy="801380"/>
            <a:chOff x="2889440" y="3140968"/>
            <a:chExt cx="1995644" cy="801380"/>
          </a:xfrm>
        </p:grpSpPr>
        <p:sp>
          <p:nvSpPr>
            <p:cNvPr id="14" name="TextBox 13"/>
            <p:cNvSpPr txBox="1"/>
            <p:nvPr/>
          </p:nvSpPr>
          <p:spPr>
            <a:xfrm>
              <a:off x="3563888" y="3573016"/>
              <a:ext cx="132119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quit on 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'q'</a:t>
              </a:r>
            </a:p>
          </p:txBody>
        </p:sp>
        <p:cxnSp>
          <p:nvCxnSpPr>
            <p:cNvPr id="15" name="Straight Arrow Connector 14"/>
            <p:cNvCxnSpPr>
              <a:stCxn id="14" idx="1"/>
            </p:cNvCxnSpPr>
            <p:nvPr/>
          </p:nvCxnSpPr>
          <p:spPr>
            <a:xfrm flipH="1" flipV="1">
              <a:off x="2889440" y="3140968"/>
              <a:ext cx="674448" cy="616714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23992" y="2869194"/>
            <a:ext cx="3085482" cy="478169"/>
            <a:chOff x="2067752" y="3464179"/>
            <a:chExt cx="3085482" cy="478169"/>
          </a:xfrm>
        </p:grpSpPr>
        <p:sp>
          <p:nvSpPr>
            <p:cNvPr id="17" name="TextBox 16"/>
            <p:cNvSpPr txBox="1"/>
            <p:nvPr/>
          </p:nvSpPr>
          <p:spPr>
            <a:xfrm>
              <a:off x="3563888" y="3573016"/>
              <a:ext cx="158934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device number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 flipV="1">
              <a:off x="2067752" y="3464179"/>
              <a:ext cx="1496136" cy="293503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4599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Reading/writing video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Reading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</a:p>
          <a:p>
            <a:endParaRPr lang="en-US" dirty="0"/>
          </a:p>
          <a:p>
            <a:r>
              <a:rPr lang="en-US" dirty="0"/>
              <a:t>Writing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my_video.avi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981200" y="2342961"/>
            <a:ext cx="7571184" cy="36933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capture = cv2.VideoCapture('my_video.avi')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81200" y="3462075"/>
            <a:ext cx="7571184" cy="203132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cv2.VideoWriter_fourcc(*'XVID')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writer = cv2.VideoWriter('my_video.avi',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fourcc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frames_per_second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 (width, height))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for frame in frames: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writer.write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(frame)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writer.release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7248128" y="2770654"/>
            <a:ext cx="2342454" cy="719026"/>
            <a:chOff x="2835658" y="3573016"/>
            <a:chExt cx="2342454" cy="719026"/>
          </a:xfrm>
        </p:grpSpPr>
        <p:sp>
          <p:nvSpPr>
            <p:cNvPr id="8" name="TextBox 7"/>
            <p:cNvSpPr txBox="1"/>
            <p:nvPr/>
          </p:nvSpPr>
          <p:spPr>
            <a:xfrm>
              <a:off x="3563888" y="3573016"/>
              <a:ext cx="161422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video encoding</a:t>
              </a:r>
              <a:endParaRPr lang="en-US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9" name="Straight Arrow Connector 8"/>
            <p:cNvCxnSpPr>
              <a:stCxn id="8" idx="1"/>
            </p:cNvCxnSpPr>
            <p:nvPr/>
          </p:nvCxnSpPr>
          <p:spPr>
            <a:xfrm flipH="1">
              <a:off x="2835658" y="3757682"/>
              <a:ext cx="728230" cy="534360"/>
            </a:xfrm>
            <a:prstGeom prst="straightConnector1">
              <a:avLst/>
            </a:prstGeom>
            <a:ln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5415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7897</Words>
  <Application>Microsoft Office PowerPoint</Application>
  <PresentationFormat>Widescreen</PresentationFormat>
  <Paragraphs>1300</Paragraphs>
  <Slides>102</Slides>
  <Notes>1</Notes>
  <HiddenSlides>0</HiddenSlides>
  <MMClips>3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102</vt:i4>
      </vt:variant>
    </vt:vector>
  </HeadingPairs>
  <TitlesOfParts>
    <vt:vector size="110" baseType="lpstr">
      <vt:lpstr>Arial</vt:lpstr>
      <vt:lpstr>Calibri</vt:lpstr>
      <vt:lpstr>Calibri Light</vt:lpstr>
      <vt:lpstr>Cambria Math</vt:lpstr>
      <vt:lpstr>Courier New</vt:lpstr>
      <vt:lpstr>Office Theme</vt:lpstr>
      <vt:lpstr>Equation</vt:lpstr>
      <vt:lpstr>Vergelijking</vt:lpstr>
      <vt:lpstr>Scientific Python</vt:lpstr>
      <vt:lpstr>PowerPoint Presentation</vt:lpstr>
      <vt:lpstr>PowerPoint Presentation</vt:lpstr>
      <vt:lpstr>Typographical conventions I</vt:lpstr>
      <vt:lpstr>Typographical conventions II</vt:lpstr>
      <vt:lpstr>numpy</vt:lpstr>
      <vt:lpstr>Out of the box</vt:lpstr>
      <vt:lpstr>Python performance</vt:lpstr>
      <vt:lpstr>Libraries for numeric computation</vt:lpstr>
      <vt:lpstr>Python using numpy</vt:lpstr>
      <vt:lpstr>Creating array I</vt:lpstr>
      <vt:lpstr>Creating arrays II</vt:lpstr>
      <vt:lpstr>Creating arrays III</vt:lpstr>
      <vt:lpstr>Numpy data types</vt:lpstr>
      <vt:lpstr>Accessing array elements</vt:lpstr>
      <vt:lpstr>Accessing subarrays: slicing</vt:lpstr>
      <vt:lpstr>Fancy indexing</vt:lpstr>
      <vt:lpstr>Operations on arrays</vt:lpstr>
      <vt:lpstr>Functions operating on arrays</vt:lpstr>
      <vt:lpstr>Some linear algebra</vt:lpstr>
      <vt:lpstr>References versus copies</vt:lpstr>
      <vt:lpstr>numpy data I/O revisited</vt:lpstr>
      <vt:lpstr>Matrices</vt:lpstr>
      <vt:lpstr>References</vt:lpstr>
      <vt:lpstr>scipy</vt:lpstr>
      <vt:lpstr>Libraries for numeric computation</vt:lpstr>
      <vt:lpstr>Singular Value Decomposition</vt:lpstr>
      <vt:lpstr>Linear regression</vt:lpstr>
      <vt:lpstr>Optimization: function definitions</vt:lpstr>
      <vt:lpstr>Optimization</vt:lpstr>
      <vt:lpstr>Ordinary differential equations</vt:lpstr>
      <vt:lpstr>Jacobian for equations</vt:lpstr>
      <vt:lpstr>Integrate ODEs</vt:lpstr>
      <vt:lpstr>Signal processing</vt:lpstr>
      <vt:lpstr>Original signal</vt:lpstr>
      <vt:lpstr>Create highpass filter</vt:lpstr>
      <vt:lpstr>Filter signal</vt:lpstr>
      <vt:lpstr>Filtered signal</vt:lpstr>
      <vt:lpstr>Matplotlib</vt:lpstr>
      <vt:lpstr>And some matplotlib…</vt:lpstr>
      <vt:lpstr>Simple line plot</vt:lpstr>
      <vt:lpstr>Axis labels, annotation</vt:lpstr>
      <vt:lpstr>Multiple functions on line plot</vt:lpstr>
      <vt:lpstr>Complete line plot</vt:lpstr>
      <vt:lpstr>Histogram</vt:lpstr>
      <vt:lpstr>Line plot on histogram</vt:lpstr>
      <vt:lpstr>Heat map data</vt:lpstr>
      <vt:lpstr>Heat map plot</vt:lpstr>
      <vt:lpstr>3D surface plot I</vt:lpstr>
      <vt:lpstr>3D surface plot II</vt:lpstr>
      <vt:lpstr>References</vt:lpstr>
      <vt:lpstr>Sympy</vt:lpstr>
      <vt:lpstr>Introduction</vt:lpstr>
      <vt:lpstr>Defining symbols</vt:lpstr>
      <vt:lpstr>Solving equations</vt:lpstr>
      <vt:lpstr>Eigenvalues, eigenvectors</vt:lpstr>
      <vt:lpstr>Derivatives</vt:lpstr>
      <vt:lpstr>Integration</vt:lpstr>
      <vt:lpstr>Limits and series expansion</vt:lpstr>
      <vt:lpstr>Expression representation</vt:lpstr>
      <vt:lpstr>Parts of expressions</vt:lpstr>
      <vt:lpstr>Expression manipulation</vt:lpstr>
      <vt:lpstr>Further reading</vt:lpstr>
      <vt:lpstr>HDF5: PyTables &amp; h5py</vt:lpstr>
      <vt:lpstr>HDF5: what is it?</vt:lpstr>
      <vt:lpstr>HDF5 data</vt:lpstr>
      <vt:lpstr>HDF5 storage</vt:lpstr>
      <vt:lpstr>HDF5: how to use it?</vt:lpstr>
      <vt:lpstr>Importing modules</vt:lpstr>
      <vt:lpstr>PyTables: open &amp; close HDF5 file</vt:lpstr>
      <vt:lpstr>PyTables: creating a group</vt:lpstr>
      <vt:lpstr>PyTables: adding an array</vt:lpstr>
      <vt:lpstr>PyTables: adding an 2D array</vt:lpstr>
      <vt:lpstr>PyTables: reading an array </vt:lpstr>
      <vt:lpstr>PyTables: annotations</vt:lpstr>
      <vt:lpstr>PyTables: objects &amp; tables</vt:lpstr>
      <vt:lpstr>PyTabls: populate table</vt:lpstr>
      <vt:lpstr>PyTables: reading a table</vt:lpstr>
      <vt:lpstr>h5py: open &amp; close HDF5 file</vt:lpstr>
      <vt:lpstr>h5py: creating a group</vt:lpstr>
      <vt:lpstr>h5py: adding a dataset</vt:lpstr>
      <vt:lpstr>h5py: adding an 2D array</vt:lpstr>
      <vt:lpstr>h5py: annotations</vt:lpstr>
      <vt:lpstr>h5py: reading an array </vt:lpstr>
      <vt:lpstr>HDF5 command line utilities</vt:lpstr>
      <vt:lpstr>Bokeh</vt:lpstr>
      <vt:lpstr>What is it?</vt:lpstr>
      <vt:lpstr>Simple plot</vt:lpstr>
      <vt:lpstr>HTML file</vt:lpstr>
      <vt:lpstr>HTML file with widget</vt:lpstr>
      <vt:lpstr>Linked figures</vt:lpstr>
      <vt:lpstr>Linked brushing</vt:lpstr>
      <vt:lpstr>Hover tool</vt:lpstr>
      <vt:lpstr>Image &amp; video processing</vt:lpstr>
      <vt:lpstr>Image &amp; video processing</vt:lpstr>
      <vt:lpstr>Image restoration</vt:lpstr>
      <vt:lpstr>Segmentation</vt:lpstr>
      <vt:lpstr>Capturing video</vt:lpstr>
      <vt:lpstr>Reading/writing video</vt:lpstr>
      <vt:lpstr>Follow the ball: setup</vt:lpstr>
      <vt:lpstr>Follow the ball</vt:lpstr>
      <vt:lpstr>Further reading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Scientific Python</dc:title>
  <dc:creator>Geert Jan Bex</dc:creator>
  <cp:lastModifiedBy>Geert Jan Bex</cp:lastModifiedBy>
  <cp:revision>39</cp:revision>
  <dcterms:created xsi:type="dcterms:W3CDTF">2019-11-07T15:31:23Z</dcterms:created>
  <dcterms:modified xsi:type="dcterms:W3CDTF">2021-06-22T16:47:34Z</dcterms:modified>
</cp:coreProperties>
</file>