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5"/>
  </p:notesMasterIdLst>
  <p:sldIdLst>
    <p:sldId id="256" r:id="rId2"/>
    <p:sldId id="350" r:id="rId3"/>
    <p:sldId id="351" r:id="rId4"/>
    <p:sldId id="348" r:id="rId5"/>
    <p:sldId id="349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58" r:id="rId70"/>
    <p:sldId id="352" r:id="rId71"/>
    <p:sldId id="353" r:id="rId72"/>
    <p:sldId id="354" r:id="rId73"/>
    <p:sldId id="357" r:id="rId74"/>
    <p:sldId id="355" r:id="rId75"/>
    <p:sldId id="356" r:id="rId76"/>
    <p:sldId id="330" r:id="rId77"/>
    <p:sldId id="320" r:id="rId78"/>
    <p:sldId id="321" r:id="rId79"/>
    <p:sldId id="322" r:id="rId80"/>
    <p:sldId id="323" r:id="rId81"/>
    <p:sldId id="324" r:id="rId82"/>
    <p:sldId id="328" r:id="rId83"/>
    <p:sldId id="325" r:id="rId84"/>
    <p:sldId id="326" r:id="rId85"/>
    <p:sldId id="327" r:id="rId86"/>
    <p:sldId id="329" r:id="rId87"/>
    <p:sldId id="331" r:id="rId88"/>
    <p:sldId id="332" r:id="rId89"/>
    <p:sldId id="333" r:id="rId90"/>
    <p:sldId id="334" r:id="rId91"/>
    <p:sldId id="335" r:id="rId92"/>
    <p:sldId id="336" r:id="rId93"/>
    <p:sldId id="337" r:id="rId94"/>
    <p:sldId id="338" r:id="rId95"/>
    <p:sldId id="339" r:id="rId96"/>
    <p:sldId id="340" r:id="rId97"/>
    <p:sldId id="341" r:id="rId98"/>
    <p:sldId id="342" r:id="rId99"/>
    <p:sldId id="343" r:id="rId100"/>
    <p:sldId id="344" r:id="rId101"/>
    <p:sldId id="345" r:id="rId102"/>
    <p:sldId id="346" r:id="rId103"/>
    <p:sldId id="347" r:id="rId10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D46DF48-D749-4A85-82E4-376E648194FB}">
          <p14:sldIdLst>
            <p14:sldId id="256"/>
            <p14:sldId id="350"/>
            <p14:sldId id="351"/>
            <p14:sldId id="348"/>
            <p14:sldId id="349"/>
          </p14:sldIdLst>
        </p14:section>
        <p14:section name="numpy" id="{0ABF6D5A-1E58-4600-AE45-538E8F3A850B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cipy" id="{2BFE4CBE-B0F9-4FF9-B06C-4190F5D0A8AE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matplotlib" id="{F403613D-8C13-4CDF-B6A0-431E438689C2}">
          <p14:sldIdLst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</p14:sldIdLst>
        </p14:section>
        <p14:section name="sympy" id="{891A720C-B16A-48AD-AF97-823F2A124362}">
          <p14:sldIdLst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HDF5" id="{DED9C11B-28E7-49E5-B16A-009E9F2C22D8}">
          <p14:sldIdLst>
            <p14:sldId id="315"/>
            <p14:sldId id="316"/>
            <p14:sldId id="317"/>
            <p14:sldId id="318"/>
            <p14:sldId id="319"/>
            <p14:sldId id="358"/>
            <p14:sldId id="352"/>
            <p14:sldId id="353"/>
            <p14:sldId id="354"/>
            <p14:sldId id="357"/>
            <p14:sldId id="355"/>
            <p14:sldId id="356"/>
            <p14:sldId id="330"/>
            <p14:sldId id="320"/>
            <p14:sldId id="321"/>
            <p14:sldId id="322"/>
            <p14:sldId id="323"/>
            <p14:sldId id="324"/>
            <p14:sldId id="328"/>
            <p14:sldId id="325"/>
            <p14:sldId id="326"/>
            <p14:sldId id="327"/>
            <p14:sldId id="329"/>
          </p14:sldIdLst>
        </p14:section>
        <p14:section name="Bokeh" id="{22F7CFE4-471A-46E1-B56F-941AA410093A}">
          <p14:sldIdLst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</p14:sldIdLst>
        </p14:section>
        <p14:section name="scikit-image &amp; OpenCV" id="{9AE95759-AB76-41D4-AD63-776D3CBA133E}">
          <p14:sldIdLst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23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A79FE-F917-4C87-AD83-0AC7A6FA25F7}" type="datetimeFigureOut">
              <a:rPr lang="en-US" smtClean="0"/>
              <a:t>2021-12-13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E54D0-57AA-4B0A-9870-489EE29B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67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50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2021-12-13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5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2021-12-13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82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2021-12-13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2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2021-12-13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2021-12-13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02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2021-12-13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51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2021-12-13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0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2021-12-13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8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2021-12-13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1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2021-12-13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81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2021-12-13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F3255-C76E-4FA3-812C-0AAA4654139A}" type="datetimeFigureOut">
              <a:rPr lang="en-US" smtClean="0"/>
              <a:t>2021-12-13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7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29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4.x/d6/d00/tutorial_py_root.html" TargetMode="External"/><Relationship Id="rId2" Type="http://schemas.openxmlformats.org/officeDocument/2006/relationships/hyperlink" Target="http://scikit-image.org/docs/0.18.x/user_guide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2qouLp2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mathesaurus.sourceforge.net/matlab-numpy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Birdsong" TargetMode="External"/><Relationship Id="rId2" Type="http://schemas.openxmlformats.org/officeDocument/2006/relationships/hyperlink" Target="https://github.com/gjbex/Scientific-Python/tree/master/source-code/numpy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matplotlib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lor-blindness.com/coblis-color-blindness-simulator/" TargetMode="External"/><Relationship Id="rId2" Type="http://schemas.openxmlformats.org/officeDocument/2006/relationships/hyperlink" Target="http://colorbrewer2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thon-graph-gallery.com/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sympy" TargetMode="Externa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8.w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Scientific-Python/tree/master/source-code/numpy" TargetMode="External"/><Relationship Id="rId2" Type="http://schemas.openxmlformats.org/officeDocument/2006/relationships/hyperlink" Target="https://github.com/gjbex/Scientific-Python/tree/master/source-code/matrices" TargetMode="Externa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0.w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peerj.com/articles/cs-103/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hdf5" TargetMode="Externa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bokeh" TargetMode="Externa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Python/image-processing" TargetMode="Externa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Scientific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0697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using </a:t>
            </a:r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4087885" y="1685708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1.0, (n, n))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a @ b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873549" y="1723030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783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Python/</a:t>
                      </a:r>
                      <a:r>
                        <a:rPr lang="en-US" dirty="0" err="1"/>
                        <a:t>numpy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0.077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9048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762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Reading/writing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my_video.avi</a:t>
            </a:r>
          </a:p>
          <a:p>
            <a:endParaRPr lang="en-US" dirty="0"/>
          </a:p>
          <a:p>
            <a:r>
              <a:rPr lang="en-US" dirty="0"/>
              <a:t>Writing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my_video.avi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42961"/>
            <a:ext cx="75711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capture = cv2.VideoCapture('my_video.avi')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462075"/>
            <a:ext cx="7571184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fourcc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cv2.VideoWriter_fourcc(*'XVID')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writer = cv2.VideoWriter('my_video.avi',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fourcc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frames_per_second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(width, height))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frame in frames: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writer.write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(frame)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writer.release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248128" y="2770654"/>
            <a:ext cx="2342454" cy="719026"/>
            <a:chOff x="2835658" y="3573016"/>
            <a:chExt cx="2342454" cy="719026"/>
          </a:xfrm>
        </p:grpSpPr>
        <p:sp>
          <p:nvSpPr>
            <p:cNvPr id="8" name="TextBox 7"/>
            <p:cNvSpPr txBox="1"/>
            <p:nvPr/>
          </p:nvSpPr>
          <p:spPr>
            <a:xfrm>
              <a:off x="3563888" y="3573016"/>
              <a:ext cx="16142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video encoding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2835658" y="3757682"/>
              <a:ext cx="728230" cy="5343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541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the ball: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Hue histogram of ROI (region of interest)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96304"/>
            <a:ext cx="7571184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status, frame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track_window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(x, y, width, height)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hsv_frame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cv2.cvtColor(frame, cv2.COLOR_BGR2HSV)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mask = cv2.inRange(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hsv_frame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min_hue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 50,  50)),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255, 255)))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cv2.calcHist([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hsv_frame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[0],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mask,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[0,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cv2.normalize(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0, 255,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cv2.NORM_MINMAX)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47528" y="5210186"/>
            <a:ext cx="3766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HSV = Hue, Saturation, Value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143672" y="5631829"/>
            <a:ext cx="2533268" cy="788474"/>
            <a:chOff x="3339714" y="3246207"/>
            <a:chExt cx="2533268" cy="788474"/>
          </a:xfrm>
        </p:grpSpPr>
        <p:sp>
          <p:nvSpPr>
            <p:cNvPr id="9" name="TextBox 8"/>
            <p:cNvSpPr txBox="1"/>
            <p:nvPr/>
          </p:nvSpPr>
          <p:spPr>
            <a:xfrm>
              <a:off x="3563888" y="3573016"/>
              <a:ext cx="230909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determines color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339714" y="3246207"/>
              <a:ext cx="224174" cy="55764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666428" y="3520440"/>
            <a:ext cx="2873581" cy="707886"/>
            <a:chOff x="2420845" y="3573016"/>
            <a:chExt cx="2873581" cy="707886"/>
          </a:xfrm>
        </p:grpSpPr>
        <p:sp>
          <p:nvSpPr>
            <p:cNvPr id="13" name="TextBox 12"/>
            <p:cNvSpPr txBox="1"/>
            <p:nvPr/>
          </p:nvSpPr>
          <p:spPr>
            <a:xfrm>
              <a:off x="3563888" y="3573016"/>
              <a:ext cx="1730538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only histogram</a:t>
              </a:r>
              <a:br>
                <a:rPr lang="en-US" sz="2000" dirty="0"/>
              </a:br>
              <a:r>
                <a:rPr lang="en-US" sz="2000" dirty="0"/>
                <a:t>for hue on ROI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420845" y="3926959"/>
              <a:ext cx="1143043" cy="25272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511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the ball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frames and update track window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756757" y="2289386"/>
            <a:ext cx="8435280" cy="3139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termin_cond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(cv2.TERM_CRITERIA_EPS |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cv2.TERM_CRITERIA_COUNT,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iterations, pixels)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status, frame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cv2.cvtColor(frame, cv2.COLOR_BGR2HSV)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back_proj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cv2.calcBackProject([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[0],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[0,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1)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status,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track_window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cv2.meanShift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back_proj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track_window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termin_cond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endParaRPr lang="en-US" dirty="0"/>
          </a:p>
        </p:txBody>
      </p:sp>
      <p:pic>
        <p:nvPicPr>
          <p:cNvPr id="7" name="ball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415173" y="4928031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7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 depends on</a:t>
            </a:r>
            <a:br>
              <a:rPr lang="en-US" dirty="0"/>
            </a:br>
            <a:r>
              <a:rPr lang="en-US" dirty="0"/>
              <a:t>           </a:t>
            </a:r>
            <a:r>
              <a:rPr lang="en-US" i="1" dirty="0">
                <a:solidFill>
                  <a:srgbClr val="C00000"/>
                </a:solidFill>
              </a:rPr>
              <a:t>understanding algorithms!</a:t>
            </a:r>
          </a:p>
          <a:p>
            <a:r>
              <a:rPr lang="en-US" dirty="0"/>
              <a:t>Many things to explore</a:t>
            </a:r>
          </a:p>
          <a:p>
            <a:r>
              <a:rPr lang="en-US" dirty="0"/>
              <a:t>Check out</a:t>
            </a:r>
          </a:p>
          <a:p>
            <a:pPr lvl="1"/>
            <a:r>
              <a:rPr lang="en-US" sz="2000" dirty="0">
                <a:hlinkClick r:id="rId2"/>
              </a:rPr>
              <a:t>http://scikit-image.org/docs/0.18.x/user_guide.html</a:t>
            </a:r>
            <a:r>
              <a:rPr lang="en-US" sz="2000" dirty="0"/>
              <a:t> </a:t>
            </a:r>
            <a:endParaRPr lang="en-US" dirty="0"/>
          </a:p>
          <a:p>
            <a:pPr lvl="1"/>
            <a:r>
              <a:rPr lang="en-US" sz="2000" dirty="0">
                <a:hlinkClick r:id="rId3"/>
              </a:rPr>
              <a:t>https://docs.opencv.org/4.x/d6/d00/tutorial_py_root.html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933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2071661" y="4240629"/>
            <a:ext cx="6909352" cy="1633707"/>
            <a:chOff x="547661" y="4395677"/>
            <a:chExt cx="6909352" cy="1633707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395677"/>
              <a:ext cx="4109149" cy="574323"/>
              <a:chOff x="1475656" y="4170361"/>
              <a:chExt cx="4109149" cy="574323"/>
            </a:xfrm>
            <a:grpFill/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4170361"/>
                <a:ext cx="338906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355027"/>
                <a:ext cx="720080" cy="389657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724802"/>
              <a:ext cx="4109149" cy="369332"/>
              <a:chOff x="1475656" y="3716690"/>
              <a:chExt cx="4109149" cy="369332"/>
            </a:xfrm>
            <a:grpFill/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716690"/>
                <a:ext cx="338906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 flipV="1">
                <a:off x="1475656" y="3831325"/>
                <a:ext cx="720080" cy="70031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009196"/>
              <a:ext cx="4168986" cy="414063"/>
              <a:chOff x="611560" y="3497028"/>
              <a:chExt cx="4168986" cy="414063"/>
            </a:xfrm>
            <a:grpFill/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541759"/>
                <a:ext cx="258481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497028"/>
                <a:ext cx="1584176" cy="229397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320337"/>
              <a:ext cx="3443711" cy="709047"/>
              <a:chOff x="1403648" y="3376121"/>
              <a:chExt cx="3443711" cy="709047"/>
            </a:xfrm>
            <a:grpFill/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438837"/>
                <a:ext cx="2651623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"empty" array</a:t>
                </a:r>
                <a:br>
                  <a:rPr lang="en-US" dirty="0"/>
                </a:br>
                <a:r>
                  <a:rPr lang="en-US" dirty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376121"/>
                <a:ext cx="792088" cy="385882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2112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084334" y="2285400"/>
            <a:ext cx="6684355" cy="1354970"/>
            <a:chOff x="560333" y="2285399"/>
            <a:chExt cx="6684355" cy="1354970"/>
          </a:xfrm>
          <a:solidFill>
            <a:schemeClr val="bg1">
              <a:lumMod val="85000"/>
            </a:schemeClr>
          </a:solidFill>
        </p:grpSpPr>
        <p:sp>
          <p:nvSpPr>
            <p:cNvPr id="24" name="TextBox 23"/>
            <p:cNvSpPr txBox="1"/>
            <p:nvPr/>
          </p:nvSpPr>
          <p:spPr>
            <a:xfrm>
              <a:off x="560333" y="2563879"/>
              <a:ext cx="2901879" cy="92333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93687" y="2285399"/>
              <a:ext cx="4165631" cy="648072"/>
              <a:chOff x="1008806" y="4303364"/>
              <a:chExt cx="4165631" cy="648072"/>
            </a:xfrm>
            <a:grpFill/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4303364"/>
                <a:ext cx="297870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1008806" y="4488030"/>
                <a:ext cx="1186930" cy="463406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3" y="2639719"/>
              <a:ext cx="4359525" cy="369332"/>
              <a:chOff x="1475657" y="3874888"/>
              <a:chExt cx="3775164" cy="369332"/>
            </a:xfrm>
            <a:grpFill/>
          </p:grpSpPr>
          <p:sp>
            <p:nvSpPr>
              <p:cNvPr id="29" name="TextBox 28"/>
              <p:cNvSpPr txBox="1"/>
              <p:nvPr/>
            </p:nvSpPr>
            <p:spPr>
              <a:xfrm>
                <a:off x="2671392" y="3874888"/>
                <a:ext cx="257942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array, all 1.0</a:t>
                </a: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7" y="4059554"/>
                <a:ext cx="1195735" cy="9967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2850022"/>
              <a:ext cx="4400879" cy="790347"/>
              <a:chOff x="958928" y="3149087"/>
              <a:chExt cx="4400879" cy="790347"/>
            </a:xfrm>
            <a:grpFill/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293103"/>
                <a:ext cx="3164071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"empty" array</a:t>
                </a:r>
                <a:br>
                  <a:rPr lang="en-US" dirty="0"/>
                </a:br>
                <a:r>
                  <a:rPr lang="en-US" dirty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149087"/>
                <a:ext cx="1236808" cy="467182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4799857" y="1198494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1775520" y="6143153"/>
            <a:ext cx="572951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Default type: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sz="2400" dirty="0"/>
              <a:t> </a:t>
            </a:r>
            <a:r>
              <a:rPr lang="en-US" sz="2400" dirty="0">
                <a:sym typeface="Symbol"/>
              </a:rPr>
              <a:t></a:t>
            </a:r>
            <a:r>
              <a:rPr lang="en-US" sz="2400" dirty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937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2071662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array, elements </a:t>
                </a:r>
                <a:r>
                  <a:rPr lang="en-US" i="1" dirty="0"/>
                  <a:t>x</a:t>
                </a:r>
                <a:br>
                  <a:rPr lang="en-US" dirty="0"/>
                </a:br>
                <a:r>
                  <a:rPr lang="en-US" dirty="0"/>
                  <a:t>randomly drawn from  uniform</a:t>
                </a:r>
                <a:br>
                  <a:rPr lang="en-US" dirty="0"/>
                </a:br>
                <a:r>
                  <a:rPr lang="en-US" dirty="0"/>
                  <a:t>distribution such that </a:t>
                </a:r>
                <a:r>
                  <a:rPr lang="en-US" i="1" dirty="0"/>
                  <a:t>x</a:t>
                </a:r>
                <a:r>
                  <a:rPr lang="en-US" dirty="0"/>
                  <a:t> </a:t>
                </a:r>
                <a:r>
                  <a:rPr lang="en-US" dirty="0">
                    <a:sym typeface="Symbol"/>
                  </a:rPr>
                  <a:t></a:t>
                </a:r>
                <a:r>
                  <a:rPr lang="en-US" dirty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2063552" y="3491717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 from a Python</a:t>
                </a:r>
                <a:br>
                  <a:rPr lang="en-US" dirty="0"/>
                </a:br>
                <a:r>
                  <a:rPr lang="en-US" dirty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2063552" y="5075893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1.2 2.3 3.4</a:t>
              </a:r>
            </a:p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4.5 5.6 6.7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</a:t>
                </a:r>
                <a:br>
                  <a:rPr lang="en-US" dirty="0"/>
                </a:br>
                <a:r>
                  <a:rPr lang="en-US" dirty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61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2071661" y="1556793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8-element array, first element -1.0,</a:t>
                </a:r>
              </a:p>
              <a:p>
                <a:r>
                  <a:rPr lang="en-US" dirty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2063552" y="4027133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9-element array, first element -1.0,</a:t>
                </a:r>
              </a:p>
              <a:p>
                <a:r>
                  <a:rPr lang="en-US" dirty="0"/>
                  <a:t>last element 1.0, determine step  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1933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-1.  -0.75  -0.5  -0.25  0.  0.25  0.5  0.75 ]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19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-1.  -0.75  -0.5  -0.25  0.  0.25  0.5  0.75  1. 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538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14116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Integers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/>
              <a:t> on 32-bit,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/>
              <a:t> on 64-bit architecture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np.uint</a:t>
            </a:r>
            <a:r>
              <a:rPr lang="en-US" i="1" dirty="0"/>
              <a:t>&lt;n&gt;</a:t>
            </a:r>
            <a:r>
              <a:rPr lang="en-US" dirty="0"/>
              <a:t> for unsigned integers)</a:t>
            </a:r>
          </a:p>
          <a:p>
            <a:r>
              <a:rPr lang="en-US" dirty="0"/>
              <a:t>Floating point numbers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np.float16, p.float32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np.float128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/>
              <a:t>, i.e., double precision</a:t>
            </a:r>
          </a:p>
          <a:p>
            <a:r>
              <a:rPr lang="en-US" dirty="0"/>
              <a:t>Complex numbers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np.complex256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/>
              <a:t>, i.e., double precision</a:t>
            </a:r>
          </a:p>
          <a:p>
            <a:r>
              <a:rPr lang="en-US" dirty="0"/>
              <a:t>Boolean values: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np.bool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Characters/strings: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446220" y="5549936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9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8841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/>
              <a:t>Array dimensions, strides</a:t>
            </a:r>
          </a:p>
          <a:p>
            <a:endParaRPr lang="en-US" dirty="0"/>
          </a:p>
          <a:p>
            <a:r>
              <a:rPr lang="en-US" dirty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2245346" y="3498093"/>
            <a:ext cx="5232741" cy="576064"/>
            <a:chOff x="721345" y="3789040"/>
            <a:chExt cx="5232741" cy="57606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  <a:grpFill/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5.0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2245346" y="4555975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56041" y="4869160"/>
            <a:ext cx="359649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Implicit conversion of</a:t>
            </a:r>
            <a:br>
              <a:rPr lang="en-US" sz="2800" dirty="0"/>
            </a:br>
            <a:r>
              <a:rPr lang="en-US" sz="2800" dirty="0"/>
              <a:t>tuple 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279577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9577" y="2487281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(2, 3)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  <p:sp>
        <p:nvSpPr>
          <p:cNvPr id="15" name="TextBox 14"/>
          <p:cNvSpPr txBox="1"/>
          <p:nvPr/>
        </p:nvSpPr>
        <p:spPr>
          <a:xfrm>
            <a:off x="6344406" y="2483445"/>
            <a:ext cx="299195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a.strides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(24, 8)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8754736" y="2846794"/>
            <a:ext cx="1346972" cy="934296"/>
            <a:chOff x="7230736" y="2996425"/>
            <a:chExt cx="1346972" cy="934296"/>
          </a:xfrm>
        </p:grpSpPr>
        <p:sp>
          <p:nvSpPr>
            <p:cNvPr id="16" name="TextBox 15"/>
            <p:cNvSpPr txBox="1"/>
            <p:nvPr/>
          </p:nvSpPr>
          <p:spPr>
            <a:xfrm>
              <a:off x="7230736" y="3284390"/>
              <a:ext cx="13469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nr</a:t>
              </a:r>
              <a:r>
                <a:rPr lang="en-US" dirty="0"/>
                <a:t>. bytes to</a:t>
              </a:r>
              <a:br>
                <a:rPr lang="en-US" dirty="0"/>
              </a:br>
              <a:r>
                <a:rPr lang="en-US" dirty="0"/>
                <a:t>next column</a:t>
              </a:r>
            </a:p>
          </p:txBody>
        </p:sp>
        <p:cxnSp>
          <p:nvCxnSpPr>
            <p:cNvPr id="18" name="Straight Arrow Connector 17"/>
            <p:cNvCxnSpPr>
              <a:stCxn id="16" idx="0"/>
            </p:cNvCxnSpPr>
            <p:nvPr/>
          </p:nvCxnSpPr>
          <p:spPr>
            <a:xfrm flipH="1" flipV="1">
              <a:off x="7524328" y="2996425"/>
              <a:ext cx="379894" cy="28796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238624" y="1551513"/>
            <a:ext cx="1260281" cy="935768"/>
            <a:chOff x="5714623" y="1701144"/>
            <a:chExt cx="1260281" cy="935768"/>
          </a:xfrm>
        </p:grpSpPr>
        <p:sp>
          <p:nvSpPr>
            <p:cNvPr id="5" name="TextBox 4"/>
            <p:cNvSpPr txBox="1"/>
            <p:nvPr/>
          </p:nvSpPr>
          <p:spPr>
            <a:xfrm>
              <a:off x="5714623" y="1701144"/>
              <a:ext cx="12602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nr</a:t>
              </a:r>
              <a:r>
                <a:rPr lang="en-US" dirty="0"/>
                <a:t>. bytes to</a:t>
              </a:r>
              <a:br>
                <a:rPr lang="en-US" dirty="0"/>
              </a:br>
              <a:r>
                <a:rPr lang="en-US" dirty="0"/>
                <a:t>next row</a:t>
              </a:r>
            </a:p>
          </p:txBody>
        </p:sp>
        <p:cxnSp>
          <p:nvCxnSpPr>
            <p:cNvPr id="20" name="Straight Arrow Connector 19"/>
            <p:cNvCxnSpPr>
              <a:stCxn id="5" idx="2"/>
            </p:cNvCxnSpPr>
            <p:nvPr/>
          </p:nvCxnSpPr>
          <p:spPr>
            <a:xfrm>
              <a:off x="6344764" y="2347475"/>
              <a:ext cx="459484" cy="2894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394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919536" y="5661248"/>
            <a:ext cx="4641376" cy="1008112"/>
            <a:chOff x="395536" y="5661248"/>
            <a:chExt cx="4641376" cy="1008112"/>
          </a:xfrm>
        </p:grpSpPr>
        <p:sp>
          <p:nvSpPr>
            <p:cNvPr id="7" name="Rectangle 6"/>
            <p:cNvSpPr/>
            <p:nvPr/>
          </p:nvSpPr>
          <p:spPr>
            <a:xfrm>
              <a:off x="395536" y="5661248"/>
              <a:ext cx="4641376" cy="1008112"/>
            </a:xfrm>
            <a:prstGeom prst="rect">
              <a:avLst/>
            </a:prstGeom>
            <a:solidFill>
              <a:srgbClr val="C00000">
                <a:alpha val="25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5536" y="5661248"/>
              <a:ext cx="305481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cfr</a:t>
              </a:r>
              <a:r>
                <a:rPr lang="en-US" sz="2800" dirty="0"/>
                <a:t>. list slicing, but…</a:t>
              </a:r>
              <a:endParaRPr lang="nl-BE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8841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/>
              <a:t>Second column</a:t>
            </a:r>
          </a:p>
          <a:p>
            <a:endParaRPr lang="en-US" dirty="0"/>
          </a:p>
          <a:p>
            <a:r>
              <a:rPr lang="en-US" dirty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13298" y="3514719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13298" y="4747169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47529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7528" y="2437408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88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88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727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6888088" y="4530167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1   2   3   4   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6   1   0   9  10 ]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[ 16  17  18  19  20 ]]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6888088" y="1340769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1   2   3   4   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6   7   8   9  10 ]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[ 16  17  18  19  20 ]]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20988" y="6021288"/>
            <a:ext cx="463992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      array slicing does </a:t>
            </a:r>
            <a:r>
              <a:rPr lang="en-US" sz="2800" b="1" i="1" dirty="0">
                <a:solidFill>
                  <a:srgbClr val="C00000"/>
                </a:solidFill>
              </a:rPr>
              <a:t>not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copy!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32748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Fancy indexing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8841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/>
              <a:t>Conditional indexing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Conditional assignment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47528" y="1556792"/>
            <a:ext cx="691276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(1, 10,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=np.int).reshape(3, 3)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7528" y="2520534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a[a % 2 == 1] =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9083561" y="1554525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1   2   3 ]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4   5   6 ]</a:t>
            </a:r>
            <a:b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7   8   9 ]]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080794" y="2793702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0   2   0 ]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4   0   6 ]</a:t>
            </a:r>
            <a:b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0   8   0 ]]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228351" y="2815649"/>
            <a:ext cx="3289575" cy="903005"/>
            <a:chOff x="755576" y="2952808"/>
            <a:chExt cx="3289575" cy="903005"/>
          </a:xfrm>
        </p:grpSpPr>
        <p:sp>
          <p:nvSpPr>
            <p:cNvPr id="4" name="Left Brace 3"/>
            <p:cNvSpPr/>
            <p:nvPr/>
          </p:nvSpPr>
          <p:spPr>
            <a:xfrm rot="16200000">
              <a:off x="1309568" y="2398816"/>
              <a:ext cx="188160" cy="1296144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51720" y="3486481"/>
              <a:ext cx="19934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 </a:t>
              </a:r>
              <a:r>
                <a:rPr lang="en-US" dirty="0">
                  <a:sym typeface="Symbol" panose="05050102010706020507" pitchFamily="18" charset="2"/>
                </a:rPr>
                <a:t></a:t>
              </a:r>
              <a:r>
                <a:rPr lang="en-US" dirty="0"/>
                <a:t> 3 Boolean array</a:t>
              </a:r>
            </a:p>
          </p:txBody>
        </p:sp>
        <p:cxnSp>
          <p:nvCxnSpPr>
            <p:cNvPr id="8" name="Straight Arrow Connector 7"/>
            <p:cNvCxnSpPr>
              <a:stCxn id="6" idx="1"/>
              <a:endCxn id="4" idx="1"/>
            </p:cNvCxnSpPr>
            <p:nvPr/>
          </p:nvCxnSpPr>
          <p:spPr>
            <a:xfrm flipH="1" flipV="1">
              <a:off x="1403648" y="3140968"/>
              <a:ext cx="648072" cy="53017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1847528" y="4680666"/>
            <a:ext cx="324036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np.where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 &gt; 0, 1, -1)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166714" y="4963183"/>
            <a:ext cx="3289575" cy="903005"/>
            <a:chOff x="755576" y="2952808"/>
            <a:chExt cx="3289575" cy="903005"/>
          </a:xfrm>
        </p:grpSpPr>
        <p:sp>
          <p:nvSpPr>
            <p:cNvPr id="16" name="Left Brace 15"/>
            <p:cNvSpPr/>
            <p:nvPr/>
          </p:nvSpPr>
          <p:spPr>
            <a:xfrm rot="16200000">
              <a:off x="1029330" y="2679054"/>
              <a:ext cx="149532" cy="697039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51720" y="3486481"/>
              <a:ext cx="19934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 </a:t>
              </a:r>
              <a:r>
                <a:rPr lang="en-US" dirty="0">
                  <a:sym typeface="Symbol" panose="05050102010706020507" pitchFamily="18" charset="2"/>
                </a:rPr>
                <a:t></a:t>
              </a:r>
              <a:r>
                <a:rPr lang="en-US" dirty="0"/>
                <a:t> 3 Boolean array</a:t>
              </a:r>
            </a:p>
          </p:txBody>
        </p:sp>
        <p:cxnSp>
          <p:nvCxnSpPr>
            <p:cNvPr id="19" name="Straight Arrow Connector 18"/>
            <p:cNvCxnSpPr>
              <a:stCxn id="18" idx="1"/>
              <a:endCxn id="16" idx="1"/>
            </p:cNvCxnSpPr>
            <p:nvPr/>
          </p:nvCxnSpPr>
          <p:spPr>
            <a:xfrm flipH="1" flipV="1">
              <a:off x="1104097" y="3102340"/>
              <a:ext cx="947623" cy="56880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9080794" y="4946031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-1   1  -1 ]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1  -1   1 ]</a:t>
            </a:r>
            <a:b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-1   1  -1 ]]</a:t>
            </a:r>
          </a:p>
        </p:txBody>
      </p:sp>
    </p:spTree>
    <p:extLst>
      <p:ext uri="{BB962C8B-B14F-4D97-AF65-F5344CB8AC3E}">
        <p14:creationId xmlns:p14="http://schemas.microsoft.com/office/powerpoint/2010/main" val="290907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21" grpId="0" animBg="1"/>
      <p:bldP spid="14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Element-wise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Matrix product</a:t>
            </a:r>
          </a:p>
          <a:p>
            <a:endParaRPr lang="en-US" dirty="0"/>
          </a:p>
          <a:p>
            <a:pPr lvl="1"/>
            <a:r>
              <a:rPr lang="en-US" dirty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2255738" y="3621743"/>
            <a:ext cx="8892368" cy="923330"/>
            <a:chOff x="731737" y="3933056"/>
            <a:chExt cx="8892368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103825" y="4086923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 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2.5 ]]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279576" y="5040706"/>
            <a:ext cx="8868530" cy="646331"/>
            <a:chOff x="755576" y="5641814"/>
            <a:chExt cx="886853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03826" y="5641814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4.5 ]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14.5 ]]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79576" y="2091063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10600" y="2086817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[[ 4.   6.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[ 7.   8. ]]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2279576" y="6089403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272865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600037"/>
            <a:ext cx="8229600" cy="3526126"/>
          </a:xfrm>
        </p:spPr>
        <p:txBody>
          <a:bodyPr>
            <a:normAutofit/>
          </a:bodyPr>
          <a:lstStyle/>
          <a:p>
            <a:r>
              <a:rPr lang="en-US" dirty="0"/>
              <a:t>Avoid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</a:t>
            </a:r>
          </a:p>
          <a:p>
            <a:endParaRPr lang="en-US" dirty="0"/>
          </a:p>
          <a:p>
            <a:r>
              <a:rPr lang="en-US" dirty="0"/>
              <a:t>Other functions: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/>
              <a:t>, …,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/>
              <a:t>, …,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45346" y="1700809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5737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79577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976321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140 </a:t>
              </a:r>
              <a:r>
                <a:rPr lang="en-US" sz="2400" dirty="0">
                  <a:sym typeface="Symbol"/>
                </a:rPr>
                <a:t></a:t>
              </a:r>
              <a:r>
                <a:rPr lang="en-US" sz="2400" dirty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6.5 </a:t>
              </a:r>
              <a:r>
                <a:rPr lang="en-US" sz="2400" dirty="0">
                  <a:sym typeface="Symbol"/>
                </a:rPr>
                <a:t></a:t>
              </a:r>
              <a:r>
                <a:rPr lang="en-US" sz="2400" dirty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264353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289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8717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http://bit.ly/36VXTEZ </a:t>
            </a:r>
            <a:r>
              <a:rPr lang="en-US" sz="4000" dirty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487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has some linear algebra operations</a:t>
            </a:r>
          </a:p>
          <a:p>
            <a:pPr lvl="1"/>
            <a:r>
              <a:rPr lang="en-US" dirty="0"/>
              <a:t>matrix power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matrix  inverse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determinant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eigen</a:t>
            </a:r>
            <a:r>
              <a:rPr lang="en-US" dirty="0"/>
              <a:t>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2255738" y="2539412"/>
            <a:ext cx="8163703" cy="646331"/>
            <a:chOff x="731737" y="3784165"/>
            <a:chExt cx="8163703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31737" y="3933056"/>
              <a:ext cx="41282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np.linalg.matrix_power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(a, 3)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32040" y="3784165"/>
              <a:ext cx="3963400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85.  129.]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[ 172.  257.]]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255737" y="1351888"/>
            <a:ext cx="578447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255738" y="3322570"/>
            <a:ext cx="8160743" cy="646331"/>
            <a:chOff x="731737" y="3646765"/>
            <a:chExt cx="8160743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31737" y="3792522"/>
              <a:ext cx="41312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np.linalg.inv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32040" y="3646765"/>
              <a:ext cx="3960440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[[-0.71428571  0.42857143]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[ 0.57142857 -0.14285714]]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279578" y="4250337"/>
            <a:ext cx="8136903" cy="378624"/>
            <a:chOff x="755577" y="4715852"/>
            <a:chExt cx="8136903" cy="378624"/>
          </a:xfrm>
        </p:grpSpPr>
        <p:sp>
          <p:nvSpPr>
            <p:cNvPr id="9" name="TextBox 8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np.linalg.det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-7.0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279577" y="5129975"/>
            <a:ext cx="8136903" cy="378624"/>
            <a:chOff x="755577" y="4715852"/>
            <a:chExt cx="8136903" cy="378624"/>
          </a:xfrm>
        </p:grpSpPr>
        <p:sp>
          <p:nvSpPr>
            <p:cNvPr id="15" name="TextBox 14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np.linalg.eigvals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[-1.  7.]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397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versus copies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Reshape: different view on same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Some operations return copies,</a:t>
            </a:r>
            <a:br>
              <a:rPr lang="en-US" dirty="0"/>
            </a:br>
            <a:r>
              <a:rPr lang="en-US" dirty="0"/>
              <a:t>check documentation carefully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2279577" y="3258125"/>
            <a:ext cx="7850084" cy="369332"/>
            <a:chOff x="755577" y="3258125"/>
            <a:chExt cx="7850084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6157389" y="3258125"/>
              <a:ext cx="2448272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[ 1. 3. 4. 5.]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5577" y="3258125"/>
              <a:ext cx="42484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a.reshape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a.size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))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255737" y="2267579"/>
            <a:ext cx="7873924" cy="646332"/>
            <a:chOff x="731737" y="2267579"/>
            <a:chExt cx="7873924" cy="646332"/>
          </a:xfrm>
        </p:grpSpPr>
        <p:sp>
          <p:nvSpPr>
            <p:cNvPr id="5" name="TextBox 4"/>
            <p:cNvSpPr txBox="1"/>
            <p:nvPr/>
          </p:nvSpPr>
          <p:spPr>
            <a:xfrm>
              <a:off x="731737" y="2267580"/>
              <a:ext cx="4272312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([[1.0, 3.0],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[4.0, 5.0]])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57389" y="2267579"/>
              <a:ext cx="2448272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[[ 1.  3.]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5.]]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279577" y="3934159"/>
            <a:ext cx="424847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a[0, 0] = 13.0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928286" y="4006806"/>
            <a:ext cx="3200163" cy="646331"/>
            <a:chOff x="5404285" y="4006805"/>
            <a:chExt cx="3200163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6156176" y="4006805"/>
              <a:ext cx="2448272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[[ 13.  3.]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 4.  5.]]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04285" y="4087454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928286" y="4677352"/>
            <a:ext cx="3200163" cy="417124"/>
            <a:chOff x="5404285" y="4677352"/>
            <a:chExt cx="3200163" cy="417124"/>
          </a:xfrm>
        </p:grpSpPr>
        <p:sp>
          <p:nvSpPr>
            <p:cNvPr id="11" name="TextBox 10"/>
            <p:cNvSpPr txBox="1"/>
            <p:nvPr/>
          </p:nvSpPr>
          <p:spPr>
            <a:xfrm>
              <a:off x="6156176" y="4725144"/>
              <a:ext cx="2448272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[ 13. 3. 4. 5.]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04285" y="4677352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705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text file with 10</a:t>
            </a:r>
            <a:r>
              <a:rPr lang="en-US" baseline="30000" dirty="0"/>
              <a:t>9</a:t>
            </a:r>
            <a:r>
              <a:rPr lang="en-US" dirty="0"/>
              <a:t> 64-bit 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57 minutes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4.6 minutes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Reading binary file with  10</a:t>
            </a:r>
            <a:r>
              <a:rPr lang="en-US" baseline="30000" dirty="0"/>
              <a:t>9</a:t>
            </a:r>
            <a:r>
              <a:rPr lang="en-US" dirty="0"/>
              <a:t> 64-bit 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:                               </a:t>
            </a:r>
            <a:r>
              <a:rPr lang="en-US" dirty="0">
                <a:solidFill>
                  <a:srgbClr val="FF0000"/>
                </a:solidFill>
              </a:rPr>
              <a:t>8 seconds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8 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76288" y="3822140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All functions are equal, but…</a:t>
            </a:r>
          </a:p>
          <a:p>
            <a:pPr algn="ctr"/>
            <a:r>
              <a:rPr lang="en-US" sz="2400" dirty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999656" y="6021289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9372860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501700" y="262861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501700" y="3356325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9408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4719" y="2721190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241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Matlab</a:t>
            </a:r>
            <a:r>
              <a:rPr lang="en-US" dirty="0"/>
              <a:t>-like initialization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255738" y="3294489"/>
            <a:ext cx="8875142" cy="1334841"/>
            <a:chOff x="731737" y="3798544"/>
            <a:chExt cx="8875142" cy="1334841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086599" y="3798544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4.5 ]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14.5 ]]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55738" y="2257981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10600" y="211140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[[ 1.   3.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[ 4.   5. ]]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10600" y="4167754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85.  129.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[ 172.  257. ]]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255738" y="5503587"/>
            <a:ext cx="8875142" cy="923330"/>
            <a:chOff x="635890" y="3973225"/>
            <a:chExt cx="8875142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635890" y="3973225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('2.0; 4.0')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990752" y="4146781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[[ 14. ]]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 rot="20320667">
            <a:off x="2732598" y="2907275"/>
            <a:ext cx="3672408" cy="2160240"/>
            <a:chOff x="251520" y="1268760"/>
            <a:chExt cx="3672408" cy="2160240"/>
          </a:xfrm>
        </p:grpSpPr>
        <p:sp>
          <p:nvSpPr>
            <p:cNvPr id="7" name="TextBox 6"/>
            <p:cNvSpPr txBox="1"/>
            <p:nvPr/>
          </p:nvSpPr>
          <p:spPr>
            <a:xfrm>
              <a:off x="251520" y="1268760"/>
              <a:ext cx="3666388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>
                  <a:solidFill>
                    <a:srgbClr val="C00000"/>
                  </a:solidFill>
                </a:rPr>
                <a:t>Don't use,</a:t>
              </a:r>
            </a:p>
            <a:p>
              <a:r>
                <a:rPr lang="en-US" sz="6600" dirty="0">
                  <a:solidFill>
                    <a:srgbClr val="C00000"/>
                  </a:solidFill>
                </a:rPr>
                <a:t>confusing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1520" y="1268760"/>
              <a:ext cx="3672408" cy="2160240"/>
            </a:xfrm>
            <a:prstGeom prst="roundRect">
              <a:avLst/>
            </a:prstGeom>
            <a:solidFill>
              <a:srgbClr val="C00000">
                <a:alpha val="29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653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for MATLAB users</a:t>
            </a:r>
            <a:br>
              <a:rPr lang="en-US" dirty="0"/>
            </a:br>
            <a:r>
              <a:rPr lang="en-US" sz="2400" dirty="0">
                <a:hlinkClick r:id="rId2"/>
              </a:rPr>
              <a:t>http://mathesaurus.sourceforge.net/matlab-numpy.html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990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https://github.com/gjbex/Scientific-Python/tree/master/source-code/numpy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3"/>
              </a:rPr>
              <a:t>https://github.com/gjbex/</a:t>
            </a:r>
            <a:r>
              <a:rPr lang="en-US" sz="1800" dirty="0">
                <a:hlinkClick r:id="rId2"/>
              </a:rPr>
              <a:t>Scientific-Python</a:t>
            </a:r>
            <a:r>
              <a:rPr lang="en-US" sz="1800" dirty="0">
                <a:hlinkClick r:id="rId3"/>
              </a:rPr>
              <a:t>/tree/master/source-code/birdsong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3663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for numeric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28801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…</a:t>
            </a:r>
          </a:p>
          <a:p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/>
              <a:t>Dense/sparse linear algebra</a:t>
            </a:r>
          </a:p>
          <a:p>
            <a:pPr lvl="1"/>
            <a:r>
              <a:rPr lang="en-US" dirty="0"/>
              <a:t>Solving ordinary differential equations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Optimization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Signal processing</a:t>
            </a:r>
          </a:p>
          <a:p>
            <a:pPr lvl="1"/>
            <a:r>
              <a:rPr lang="en-US" dirty="0"/>
              <a:t>Statistics</a:t>
            </a:r>
          </a:p>
          <a:p>
            <a:pPr lvl="1"/>
            <a:r>
              <a:rPr lang="en-US" dirty="0"/>
              <a:t>Special mathematical functions</a:t>
            </a:r>
          </a:p>
          <a:p>
            <a:pPr lvl="1"/>
            <a:r>
              <a:rPr lang="en-US" dirty="0"/>
              <a:t>Mathematical &amp; physical constants</a:t>
            </a:r>
          </a:p>
          <a:p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638321" y="5213837"/>
            <a:ext cx="4734825" cy="727631"/>
            <a:chOff x="588960" y="1198493"/>
            <a:chExt cx="4734825" cy="727631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  <a:grpFill/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9"/>
          <p:cNvGrpSpPr/>
          <p:nvPr/>
        </p:nvGrpSpPr>
        <p:grpSpPr>
          <a:xfrm>
            <a:off x="3660921" y="5933917"/>
            <a:ext cx="6584113" cy="727631"/>
            <a:chOff x="588960" y="1198493"/>
            <a:chExt cx="6584113" cy="727631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  <a:grpFill/>
          </p:grpSpPr>
          <p:sp>
            <p:nvSpPr>
              <p:cNvPr id="13" name="TextBox 12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import </a:t>
                </a:r>
                <a:r>
                  <a:rPr lang="en-US" dirty="0" err="1"/>
                  <a:t>subpackages</a:t>
                </a:r>
                <a:r>
                  <a:rPr lang="en-US" dirty="0"/>
                  <a:t> as needed</a:t>
                </a:r>
              </a:p>
            </p:txBody>
          </p:sp>
          <p:cxnSp>
            <p:nvCxnSpPr>
              <p:cNvPr id="14" name="Straight Arrow Connector 13"/>
              <p:cNvCxnSpPr>
                <a:stCxn id="13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4937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Computing SVD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is not a 2D-array, it is a 1D-array</a:t>
            </a:r>
          </a:p>
          <a:p>
            <a:endParaRPr lang="en-US" dirty="0"/>
          </a:p>
          <a:p>
            <a:r>
              <a:rPr lang="en-US" dirty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55737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5737" y="3912731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5736" y="4907539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u @ S @ v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15880" y="5733257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[[ 8.88178420e-16, 0.00000000e+00],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[ 4.44089210e-16, 0.00000000e+00]]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72065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Should be fast when built against</a:t>
            </a:r>
            <a:br>
              <a:rPr lang="en-US" sz="2000" dirty="0"/>
            </a:br>
            <a:r>
              <a:rPr lang="en-US" sz="2000" dirty="0"/>
              <a:t>good BLAS/</a:t>
            </a:r>
            <a:r>
              <a:rPr lang="en-US" sz="2000" dirty="0" err="1"/>
              <a:t>Lapack</a:t>
            </a:r>
            <a:r>
              <a:rPr lang="en-US" sz="2000" dirty="0"/>
              <a:t> library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232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55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713640" y="8680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0.000e+00,1.206e+00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255736" y="4466163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r, _, _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(data['x'],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     data['y'])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555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Minimize</a:t>
            </a:r>
          </a:p>
          <a:p>
            <a:r>
              <a:rPr lang="en-US" dirty="0"/>
              <a:t>Define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730417" y="1765501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  <m:r>
                            <a:rPr lang="en-US" sz="2800" i="1">
                              <a:latin typeface="Cambria Math"/>
                            </a:rPr>
                            <m:t>, </m:t>
                          </m:r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+0.1</m:t>
                      </m:r>
                      <m:r>
                        <a:rPr lang="en-US" sz="2800" i="1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417" y="1765501"/>
                <a:ext cx="655115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255736" y="2847433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x, y = X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(x**2 + y**2)**2 - 2*x**2 - 2*y**2 + 0.1*x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55736" y="4904130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x, y = X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8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B1808814-F2CD-4104-8853-6F6E9C2B9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826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300" dirty="0"/>
              <a:t>Compute</a:t>
            </a:r>
            <a:r>
              <a:rPr lang="en-US" dirty="0"/>
              <a:t> </a:t>
            </a:r>
            <a:r>
              <a:rPr lang="en-US" sz="3300" dirty="0"/>
              <a:t>minimum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300" dirty="0"/>
              <a:t>Many</a:t>
            </a:r>
            <a:r>
              <a:rPr lang="en-US" dirty="0"/>
              <a:t> </a:t>
            </a:r>
            <a:r>
              <a:rPr lang="en-US" sz="3300" dirty="0"/>
              <a:t>methods</a:t>
            </a:r>
            <a:endParaRPr lang="en-US" dirty="0"/>
          </a:p>
          <a:p>
            <a:pPr lvl="1"/>
            <a:r>
              <a:rPr lang="en-US" sz="2800" dirty="0"/>
              <a:t>Powell</a:t>
            </a:r>
            <a:endParaRPr lang="en-US" dirty="0"/>
          </a:p>
          <a:p>
            <a:pPr lvl="1"/>
            <a:r>
              <a:rPr lang="en-US" sz="2800" dirty="0"/>
              <a:t>Conjugate</a:t>
            </a:r>
            <a:r>
              <a:rPr lang="en-US" dirty="0"/>
              <a:t> </a:t>
            </a:r>
            <a:r>
              <a:rPr lang="en-US" sz="2800" dirty="0"/>
              <a:t>gradient</a:t>
            </a:r>
            <a:endParaRPr lang="en-US" dirty="0"/>
          </a:p>
          <a:p>
            <a:pPr lvl="1"/>
            <a:r>
              <a:rPr lang="en-US" sz="2800" dirty="0"/>
              <a:t>BFGS</a:t>
            </a:r>
            <a:endParaRPr lang="en-US" dirty="0"/>
          </a:p>
          <a:p>
            <a:pPr lvl="1"/>
            <a:r>
              <a:rPr lang="en-US" sz="2800" dirty="0"/>
              <a:t>Newton</a:t>
            </a:r>
            <a:r>
              <a:rPr lang="en-US" dirty="0"/>
              <a:t> </a:t>
            </a:r>
            <a:r>
              <a:rPr lang="en-US" sz="2800" dirty="0"/>
              <a:t>conjugate</a:t>
            </a:r>
            <a:r>
              <a:rPr lang="en-US" dirty="0"/>
              <a:t> </a:t>
            </a:r>
            <a:r>
              <a:rPr lang="en-US" sz="2800" dirty="0"/>
              <a:t>gradient</a:t>
            </a:r>
            <a:endParaRPr lang="en-US" dirty="0"/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79576" y="227856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699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7821891"/>
              </p:ext>
            </p:extLst>
          </p:nvPr>
        </p:nvGraphicFramePr>
        <p:xfrm>
          <a:off x="2025650" y="3060700"/>
          <a:ext cx="4011613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3" imgW="1993680" imgH="419040" progId="Equation.DSMT4">
                  <p:embed/>
                </p:oleObj>
              </mc:Choice>
              <mc:Fallback>
                <p:oleObj name="Equation" r:id="rId3" imgW="1993680" imgH="41904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650" y="3060700"/>
                        <a:ext cx="4011613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144518" y="2636839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4518" y="2636839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2279576" y="4499587"/>
            <a:ext cx="7584680" cy="2199391"/>
            <a:chOff x="755576" y="4499586"/>
            <a:chExt cx="7584680" cy="2199391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499586"/>
              <a:ext cx="7584680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theta, omega = y[0], y[1]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omega,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-(g/l)*theta - q*omega + F_D*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/>
                <a:t> </a:t>
              </a:r>
              <a:r>
                <a:rPr lang="en-US" sz="2400" dirty="0">
                  <a:sym typeface="Symbol"/>
                </a:rPr>
                <a:t></a:t>
              </a:r>
              <a:r>
                <a:rPr lang="en-US" sz="2400" dirty="0"/>
                <a:t> </a:t>
              </a:r>
              <a:r>
                <a:rPr lang="en-US" sz="2400" i="1" dirty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/>
                <a:t> </a:t>
              </a:r>
              <a:r>
                <a:rPr lang="en-US" sz="2400" dirty="0">
                  <a:sym typeface="Symbol"/>
                </a:rPr>
                <a:t></a:t>
              </a:r>
              <a:r>
                <a:rPr lang="en-US" sz="2400" dirty="0"/>
                <a:t> </a:t>
              </a:r>
              <a:r>
                <a:rPr lang="en-US" sz="2400" i="1" dirty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6138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533650" y="2816226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650" y="2816226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184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232" y="2780928"/>
                <a:ext cx="1294008" cy="11856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279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[-g/l, -q]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]</a:t>
            </a:r>
          </a:p>
        </p:txBody>
      </p:sp>
    </p:spTree>
    <p:extLst>
      <p:ext uri="{BB962C8B-B14F-4D97-AF65-F5344CB8AC3E}">
        <p14:creationId xmlns:p14="http://schemas.microsoft.com/office/powerpoint/2010/main" val="84259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/>
              <a:t>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/>
              <a:t> in steps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279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ode_sys.t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(ode_sys.t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print(ode_sys.t,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400257" y="2422630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integration method</a:t>
              </a:r>
              <a:br>
                <a:rPr lang="en-US" dirty="0"/>
              </a:br>
              <a:r>
                <a:rPr lang="en-US" dirty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77009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noise from sound file (WAV)</a:t>
            </a:r>
          </a:p>
          <a:p>
            <a:pPr lvl="1"/>
            <a:r>
              <a:rPr lang="en-US" dirty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79576" y="2697804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scipy.io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51584" y="4669655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(n)/n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(signal)/n</a:t>
            </a:r>
          </a:p>
        </p:txBody>
      </p:sp>
    </p:spTree>
    <p:extLst>
      <p:ext uri="{BB962C8B-B14F-4D97-AF65-F5344CB8AC3E}">
        <p14:creationId xmlns:p14="http://schemas.microsoft.com/office/powerpoint/2010/main" val="169737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722024" y="50733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highpass</a:t>
            </a:r>
            <a:r>
              <a:rPr lang="en-US" dirty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signal processing package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79576" y="4144885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b, 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(17, cutoff,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min_attenuation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analog=False,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25880" y="3871953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456040" y="3513655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fraction of </a:t>
              </a:r>
              <a:r>
                <a:rPr lang="en-US" dirty="0" err="1"/>
                <a:t>Nyquist</a:t>
              </a:r>
              <a:r>
                <a:rPr lang="en-US" dirty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896200" y="4074618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8350418" y="5287720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8502819" y="4720948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2279576" y="2304618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2386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filter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79576" y="2350489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base 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(b, a, signal)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base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79576" y="4909486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       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179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722024" y="51214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7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Matplotlib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https://github.com/gjbex/Scientific-Python/tree/master/source-code/matplotlib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517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Python 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/>
              <a:t>, it represents the prompt!</a:t>
            </a:r>
          </a:p>
          <a:p>
            <a:r>
              <a:rPr lang="en-US" dirty="0" err="1"/>
              <a:t>iPython</a:t>
            </a:r>
            <a:r>
              <a:rPr lang="en-US" dirty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2855640" y="373355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5640" y="51375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some </a:t>
            </a:r>
            <a:r>
              <a:rPr lang="en-US" dirty="0" err="1"/>
              <a:t>matplotlib</a:t>
            </a:r>
            <a:r>
              <a:rPr lang="en-US" dirty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Rich Python plotting library</a:t>
            </a:r>
          </a:p>
          <a:p>
            <a:pPr lvl="1"/>
            <a:r>
              <a:rPr lang="en-US" dirty="0"/>
              <a:t>scatter plot</a:t>
            </a:r>
          </a:p>
          <a:p>
            <a:pPr lvl="1"/>
            <a:r>
              <a:rPr lang="en-US" dirty="0"/>
              <a:t>line plot</a:t>
            </a:r>
          </a:p>
          <a:p>
            <a:pPr lvl="1"/>
            <a:r>
              <a:rPr lang="en-US" dirty="0"/>
              <a:t>bar plot/histogram</a:t>
            </a:r>
          </a:p>
          <a:p>
            <a:pPr lvl="1"/>
            <a:r>
              <a:rPr lang="en-US" dirty="0" err="1"/>
              <a:t>heatmap</a:t>
            </a:r>
            <a:endParaRPr lang="en-US" dirty="0"/>
          </a:p>
          <a:p>
            <a:pPr lvl="1"/>
            <a:r>
              <a:rPr lang="en-US" dirty="0"/>
              <a:t>3D surface plot</a:t>
            </a:r>
          </a:p>
          <a:p>
            <a:r>
              <a:rPr lang="en-US" dirty="0"/>
              <a:t>Highly customizable plots</a:t>
            </a:r>
          </a:p>
          <a:p>
            <a:pPr lvl="1"/>
            <a:r>
              <a:rPr lang="en-US" dirty="0" err="1"/>
              <a:t>LaTeX</a:t>
            </a:r>
            <a:r>
              <a:rPr lang="en-US" dirty="0"/>
              <a:t> labels/annotation</a:t>
            </a:r>
          </a:p>
          <a:p>
            <a:r>
              <a:rPr lang="en-US" dirty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3976884" y="5915923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>
                <a:cs typeface="Courier New" panose="02070309020205020404" pitchFamily="49" charset="0"/>
              </a:rPr>
              <a:t>Convention</a:t>
            </a:r>
            <a:r>
              <a:rPr lang="nl-BE" dirty="0">
                <a:cs typeface="Courier New" panose="02070309020205020404" pitchFamily="49" charset="0"/>
              </a:rPr>
              <a:t>: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84032" y="2564905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655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 lists or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Add plot</a:t>
            </a:r>
          </a:p>
          <a:p>
            <a:endParaRPr lang="en-US" dirty="0"/>
          </a:p>
          <a:p>
            <a:r>
              <a:rPr lang="en-US" dirty="0"/>
              <a:t>Show plot</a:t>
            </a:r>
          </a:p>
          <a:p>
            <a:endParaRPr lang="en-US" dirty="0"/>
          </a:p>
          <a:p>
            <a:r>
              <a:rPr lang="en-US" dirty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372010" y="2379433"/>
            <a:ext cx="52854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64145" y="3861262"/>
            <a:ext cx="327699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6434578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78517" y="4843405"/>
            <a:ext cx="326262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23593" y="5907823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614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uiExpand="1" animBg="1"/>
      <p:bldP spid="8" grpId="0" uiExpand="1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label for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axis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03512" y="2332361"/>
            <a:ext cx="556113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03512" y="3833625"/>
            <a:ext cx="54232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r'-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7446510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2567609" y="5486894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LaTeX</a:t>
            </a:r>
            <a:r>
              <a:rPr lang="en-US" sz="2800" dirty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83078" y="2084656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/>
          </a:p>
          <a:p>
            <a:pPr algn="ctr"/>
            <a:r>
              <a:rPr lang="en-US" sz="2400" dirty="0"/>
              <a:t>gradually enrich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726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9" grpId="0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  <a:p>
            <a:endParaRPr lang="en-US" dirty="0"/>
          </a:p>
          <a:p>
            <a:r>
              <a:rPr lang="en-US" dirty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14315" y="2204865"/>
            <a:ext cx="349565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6703" y="3358733"/>
            <a:ext cx="3493264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5990214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1877867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701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2687782" y="1495176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96223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95253" y="2321245"/>
            <a:ext cx="445827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bins = 50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84328" y="3887558"/>
            <a:ext cx="4733988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bins,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6679801" y="3284984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7248128" y="1484785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94703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199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22907" y="2353989"/>
            <a:ext cx="5561138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np.linspace(floor(np.min(values)),</a:t>
            </a:r>
            <a:b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ceil(np.max(values)),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color='black')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88347" y="4925499"/>
            <a:ext cx="5595698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7236811" y="2670920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267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to plot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0884" y="2371118"/>
            <a:ext cx="8655597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6610" y="3971813"/>
            <a:ext cx="865987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points)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points)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X,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 = f(X, Y, x0=x0_1, freq=f_1) + f(X, Y, x0=x0_2, freq=f_2)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705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0884" y="2357300"/>
            <a:ext cx="707757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6885433" y="2765123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279577" y="3861049"/>
            <a:ext cx="317984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Explore color maps,</a:t>
            </a:r>
            <a:br>
              <a:rPr lang="en-US" sz="2800" dirty="0"/>
            </a:br>
            <a:r>
              <a:rPr lang="en-US" sz="2800" dirty="0"/>
              <a:t>helps interpret data!</a:t>
            </a:r>
          </a:p>
          <a:p>
            <a:r>
              <a:rPr lang="en-US" sz="2800" dirty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752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Importing extra modules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96640" y="2282487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mpl_toolkits.mplot3d import Axes3D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6640" y="3356992"/>
            <a:ext cx="693972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4533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217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3646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23578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ColorBrewer</a:t>
            </a:r>
            <a:r>
              <a:rPr lang="en-US" dirty="0"/>
              <a:t> 2.0: advice on choosing appropriate color maps</a:t>
            </a:r>
            <a:br>
              <a:rPr lang="en-US" sz="2400" dirty="0"/>
            </a:br>
            <a:r>
              <a:rPr lang="en-US" dirty="0">
                <a:hlinkClick r:id="rId2"/>
              </a:rPr>
              <a:t>http://colorbrewer2.org/</a:t>
            </a:r>
            <a:r>
              <a:rPr lang="en-US" dirty="0"/>
              <a:t>  </a:t>
            </a:r>
          </a:p>
          <a:p>
            <a:r>
              <a:rPr lang="en-US" dirty="0" err="1"/>
              <a:t>Coblis</a:t>
            </a:r>
            <a:r>
              <a:rPr lang="en-US" dirty="0"/>
              <a:t>: color blindness simulator</a:t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https://www.color-blindness.com/coblis-color-blindness-simulator/</a:t>
            </a:r>
            <a:r>
              <a:rPr lang="en-US" sz="2400" dirty="0"/>
              <a:t> </a:t>
            </a:r>
          </a:p>
          <a:p>
            <a:r>
              <a:rPr lang="en-US" dirty="0"/>
              <a:t>Overview of data visualization types &amp; libraries for Python</a:t>
            </a:r>
            <a:br>
              <a:rPr lang="en-US" dirty="0"/>
            </a:br>
            <a:r>
              <a:rPr lang="en-US" dirty="0">
                <a:hlinkClick r:id="rId4"/>
              </a:rPr>
              <a:t>https://python-graph-gallery.com/</a:t>
            </a:r>
            <a:r>
              <a:rPr lang="en-US" dirty="0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74110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https://github.com/gjbex/Scientific-Python/tree/master/source-code/sympy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85625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sympy</a:t>
            </a:r>
            <a:r>
              <a:rPr lang="en-US" dirty="0"/>
              <a:t>: library for computer algebra</a:t>
            </a:r>
          </a:p>
          <a:p>
            <a:pPr lvl="1"/>
            <a:r>
              <a:rPr lang="en-US" dirty="0"/>
              <a:t>symbolic computations</a:t>
            </a:r>
          </a:p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linear algebra</a:t>
            </a:r>
          </a:p>
          <a:p>
            <a:pPr lvl="2"/>
            <a:r>
              <a:rPr lang="en-US" dirty="0"/>
              <a:t>vectors, matrices, tensors</a:t>
            </a:r>
          </a:p>
          <a:p>
            <a:pPr lvl="2"/>
            <a:r>
              <a:rPr lang="en-US" dirty="0"/>
              <a:t>solving linear sets of equations</a:t>
            </a:r>
          </a:p>
          <a:p>
            <a:pPr lvl="2"/>
            <a:r>
              <a:rPr lang="en-US" dirty="0"/>
              <a:t>eigenvalues/eigenvectors, SVD</a:t>
            </a:r>
          </a:p>
          <a:p>
            <a:pPr lvl="2"/>
            <a:r>
              <a:rPr lang="en-US" dirty="0"/>
              <a:t>…</a:t>
            </a:r>
          </a:p>
          <a:p>
            <a:pPr lvl="1"/>
            <a:r>
              <a:rPr lang="en-US" dirty="0"/>
              <a:t>calculus</a:t>
            </a:r>
          </a:p>
          <a:p>
            <a:pPr lvl="2"/>
            <a:r>
              <a:rPr lang="en-US" dirty="0"/>
              <a:t>computing derivatives, series expansions</a:t>
            </a:r>
          </a:p>
          <a:p>
            <a:pPr lvl="2"/>
            <a:r>
              <a:rPr lang="en-US" dirty="0"/>
              <a:t>limits</a:t>
            </a:r>
          </a:p>
          <a:p>
            <a:pPr lvl="2"/>
            <a:r>
              <a:rPr lang="en-US" dirty="0"/>
              <a:t>integrals (indeterminate/determinate)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788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symbols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multiple symbols</a:t>
            </a:r>
          </a:p>
          <a:p>
            <a:endParaRPr lang="en-US" dirty="0"/>
          </a:p>
          <a:p>
            <a:r>
              <a:rPr lang="en-US" dirty="0"/>
              <a:t>Symbol with assumptions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real</a:t>
            </a:r>
          </a:p>
          <a:p>
            <a:pPr lvl="1"/>
            <a:r>
              <a:rPr lang="en-US" dirty="0"/>
              <a:t>rational</a:t>
            </a:r>
          </a:p>
          <a:p>
            <a:pPr lvl="1"/>
            <a:r>
              <a:rPr lang="en-US" dirty="0"/>
              <a:t>integer</a:t>
            </a:r>
          </a:p>
          <a:p>
            <a:pPr lvl="1"/>
            <a:r>
              <a:rPr lang="en-US" dirty="0"/>
              <a:t>positive/negative</a:t>
            </a:r>
          </a:p>
          <a:p>
            <a:r>
              <a:rPr lang="en-US" dirty="0"/>
              <a:t>Matrices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50830" y="2324814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a, b, c, x = sympy.symbols('a b c x')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50830" y="1411050"/>
            <a:ext cx="187220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sympy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50830" y="3293091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sympy.Symbol('y', positive=True)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50830" y="5787705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 = sympy.Matrix([[x**2, x*y], [-x*y, y**2]])</a:t>
            </a:r>
          </a:p>
        </p:txBody>
      </p:sp>
    </p:spTree>
    <p:extLst>
      <p:ext uri="{BB962C8B-B14F-4D97-AF65-F5344CB8AC3E}">
        <p14:creationId xmlns:p14="http://schemas.microsoft.com/office/powerpoint/2010/main" val="235257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Solve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359697" y="1529673"/>
          <a:ext cx="2808311" cy="583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3" imgW="977760" imgH="203040" progId="Equation.3">
                  <p:embed/>
                </p:oleObj>
              </mc:Choice>
              <mc:Fallback>
                <p:oleObj name="Equation" r:id="rId3" imgW="977760" imgH="20304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59697" y="1529673"/>
                        <a:ext cx="2808311" cy="583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96640" y="2339588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sympy.solve(a*x**2 + b*x + c, x)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287688" y="2854678"/>
            <a:ext cx="6048672" cy="646331"/>
            <a:chOff x="1763688" y="2967335"/>
            <a:chExt cx="6048672" cy="646331"/>
          </a:xfrm>
          <a:solidFill>
            <a:schemeClr val="bg1">
              <a:lumMod val="85000"/>
            </a:schemeClr>
          </a:solidFill>
        </p:grpSpPr>
        <p:sp>
          <p:nvSpPr>
            <p:cNvPr id="8" name="TextBox 7"/>
            <p:cNvSpPr txBox="1"/>
            <p:nvPr/>
          </p:nvSpPr>
          <p:spPr>
            <a:xfrm>
              <a:off x="2371643" y="2967335"/>
              <a:ext cx="544071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[ (-b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b**2))/(2*a),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-(b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b**2))/(2*a) ]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503712" y="3907866"/>
          <a:ext cx="153193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5" imgW="533160" imgH="177480" progId="Equation.3">
                  <p:embed/>
                </p:oleObj>
              </mc:Choice>
              <mc:Fallback>
                <p:oleObj name="Equation" r:id="rId5" imgW="533160" imgH="17748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03712" y="3907866"/>
                        <a:ext cx="1531938" cy="50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396639" y="4604936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 = sympy.Matrix([[a, b], [c, d]])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sympy.Matrix([x, y])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B = sympy.Matrix([1, 0])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sympy.solve(A*X - B, X)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300055" y="5985560"/>
            <a:ext cx="6036304" cy="646331"/>
            <a:chOff x="1776055" y="5985559"/>
            <a:chExt cx="6036304" cy="646331"/>
          </a:xfrm>
          <a:solidFill>
            <a:schemeClr val="bg1">
              <a:lumMod val="85000"/>
            </a:schemeClr>
          </a:solidFill>
        </p:grpSpPr>
        <p:sp>
          <p:nvSpPr>
            <p:cNvPr id="13" name="TextBox 12"/>
            <p:cNvSpPr txBox="1"/>
            <p:nvPr/>
          </p:nvSpPr>
          <p:spPr>
            <a:xfrm>
              <a:off x="2371642" y="5985559"/>
              <a:ext cx="544071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{ x:  d/(a*d - b*c),</a:t>
              </a:r>
            </a:p>
            <a:p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y: -c/(a*d - b*c) }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776055" y="6301843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554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Eigenvalues, eigenvectors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6640" y="2339588"/>
            <a:ext cx="780789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eigen = A.eigenvects()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402904" y="2986785"/>
            <a:ext cx="7807896" cy="1384995"/>
            <a:chOff x="1763688" y="2967335"/>
            <a:chExt cx="8229600" cy="1384995"/>
          </a:xfrm>
          <a:solidFill>
            <a:schemeClr val="bg1">
              <a:lumMod val="85000"/>
            </a:schemeClr>
          </a:solidFill>
        </p:grpSpPr>
        <p:sp>
          <p:nvSpPr>
            <p:cNvPr id="16" name="TextBox 15"/>
            <p:cNvSpPr txBox="1"/>
            <p:nvPr/>
          </p:nvSpPr>
          <p:spPr>
            <a:xfrm>
              <a:off x="2371643" y="2967335"/>
              <a:ext cx="7621645" cy="13849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[(a/2 +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(a/2 +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1]])])]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8400256" y="1402360"/>
            <a:ext cx="1593070" cy="1900476"/>
            <a:chOff x="8460432" y="3122171"/>
            <a:chExt cx="1593070" cy="1900476"/>
          </a:xfrm>
        </p:grpSpPr>
        <p:sp>
          <p:nvSpPr>
            <p:cNvPr id="9" name="Oval 8"/>
            <p:cNvSpPr/>
            <p:nvPr/>
          </p:nvSpPr>
          <p:spPr>
            <a:xfrm>
              <a:off x="8460432" y="4659089"/>
              <a:ext cx="360040" cy="36355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820472" y="3122171"/>
              <a:ext cx="123303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multiplicity</a:t>
              </a:r>
            </a:p>
          </p:txBody>
        </p:sp>
        <p:cxnSp>
          <p:nvCxnSpPr>
            <p:cNvPr id="12" name="Straight Arrow Connector 11"/>
            <p:cNvCxnSpPr>
              <a:stCxn id="10" idx="2"/>
              <a:endCxn id="9" idx="0"/>
            </p:cNvCxnSpPr>
            <p:nvPr/>
          </p:nvCxnSpPr>
          <p:spPr>
            <a:xfrm flipH="1">
              <a:off x="8640452" y="3491503"/>
              <a:ext cx="796535" cy="116758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2396640" y="4577818"/>
            <a:ext cx="780789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v1, v2 = eigen[0][2][0], eigen[1][2][0]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sympy.simplify(v1.T*v2)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396640" y="5517233"/>
            <a:ext cx="7807896" cy="307777"/>
            <a:chOff x="1763688" y="3105260"/>
            <a:chExt cx="8229600" cy="307777"/>
          </a:xfrm>
          <a:solidFill>
            <a:schemeClr val="bg1">
              <a:lumMod val="85000"/>
            </a:schemeClr>
          </a:solidFill>
        </p:grpSpPr>
        <p:sp>
          <p:nvSpPr>
            <p:cNvPr id="23" name="TextBox 22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Matrix([[(-b + c)/c]])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3791744" y="6021288"/>
            <a:ext cx="44660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is symmetric, eigenvectors are orthogonal</a:t>
            </a:r>
          </a:p>
        </p:txBody>
      </p:sp>
    </p:spTree>
    <p:extLst>
      <p:ext uri="{BB962C8B-B14F-4D97-AF65-F5344CB8AC3E}">
        <p14:creationId xmlns:p14="http://schemas.microsoft.com/office/powerpoint/2010/main" val="345501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function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Derivative with respect to </a:t>
            </a:r>
            <a:r>
              <a:rPr lang="en-US" i="1" dirty="0"/>
              <a:t>x</a:t>
            </a:r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Derivative with respect to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409635" y="2352591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def f(x, y):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a*x**2 + b*x*y + c*y**2 + 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77006" y="3857176"/>
            <a:ext cx="697234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sympy.diff(f(x, y), x)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396640" y="4431500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8" name="TextBox 7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2*a*x + b*y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415122" y="5419132"/>
            <a:ext cx="693423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sympy.diff(f(x, y), x, y)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434755" y="6018373"/>
            <a:ext cx="6920086" cy="307777"/>
            <a:chOff x="1763688" y="3105260"/>
            <a:chExt cx="8229600" cy="307777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115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  <p:bldP spid="5" grpId="0" animBg="1"/>
      <p:bldP spid="1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Indefinite integral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Definite integral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Multiple integrals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09635" y="2277778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x)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96640" y="2830807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a*x**3/3 + b*x**2*y/2 + x*(c*y**2 + d)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409635" y="3826651"/>
            <a:ext cx="693972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exp, sqrt, pi, oo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sympy.integrate(exp(-x**2/2)/sqrt(2*pi),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(x, -oo, oo))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396640" y="4932544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424668" y="5834654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(x, 0, 1), (y, 0, 2))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411673" y="6387683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2*a/3 + b + 8*c/3 + 2*d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707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and series expansion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</a:t>
            </a:r>
          </a:p>
          <a:p>
            <a:endParaRPr lang="en-US" dirty="0"/>
          </a:p>
          <a:p>
            <a:endParaRPr lang="en-US" dirty="0"/>
          </a:p>
          <a:p>
            <a:r>
              <a:rPr lang="en-US"/>
              <a:t>Series expansion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09636" y="2227900"/>
            <a:ext cx="519853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sympy.limit(sin(x)/x, x, 0)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96640" y="2780929"/>
            <a:ext cx="5211528" cy="307777"/>
            <a:chOff x="1763688" y="3105260"/>
            <a:chExt cx="6197725" cy="307777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409636" y="3984711"/>
            <a:ext cx="519853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sympy.series(sin(x)/x, x, 0, n=6)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396640" y="4537740"/>
            <a:ext cx="5211528" cy="307777"/>
            <a:chOff x="1763688" y="3105260"/>
            <a:chExt cx="6197725" cy="307777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1 - x**2/6 + x**4/120 + O(x**6)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071665" y="5445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5519937" y="4476185"/>
            <a:ext cx="3245843" cy="1219565"/>
            <a:chOff x="3995936" y="4476184"/>
            <a:chExt cx="3245843" cy="1219565"/>
          </a:xfrm>
        </p:grpSpPr>
        <p:sp>
          <p:nvSpPr>
            <p:cNvPr id="14" name="TextBox 13"/>
            <p:cNvSpPr txBox="1"/>
            <p:nvPr/>
          </p:nvSpPr>
          <p:spPr>
            <a:xfrm>
              <a:off x="5220072" y="5049418"/>
              <a:ext cx="20217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Use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removeO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/>
                <a:t> </a:t>
              </a:r>
              <a:br>
                <a:rPr lang="en-US" dirty="0"/>
              </a:br>
              <a:r>
                <a:rPr lang="en-US" dirty="0"/>
                <a:t>when not required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5"/>
            </p:cNvCxnSpPr>
            <p:nvPr/>
          </p:nvCxnSpPr>
          <p:spPr>
            <a:xfrm flipH="1" flipV="1">
              <a:off x="4672025" y="4852390"/>
              <a:ext cx="548047" cy="52019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295406" y="4476185"/>
            <a:ext cx="3302106" cy="1588503"/>
            <a:chOff x="3995936" y="4476184"/>
            <a:chExt cx="3302106" cy="1588503"/>
          </a:xfrm>
        </p:grpSpPr>
        <p:sp>
          <p:nvSpPr>
            <p:cNvPr id="21" name="TextBox 20"/>
            <p:cNvSpPr txBox="1"/>
            <p:nvPr/>
          </p:nvSpPr>
          <p:spPr>
            <a:xfrm>
              <a:off x="4492274" y="5418356"/>
              <a:ext cx="280576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Use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taylor_term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/>
                <a:t> </a:t>
              </a:r>
              <a:br>
                <a:rPr lang="en-US" dirty="0"/>
              </a:br>
              <a:r>
                <a:rPr lang="en-US" dirty="0"/>
                <a:t>to get term of specific order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1" idx="0"/>
              <a:endCxn id="22" idx="5"/>
            </p:cNvCxnSpPr>
            <p:nvPr/>
          </p:nvCxnSpPr>
          <p:spPr>
            <a:xfrm flipH="1" flipV="1">
              <a:off x="4672025" y="4852390"/>
              <a:ext cx="1223133" cy="56596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815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https://github.com/gjbex/Scientific-Python/tree/master/source-code/matrices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3"/>
              </a:rPr>
              <a:t>https://github.com/gjbex/Scientific-Python/tree/master/source-code/numpy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17933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sympy</a:t>
            </a:r>
            <a:r>
              <a:rPr lang="en-US" dirty="0"/>
              <a:t> expression =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34820" y="2390000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Add, Mul, Pow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Add(Mul(a, Pow(x, 2)), Mul(b, x), c)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7760962" y="1878459"/>
          <a:ext cx="21526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3" imgW="749160" imgH="203040" progId="Equation.3">
                  <p:embed/>
                </p:oleObj>
              </mc:Choice>
              <mc:Fallback>
                <p:oleObj name="Equation" r:id="rId3" imgW="749160" imgH="20304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60962" y="1878459"/>
                        <a:ext cx="2152650" cy="584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1919537" y="3342333"/>
            <a:ext cx="7003221" cy="2658258"/>
            <a:chOff x="395536" y="3342333"/>
            <a:chExt cx="7003221" cy="2658258"/>
          </a:xfrm>
        </p:grpSpPr>
        <p:sp>
          <p:nvSpPr>
            <p:cNvPr id="7" name="TextBox 6"/>
            <p:cNvSpPr txBox="1"/>
            <p:nvPr/>
          </p:nvSpPr>
          <p:spPr>
            <a:xfrm>
              <a:off x="3913710" y="3342333"/>
              <a:ext cx="5613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39678" y="4222585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Mul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18519" y="4186224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Mul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92787" y="4926922"/>
              <a:ext cx="5847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Pow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84578" y="4187487"/>
              <a:ext cx="12141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Symbol('c')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60771" y="4931876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Symbol('x')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01388" y="4926922"/>
              <a:ext cx="12382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/>
                <a:t>Symbol('b')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5536" y="4926922"/>
              <a:ext cx="12270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Symbol('a')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31787" y="5631259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Symbol('x')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71313" y="5631259"/>
              <a:ext cx="111267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Integer(2)</a:t>
              </a:r>
            </a:p>
          </p:txBody>
        </p:sp>
        <p:cxnSp>
          <p:nvCxnSpPr>
            <p:cNvPr id="19" name="Straight Connector 18"/>
            <p:cNvCxnSpPr>
              <a:stCxn id="7" idx="2"/>
              <a:endCxn id="10" idx="0"/>
            </p:cNvCxnSpPr>
            <p:nvPr/>
          </p:nvCxnSpPr>
          <p:spPr>
            <a:xfrm>
              <a:off x="4194396" y="3711665"/>
              <a:ext cx="2405" cy="474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7" idx="2"/>
              <a:endCxn id="9" idx="0"/>
            </p:cNvCxnSpPr>
            <p:nvPr/>
          </p:nvCxnSpPr>
          <p:spPr>
            <a:xfrm flipH="1">
              <a:off x="1817960" y="3711665"/>
              <a:ext cx="2376436" cy="5109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7" idx="2"/>
              <a:endCxn id="12" idx="0"/>
            </p:cNvCxnSpPr>
            <p:nvPr/>
          </p:nvCxnSpPr>
          <p:spPr>
            <a:xfrm>
              <a:off x="4194396" y="3711665"/>
              <a:ext cx="2597272" cy="475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2"/>
              <a:endCxn id="13" idx="0"/>
            </p:cNvCxnSpPr>
            <p:nvPr/>
          </p:nvCxnSpPr>
          <p:spPr>
            <a:xfrm>
              <a:off x="4196801" y="4555556"/>
              <a:ext cx="871861" cy="376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2"/>
              <a:endCxn id="14" idx="0"/>
            </p:cNvCxnSpPr>
            <p:nvPr/>
          </p:nvCxnSpPr>
          <p:spPr>
            <a:xfrm flipH="1">
              <a:off x="3520500" y="4555556"/>
              <a:ext cx="676301" cy="3713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9" idx="2"/>
              <a:endCxn id="11" idx="0"/>
            </p:cNvCxnSpPr>
            <p:nvPr/>
          </p:nvCxnSpPr>
          <p:spPr>
            <a:xfrm>
              <a:off x="1817960" y="4591917"/>
              <a:ext cx="467183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9" idx="2"/>
              <a:endCxn id="15" idx="0"/>
            </p:cNvCxnSpPr>
            <p:nvPr/>
          </p:nvCxnSpPr>
          <p:spPr>
            <a:xfrm flipH="1">
              <a:off x="1009038" y="4591917"/>
              <a:ext cx="808922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1" idx="2"/>
              <a:endCxn id="17" idx="0"/>
            </p:cNvCxnSpPr>
            <p:nvPr/>
          </p:nvCxnSpPr>
          <p:spPr>
            <a:xfrm>
              <a:off x="2285143" y="5296254"/>
              <a:ext cx="742509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1" idx="2"/>
              <a:endCxn id="16" idx="0"/>
            </p:cNvCxnSpPr>
            <p:nvPr/>
          </p:nvCxnSpPr>
          <p:spPr>
            <a:xfrm flipH="1">
              <a:off x="1539678" y="5296254"/>
              <a:ext cx="745465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835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Taking expression apart</a:t>
            </a:r>
          </a:p>
          <a:p>
            <a:endParaRPr lang="en-US" dirty="0"/>
          </a:p>
          <a:p>
            <a:r>
              <a:rPr lang="en-US" dirty="0"/>
              <a:t>Operator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Operands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6640" y="2319343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 = 1/(a*x + b)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81447" y="1751202"/>
            <a:ext cx="5847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Pow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583137" y="3943253"/>
            <a:ext cx="12157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Symbol('x')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35192" y="3946226"/>
            <a:ext cx="12270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Symbol('a')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59973" y="2455539"/>
            <a:ext cx="11832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Integer(-1)</a:t>
            </a:r>
          </a:p>
        </p:txBody>
      </p:sp>
      <p:cxnSp>
        <p:nvCxnSpPr>
          <p:cNvPr id="20" name="Straight Connector 19"/>
          <p:cNvCxnSpPr>
            <a:stCxn id="29" idx="2"/>
            <a:endCxn id="12" idx="0"/>
          </p:cNvCxnSpPr>
          <p:nvPr/>
        </p:nvCxnSpPr>
        <p:spPr>
          <a:xfrm>
            <a:off x="9304856" y="3563439"/>
            <a:ext cx="886172" cy="379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6" idx="2"/>
            <a:endCxn id="28" idx="0"/>
          </p:cNvCxnSpPr>
          <p:nvPr/>
        </p:nvCxnSpPr>
        <p:spPr>
          <a:xfrm flipH="1">
            <a:off x="7118810" y="2841283"/>
            <a:ext cx="1107123" cy="346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6" idx="2"/>
            <a:endCxn id="29" idx="0"/>
          </p:cNvCxnSpPr>
          <p:nvPr/>
        </p:nvCxnSpPr>
        <p:spPr>
          <a:xfrm>
            <a:off x="8225933" y="2841283"/>
            <a:ext cx="1078923" cy="3528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9" idx="2"/>
            <a:endCxn id="14" idx="0"/>
          </p:cNvCxnSpPr>
          <p:nvPr/>
        </p:nvCxnSpPr>
        <p:spPr>
          <a:xfrm flipH="1">
            <a:off x="8548694" y="3563439"/>
            <a:ext cx="756162" cy="3827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2"/>
            <a:endCxn id="16" idx="0"/>
          </p:cNvCxnSpPr>
          <p:nvPr/>
        </p:nvCxnSpPr>
        <p:spPr>
          <a:xfrm>
            <a:off x="8973803" y="2120534"/>
            <a:ext cx="777775" cy="3350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2"/>
            <a:endCxn id="26" idx="0"/>
          </p:cNvCxnSpPr>
          <p:nvPr/>
        </p:nvCxnSpPr>
        <p:spPr>
          <a:xfrm flipH="1">
            <a:off x="8225933" y="2120534"/>
            <a:ext cx="747870" cy="3514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945247" y="2471951"/>
            <a:ext cx="5613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Add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99698" y="3188136"/>
            <a:ext cx="12382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Symbol('b')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026574" y="3194107"/>
            <a:ext cx="5565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Mul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396640" y="3279708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expr.func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2063552" y="3770343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39" name="TextBox 3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sympy.core.power.Pow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2396640" y="4869089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expr.args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063552" y="5359724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44" name="TextBox 43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(a*x + b, -1)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628280" y="4869089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expr.args[0].args[0]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6295192" y="5359724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48" name="TextBox 47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643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7" grpId="0" animBg="1"/>
      <p:bldP spid="42" grpId="0" animBg="1"/>
      <p:bldP spid="4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Substitution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Factor, expand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Simplify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6640" y="2302718"/>
            <a:ext cx="456345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 = x**2 + 2*a*x + y**2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expr.subs(y, a)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063552" y="3068961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a**2 + 2*a*x + x**2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794987" y="3862857"/>
            <a:ext cx="43474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(x**2 + 2*x*y + y**2).factor()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210602" y="4389625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 + y)**2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509816" y="3862857"/>
            <a:ext cx="397867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+ y)**2).expand()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805736" y="4384546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x**2 + 2*x*y + y**2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794987" y="5418223"/>
            <a:ext cx="516510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x, y = symbols('x y', positive=True)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(log(x) + log(y)).simplify()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210602" y="6141494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19" name="TextBox 1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log(x*y)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002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  <p:bldP spid="1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Sympy</a:t>
            </a:r>
            <a:r>
              <a:rPr lang="en-US" dirty="0">
                <a:hlinkClick r:id="rId2"/>
              </a:rPr>
              <a:t>: symbolic computing in Python</a:t>
            </a:r>
            <a:br>
              <a:rPr lang="en-US" dirty="0"/>
            </a:br>
            <a:r>
              <a:rPr lang="en-US" dirty="0"/>
              <a:t>A. </a:t>
            </a:r>
            <a:r>
              <a:rPr lang="en-US" dirty="0" err="1"/>
              <a:t>Muerer</a:t>
            </a:r>
            <a:r>
              <a:rPr lang="en-US" dirty="0"/>
              <a:t>, C.P. Smith, M. </a:t>
            </a:r>
            <a:r>
              <a:rPr lang="en-US" dirty="0" err="1"/>
              <a:t>Paprocki</a:t>
            </a:r>
            <a:r>
              <a:rPr lang="en-US" dirty="0"/>
              <a:t> et al.</a:t>
            </a:r>
            <a:br>
              <a:rPr lang="en-US" dirty="0"/>
            </a:br>
            <a:r>
              <a:rPr lang="en-US" dirty="0" err="1"/>
              <a:t>PeerJ.CompSci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05754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HDF5:</a:t>
            </a:r>
            <a:br>
              <a:rPr lang="en-US" dirty="0"/>
            </a:br>
            <a:r>
              <a:rPr lang="en-US" dirty="0" err="1"/>
              <a:t>PyTables</a:t>
            </a:r>
            <a:r>
              <a:rPr lang="en-US" dirty="0"/>
              <a:t> &amp; h5py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https://github.com/gjbex/Scientific-Python/tree/master/source-code/hdf5</a:t>
            </a:r>
            <a:r>
              <a:rPr lang="nl-BE" sz="1800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30962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HDF5: what is it?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H</a:t>
            </a:r>
            <a:r>
              <a:rPr lang="en-US" dirty="0"/>
              <a:t>ierarchical </a:t>
            </a:r>
            <a:r>
              <a:rPr lang="en-US" sz="4000" b="1" dirty="0"/>
              <a:t>D</a:t>
            </a:r>
            <a:r>
              <a:rPr lang="en-US" dirty="0"/>
              <a:t>ata </a:t>
            </a:r>
            <a:r>
              <a:rPr lang="en-US" sz="4000" b="1" dirty="0"/>
              <a:t>F</a:t>
            </a:r>
            <a:r>
              <a:rPr lang="en-US" dirty="0"/>
              <a:t>ormat</a:t>
            </a:r>
          </a:p>
          <a:p>
            <a:r>
              <a:rPr lang="en-US" dirty="0"/>
              <a:t>Abstract data model</a:t>
            </a:r>
          </a:p>
          <a:p>
            <a:pPr lvl="1"/>
            <a:r>
              <a:rPr lang="en-US" dirty="0"/>
              <a:t>File</a:t>
            </a:r>
          </a:p>
          <a:p>
            <a:pPr lvl="1"/>
            <a:r>
              <a:rPr lang="en-US" dirty="0"/>
              <a:t>Group</a:t>
            </a:r>
          </a:p>
          <a:p>
            <a:pPr lvl="1"/>
            <a:r>
              <a:rPr lang="en-US" dirty="0"/>
              <a:t>Dataset</a:t>
            </a:r>
          </a:p>
          <a:p>
            <a:pPr lvl="1"/>
            <a:r>
              <a:rPr lang="en-US" dirty="0"/>
              <a:t>Data type</a:t>
            </a:r>
          </a:p>
          <a:p>
            <a:pPr lvl="1"/>
            <a:r>
              <a:rPr lang="en-US" dirty="0"/>
              <a:t>Attribute</a:t>
            </a:r>
          </a:p>
          <a:p>
            <a:r>
              <a:rPr lang="en-US" dirty="0"/>
              <a:t>Storage model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463730" y="2829836"/>
            <a:ext cx="1715741" cy="2130549"/>
            <a:chOff x="3939729" y="2888024"/>
            <a:chExt cx="1715741" cy="2130549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138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File</a:t>
              </a:r>
              <a:r>
                <a:rPr lang="en-US" sz="2800" dirty="0"/>
                <a:t> system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25576"/>
              <a:ext cx="13412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747069"/>
              <a:ext cx="6206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298493"/>
              <a:ext cx="1715741" cy="720080"/>
              <a:chOff x="4067944" y="4298493"/>
              <a:chExt cx="1715741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298493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387693"/>
                <a:ext cx="13988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7381193" y="1246550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System, OS,</a:t>
            </a:r>
            <a:br>
              <a:rPr lang="en-US" sz="2400" dirty="0"/>
            </a:br>
            <a:r>
              <a:rPr lang="en-US" sz="2400" dirty="0"/>
              <a:t>programming language</a:t>
            </a:r>
            <a:br>
              <a:rPr lang="en-US" sz="2400" dirty="0"/>
            </a:br>
            <a:r>
              <a:rPr lang="en-US" sz="2400" dirty="0"/>
              <a:t>independent way of</a:t>
            </a:r>
            <a:br>
              <a:rPr lang="en-US" sz="2400" dirty="0"/>
            </a:br>
            <a:r>
              <a:rPr lang="en-US" sz="2400" dirty="0"/>
              <a:t>storing data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93936" y="5320090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Documentation, comments</a:t>
            </a:r>
            <a:br>
              <a:rPr lang="en-US" sz="2400" dirty="0"/>
            </a:br>
            <a:r>
              <a:rPr lang="en-US" sz="2400" dirty="0"/>
              <a:t>in data file itself, self contained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737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stored in dataset as </a:t>
            </a:r>
            <a:r>
              <a:rPr lang="en-US" i="1" dirty="0"/>
              <a:t>n</a:t>
            </a:r>
            <a:r>
              <a:rPr lang="en-US" dirty="0"/>
              <a:t>-dimensional arrays</a:t>
            </a:r>
          </a:p>
          <a:p>
            <a:pPr lvl="1"/>
            <a:r>
              <a:rPr lang="en-US" dirty="0" err="1"/>
              <a:t>Dataspace</a:t>
            </a:r>
            <a:r>
              <a:rPr lang="en-US" dirty="0"/>
              <a:t> describes layout of data (</a:t>
            </a:r>
            <a:r>
              <a:rPr lang="en-US" dirty="0" err="1"/>
              <a:t>rank,dimensions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Datatype</a:t>
            </a:r>
            <a:r>
              <a:rPr lang="en-US" dirty="0"/>
              <a:t> describes single data element</a:t>
            </a:r>
          </a:p>
          <a:p>
            <a:pPr lvl="2"/>
            <a:r>
              <a:rPr lang="en-US" dirty="0"/>
              <a:t>Atomic</a:t>
            </a:r>
          </a:p>
          <a:p>
            <a:pPr lvl="3"/>
            <a:r>
              <a:rPr lang="en-US" dirty="0"/>
              <a:t>Integer, float</a:t>
            </a:r>
          </a:p>
          <a:p>
            <a:pPr lvl="3"/>
            <a:r>
              <a:rPr lang="en-US" dirty="0"/>
              <a:t>String, time</a:t>
            </a:r>
          </a:p>
          <a:p>
            <a:pPr lvl="3"/>
            <a:r>
              <a:rPr lang="en-US" dirty="0"/>
              <a:t>Opaque</a:t>
            </a:r>
          </a:p>
          <a:p>
            <a:pPr lvl="2"/>
            <a:r>
              <a:rPr lang="en-US" dirty="0"/>
              <a:t>Composite</a:t>
            </a:r>
          </a:p>
          <a:p>
            <a:pPr lvl="3"/>
            <a:r>
              <a:rPr lang="en-US" dirty="0"/>
              <a:t>Compound</a:t>
            </a:r>
          </a:p>
          <a:p>
            <a:pPr lvl="3"/>
            <a:r>
              <a:rPr lang="en-US" dirty="0"/>
              <a:t>Enumeration</a:t>
            </a:r>
          </a:p>
          <a:p>
            <a:pPr lvl="3"/>
            <a:r>
              <a:rPr lang="en-US" dirty="0"/>
              <a:t>Array</a:t>
            </a:r>
          </a:p>
          <a:p>
            <a:pPr lvl="3"/>
            <a:r>
              <a:rPr lang="en-US" dirty="0"/>
              <a:t>Variable length</a:t>
            </a:r>
          </a:p>
          <a:p>
            <a:pPr lvl="1"/>
            <a:r>
              <a:rPr lang="en-US" dirty="0"/>
              <a:t>Partial read/writes, </a:t>
            </a:r>
            <a:r>
              <a:rPr lang="en-US" dirty="0" err="1"/>
              <a:t>hyperslab</a:t>
            </a:r>
            <a:r>
              <a:rPr lang="en-US" dirty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81426" y="3216464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Data layout &amp; type description part of</a:t>
            </a:r>
            <a:br>
              <a:rPr lang="en-US" sz="2400" dirty="0"/>
            </a:br>
            <a:r>
              <a:rPr lang="en-US" sz="2400" dirty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discovery!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639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Filtering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/>
              <a:t>Error detection</a:t>
            </a:r>
          </a:p>
          <a:p>
            <a:r>
              <a:rPr lang="en-US" dirty="0"/>
              <a:t>Datasets can be extended</a:t>
            </a:r>
          </a:p>
          <a:p>
            <a:r>
              <a:rPr lang="en-US" dirty="0"/>
              <a:t>Storage drivers</a:t>
            </a:r>
          </a:p>
          <a:p>
            <a:pPr lvl="1"/>
            <a:r>
              <a:rPr lang="en-US" dirty="0"/>
              <a:t>Single file</a:t>
            </a:r>
          </a:p>
          <a:p>
            <a:pPr lvl="1"/>
            <a:r>
              <a:rPr lang="en-US" dirty="0"/>
              <a:t>Multiple files</a:t>
            </a:r>
          </a:p>
          <a:p>
            <a:pPr lvl="1"/>
            <a:r>
              <a:rPr lang="en-US" dirty="0"/>
              <a:t>Multiple files on parallel file system</a:t>
            </a:r>
          </a:p>
          <a:p>
            <a:pPr lvl="1"/>
            <a:r>
              <a:rPr lang="en-US" dirty="0"/>
              <a:t>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946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C/C++</a:t>
            </a:r>
          </a:p>
          <a:p>
            <a:r>
              <a:rPr lang="en-US" dirty="0"/>
              <a:t>Fortran 90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 err="1"/>
              <a:t>PyTables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h5py</a:t>
            </a:r>
            <a:endParaRPr lang="nl-BE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75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HDF5 file can be read by program in any language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79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 so easy in C/C++/Fortran, fairly trivial in Python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514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work with HDF5 files</a:t>
            </a:r>
          </a:p>
          <a:p>
            <a:pPr lvl="1"/>
            <a:r>
              <a:rPr lang="en-US" dirty="0"/>
              <a:t>import h5py</a:t>
            </a:r>
          </a:p>
          <a:p>
            <a:pPr lvl="1"/>
            <a:r>
              <a:rPr lang="en-US" dirty="0"/>
              <a:t>if necessary (almost certainly), import </a:t>
            </a:r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594260" y="4172887"/>
            <a:ext cx="266611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h5py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9959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the box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interpreted</a:t>
            </a:r>
          </a:p>
          <a:p>
            <a:pPr lvl="1"/>
            <a:r>
              <a:rPr lang="en-US" dirty="0"/>
              <a:t>Python is slow</a:t>
            </a:r>
          </a:p>
          <a:p>
            <a:pPr lvl="1"/>
            <a:r>
              <a:rPr lang="en-US" dirty="0"/>
              <a:t>Python is really slow</a:t>
            </a:r>
          </a:p>
          <a:p>
            <a:r>
              <a:rPr lang="en-US" dirty="0"/>
              <a:t>Okay for one-offs, prototypes, short runtimes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Not okay</a:t>
            </a:r>
            <a:r>
              <a:rPr lang="en-US" dirty="0"/>
              <a:t> for computationally intensive tasks!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87168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Don't use vanilla Python for computations!!!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980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new HDF5 file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/>
              <a:t> for write)</a:t>
            </a:r>
          </a:p>
          <a:p>
            <a:endParaRPr lang="en-US" dirty="0"/>
          </a:p>
          <a:p>
            <a:r>
              <a:rPr lang="en-US" dirty="0"/>
              <a:t>Open HDF5 file for modification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/>
              <a:t> for append)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Open HDF5 file for reading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Close file</a:t>
            </a:r>
          </a:p>
          <a:p>
            <a:endParaRPr lang="en-US" dirty="0"/>
          </a:p>
          <a:p>
            <a:r>
              <a:rPr lang="en-US" dirty="0"/>
              <a:t>Preferred alternative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51711" y="2320080"/>
            <a:ext cx="671616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h5py.File('data.h5', mode='w')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5560" y="3276963"/>
            <a:ext cx="673658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h5py.File('data.h5',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55984" y="4185660"/>
            <a:ext cx="671616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h5py.File('data.h5',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55986" y="5084768"/>
            <a:ext cx="671616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68301" y="6030719"/>
            <a:ext cx="670385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with h5py.File('data.h5',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835904" y="1640959"/>
            <a:ext cx="2678696" cy="985109"/>
            <a:chOff x="4127541" y="1326896"/>
            <a:chExt cx="2678696" cy="985109"/>
          </a:xfrm>
        </p:grpSpPr>
        <p:sp>
          <p:nvSpPr>
            <p:cNvPr id="9" name="TextBox 8"/>
            <p:cNvSpPr txBox="1"/>
            <p:nvPr/>
          </p:nvSpPr>
          <p:spPr>
            <a:xfrm>
              <a:off x="5744728" y="1326896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2"/>
              <a:endCxn id="10" idx="0"/>
            </p:cNvCxnSpPr>
            <p:nvPr/>
          </p:nvCxnSpPr>
          <p:spPr>
            <a:xfrm flipH="1">
              <a:off x="4739609" y="1696228"/>
              <a:ext cx="1535874" cy="32901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26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Groups start in root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68300" y="2326301"/>
            <a:ext cx="720635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h5file.create_group('input')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8300" y="3371792"/>
            <a:ext cx="720635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input_group.create_group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('fields')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165840" y="3861209"/>
            <a:ext cx="7208819" cy="723003"/>
            <a:chOff x="641840" y="5445224"/>
            <a:chExt cx="7208819" cy="723003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641840" y="5798895"/>
              <a:ext cx="720881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h5file.create_group('/input/fields')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893205" y="1632239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525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adding a dataset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/>
              <a:t> arrays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0" y="2276873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lambda x, y: x**2 + 2*x*y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field_values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4665910"/>
            <a:ext cx="8594019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field_group.create_dataset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('magnetic',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field_values.shape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field_values.dtype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field[:, :]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field_values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[:, :]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93324" y="384031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652740" y="4133801"/>
            <a:ext cx="3243627" cy="878271"/>
            <a:chOff x="2336262" y="2339588"/>
            <a:chExt cx="3243627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4657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dataset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01024A1-11B8-4225-9759-5E4D7CC0846A}"/>
              </a:ext>
            </a:extLst>
          </p:cNvPr>
          <p:cNvGrpSpPr/>
          <p:nvPr/>
        </p:nvGrpSpPr>
        <p:grpSpPr>
          <a:xfrm>
            <a:off x="6652739" y="4997329"/>
            <a:ext cx="3347470" cy="1613701"/>
            <a:chOff x="2183861" y="3050716"/>
            <a:chExt cx="3347470" cy="161370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9463E5B-10E4-457C-B771-27D46257AC8C}"/>
                </a:ext>
              </a:extLst>
            </p:cNvPr>
            <p:cNvSpPr txBox="1"/>
            <p:nvPr/>
          </p:nvSpPr>
          <p:spPr>
            <a:xfrm>
              <a:off x="4396212" y="4295085"/>
              <a:ext cx="1135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dataspace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B59DCA0-D392-4987-AEBA-C6EFED87EB0A}"/>
                </a:ext>
              </a:extLst>
            </p:cNvPr>
            <p:cNvSpPr/>
            <p:nvPr/>
          </p:nvSpPr>
          <p:spPr>
            <a:xfrm>
              <a:off x="2183861" y="3050716"/>
              <a:ext cx="2557163" cy="569241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FCE6BE2-CBD9-46AF-8143-EDD1E5C8F4C6}"/>
                </a:ext>
              </a:extLst>
            </p:cNvPr>
            <p:cNvCxnSpPr>
              <a:cxnSpLocks/>
              <a:stCxn id="24" idx="1"/>
              <a:endCxn id="25" idx="2"/>
            </p:cNvCxnSpPr>
            <p:nvPr/>
          </p:nvCxnSpPr>
          <p:spPr>
            <a:xfrm flipH="1" flipV="1">
              <a:off x="3462443" y="3619957"/>
              <a:ext cx="933769" cy="85979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420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7729" y="1556793"/>
            <a:ext cx="8229600" cy="4525963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 array</a:t>
            </a:r>
          </a:p>
          <a:p>
            <a:endParaRPr lang="en-US" dirty="0"/>
          </a:p>
          <a:p>
            <a:r>
              <a:rPr lang="en-US" dirty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18" y="2021356"/>
            <a:ext cx="859402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position_values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3101996"/>
            <a:ext cx="8594019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positions = h5file.create_dataset('/cords/positions'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position_values.shape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=np.float32)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Positions[:, :]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position_values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[:, :]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809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a unit annotation to array</a:t>
            </a:r>
          </a:p>
          <a:p>
            <a:endParaRPr lang="en-US" dirty="0"/>
          </a:p>
          <a:p>
            <a:r>
              <a:rPr lang="en-US" dirty="0"/>
              <a:t>Adding annotation to a group</a:t>
            </a:r>
          </a:p>
          <a:p>
            <a:endParaRPr lang="en-US" dirty="0"/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/>
              <a:t> behave mostly like Python dictionaries, to set, get, remove an annotation</a:t>
            </a:r>
          </a:p>
          <a:p>
            <a:pPr lvl="1"/>
            <a:r>
              <a:rPr lang="en-US" dirty="0"/>
              <a:t>iterator over attribute names: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95600" y="2307315"/>
            <a:ext cx="671430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95600" y="3354185"/>
            <a:ext cx="671430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field_group.attrs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95600" y="5116923"/>
            <a:ext cx="671430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field_group.attrs.keys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342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entire dataset, i.e., array</a:t>
            </a:r>
          </a:p>
          <a:p>
            <a:endParaRPr lang="en-US" dirty="0"/>
          </a:p>
          <a:p>
            <a:r>
              <a:rPr lang="en-US" dirty="0"/>
              <a:t>Read slice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57549"/>
            <a:ext cx="657599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h5file['input/fields/magnetic']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3284984"/>
            <a:ext cx="657599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 = h5file['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978613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>
                  <a:solidFill>
                    <a:srgbClr val="7030A0"/>
                  </a:solidFill>
                </a:rPr>
              </a:br>
              <a:r>
                <a:rPr lang="en-US" dirty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775521" y="4866461"/>
            <a:ext cx="657599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 = h5file['cords/positions'][indices,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121648" y="5193762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>
                  <a:solidFill>
                    <a:srgbClr val="7030A0"/>
                  </a:solidFill>
                </a:rPr>
              </a:br>
              <a:r>
                <a:rPr lang="en-US" dirty="0">
                  <a:solidFill>
                    <a:srgbClr val="7030A0"/>
                  </a:solidFill>
                </a:rPr>
                <a:t>of 3</a:t>
              </a:r>
              <a:r>
                <a:rPr lang="en-US" baseline="30000" dirty="0">
                  <a:solidFill>
                    <a:srgbClr val="7030A0"/>
                  </a:solidFill>
                </a:rPr>
                <a:t>rd</a:t>
              </a:r>
              <a:r>
                <a:rPr lang="en-US" dirty="0">
                  <a:solidFill>
                    <a:srgbClr val="7030A0"/>
                  </a:solidFill>
                </a:rPr>
                <a:t>, 5</a:t>
              </a:r>
              <a:r>
                <a:rPr lang="en-US" baseline="30000" dirty="0">
                  <a:solidFill>
                    <a:srgbClr val="7030A0"/>
                  </a:solidFill>
                </a:rPr>
                <a:t>th</a:t>
              </a:r>
              <a:r>
                <a:rPr lang="en-US" dirty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>
                  <a:solidFill>
                    <a:srgbClr val="7030A0"/>
                  </a:solidFill>
                </a:rPr>
                <a:t>th</a:t>
              </a:r>
              <a:r>
                <a:rPr lang="en-US" dirty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119080" y="5999424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Hyperslabs</a:t>
            </a:r>
            <a:r>
              <a:rPr lang="en-US" sz="2800" dirty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285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 command line utilities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h5dump</a:t>
            </a:r>
          </a:p>
          <a:p>
            <a:pPr lvl="1"/>
            <a:r>
              <a:rPr lang="en-US" dirty="0"/>
              <a:t>Print a textual representation of HDF5 file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h5ls</a:t>
            </a:r>
          </a:p>
          <a:p>
            <a:pPr lvl="1"/>
            <a:r>
              <a:rPr lang="en-US" dirty="0"/>
              <a:t>Explore structure of HDF5 file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h5copy</a:t>
            </a:r>
          </a:p>
          <a:p>
            <a:pPr lvl="1"/>
            <a:r>
              <a:rPr lang="en-US" dirty="0"/>
              <a:t>Copy data set from one HDF5 file to another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h5mkgrp</a:t>
            </a:r>
          </a:p>
          <a:p>
            <a:pPr lvl="1"/>
            <a:r>
              <a:rPr lang="en-US" dirty="0"/>
              <a:t>Create a group in an HDF5 file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h5cc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h5c++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h5fc</a:t>
            </a:r>
          </a:p>
          <a:p>
            <a:pPr lvl="1"/>
            <a:r>
              <a:rPr lang="en-US" dirty="0"/>
              <a:t>Compile wrappers</a:t>
            </a:r>
          </a:p>
          <a:p>
            <a:pPr lvl="1"/>
            <a:r>
              <a:rPr lang="en-US" dirty="0"/>
              <a:t>With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showconfig</a:t>
            </a:r>
            <a:r>
              <a:rPr lang="en-US" dirty="0"/>
              <a:t> shows library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970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work with HDF5 files</a:t>
            </a:r>
          </a:p>
          <a:p>
            <a:pPr lvl="1"/>
            <a:r>
              <a:rPr lang="en-US" dirty="0"/>
              <a:t>import tables</a:t>
            </a:r>
          </a:p>
          <a:p>
            <a:pPr lvl="1"/>
            <a:r>
              <a:rPr lang="en-US" dirty="0"/>
              <a:t>if necessary (usually not, unless when using compounds), import specific functions, classes</a:t>
            </a:r>
          </a:p>
          <a:p>
            <a:pPr lvl="1"/>
            <a:r>
              <a:rPr lang="en-US" dirty="0"/>
              <a:t>if necessary (almost certainly), import </a:t>
            </a:r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594260" y="4172887"/>
            <a:ext cx="5561138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F280D2-1C58-4640-A15B-8CE239A92479}"/>
              </a:ext>
            </a:extLst>
          </p:cNvPr>
          <p:cNvSpPr txBox="1"/>
          <p:nvPr/>
        </p:nvSpPr>
        <p:spPr>
          <a:xfrm rot="20102839">
            <a:off x="1974078" y="3647350"/>
            <a:ext cx="6872074" cy="707886"/>
          </a:xfrm>
          <a:custGeom>
            <a:avLst/>
            <a:gdLst>
              <a:gd name="connsiteX0" fmla="*/ 0 w 6872074"/>
              <a:gd name="connsiteY0" fmla="*/ 0 h 707886"/>
              <a:gd name="connsiteX1" fmla="*/ 618487 w 6872074"/>
              <a:gd name="connsiteY1" fmla="*/ 0 h 707886"/>
              <a:gd name="connsiteX2" fmla="*/ 1305694 w 6872074"/>
              <a:gd name="connsiteY2" fmla="*/ 0 h 707886"/>
              <a:gd name="connsiteX3" fmla="*/ 1924181 w 6872074"/>
              <a:gd name="connsiteY3" fmla="*/ 0 h 707886"/>
              <a:gd name="connsiteX4" fmla="*/ 2542667 w 6872074"/>
              <a:gd name="connsiteY4" fmla="*/ 0 h 707886"/>
              <a:gd name="connsiteX5" fmla="*/ 3229875 w 6872074"/>
              <a:gd name="connsiteY5" fmla="*/ 0 h 707886"/>
              <a:gd name="connsiteX6" fmla="*/ 4054524 w 6872074"/>
              <a:gd name="connsiteY6" fmla="*/ 0 h 707886"/>
              <a:gd name="connsiteX7" fmla="*/ 4741731 w 6872074"/>
              <a:gd name="connsiteY7" fmla="*/ 0 h 707886"/>
              <a:gd name="connsiteX8" fmla="*/ 5428938 w 6872074"/>
              <a:gd name="connsiteY8" fmla="*/ 0 h 707886"/>
              <a:gd name="connsiteX9" fmla="*/ 6253587 w 6872074"/>
              <a:gd name="connsiteY9" fmla="*/ 0 h 707886"/>
              <a:gd name="connsiteX10" fmla="*/ 6872074 w 6872074"/>
              <a:gd name="connsiteY10" fmla="*/ 0 h 707886"/>
              <a:gd name="connsiteX11" fmla="*/ 6872074 w 6872074"/>
              <a:gd name="connsiteY11" fmla="*/ 361022 h 707886"/>
              <a:gd name="connsiteX12" fmla="*/ 6872074 w 6872074"/>
              <a:gd name="connsiteY12" fmla="*/ 707886 h 707886"/>
              <a:gd name="connsiteX13" fmla="*/ 6047425 w 6872074"/>
              <a:gd name="connsiteY13" fmla="*/ 707886 h 707886"/>
              <a:gd name="connsiteX14" fmla="*/ 5360218 w 6872074"/>
              <a:gd name="connsiteY14" fmla="*/ 707886 h 707886"/>
              <a:gd name="connsiteX15" fmla="*/ 4879173 w 6872074"/>
              <a:gd name="connsiteY15" fmla="*/ 707886 h 707886"/>
              <a:gd name="connsiteX16" fmla="*/ 4260686 w 6872074"/>
              <a:gd name="connsiteY16" fmla="*/ 707886 h 707886"/>
              <a:gd name="connsiteX17" fmla="*/ 3642199 w 6872074"/>
              <a:gd name="connsiteY17" fmla="*/ 707886 h 707886"/>
              <a:gd name="connsiteX18" fmla="*/ 2817550 w 6872074"/>
              <a:gd name="connsiteY18" fmla="*/ 707886 h 707886"/>
              <a:gd name="connsiteX19" fmla="*/ 2267784 w 6872074"/>
              <a:gd name="connsiteY19" fmla="*/ 707886 h 707886"/>
              <a:gd name="connsiteX20" fmla="*/ 1786739 w 6872074"/>
              <a:gd name="connsiteY20" fmla="*/ 707886 h 707886"/>
              <a:gd name="connsiteX21" fmla="*/ 1168253 w 6872074"/>
              <a:gd name="connsiteY21" fmla="*/ 707886 h 707886"/>
              <a:gd name="connsiteX22" fmla="*/ 687207 w 6872074"/>
              <a:gd name="connsiteY22" fmla="*/ 707886 h 707886"/>
              <a:gd name="connsiteX23" fmla="*/ 0 w 6872074"/>
              <a:gd name="connsiteY23" fmla="*/ 707886 h 707886"/>
              <a:gd name="connsiteX24" fmla="*/ 0 w 6872074"/>
              <a:gd name="connsiteY24" fmla="*/ 375180 h 707886"/>
              <a:gd name="connsiteX25" fmla="*/ 0 w 6872074"/>
              <a:gd name="connsiteY25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872074" h="707886" fill="none" extrusionOk="0">
                <a:moveTo>
                  <a:pt x="0" y="0"/>
                </a:moveTo>
                <a:cubicBezTo>
                  <a:pt x="136646" y="-17527"/>
                  <a:pt x="358551" y="-14630"/>
                  <a:pt x="618487" y="0"/>
                </a:cubicBezTo>
                <a:cubicBezTo>
                  <a:pt x="878423" y="14630"/>
                  <a:pt x="1071557" y="27526"/>
                  <a:pt x="1305694" y="0"/>
                </a:cubicBezTo>
                <a:cubicBezTo>
                  <a:pt x="1539831" y="-27526"/>
                  <a:pt x="1795744" y="-28300"/>
                  <a:pt x="1924181" y="0"/>
                </a:cubicBezTo>
                <a:cubicBezTo>
                  <a:pt x="2052618" y="28300"/>
                  <a:pt x="2363036" y="15839"/>
                  <a:pt x="2542667" y="0"/>
                </a:cubicBezTo>
                <a:cubicBezTo>
                  <a:pt x="2722298" y="-15839"/>
                  <a:pt x="2991740" y="-22879"/>
                  <a:pt x="3229875" y="0"/>
                </a:cubicBezTo>
                <a:cubicBezTo>
                  <a:pt x="3468010" y="22879"/>
                  <a:pt x="3844300" y="-23838"/>
                  <a:pt x="4054524" y="0"/>
                </a:cubicBezTo>
                <a:cubicBezTo>
                  <a:pt x="4264748" y="23838"/>
                  <a:pt x="4484129" y="-6518"/>
                  <a:pt x="4741731" y="0"/>
                </a:cubicBezTo>
                <a:cubicBezTo>
                  <a:pt x="4999333" y="6518"/>
                  <a:pt x="5236373" y="17497"/>
                  <a:pt x="5428938" y="0"/>
                </a:cubicBezTo>
                <a:cubicBezTo>
                  <a:pt x="5621503" y="-17497"/>
                  <a:pt x="5887692" y="30237"/>
                  <a:pt x="6253587" y="0"/>
                </a:cubicBezTo>
                <a:cubicBezTo>
                  <a:pt x="6619482" y="-30237"/>
                  <a:pt x="6700969" y="17402"/>
                  <a:pt x="6872074" y="0"/>
                </a:cubicBezTo>
                <a:cubicBezTo>
                  <a:pt x="6886498" y="138660"/>
                  <a:pt x="6859593" y="208533"/>
                  <a:pt x="6872074" y="361022"/>
                </a:cubicBezTo>
                <a:cubicBezTo>
                  <a:pt x="6884555" y="513511"/>
                  <a:pt x="6874611" y="548909"/>
                  <a:pt x="6872074" y="707886"/>
                </a:cubicBezTo>
                <a:cubicBezTo>
                  <a:pt x="6487127" y="667878"/>
                  <a:pt x="6278888" y="690503"/>
                  <a:pt x="6047425" y="707886"/>
                </a:cubicBezTo>
                <a:cubicBezTo>
                  <a:pt x="5815962" y="725269"/>
                  <a:pt x="5556721" y="718099"/>
                  <a:pt x="5360218" y="707886"/>
                </a:cubicBezTo>
                <a:cubicBezTo>
                  <a:pt x="5163715" y="697673"/>
                  <a:pt x="5046178" y="690057"/>
                  <a:pt x="4879173" y="707886"/>
                </a:cubicBezTo>
                <a:cubicBezTo>
                  <a:pt x="4712168" y="725715"/>
                  <a:pt x="4411440" y="735021"/>
                  <a:pt x="4260686" y="707886"/>
                </a:cubicBezTo>
                <a:cubicBezTo>
                  <a:pt x="4109932" y="680751"/>
                  <a:pt x="3831377" y="737060"/>
                  <a:pt x="3642199" y="707886"/>
                </a:cubicBezTo>
                <a:cubicBezTo>
                  <a:pt x="3453021" y="678712"/>
                  <a:pt x="3210967" y="722001"/>
                  <a:pt x="2817550" y="707886"/>
                </a:cubicBezTo>
                <a:cubicBezTo>
                  <a:pt x="2424133" y="693771"/>
                  <a:pt x="2507062" y="711183"/>
                  <a:pt x="2267784" y="707886"/>
                </a:cubicBezTo>
                <a:cubicBezTo>
                  <a:pt x="2028506" y="704589"/>
                  <a:pt x="1995463" y="715237"/>
                  <a:pt x="1786739" y="707886"/>
                </a:cubicBezTo>
                <a:cubicBezTo>
                  <a:pt x="1578015" y="700535"/>
                  <a:pt x="1456594" y="689934"/>
                  <a:pt x="1168253" y="707886"/>
                </a:cubicBezTo>
                <a:cubicBezTo>
                  <a:pt x="879912" y="725838"/>
                  <a:pt x="850895" y="717641"/>
                  <a:pt x="687207" y="707886"/>
                </a:cubicBezTo>
                <a:cubicBezTo>
                  <a:pt x="523519" y="698131"/>
                  <a:pt x="178357" y="678667"/>
                  <a:pt x="0" y="707886"/>
                </a:cubicBezTo>
                <a:cubicBezTo>
                  <a:pt x="1272" y="623479"/>
                  <a:pt x="10355" y="495355"/>
                  <a:pt x="0" y="375180"/>
                </a:cubicBezTo>
                <a:cubicBezTo>
                  <a:pt x="-10355" y="255005"/>
                  <a:pt x="17166" y="97108"/>
                  <a:pt x="0" y="0"/>
                </a:cubicBezTo>
                <a:close/>
              </a:path>
              <a:path w="6872074" h="707886" stroke="0" extrusionOk="0">
                <a:moveTo>
                  <a:pt x="0" y="0"/>
                </a:moveTo>
                <a:cubicBezTo>
                  <a:pt x="300816" y="27948"/>
                  <a:pt x="318609" y="-146"/>
                  <a:pt x="618487" y="0"/>
                </a:cubicBezTo>
                <a:cubicBezTo>
                  <a:pt x="918365" y="146"/>
                  <a:pt x="939379" y="22187"/>
                  <a:pt x="1236973" y="0"/>
                </a:cubicBezTo>
                <a:cubicBezTo>
                  <a:pt x="1534567" y="-22187"/>
                  <a:pt x="1752647" y="12239"/>
                  <a:pt x="2061622" y="0"/>
                </a:cubicBezTo>
                <a:cubicBezTo>
                  <a:pt x="2370597" y="-12239"/>
                  <a:pt x="2372513" y="-23166"/>
                  <a:pt x="2542667" y="0"/>
                </a:cubicBezTo>
                <a:cubicBezTo>
                  <a:pt x="2712822" y="23166"/>
                  <a:pt x="2909474" y="11163"/>
                  <a:pt x="3092433" y="0"/>
                </a:cubicBezTo>
                <a:cubicBezTo>
                  <a:pt x="3275392" y="-11163"/>
                  <a:pt x="3474170" y="-23735"/>
                  <a:pt x="3710920" y="0"/>
                </a:cubicBezTo>
                <a:cubicBezTo>
                  <a:pt x="3947670" y="23735"/>
                  <a:pt x="4081787" y="-9516"/>
                  <a:pt x="4329407" y="0"/>
                </a:cubicBezTo>
                <a:cubicBezTo>
                  <a:pt x="4577027" y="9516"/>
                  <a:pt x="4607044" y="20181"/>
                  <a:pt x="4810452" y="0"/>
                </a:cubicBezTo>
                <a:cubicBezTo>
                  <a:pt x="5013860" y="-20181"/>
                  <a:pt x="5246766" y="-6387"/>
                  <a:pt x="5566380" y="0"/>
                </a:cubicBezTo>
                <a:cubicBezTo>
                  <a:pt x="5885994" y="6387"/>
                  <a:pt x="5932938" y="-30771"/>
                  <a:pt x="6253587" y="0"/>
                </a:cubicBezTo>
                <a:cubicBezTo>
                  <a:pt x="6574236" y="30771"/>
                  <a:pt x="6619400" y="-6721"/>
                  <a:pt x="6872074" y="0"/>
                </a:cubicBezTo>
                <a:cubicBezTo>
                  <a:pt x="6869947" y="117185"/>
                  <a:pt x="6875658" y="262182"/>
                  <a:pt x="6872074" y="361022"/>
                </a:cubicBezTo>
                <a:cubicBezTo>
                  <a:pt x="6868490" y="459862"/>
                  <a:pt x="6872599" y="599467"/>
                  <a:pt x="6872074" y="707886"/>
                </a:cubicBezTo>
                <a:cubicBezTo>
                  <a:pt x="6666990" y="725183"/>
                  <a:pt x="6483564" y="700113"/>
                  <a:pt x="6322308" y="707886"/>
                </a:cubicBezTo>
                <a:cubicBezTo>
                  <a:pt x="6161052" y="715659"/>
                  <a:pt x="5940598" y="689715"/>
                  <a:pt x="5841263" y="707886"/>
                </a:cubicBezTo>
                <a:cubicBezTo>
                  <a:pt x="5741928" y="726057"/>
                  <a:pt x="5350561" y="691440"/>
                  <a:pt x="5222776" y="707886"/>
                </a:cubicBezTo>
                <a:cubicBezTo>
                  <a:pt x="5094991" y="724332"/>
                  <a:pt x="4720279" y="717301"/>
                  <a:pt x="4535569" y="707886"/>
                </a:cubicBezTo>
                <a:cubicBezTo>
                  <a:pt x="4350859" y="698471"/>
                  <a:pt x="4176983" y="734713"/>
                  <a:pt x="3917082" y="707886"/>
                </a:cubicBezTo>
                <a:cubicBezTo>
                  <a:pt x="3657181" y="681059"/>
                  <a:pt x="3441051" y="677653"/>
                  <a:pt x="3298596" y="707886"/>
                </a:cubicBezTo>
                <a:cubicBezTo>
                  <a:pt x="3156141" y="738119"/>
                  <a:pt x="2898612" y="699266"/>
                  <a:pt x="2748830" y="707886"/>
                </a:cubicBezTo>
                <a:cubicBezTo>
                  <a:pt x="2599048" y="716506"/>
                  <a:pt x="2359239" y="719734"/>
                  <a:pt x="2199064" y="707886"/>
                </a:cubicBezTo>
                <a:cubicBezTo>
                  <a:pt x="2038889" y="696038"/>
                  <a:pt x="1716329" y="670601"/>
                  <a:pt x="1443136" y="707886"/>
                </a:cubicBezTo>
                <a:cubicBezTo>
                  <a:pt x="1169943" y="745171"/>
                  <a:pt x="980157" y="719548"/>
                  <a:pt x="824649" y="707886"/>
                </a:cubicBezTo>
                <a:cubicBezTo>
                  <a:pt x="669141" y="696224"/>
                  <a:pt x="344456" y="683725"/>
                  <a:pt x="0" y="707886"/>
                </a:cubicBezTo>
                <a:cubicBezTo>
                  <a:pt x="-3276" y="612883"/>
                  <a:pt x="-15225" y="515314"/>
                  <a:pt x="0" y="346864"/>
                </a:cubicBezTo>
                <a:cubicBezTo>
                  <a:pt x="15225" y="178414"/>
                  <a:pt x="-9529" y="12136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2236600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Fairly slow, nice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73661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new HDF5 file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Open HDF5 file for modification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/>
              <a:t> for append)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Open HDF5 file for reading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Close file</a:t>
            </a:r>
          </a:p>
          <a:p>
            <a:endParaRPr lang="en-US" dirty="0"/>
          </a:p>
          <a:p>
            <a:r>
              <a:rPr lang="en-US" dirty="0"/>
              <a:t>Preferred alternative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51712" y="2180034"/>
            <a:ext cx="804258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5560" y="3417009"/>
            <a:ext cx="805873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55984" y="4243326"/>
            <a:ext cx="803831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55986" y="5027102"/>
            <a:ext cx="803831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68301" y="5833008"/>
            <a:ext cx="802599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807969" y="1398823"/>
            <a:ext cx="1426545" cy="1079436"/>
            <a:chOff x="4127541" y="1232569"/>
            <a:chExt cx="1426545" cy="1079436"/>
          </a:xfrm>
        </p:grpSpPr>
        <p:sp>
          <p:nvSpPr>
            <p:cNvPr id="9" name="TextBox 8"/>
            <p:cNvSpPr txBox="1"/>
            <p:nvPr/>
          </p:nvSpPr>
          <p:spPr>
            <a:xfrm>
              <a:off x="4492577" y="1232569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2"/>
              <a:endCxn id="10" idx="0"/>
            </p:cNvCxnSpPr>
            <p:nvPr/>
          </p:nvCxnSpPr>
          <p:spPr>
            <a:xfrm flipH="1">
              <a:off x="4739609" y="1601901"/>
              <a:ext cx="283723" cy="42333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757888" y="252191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923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Groups start in root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68300" y="2276873"/>
            <a:ext cx="796014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8300" y="4483904"/>
            <a:ext cx="79184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68300" y="2959255"/>
            <a:ext cx="7918420" cy="972061"/>
            <a:chOff x="644300" y="2959254"/>
            <a:chExt cx="7918420" cy="972061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1842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165840" y="5203983"/>
            <a:ext cx="7920880" cy="1000002"/>
            <a:chOff x="641840" y="5445224"/>
            <a:chExt cx="7920880" cy="1000002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641840" y="5798895"/>
              <a:ext cx="792088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922274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8656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744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767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37712" y="2134012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m = []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m[i].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c[i][j] = 0.0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c[i][j] += a[i][k]*b[k][j]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4997500" y="3207550"/>
            <a:ext cx="2604174" cy="1200329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417051" y="4292877"/>
                <a:ext cx="2970621" cy="668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7051" y="4292877"/>
                <a:ext cx="2970621" cy="668645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318066" y="2411596"/>
            <a:ext cx="302640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1873549" y="2299094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123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23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26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/>
              <a:t> arrays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0" y="2276873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lambda x, y: x**2 + 2*x*y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4665910"/>
            <a:ext cx="85940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'static magnetic field')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56362" y="3861049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384032" y="4139789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583830" y="5013177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7977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345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7729" y="1556793"/>
            <a:ext cx="8229600" cy="4525963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 array</a:t>
            </a:r>
          </a:p>
          <a:p>
            <a:endParaRPr lang="en-US" dirty="0"/>
          </a:p>
          <a:p>
            <a:r>
              <a:rPr lang="en-US" dirty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18" y="2021356"/>
            <a:ext cx="859402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3101996"/>
            <a:ext cx="85940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'particle positions',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806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entire dataset, i.e., array</a:t>
            </a:r>
          </a:p>
          <a:p>
            <a:endParaRPr lang="en-US" dirty="0"/>
          </a:p>
          <a:p>
            <a:r>
              <a:rPr lang="en-US" dirty="0"/>
              <a:t>Read slice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57549"/>
            <a:ext cx="85940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3284984"/>
            <a:ext cx="85940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497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>
                  <a:solidFill>
                    <a:srgbClr val="7030A0"/>
                  </a:solidFill>
                </a:rPr>
              </a:br>
              <a:r>
                <a:rPr lang="en-US" dirty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775521" y="4866461"/>
            <a:ext cx="85940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528048" y="5193762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>
                  <a:solidFill>
                    <a:srgbClr val="7030A0"/>
                  </a:solidFill>
                </a:rPr>
              </a:br>
              <a:r>
                <a:rPr lang="en-US" dirty="0">
                  <a:solidFill>
                    <a:srgbClr val="7030A0"/>
                  </a:solidFill>
                </a:rPr>
                <a:t>of 3</a:t>
              </a:r>
              <a:r>
                <a:rPr lang="en-US" baseline="30000" dirty="0">
                  <a:solidFill>
                    <a:srgbClr val="7030A0"/>
                  </a:solidFill>
                </a:rPr>
                <a:t>rd</a:t>
              </a:r>
              <a:r>
                <a:rPr lang="en-US" dirty="0">
                  <a:solidFill>
                    <a:srgbClr val="7030A0"/>
                  </a:solidFill>
                </a:rPr>
                <a:t>, 5</a:t>
              </a:r>
              <a:r>
                <a:rPr lang="en-US" baseline="30000" dirty="0">
                  <a:solidFill>
                    <a:srgbClr val="7030A0"/>
                  </a:solidFill>
                </a:rPr>
                <a:t>th</a:t>
              </a:r>
              <a:r>
                <a:rPr lang="en-US" dirty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>
                  <a:solidFill>
                    <a:srgbClr val="7030A0"/>
                  </a:solidFill>
                </a:rPr>
                <a:t>th</a:t>
              </a:r>
              <a:r>
                <a:rPr lang="en-US" dirty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119080" y="5999424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Hyperslabs</a:t>
            </a:r>
            <a:r>
              <a:rPr lang="en-US" sz="2800" dirty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56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a unit annotation to array</a:t>
            </a:r>
          </a:p>
          <a:p>
            <a:endParaRPr lang="en-US" dirty="0"/>
          </a:p>
          <a:p>
            <a:r>
              <a:rPr lang="en-US" dirty="0"/>
              <a:t>Adding annotation to a group</a:t>
            </a:r>
          </a:p>
          <a:p>
            <a:endParaRPr lang="en-US" dirty="0"/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/>
              <a:t> behave mostly like Python dictionaries, to set, get, remove an annotation</a:t>
            </a:r>
          </a:p>
          <a:p>
            <a:pPr lvl="1"/>
            <a:r>
              <a:rPr lang="en-US" dirty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95600" y="2307315"/>
            <a:ext cx="734481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95600" y="3354185"/>
            <a:ext cx="734481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95600" y="5116923"/>
            <a:ext cx="734481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6502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class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83838"/>
            <a:ext cx="8594019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5352544"/>
            <a:ext cx="85940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h5file.create_table(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'/', 'particles', Particle, 'initial state of particles'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2232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PyTabls</a:t>
            </a:r>
            <a:r>
              <a:rPr lang="en-US" dirty="0"/>
              <a:t>: 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94870"/>
            <a:ext cx="8594019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particle = h5file.root.particles.row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79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796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348880"/>
            <a:ext cx="8594019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mass +=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x += particle['mass']*particle['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y += particle['mass']*particle['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870651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Bokeh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https://github.com/gjbex/Scientific-Python/tree/master/source-code/bokeh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026725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Plot library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Integrates with Pandas</a:t>
            </a:r>
          </a:p>
          <a:p>
            <a:pPr lvl="1"/>
            <a:r>
              <a:rPr lang="en-US" dirty="0"/>
              <a:t>Interactive demos in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pPr lvl="1"/>
            <a:r>
              <a:rPr lang="en-US" dirty="0"/>
              <a:t>Export to HTML pages, interactive plots using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No (convenient) </a:t>
            </a:r>
            <a:r>
              <a:rPr lang="en-US" dirty="0" err="1"/>
              <a:t>LaTeX</a:t>
            </a:r>
            <a:r>
              <a:rPr lang="en-US" dirty="0"/>
              <a:t> labels</a:t>
            </a:r>
          </a:p>
          <a:p>
            <a:r>
              <a:rPr lang="en-US" dirty="0"/>
              <a:t>More oriented towards information visualization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1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plot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775521" y="1556793"/>
            <a:ext cx="7992888" cy="5078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bokeh.plotting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figure,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show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(0.0, 20.0, 500)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(-mu*x)*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np.cos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(2.0*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*x)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(-mu*x)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(-mu*x)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('plot.html', title='damped pendulum')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figure(title='damped pendulum',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='t',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='theta')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y)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=(2, 2))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=(2, 2))</a:t>
            </a:r>
          </a:p>
          <a:p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show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900785" y="260648"/>
            <a:ext cx="3563723" cy="1368152"/>
            <a:chOff x="2092096" y="3045668"/>
            <a:chExt cx="3563723" cy="1368152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2092096" y="3368834"/>
              <a:ext cx="1884674" cy="10449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70" y="3045668"/>
              <a:ext cx="167904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import required</a:t>
              </a:r>
              <a:br>
                <a:rPr lang="en-US" dirty="0"/>
              </a:br>
              <a:r>
                <a:rPr lang="en-US" dirty="0"/>
                <a:t>functions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068080" y="2132856"/>
            <a:ext cx="3388997" cy="1368152"/>
            <a:chOff x="2092096" y="3045668"/>
            <a:chExt cx="3388997" cy="1368152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2092096" y="3230334"/>
              <a:ext cx="1884674" cy="11834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5043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set output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430901" y="3424570"/>
            <a:ext cx="2033606" cy="508486"/>
            <a:chOff x="3316232" y="3045668"/>
            <a:chExt cx="2033606" cy="508486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316232" y="3230334"/>
              <a:ext cx="660538" cy="32382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7306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create figure</a:t>
              </a:r>
              <a:endParaRPr lang="nl-BE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900785" y="4596696"/>
            <a:ext cx="3563723" cy="1231421"/>
            <a:chOff x="5376784" y="4596695"/>
            <a:chExt cx="3563723" cy="1231421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 flipV="1">
              <a:off x="5376784" y="4596695"/>
              <a:ext cx="2537608" cy="533509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914392" y="4945538"/>
              <a:ext cx="102611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plot data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7" idx="1"/>
            </p:cNvCxnSpPr>
            <p:nvPr/>
          </p:nvCxnSpPr>
          <p:spPr>
            <a:xfrm flipH="1" flipV="1">
              <a:off x="5376784" y="5084692"/>
              <a:ext cx="2537608" cy="455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7" idx="1"/>
            </p:cNvCxnSpPr>
            <p:nvPr/>
          </p:nvCxnSpPr>
          <p:spPr>
            <a:xfrm flipH="1">
              <a:off x="5376784" y="5130204"/>
              <a:ext cx="2537608" cy="6979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5159896" y="5777569"/>
            <a:ext cx="5295076" cy="697912"/>
            <a:chOff x="-200308" y="3045668"/>
            <a:chExt cx="5295076" cy="697912"/>
          </a:xfrm>
        </p:grpSpPr>
        <p:cxnSp>
          <p:nvCxnSpPr>
            <p:cNvPr id="26" name="Straight Arrow Connector 25"/>
            <p:cNvCxnSpPr>
              <a:stCxn id="27" idx="1"/>
            </p:cNvCxnSpPr>
            <p:nvPr/>
          </p:nvCxnSpPr>
          <p:spPr>
            <a:xfrm flipH="1">
              <a:off x="-200308" y="3230334"/>
              <a:ext cx="4177078" cy="51324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976770" y="3045668"/>
              <a:ext cx="11179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create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028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for numeric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2880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Fast arrays</a:t>
            </a:r>
          </a:p>
          <a:p>
            <a:pPr lvl="1"/>
            <a:r>
              <a:rPr lang="en-US" dirty="0"/>
              <a:t>Matrix operations (BLAS-like)</a:t>
            </a:r>
          </a:p>
          <a:p>
            <a:pPr lvl="1"/>
            <a:r>
              <a:rPr lang="en-US" dirty="0"/>
              <a:t>Linear algebra</a:t>
            </a:r>
          </a:p>
          <a:p>
            <a:pPr lvl="1"/>
            <a:r>
              <a:rPr lang="en-US" dirty="0"/>
              <a:t>Fast Fourier Transform</a:t>
            </a:r>
          </a:p>
          <a:p>
            <a:pPr lvl="1"/>
            <a:r>
              <a:rPr lang="en-US" dirty="0"/>
              <a:t>Mathematical functions defined on arrays</a:t>
            </a:r>
          </a:p>
          <a:p>
            <a:pPr lvl="1"/>
            <a:r>
              <a:rPr lang="en-US" dirty="0"/>
              <a:t>Pseudo-random number generation to initialize arrays</a:t>
            </a:r>
          </a:p>
          <a:p>
            <a:pPr lvl="1"/>
            <a:r>
              <a:rPr lang="en-US" dirty="0"/>
              <a:t>Simple statistics</a:t>
            </a:r>
          </a:p>
          <a:p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061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1" y="1775446"/>
            <a:ext cx="5167339" cy="500821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888091" y="1546482"/>
            <a:ext cx="2037849" cy="766829"/>
            <a:chOff x="3261463" y="3045668"/>
            <a:chExt cx="2037849" cy="766829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3261463" y="3230334"/>
              <a:ext cx="715306" cy="58216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69" y="3045668"/>
              <a:ext cx="13225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pan tool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888089" y="2020178"/>
            <a:ext cx="2037850" cy="544726"/>
            <a:chOff x="3316233" y="3046469"/>
            <a:chExt cx="2037850" cy="544726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316233" y="3231135"/>
              <a:ext cx="715308" cy="36006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031541" y="3046469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box zoom</a:t>
              </a:r>
              <a:endParaRPr lang="nl-BE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88091" y="2491927"/>
            <a:ext cx="2037849" cy="369332"/>
            <a:chOff x="3261463" y="3045668"/>
            <a:chExt cx="2037849" cy="369332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261463" y="3230334"/>
              <a:ext cx="715307" cy="10433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wheel zoom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88089" y="2969643"/>
            <a:ext cx="2037850" cy="369332"/>
            <a:chOff x="3261462" y="3045668"/>
            <a:chExt cx="2037850" cy="369332"/>
          </a:xfrm>
        </p:grpSpPr>
        <p:cxnSp>
          <p:nvCxnSpPr>
            <p:cNvPr id="15" name="Straight Arrow Connector 14"/>
            <p:cNvCxnSpPr>
              <a:stCxn id="16" idx="1"/>
            </p:cNvCxnSpPr>
            <p:nvPr/>
          </p:nvCxnSpPr>
          <p:spPr>
            <a:xfrm flipH="1" flipV="1">
              <a:off x="3261462" y="3124678"/>
              <a:ext cx="715308" cy="10565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save image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888091" y="3338976"/>
            <a:ext cx="2037849" cy="484128"/>
            <a:chOff x="3260260" y="2930872"/>
            <a:chExt cx="2037849" cy="484128"/>
          </a:xfrm>
        </p:grpSpPr>
        <p:cxnSp>
          <p:nvCxnSpPr>
            <p:cNvPr id="18" name="Straight Arrow Connector 17"/>
            <p:cNvCxnSpPr>
              <a:stCxn id="19" idx="1"/>
            </p:cNvCxnSpPr>
            <p:nvPr/>
          </p:nvCxnSpPr>
          <p:spPr>
            <a:xfrm flipH="1" flipV="1">
              <a:off x="3260260" y="2930872"/>
              <a:ext cx="716510" cy="2994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976770" y="3045668"/>
              <a:ext cx="132133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reset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340517" y="5037122"/>
            <a:ext cx="361207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Interactive in web browser!</a:t>
            </a:r>
          </a:p>
        </p:txBody>
      </p:sp>
    </p:spTree>
    <p:extLst>
      <p:ext uri="{BB962C8B-B14F-4D97-AF65-F5344CB8AC3E}">
        <p14:creationId xmlns:p14="http://schemas.microsoft.com/office/powerpoint/2010/main" val="343120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file with widget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1" y="1340768"/>
            <a:ext cx="4547213" cy="492859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279576" y="5764176"/>
            <a:ext cx="7013054" cy="617153"/>
            <a:chOff x="755576" y="5764175"/>
            <a:chExt cx="7013054" cy="617153"/>
          </a:xfrm>
        </p:grpSpPr>
        <p:grpSp>
          <p:nvGrpSpPr>
            <p:cNvPr id="5" name="Group 4"/>
            <p:cNvGrpSpPr/>
            <p:nvPr/>
          </p:nvGrpSpPr>
          <p:grpSpPr>
            <a:xfrm>
              <a:off x="4932040" y="5764175"/>
              <a:ext cx="2836590" cy="369332"/>
              <a:chOff x="2884184" y="3045668"/>
              <a:chExt cx="2836590" cy="369332"/>
            </a:xfrm>
          </p:grpSpPr>
          <p:cxnSp>
            <p:nvCxnSpPr>
              <p:cNvPr id="6" name="Straight Arrow Connector 5"/>
              <p:cNvCxnSpPr>
                <a:stCxn id="7" idx="1"/>
                <a:endCxn id="9" idx="3"/>
              </p:cNvCxnSpPr>
              <p:nvPr/>
            </p:nvCxnSpPr>
            <p:spPr>
              <a:xfrm flipH="1">
                <a:off x="2884184" y="3230334"/>
                <a:ext cx="1092586" cy="12391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3976770" y="3045668"/>
                <a:ext cx="1744004" cy="36933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interactive slider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755576" y="5764175"/>
              <a:ext cx="4176464" cy="61715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080548" y="2868965"/>
            <a:ext cx="304775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Required: callback function</a:t>
            </a:r>
          </a:p>
          <a:p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</a:t>
            </a:r>
            <a:r>
              <a:rPr lang="en-US" dirty="0"/>
              <a:t> modifies data</a:t>
            </a:r>
          </a:p>
          <a:p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</a:t>
            </a:r>
            <a:r>
              <a:rPr lang="en-US" dirty="0"/>
              <a:t> triggers update</a:t>
            </a:r>
          </a:p>
          <a:p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 involves </a:t>
            </a:r>
            <a:r>
              <a:rPr lang="en-US" dirty="0" err="1">
                <a:sym typeface="Symbol" panose="05050102010706020507" pitchFamily="18" charset="2"/>
              </a:rPr>
              <a:t>Javascript</a:t>
            </a:r>
            <a:r>
              <a:rPr lang="en-US" dirty="0">
                <a:sym typeface="Symbol" panose="05050102010706020507" pitchFamily="18" charset="2"/>
              </a:rPr>
              <a:t> tinkering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90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figures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774"/>
          <a:stretch/>
        </p:blipFill>
        <p:spPr>
          <a:xfrm>
            <a:off x="1919537" y="1340769"/>
            <a:ext cx="7418611" cy="482453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007768" y="2112471"/>
            <a:ext cx="6509336" cy="1436575"/>
            <a:chOff x="3628678" y="4432293"/>
            <a:chExt cx="6509336" cy="1436575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 flipV="1">
              <a:off x="3628678" y="4432293"/>
              <a:ext cx="4285714" cy="9749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914392" y="4945538"/>
              <a:ext cx="2223622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linked figures for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 </a:t>
              </a:r>
              <a:r>
                <a:rPr lang="en-US" dirty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>
                  <a:solidFill>
                    <a:srgbClr val="C00000"/>
                  </a:solidFill>
                </a:rPr>
                <a:t>panning, zooming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 </a:t>
              </a:r>
              <a:r>
                <a:rPr lang="en-US" dirty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>
                  <a:solidFill>
                    <a:srgbClr val="C00000"/>
                  </a:solidFill>
                </a:rPr>
                <a:t>interactive settings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5376784" y="5084693"/>
              <a:ext cx="2537608" cy="3225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5376784" y="5407203"/>
              <a:ext cx="2537608" cy="420913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>
            <a:off x="5087889" y="1628800"/>
            <a:ext cx="1062737" cy="36004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495600" y="5013177"/>
            <a:ext cx="2088232" cy="115715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8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brushing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1340769"/>
            <a:ext cx="5555930" cy="4843437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927648" y="1340768"/>
            <a:ext cx="7113316" cy="3401580"/>
            <a:chOff x="1403648" y="1340768"/>
            <a:chExt cx="7113316" cy="3401580"/>
          </a:xfrm>
        </p:grpSpPr>
        <p:sp>
          <p:nvSpPr>
            <p:cNvPr id="5" name="Rounded Rectangle 4"/>
            <p:cNvSpPr/>
            <p:nvPr/>
          </p:nvSpPr>
          <p:spPr>
            <a:xfrm>
              <a:off x="4716016" y="1340768"/>
              <a:ext cx="360040" cy="36004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403648" y="2178967"/>
              <a:ext cx="7113316" cy="2563381"/>
              <a:chOff x="2839326" y="4562610"/>
              <a:chExt cx="7113316" cy="2563381"/>
            </a:xfrm>
          </p:grpSpPr>
          <p:cxnSp>
            <p:nvCxnSpPr>
              <p:cNvPr id="7" name="Straight Arrow Connector 6"/>
              <p:cNvCxnSpPr>
                <a:stCxn id="8" idx="1"/>
              </p:cNvCxnSpPr>
              <p:nvPr/>
            </p:nvCxnSpPr>
            <p:spPr>
              <a:xfrm flipH="1" flipV="1">
                <a:off x="2839326" y="4562610"/>
                <a:ext cx="5075066" cy="993359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7914392" y="5371303"/>
                <a:ext cx="203825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consistent selection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 flipV="1">
                <a:off x="5647638" y="5371303"/>
                <a:ext cx="2266754" cy="18466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8" idx="1"/>
              </p:cNvCxnSpPr>
              <p:nvPr/>
            </p:nvCxnSpPr>
            <p:spPr>
              <a:xfrm flipH="1">
                <a:off x="6331714" y="5555969"/>
                <a:ext cx="1582678" cy="157002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4247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Hover tool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952" y="1628801"/>
            <a:ext cx="5773275" cy="342823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834016" y="2276873"/>
            <a:ext cx="7006401" cy="2158499"/>
            <a:chOff x="755576" y="2276872"/>
            <a:chExt cx="7006401" cy="2158499"/>
          </a:xfrm>
        </p:grpSpPr>
        <p:cxnSp>
          <p:nvCxnSpPr>
            <p:cNvPr id="6" name="Straight Arrow Connector 5"/>
            <p:cNvCxnSpPr>
              <a:stCxn id="7" idx="1"/>
              <a:endCxn id="9" idx="3"/>
            </p:cNvCxnSpPr>
            <p:nvPr/>
          </p:nvCxnSpPr>
          <p:spPr>
            <a:xfrm flipH="1" flipV="1">
              <a:off x="3779912" y="2564904"/>
              <a:ext cx="2659522" cy="154730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439434" y="3789040"/>
              <a:ext cx="132254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hover for details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55576" y="2276872"/>
              <a:ext cx="3024336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569549" y="5601806"/>
            <a:ext cx="39483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Any information can be added</a:t>
            </a:r>
          </a:p>
        </p:txBody>
      </p:sp>
    </p:spTree>
    <p:extLst>
      <p:ext uri="{BB962C8B-B14F-4D97-AF65-F5344CB8AC3E}">
        <p14:creationId xmlns:p14="http://schemas.microsoft.com/office/powerpoint/2010/main" val="166099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&amp; video processing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https://github.com/gjbex/Scientific-Python/tree/master/source-code/image-processing</a:t>
            </a:r>
            <a:r>
              <a:rPr lang="en-US" sz="18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288452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&amp; video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dedicated software, e.g., GIMP, </a:t>
            </a:r>
            <a:r>
              <a:rPr lang="en-US" dirty="0" err="1"/>
              <a:t>OpenShot</a:t>
            </a:r>
            <a:endParaRPr lang="en-US" dirty="0"/>
          </a:p>
          <a:p>
            <a:pPr lvl="1"/>
            <a:r>
              <a:rPr lang="en-US" dirty="0"/>
              <a:t>use Python for plugins</a:t>
            </a:r>
          </a:p>
          <a:p>
            <a:pPr lvl="1"/>
            <a:r>
              <a:rPr lang="en-US" dirty="0"/>
              <a:t>use Python for scripting</a:t>
            </a:r>
          </a:p>
          <a:p>
            <a:r>
              <a:rPr lang="en-US" dirty="0"/>
              <a:t>Image processing</a:t>
            </a:r>
          </a:p>
          <a:p>
            <a:pPr lvl="1"/>
            <a:r>
              <a:rPr lang="en-US" dirty="0"/>
              <a:t>pillow: basic image processing (successor to PIL)</a:t>
            </a:r>
          </a:p>
          <a:p>
            <a:pPr lvl="1"/>
            <a:r>
              <a:rPr lang="en-US" dirty="0" err="1"/>
              <a:t>scikit</a:t>
            </a:r>
            <a:r>
              <a:rPr lang="en-US" dirty="0"/>
              <a:t>-image: more sophisticated algorithms</a:t>
            </a:r>
          </a:p>
          <a:p>
            <a:pPr lvl="1"/>
            <a:r>
              <a:rPr lang="en-US" dirty="0" err="1"/>
              <a:t>OpenCV</a:t>
            </a:r>
            <a:r>
              <a:rPr lang="en-US" dirty="0"/>
              <a:t>: comparable to </a:t>
            </a:r>
            <a:r>
              <a:rPr lang="en-US" dirty="0" err="1"/>
              <a:t>scikit</a:t>
            </a:r>
            <a:r>
              <a:rPr lang="en-US" dirty="0"/>
              <a:t>-image</a:t>
            </a:r>
          </a:p>
          <a:p>
            <a:r>
              <a:rPr lang="en-US" dirty="0"/>
              <a:t>Video processing</a:t>
            </a:r>
          </a:p>
          <a:p>
            <a:pPr lvl="1"/>
            <a:r>
              <a:rPr lang="en-US" dirty="0" err="1"/>
              <a:t>OpenCV</a:t>
            </a:r>
            <a:r>
              <a:rPr lang="en-US" dirty="0"/>
              <a:t>: many useful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1559496" y="4016035"/>
            <a:ext cx="157440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59496" y="5314920"/>
            <a:ext cx="1133828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9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restoration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point spread function</a:t>
            </a:r>
          </a:p>
          <a:p>
            <a:endParaRPr lang="en-US" dirty="0"/>
          </a:p>
          <a:p>
            <a:r>
              <a:rPr lang="en-US" dirty="0"/>
              <a:t>Perform deconvolution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76872"/>
            <a:ext cx="75711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point_spread_f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np.ones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((5, 5))/25.0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411759"/>
            <a:ext cx="7571184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skimage.restoration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unsupervised_wiener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denoised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unsupervised_wiener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point_spread_f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4" t="9051" r="48738" b="13775"/>
          <a:stretch/>
        </p:blipFill>
        <p:spPr>
          <a:xfrm>
            <a:off x="2204011" y="4361834"/>
            <a:ext cx="2091790" cy="221463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672064" y="3994187"/>
            <a:ext cx="3519770" cy="974645"/>
            <a:chOff x="2211763" y="2967703"/>
            <a:chExt cx="3519770" cy="974645"/>
          </a:xfrm>
        </p:grpSpPr>
        <p:sp>
          <p:nvSpPr>
            <p:cNvPr id="9" name="Rectangle 8"/>
            <p:cNvSpPr/>
            <p:nvPr/>
          </p:nvSpPr>
          <p:spPr>
            <a:xfrm>
              <a:off x="2211763" y="2967703"/>
              <a:ext cx="533661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63888" y="3573016"/>
              <a:ext cx="21676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3D </a:t>
              </a:r>
              <a:r>
                <a:rPr lang="en-US" dirty="0" err="1"/>
                <a:t>numpy</a:t>
              </a:r>
              <a:r>
                <a:rPr lang="en-US" dirty="0"/>
                <a:t> array, RGB</a:t>
              </a:r>
            </a:p>
          </p:txBody>
        </p:sp>
        <p:cxnSp>
          <p:nvCxnSpPr>
            <p:cNvPr id="11" name="Straight Arrow Connector 10"/>
            <p:cNvCxnSpPr>
              <a:stCxn id="10" idx="1"/>
              <a:endCxn id="9" idx="3"/>
            </p:cNvCxnSpPr>
            <p:nvPr/>
          </p:nvCxnSpPr>
          <p:spPr>
            <a:xfrm flipH="1" flipV="1">
              <a:off x="2745424" y="3111719"/>
              <a:ext cx="818464" cy="6459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7104113" y="5301208"/>
            <a:ext cx="172354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For image I/O:</a:t>
            </a:r>
            <a:br>
              <a:rPr lang="en-US" sz="2000" dirty="0"/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skimage.io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3" t="9051" r="1766" b="13775"/>
          <a:stretch/>
        </p:blipFill>
        <p:spPr>
          <a:xfrm>
            <a:off x="4482609" y="4361834"/>
            <a:ext cx="2088233" cy="221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37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2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initial contour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Compute snake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14855"/>
            <a:ext cx="757118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theta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(0, 2*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n)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 = x0 + radius*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np.cos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(theta)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y0 + radius*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np.sin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(theta)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initial_snake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([x, y]).T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797788"/>
            <a:ext cx="757118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skimage.segmentation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active_contour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snake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active_contour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smoothed_image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initial_snake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alpha=alpha, beta=beta,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gamma=gamma)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6" t="11751" r="10625" b="11751"/>
          <a:stretch/>
        </p:blipFill>
        <p:spPr>
          <a:xfrm>
            <a:off x="8040216" y="1269862"/>
            <a:ext cx="2304256" cy="23042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6" t="11751" r="10625" b="11751"/>
          <a:stretch/>
        </p:blipFill>
        <p:spPr>
          <a:xfrm>
            <a:off x="2279576" y="4422888"/>
            <a:ext cx="2386608" cy="23866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82716" y="5584795"/>
            <a:ext cx="5194921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skimage.filters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Gaussian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smoothed_image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gaussian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(image, 3)</a:t>
            </a:r>
          </a:p>
        </p:txBody>
      </p:sp>
    </p:spTree>
    <p:extLst>
      <p:ext uri="{BB962C8B-B14F-4D97-AF65-F5344CB8AC3E}">
        <p14:creationId xmlns:p14="http://schemas.microsoft.com/office/powerpoint/2010/main" val="274871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9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Capture from camera, show in window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16936"/>
            <a:ext cx="7571184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cv2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capture = cv2.VideoCapture(0)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status, frame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not status: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# oops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cv2.imshow('frame', frame)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cv2.waitKey(1) &amp; 0xFF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ord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('q'):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cv2.destroyAllWindows()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capture.release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693361" y="3157225"/>
            <a:ext cx="3564289" cy="945396"/>
            <a:chOff x="2169360" y="2996952"/>
            <a:chExt cx="3564289" cy="945396"/>
          </a:xfrm>
        </p:grpSpPr>
        <p:sp>
          <p:nvSpPr>
            <p:cNvPr id="6" name="Rectangle 5"/>
            <p:cNvSpPr/>
            <p:nvPr/>
          </p:nvSpPr>
          <p:spPr>
            <a:xfrm>
              <a:off x="2169360" y="2996952"/>
              <a:ext cx="72008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63888" y="3573016"/>
              <a:ext cx="216976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3D </a:t>
              </a:r>
              <a:r>
                <a:rPr lang="en-US" dirty="0" err="1"/>
                <a:t>numpy</a:t>
              </a:r>
              <a:r>
                <a:rPr lang="en-US" dirty="0"/>
                <a:t> array, BGR</a:t>
              </a:r>
            </a:p>
          </p:txBody>
        </p:sp>
        <p:cxnSp>
          <p:nvCxnSpPr>
            <p:cNvPr id="9" name="Straight Arrow Connector 8"/>
            <p:cNvCxnSpPr>
              <a:stCxn id="7" idx="1"/>
              <a:endCxn id="6" idx="3"/>
            </p:cNvCxnSpPr>
            <p:nvPr/>
          </p:nvCxnSpPr>
          <p:spPr>
            <a:xfrm flipH="1" flipV="1">
              <a:off x="2889440" y="3140968"/>
              <a:ext cx="674448" cy="61671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333489" y="4835875"/>
            <a:ext cx="1995644" cy="801380"/>
            <a:chOff x="2889440" y="3140968"/>
            <a:chExt cx="1995644" cy="801380"/>
          </a:xfrm>
        </p:grpSpPr>
        <p:sp>
          <p:nvSpPr>
            <p:cNvPr id="14" name="TextBox 13"/>
            <p:cNvSpPr txBox="1"/>
            <p:nvPr/>
          </p:nvSpPr>
          <p:spPr>
            <a:xfrm>
              <a:off x="3563888" y="3573016"/>
              <a:ext cx="132119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quit on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'q'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2889440" y="3140968"/>
              <a:ext cx="674448" cy="61671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023992" y="2869194"/>
            <a:ext cx="3085482" cy="478169"/>
            <a:chOff x="2067752" y="3464179"/>
            <a:chExt cx="3085482" cy="478169"/>
          </a:xfrm>
        </p:grpSpPr>
        <p:sp>
          <p:nvSpPr>
            <p:cNvPr id="17" name="TextBox 16"/>
            <p:cNvSpPr txBox="1"/>
            <p:nvPr/>
          </p:nvSpPr>
          <p:spPr>
            <a:xfrm>
              <a:off x="3563888" y="3573016"/>
              <a:ext cx="15893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device number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2067752" y="3464179"/>
              <a:ext cx="1496136" cy="29350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459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7950</Words>
  <Application>Microsoft Office PowerPoint</Application>
  <PresentationFormat>Widescreen</PresentationFormat>
  <Paragraphs>1311</Paragraphs>
  <Slides>103</Slides>
  <Notes>1</Notes>
  <HiddenSlides>0</HiddenSlides>
  <MMClips>3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103</vt:i4>
      </vt:variant>
    </vt:vector>
  </HeadingPairs>
  <TitlesOfParts>
    <vt:vector size="111" baseType="lpstr">
      <vt:lpstr>Arial</vt:lpstr>
      <vt:lpstr>Calibri</vt:lpstr>
      <vt:lpstr>Calibri Light</vt:lpstr>
      <vt:lpstr>Cambria Math</vt:lpstr>
      <vt:lpstr>Courier New</vt:lpstr>
      <vt:lpstr>Office Theme</vt:lpstr>
      <vt:lpstr>Equation</vt:lpstr>
      <vt:lpstr>Vergelijking</vt:lpstr>
      <vt:lpstr>Scientific Python</vt:lpstr>
      <vt:lpstr>PowerPoint Presentation</vt:lpstr>
      <vt:lpstr>PowerPoint Presentation</vt:lpstr>
      <vt:lpstr>Typographical conventions I</vt:lpstr>
      <vt:lpstr>Typographical conventions II</vt:lpstr>
      <vt:lpstr>numpy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Fancy indexing</vt:lpstr>
      <vt:lpstr>Operations on arrays</vt:lpstr>
      <vt:lpstr>Functions operating on arrays</vt:lpstr>
      <vt:lpstr>Some linear algebra</vt:lpstr>
      <vt:lpstr>References versus copies</vt:lpstr>
      <vt:lpstr>numpy data I/O revisited</vt:lpstr>
      <vt:lpstr>Matrices</vt:lpstr>
      <vt:lpstr>References</vt:lpstr>
      <vt:lpstr>scipy</vt:lpstr>
      <vt:lpstr>Libraries for numeric computation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Matplotlib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References</vt:lpstr>
      <vt:lpstr>Sympy</vt:lpstr>
      <vt:lpstr>Introduction</vt:lpstr>
      <vt:lpstr>Defining symbols</vt:lpstr>
      <vt:lpstr>Solving equations</vt:lpstr>
      <vt:lpstr>Eigenvalues, eigenvectors</vt:lpstr>
      <vt:lpstr>Derivatives</vt:lpstr>
      <vt:lpstr>Integration</vt:lpstr>
      <vt:lpstr>Limits and series expansion</vt:lpstr>
      <vt:lpstr>Expression representation</vt:lpstr>
      <vt:lpstr>Parts of expressions</vt:lpstr>
      <vt:lpstr>Expression manipulation</vt:lpstr>
      <vt:lpstr>Further reading</vt:lpstr>
      <vt:lpstr>HDF5: PyTables &amp; h5py</vt:lpstr>
      <vt:lpstr>HDF5: what is it?</vt:lpstr>
      <vt:lpstr>HDF5 data</vt:lpstr>
      <vt:lpstr>HDF5 storage</vt:lpstr>
      <vt:lpstr>HDF5: how to use it?</vt:lpstr>
      <vt:lpstr>h5py: importing modules</vt:lpstr>
      <vt:lpstr>h5py: open &amp; close HDF5 file</vt:lpstr>
      <vt:lpstr>h5py: creating a group</vt:lpstr>
      <vt:lpstr>h5py: adding a dataset</vt:lpstr>
      <vt:lpstr>h5py: adding an 2D array</vt:lpstr>
      <vt:lpstr>h5py: annotations</vt:lpstr>
      <vt:lpstr>h5py: reading an array </vt:lpstr>
      <vt:lpstr>HDF5 command line utilities</vt:lpstr>
      <vt:lpstr>PyTables: importing modules</vt:lpstr>
      <vt:lpstr>PyTables: open &amp; close HDF5 file</vt:lpstr>
      <vt:lpstr>PyTables: creating a group</vt:lpstr>
      <vt:lpstr>PyTables: adding an array</vt:lpstr>
      <vt:lpstr>PyTables: adding an 2D array</vt:lpstr>
      <vt:lpstr>PyTables: reading an array </vt:lpstr>
      <vt:lpstr>PyTables: annotations</vt:lpstr>
      <vt:lpstr>PyTables: objects &amp; tables</vt:lpstr>
      <vt:lpstr>PyTabls: populate table</vt:lpstr>
      <vt:lpstr>PyTables: reading a table</vt:lpstr>
      <vt:lpstr>Bokeh</vt:lpstr>
      <vt:lpstr>What is it?</vt:lpstr>
      <vt:lpstr>Simple plot</vt:lpstr>
      <vt:lpstr>HTML file</vt:lpstr>
      <vt:lpstr>HTML file with widget</vt:lpstr>
      <vt:lpstr>Linked figures</vt:lpstr>
      <vt:lpstr>Linked brushing</vt:lpstr>
      <vt:lpstr>Hover tool</vt:lpstr>
      <vt:lpstr>Image &amp; video processing</vt:lpstr>
      <vt:lpstr>Image &amp; video processing</vt:lpstr>
      <vt:lpstr>Image restoration</vt:lpstr>
      <vt:lpstr>Segmentation</vt:lpstr>
      <vt:lpstr>Capturing video</vt:lpstr>
      <vt:lpstr>Reading/writing video</vt:lpstr>
      <vt:lpstr>Follow the ball: setup</vt:lpstr>
      <vt:lpstr>Follow the ball</vt:lpstr>
      <vt:lpstr>Further reading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Python</dc:title>
  <dc:creator>Geert Jan Bex</dc:creator>
  <cp:lastModifiedBy>Geert Jan Bex</cp:lastModifiedBy>
  <cp:revision>44</cp:revision>
  <dcterms:created xsi:type="dcterms:W3CDTF">2019-11-07T15:31:23Z</dcterms:created>
  <dcterms:modified xsi:type="dcterms:W3CDTF">2021-12-13T14:15:20Z</dcterms:modified>
</cp:coreProperties>
</file>