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350" r:id="rId3"/>
    <p:sldId id="348" r:id="rId4"/>
    <p:sldId id="34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Matplotli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Hdf5/PythonSamples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mageProcess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d6/d00/tutorial_py_root.html" TargetMode="External"/><Relationship Id="rId2" Type="http://schemas.openxmlformats.org/officeDocument/2006/relationships/hyperlink" Target="http://scikit-image.org/docs/0.12.x/user_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Scientific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 smtClean="0"/>
              <a:t>&lt;n&gt;</a:t>
            </a:r>
            <a:r>
              <a:rPr lang="en-US" dirty="0" smtClean="0"/>
              <a:t> for unsigned integers)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np.float16, 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Boolean values: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10147" y="6263585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76064"/>
            <a:chOff x="721345" y="3789040"/>
            <a:chExt cx="5232741" cy="57606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</a:t>
            </a:r>
            <a:r>
              <a:rPr lang="en-US" sz="4000" dirty="0" smtClean="0">
                <a:hlinkClick r:id="rId2"/>
              </a:rPr>
              <a:t>bit.ly/36VXTEZ 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github.com/gjbex/Scientific-Python/tree/master/source-code/numpy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</a:t>
            </a:r>
            <a:r>
              <a:rPr lang="en-US" sz="1800" dirty="0" smtClean="0">
                <a:hlinkClick r:id="rId2"/>
              </a:rPr>
              <a:t>Scientific-Python</a:t>
            </a:r>
            <a:r>
              <a:rPr lang="en-US" sz="1800" dirty="0" smtClean="0">
                <a:hlinkClick r:id="rId3"/>
              </a:rPr>
              <a:t>/tree/master/source-code/birdsong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linear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 smtClean="0"/>
              <a:t>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780929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854252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Compute</a:t>
            </a:r>
            <a:r>
              <a:rPr lang="en-US" dirty="0" smtClean="0"/>
              <a:t>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300" dirty="0" smtClean="0"/>
              <a:t>Many</a:t>
            </a:r>
            <a:r>
              <a:rPr lang="en-US" dirty="0" smtClean="0"/>
              <a:t> methods</a:t>
            </a:r>
          </a:p>
          <a:p>
            <a:pPr lvl="1"/>
            <a:r>
              <a:rPr lang="en-US" sz="2800" dirty="0" smtClean="0"/>
              <a:t>Powell</a:t>
            </a:r>
            <a:endParaRPr lang="en-US" dirty="0" smtClean="0"/>
          </a:p>
          <a:p>
            <a:pPr lvl="1"/>
            <a:r>
              <a:rPr lang="en-US" sz="2800" dirty="0" smtClean="0"/>
              <a:t>Conjugate</a:t>
            </a:r>
            <a:r>
              <a:rPr lang="en-US" dirty="0" smtClean="0"/>
              <a:t> gradient</a:t>
            </a:r>
          </a:p>
          <a:p>
            <a:pPr lvl="1"/>
            <a:r>
              <a:rPr lang="en-US" sz="2800" dirty="0" smtClean="0"/>
              <a:t>BFGS</a:t>
            </a:r>
            <a:endParaRPr lang="en-US" dirty="0" smtClean="0"/>
          </a:p>
          <a:p>
            <a:pPr lvl="1"/>
            <a:r>
              <a:rPr lang="en-US" dirty="0" smtClean="0"/>
              <a:t>Newton </a:t>
            </a:r>
            <a:r>
              <a:rPr lang="en-US" sz="2800" dirty="0" smtClean="0"/>
              <a:t>conjugate</a:t>
            </a:r>
            <a:r>
              <a:rPr lang="en-US" dirty="0" smtClean="0"/>
              <a:t>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127251" y="3060701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1" y="3060701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615969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-(g/l)*y[0] - q*y[1]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Perform </a:t>
            </a:r>
            <a:r>
              <a:rPr lang="en-US" dirty="0" smtClean="0"/>
              <a:t>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78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89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smtClean="0"/>
              <a:t>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smtClean="0"/>
              <a:t>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github.com/gjbex/Scientific-Python/tree/master/source-code/matrices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github.com/gjbex/Scientific-Python/tree/master/source-code/numpy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sz="2400" dirty="0"/>
          </a:p>
          <a:p>
            <a:r>
              <a:rPr lang="en-US" dirty="0" smtClean="0"/>
              <a:t>Overview of data visualization types &amp; libraries </a:t>
            </a:r>
            <a:r>
              <a:rPr lang="en-US" dirty="0"/>
              <a:t>for Python</a:t>
            </a:r>
            <a:br>
              <a:rPr lang="en-US" dirty="0"/>
            </a:br>
            <a:r>
              <a:rPr lang="en-US" dirty="0">
                <a:hlinkClick r:id="rId3"/>
              </a:rPr>
              <a:t>https://python-graph-gallery.com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06084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5520" y="1124744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6640" y="314096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96640" y="5860852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312024" y="1925213"/>
            <a:ext cx="2448272" cy="1377623"/>
            <a:chOff x="6372200" y="3645024"/>
            <a:chExt cx="2448272" cy="1377623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72200" y="3645024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7605230" y="3829690"/>
              <a:ext cx="907929" cy="88264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227901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4006805"/>
            <a:ext cx="697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581129"/>
            <a:ext cx="6952714" cy="307777"/>
            <a:chOff x="1763688" y="3105260"/>
            <a:chExt cx="8268402" cy="307777"/>
          </a:xfrm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710080"/>
            <a:ext cx="69342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309321"/>
            <a:ext cx="6920086" cy="307777"/>
            <a:chOff x="1763688" y="3105260"/>
            <a:chExt cx="8229600" cy="307777"/>
          </a:xfrm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27900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6952714" cy="307777"/>
            <a:chOff x="1763688" y="3105260"/>
            <a:chExt cx="8268402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743523"/>
            <a:ext cx="69397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849416"/>
            <a:ext cx="6952714" cy="307777"/>
            <a:chOff x="1763688" y="3105260"/>
            <a:chExt cx="8268402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27901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22790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96001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Integer(-1)</a:t>
              </a:r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96640" y="339609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886725"/>
            <a:ext cx="3528392" cy="307777"/>
            <a:chOff x="1357569" y="3105260"/>
            <a:chExt cx="6603844" cy="307777"/>
          </a:xfrm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609105"/>
            <a:ext cx="3528392" cy="307777"/>
            <a:chOff x="1357569" y="3105260"/>
            <a:chExt cx="6603844" cy="307777"/>
          </a:xfrm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5118470"/>
            <a:ext cx="31953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609105"/>
            <a:ext cx="3528392" cy="307777"/>
            <a:chOff x="1357569" y="3105260"/>
            <a:chExt cx="6603844" cy="307777"/>
          </a:xfrm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227901"/>
            <a:ext cx="45634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962608"/>
            <a:ext cx="434743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489376"/>
            <a:ext cx="3528392" cy="307777"/>
            <a:chOff x="1357569" y="3105260"/>
            <a:chExt cx="6603844" cy="307777"/>
          </a:xfrm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962608"/>
            <a:ext cx="39786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484297"/>
            <a:ext cx="3528392" cy="307777"/>
            <a:chOff x="1357569" y="3105260"/>
            <a:chExt cx="6603844" cy="307777"/>
          </a:xfrm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700856"/>
            <a:ext cx="516510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424127"/>
            <a:ext cx="3528392" cy="307777"/>
            <a:chOff x="1357569" y="3105260"/>
            <a:chExt cx="6603844" cy="307777"/>
          </a:xfrm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Sympy</a:t>
            </a:r>
            <a:r>
              <a:rPr lang="en-US" dirty="0" smtClean="0">
                <a:hlinkClick r:id="rId2"/>
              </a:rPr>
              <a:t>: symbolic computing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Muerer</a:t>
            </a:r>
            <a:r>
              <a:rPr lang="en-US" dirty="0" smtClean="0"/>
              <a:t>, C.P. Smith, M. </a:t>
            </a:r>
            <a:r>
              <a:rPr lang="en-US" dirty="0" err="1" smtClean="0"/>
              <a:t>Paprocki</a:t>
            </a:r>
            <a:r>
              <a:rPr lang="en-US" dirty="0" smtClean="0"/>
              <a:t> et al.</a:t>
            </a:r>
            <a:br>
              <a:rPr lang="en-US" dirty="0" smtClean="0"/>
            </a:br>
            <a:r>
              <a:rPr lang="en-US" dirty="0" err="1" smtClean="0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https://github.com/gjbex/training-material/tree/master/Hdf5/PythonSamples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 smtClean="0"/>
              <a:t>ierarchical </a:t>
            </a:r>
            <a:r>
              <a:rPr lang="en-US" sz="4000" b="1" dirty="0"/>
              <a:t>D</a:t>
            </a:r>
            <a:r>
              <a:rPr lang="en-US" dirty="0" smtClean="0"/>
              <a:t>ata </a:t>
            </a:r>
            <a:r>
              <a:rPr lang="en-US" sz="4000" b="1" dirty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88024"/>
            <a:ext cx="1917463" cy="2413184"/>
            <a:chOff x="3939729" y="2888024"/>
            <a:chExt cx="1917463" cy="2413184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8439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File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92080"/>
              <a:ext cx="15326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Directory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905014"/>
              <a:ext cx="6912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File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581128"/>
              <a:ext cx="1917463" cy="720080"/>
              <a:chOff x="4067944" y="4581128"/>
              <a:chExt cx="1917463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581128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662014"/>
                <a:ext cx="16005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Metadata</a:t>
                </a: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104112" y="1340768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23993" y="5517233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47928" y="2996952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4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1988841"/>
            <a:ext cx="804258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27569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5" y="4077072"/>
            <a:ext cx="65261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4869160"/>
            <a:ext cx="21146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733257"/>
            <a:ext cx="749115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60860" y="2025238"/>
            <a:ext cx="2171245" cy="942866"/>
            <a:chOff x="3180432" y="2025238"/>
            <a:chExt cx="2171245" cy="942866"/>
          </a:xfrm>
        </p:grpSpPr>
        <p:sp>
          <p:nvSpPr>
            <p:cNvPr id="9" name="TextBox 8"/>
            <p:cNvSpPr txBox="1"/>
            <p:nvPr/>
          </p:nvSpPr>
          <p:spPr>
            <a:xfrm>
              <a:off x="3180432" y="2598772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3"/>
              <a:endCxn id="10" idx="2"/>
            </p:cNvCxnSpPr>
            <p:nvPr/>
          </p:nvCxnSpPr>
          <p:spPr>
            <a:xfrm flipV="1">
              <a:off x="4241941" y="2312005"/>
              <a:ext cx="497668" cy="47143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314096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04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725145"/>
            <a:ext cx="796014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60148" cy="972061"/>
            <a:chOff x="644300" y="2959254"/>
            <a:chExt cx="7960148" cy="972061"/>
          </a:xfrm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60148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07568" y="5445224"/>
            <a:ext cx="7920880" cy="1008112"/>
            <a:chOff x="683568" y="5445224"/>
            <a:chExt cx="7920880" cy="1008112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5807005"/>
              <a:ext cx="7920880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5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1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2"/>
            <a:ext cx="76290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501008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4888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429000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6156012"/>
            <a:ext cx="73448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0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685055"/>
            <a:ext cx="8594019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7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97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132857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725145"/>
            <a:ext cx="859401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052446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858108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8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&amp; video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https://github.com/gjbex/training-material/tree/master/Python/ImageProcessing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&amp; video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dedicated software, e.g., GIMP, </a:t>
            </a:r>
            <a:r>
              <a:rPr lang="en-US" dirty="0" err="1" smtClean="0"/>
              <a:t>OpenShot</a:t>
            </a:r>
            <a:endParaRPr lang="en-US" dirty="0" smtClean="0"/>
          </a:p>
          <a:p>
            <a:pPr lvl="1"/>
            <a:r>
              <a:rPr lang="en-US" dirty="0" smtClean="0"/>
              <a:t>use Python for plugins</a:t>
            </a:r>
          </a:p>
          <a:p>
            <a:pPr lvl="1"/>
            <a:r>
              <a:rPr lang="en-US" dirty="0" smtClean="0"/>
              <a:t>use Python for scripting</a:t>
            </a:r>
          </a:p>
          <a:p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pillow: basic image processing (successor to PIL)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-image: more sophisticated algorithms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: comparable to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r>
              <a:rPr lang="en-US" dirty="0" smtClean="0"/>
              <a:t>Video processing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: many useful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restoration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point spread function</a:t>
            </a:r>
          </a:p>
          <a:p>
            <a:endParaRPr lang="en-US" dirty="0"/>
          </a:p>
          <a:p>
            <a:r>
              <a:rPr lang="en-US" dirty="0" smtClean="0"/>
              <a:t>Perform deconvolution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initial contour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Compute snake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156664"/>
            <a:ext cx="75711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897541"/>
            <a:ext cx="75711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97704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from camera, show in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Reading/writing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 smtClean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51518"/>
            <a:ext cx="75711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378948"/>
            <a:ext cx="757118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687527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ball: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Hue histogram of ROI (region of interest)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57118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42900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frames and update track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 depends on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i="1" dirty="0" smtClean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 smtClean="0"/>
              <a:t>Many things to explore</a:t>
            </a:r>
          </a:p>
          <a:p>
            <a:r>
              <a:rPr lang="en-US" dirty="0" smtClean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http://scikit-image.org/docs/0.12.x/user_guide.html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http://docs.opencv.org/3.2.0/d6/d00/tutorial_py_root.html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4572</Words>
  <Application>Microsoft Office PowerPoint</Application>
  <PresentationFormat>Widescreen</PresentationFormat>
  <Paragraphs>1215</Paragraphs>
  <Slides>95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4" baseType="lpstr">
      <vt:lpstr>Arial</vt:lpstr>
      <vt:lpstr>Calibri</vt:lpstr>
      <vt:lpstr>Calibri Light</vt:lpstr>
      <vt:lpstr>Cambria Math</vt:lpstr>
      <vt:lpstr>Courier New</vt:lpstr>
      <vt:lpstr>Symbol</vt:lpstr>
      <vt:lpstr>Office Theme</vt:lpstr>
      <vt:lpstr>Equation</vt:lpstr>
      <vt:lpstr>Vergelijking</vt:lpstr>
      <vt:lpstr>Scientific Python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10</cp:revision>
  <dcterms:created xsi:type="dcterms:W3CDTF">2019-11-07T15:31:23Z</dcterms:created>
  <dcterms:modified xsi:type="dcterms:W3CDTF">2019-11-12T11:43:43Z</dcterms:modified>
</cp:coreProperties>
</file>