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56" r:id="rId2"/>
    <p:sldId id="350" r:id="rId3"/>
    <p:sldId id="348" r:id="rId4"/>
    <p:sldId id="34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46DF48-D749-4A85-82E4-376E648194FB}">
          <p14:sldIdLst>
            <p14:sldId id="256"/>
            <p14:sldId id="350"/>
            <p14:sldId id="348"/>
            <p14:sldId id="349"/>
          </p14:sldIdLst>
        </p14:section>
        <p14:section name="numpy" id="{0ABF6D5A-1E58-4600-AE45-538E8F3A850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cipy" id="{2BFE4CBE-B0F9-4FF9-B06C-4190F5D0A8AE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matplotlib" id="{F403613D-8C13-4CDF-B6A0-431E438689C2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sympy" id="{891A720C-B16A-48AD-AF97-823F2A124362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HDF5" id="{DED9C11B-28E7-49E5-B16A-009E9F2C22D8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Bokeh" id="{22F7CFE4-471A-46E1-B56F-941AA410093A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scikit-image &amp; OpenCV" id="{9AE95759-AB76-41D4-AD63-776D3CBA133E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A79FE-F917-4C87-AD83-0AC7A6FA25F7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54D0-57AA-4B0A-9870-489EE29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5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8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8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1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qouLp2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training-material/tree/master/Python/Numpy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4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Matplotlib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Python/tree/master/Python/Numpy" TargetMode="External"/><Relationship Id="rId2" Type="http://schemas.openxmlformats.org/officeDocument/2006/relationships/hyperlink" Target="https://github.com/gjbex/Scientific-Python/tree/master/source-code/matrices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graph-gallery.com/" TargetMode="External"/><Relationship Id="rId2" Type="http://schemas.openxmlformats.org/officeDocument/2006/relationships/hyperlink" Target="http://colorbrewer2.org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peerj.com/articles/cs-103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Bokeh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mageProcessing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28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3.2.0/d6/d00/tutorial_py_root.html" TargetMode="External"/><Relationship Id="rId2" Type="http://schemas.openxmlformats.org/officeDocument/2006/relationships/hyperlink" Target="http://scikit-image.org/docs/0.12.x/user_guid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Scientific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 CC BY 4.0,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069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2071661" y="4240629"/>
            <a:ext cx="6909352" cy="1633707"/>
            <a:chOff x="547661" y="4395677"/>
            <a:chExt cx="6909352" cy="16337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395677"/>
              <a:ext cx="4109149" cy="574323"/>
              <a:chOff x="1475656" y="4170361"/>
              <a:chExt cx="4109149" cy="574323"/>
            </a:xfrm>
            <a:grpFill/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4170361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355027"/>
                <a:ext cx="720080" cy="38965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724802"/>
              <a:ext cx="4109149" cy="369332"/>
              <a:chOff x="1475656" y="3716690"/>
              <a:chExt cx="4109149" cy="369332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716690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 flipV="1">
                <a:off x="1475656" y="3831325"/>
                <a:ext cx="720080" cy="70031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009196"/>
              <a:ext cx="4168986" cy="414063"/>
              <a:chOff x="611560" y="3497028"/>
              <a:chExt cx="4168986" cy="414063"/>
            </a:xfrm>
            <a:grpFill/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541759"/>
                <a:ext cx="25848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497028"/>
                <a:ext cx="1584176" cy="22939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320337"/>
              <a:ext cx="3443711" cy="709047"/>
              <a:chOff x="1403648" y="3376121"/>
              <a:chExt cx="3443711" cy="709047"/>
            </a:xfrm>
            <a:grpFill/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438837"/>
                <a:ext cx="265162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376121"/>
                <a:ext cx="792088" cy="3858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2112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084334" y="2285400"/>
            <a:ext cx="6684355" cy="1354970"/>
            <a:chOff x="560333" y="2285399"/>
            <a:chExt cx="6684355" cy="1354970"/>
          </a:xfrm>
          <a:solidFill>
            <a:schemeClr val="bg1">
              <a:lumMod val="85000"/>
            </a:schemeClr>
          </a:solidFill>
        </p:grpSpPr>
        <p:sp>
          <p:nvSpPr>
            <p:cNvPr id="24" name="TextBox 23"/>
            <p:cNvSpPr txBox="1"/>
            <p:nvPr/>
          </p:nvSpPr>
          <p:spPr>
            <a:xfrm>
              <a:off x="560333" y="2563879"/>
              <a:ext cx="2901879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93687" y="2285399"/>
              <a:ext cx="4165631" cy="648072"/>
              <a:chOff x="1008806" y="4303364"/>
              <a:chExt cx="4165631" cy="648072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4303364"/>
                <a:ext cx="297870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1008806" y="4488030"/>
                <a:ext cx="1186930" cy="463406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3" y="2639719"/>
              <a:ext cx="4359525" cy="369332"/>
              <a:chOff x="1475657" y="3874888"/>
              <a:chExt cx="3775164" cy="369332"/>
            </a:xfrm>
            <a:grpFill/>
          </p:grpSpPr>
          <p:sp>
            <p:nvSpPr>
              <p:cNvPr id="29" name="TextBox 28"/>
              <p:cNvSpPr txBox="1"/>
              <p:nvPr/>
            </p:nvSpPr>
            <p:spPr>
              <a:xfrm>
                <a:off x="2671392" y="3874888"/>
                <a:ext cx="25794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1.0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7" y="4059554"/>
                <a:ext cx="1195735" cy="996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2850022"/>
              <a:ext cx="4400879" cy="790347"/>
              <a:chOff x="958928" y="3149087"/>
              <a:chExt cx="4400879" cy="790347"/>
            </a:xfrm>
            <a:grpFill/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293103"/>
                <a:ext cx="316407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149087"/>
                <a:ext cx="1236808" cy="4671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4799857" y="1198494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775520" y="6143153"/>
            <a:ext cx="57295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type: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</a:t>
            </a:r>
            <a:r>
              <a:rPr lang="en-US" sz="2400" dirty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3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2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elements </a:t>
                </a:r>
                <a:r>
                  <a:rPr lang="en-US" i="1" dirty="0"/>
                  <a:t>x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randomly drawn from  uniform</a:t>
                </a:r>
                <a:br>
                  <a:rPr lang="en-US" dirty="0"/>
                </a:br>
                <a:r>
                  <a:rPr lang="en-US" dirty="0"/>
                  <a:t>distribution such that 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</a:t>
                </a:r>
                <a:r>
                  <a:rPr lang="en-US" dirty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3491717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 from a Python</a:t>
                </a:r>
                <a:br>
                  <a:rPr lang="en-US" dirty="0"/>
                </a:br>
                <a:r>
                  <a:rPr lang="en-US" dirty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2063552" y="5075893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1.2 2.3 3.4</a:t>
              </a: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4.5 5.6 6.7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</a:t>
                </a:r>
                <a:br>
                  <a:rPr lang="en-US" dirty="0"/>
                </a:br>
                <a:r>
                  <a:rPr lang="en-US" dirty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61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1" y="1556793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8-element array, first element -1.0,</a:t>
                </a:r>
              </a:p>
              <a:p>
                <a:r>
                  <a:rPr lang="en-US" dirty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4027133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9-element array, first element -1.0,</a:t>
                </a:r>
              </a:p>
              <a:p>
                <a:r>
                  <a:rPr lang="en-US" dirty="0"/>
                  <a:t>last element 1.0, determine step  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1933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19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 1. 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38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np.uint</a:t>
            </a:r>
            <a:r>
              <a:rPr lang="en-US" i="1" dirty="0" smtClean="0"/>
              <a:t>&lt;n&gt;</a:t>
            </a:r>
            <a:r>
              <a:rPr lang="en-US" dirty="0" smtClean="0"/>
              <a:t> for unsigned integers)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np.float16, 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Boolean values: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np.bool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10147" y="6263585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9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dimensions, strides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45346" y="3498093"/>
            <a:ext cx="5232741" cy="576064"/>
            <a:chOff x="721345" y="3789040"/>
            <a:chExt cx="5232741" cy="57606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5.0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2245346" y="4555975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6041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Implicit conversion of</a:t>
            </a:r>
            <a:br>
              <a:rPr lang="en-US" sz="2800" dirty="0"/>
            </a:br>
            <a:r>
              <a:rPr lang="en-US" sz="2800" dirty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79577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7" y="2487281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6344406" y="2483445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754736" y="2846794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column</a:t>
              </a:r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38624" y="1551513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row</a:t>
              </a:r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39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19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cfr</a:t>
              </a:r>
              <a:r>
                <a:rPr lang="en-US" sz="2800" dirty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13298" y="3514719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3298" y="4747169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9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437408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8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88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727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888088" y="4530167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1   0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888088" y="1340769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7   8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0988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      array slicing does </a:t>
            </a:r>
            <a:r>
              <a:rPr lang="en-US" sz="2800" b="1" i="1" dirty="0">
                <a:solidFill>
                  <a:srgbClr val="C00000"/>
                </a:solidFill>
              </a:rPr>
              <a:t>not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274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indexing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Conditional assignment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520534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908356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5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8079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0   2   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0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28351" y="2815649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47528" y="468066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166714" y="4963183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908079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-1   1  -1 ]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1  -1   1 ]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</a:p>
        </p:txBody>
      </p:sp>
    </p:spTree>
    <p:extLst>
      <p:ext uri="{BB962C8B-B14F-4D97-AF65-F5344CB8AC3E}">
        <p14:creationId xmlns:p14="http://schemas.microsoft.com/office/powerpoint/2010/main" val="29090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2255738" y="3621743"/>
            <a:ext cx="8892368" cy="923330"/>
            <a:chOff x="731737" y="3933056"/>
            <a:chExt cx="8892368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03825" y="4086923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2.5 ]]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79576" y="5040706"/>
            <a:ext cx="8868530" cy="646331"/>
            <a:chOff x="755576" y="5641814"/>
            <a:chExt cx="886853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03826" y="564181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79576" y="2091063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086817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[[ 4.   6.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[ 7.   8. ]]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2279576" y="6089403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272865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600037"/>
            <a:ext cx="8229600" cy="3526126"/>
          </a:xfrm>
        </p:spPr>
        <p:txBody>
          <a:bodyPr>
            <a:normAutofit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5346" y="170080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7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976321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140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6.5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264353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28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255738" y="2539412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55737" y="1351888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255738" y="3322570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79578" y="4250337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np.linalg.det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79577" y="5129975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97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871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</a:t>
            </a:r>
            <a:r>
              <a:rPr lang="en-US" sz="4000" dirty="0" smtClean="0">
                <a:hlinkClick r:id="rId2"/>
              </a:rPr>
              <a:t>bit.ly/36VXTEZ 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2279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55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79577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28286" y="4006806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[[ 13.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 4.  5.]]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28286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0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76288" y="3822140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All functions are equal, but…</a:t>
            </a:r>
          </a:p>
          <a:p>
            <a:pPr algn="ctr"/>
            <a:r>
              <a:rPr lang="en-US" sz="2400" dirty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99656" y="6021289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9372860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501700" y="262861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501700" y="3356325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9408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4719" y="2721190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4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55738" y="3294489"/>
            <a:ext cx="8875142" cy="1334841"/>
            <a:chOff x="731737" y="3798544"/>
            <a:chExt cx="8875142" cy="1334841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86599" y="379854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55738" y="2257981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11140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[[ 1.   3.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   5. ]]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167754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85.  129.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[ 172.  257. ]]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55738" y="5503587"/>
            <a:ext cx="8875142" cy="923330"/>
            <a:chOff x="635890" y="3973225"/>
            <a:chExt cx="8875142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635890" y="3973225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('2.0; 4.0')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90752" y="4146781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[[ 14. ]]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2732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>
                  <a:solidFill>
                    <a:srgbClr val="C00000"/>
                  </a:solidFill>
                </a:rPr>
                <a:t>confusing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65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http://mathesaurus.sourceforge.net/matlab-numpy.html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9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https://github.com/gjbex/training-material/tree/master/Python/Birdsong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66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scipy</a:t>
            </a:r>
            <a:endParaRPr lang="en-US" dirty="0"/>
          </a:p>
          <a:p>
            <a:pPr lvl="1"/>
            <a:r>
              <a:rPr lang="en-US" dirty="0" smtClean="0"/>
              <a:t>Dense/sparse linear algebra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olving ordinary differential equations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Special mathematical functions</a:t>
            </a:r>
          </a:p>
          <a:p>
            <a:pPr lvl="1"/>
            <a:r>
              <a:rPr lang="en-US" dirty="0" smtClean="0"/>
              <a:t>Mathematical &amp; physical constants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638321" y="5213837"/>
            <a:ext cx="4734825" cy="727631"/>
            <a:chOff x="588960" y="1198493"/>
            <a:chExt cx="4734825" cy="727631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  <a:grpFill/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3660921" y="5933917"/>
            <a:ext cx="6584113" cy="727631"/>
            <a:chOff x="588960" y="1198493"/>
            <a:chExt cx="6584113" cy="727631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  <a:grpFill/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import </a:t>
                </a:r>
                <a:r>
                  <a:rPr lang="en-US" dirty="0" err="1"/>
                  <a:t>subpackages</a:t>
                </a:r>
                <a:r>
                  <a:rPr lang="en-US" dirty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4937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55737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7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7354" y="5291917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5880" y="5733257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[[ 8.88178420e-16, 0.00000000e+00],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[ 4.44089210e-16, 0.00000000e+00]]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2065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Should be fast when built against</a:t>
            </a:r>
            <a:br>
              <a:rPr lang="en-US" sz="2000" dirty="0"/>
            </a:br>
            <a:r>
              <a:rPr lang="en-US" sz="2000" dirty="0"/>
              <a:t>good BLAS/</a:t>
            </a:r>
            <a:r>
              <a:rPr lang="en-US" sz="2000" dirty="0" err="1"/>
              <a:t>Lapack</a:t>
            </a:r>
            <a:r>
              <a:rPr lang="en-US" sz="2000" dirty="0"/>
              <a:t> library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232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5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248128" y="1196753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0.000e+00,1.206e+00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79576" y="4725145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r, _, _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(data['x'],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data['y'])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555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35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, 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+0.1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1609636"/>
                <a:ext cx="655115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55736" y="2780929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(x**2 + y**2)**2 - 2*x**2 - 2*y**2 + 0.1*x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79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8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99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855640" y="373355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51375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127251" y="3060701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1" y="3060701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6144518" y="2636839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518" y="2636839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279576" y="4615969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-(g/l)*y[0] - q*y[1] + F_D*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3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533650" y="2816226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2816226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79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]</a:t>
            </a:r>
          </a:p>
        </p:txBody>
      </p:sp>
    </p:spTree>
    <p:extLst>
      <p:ext uri="{BB962C8B-B14F-4D97-AF65-F5344CB8AC3E}">
        <p14:creationId xmlns:p14="http://schemas.microsoft.com/office/powerpoint/2010/main" val="8425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279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00257" y="2422630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integration method</a:t>
              </a:r>
              <a:br>
                <a:rPr lang="en-US" dirty="0"/>
              </a:br>
              <a:r>
                <a:rPr lang="en-US" dirty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770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780929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1584" y="486916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(n)/n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(signal)/n</a:t>
            </a:r>
          </a:p>
        </p:txBody>
      </p:sp>
    </p:spTree>
    <p:extLst>
      <p:ext uri="{BB962C8B-B14F-4D97-AF65-F5344CB8AC3E}">
        <p14:creationId xmlns:p14="http://schemas.microsoft.com/office/powerpoint/2010/main" val="16973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678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4494020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b, 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(17, cutoff,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analog=False,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25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456040" y="3862790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fraction of </a:t>
              </a:r>
              <a:r>
                <a:rPr lang="en-US" dirty="0" err="1"/>
                <a:t>Nyquist</a:t>
              </a:r>
              <a:r>
                <a:rPr lang="en-US" dirty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896200" y="4423753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350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8502819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279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38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base 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(b, a, 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base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6" y="5108992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     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79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689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51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976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>
                <a:cs typeface="Courier New" panose="02070309020205020404" pitchFamily="49" charset="0"/>
              </a:rPr>
              <a:t>Convention</a:t>
            </a:r>
            <a:r>
              <a:rPr lang="nl-BE" dirty="0">
                <a:cs typeface="Courier New" panose="02070309020205020404" pitchFamily="49" charset="0"/>
              </a:rPr>
              <a:t>: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4032" y="2564905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655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1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372010" y="2204865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4145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6434578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8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3593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614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uiExpand="1" animBg="1"/>
      <p:bldP spid="8" grpId="0" uiExpand="1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2132857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284985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6914496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67609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LaTeX</a:t>
            </a:r>
            <a:r>
              <a:rPr lang="en-US" sz="2800" dirty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83078" y="2084656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/>
          </a:p>
          <a:p>
            <a:pPr algn="ctr"/>
            <a:r>
              <a:rPr lang="en-US" sz="2400" dirty="0"/>
              <a:t>gradually enrich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72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9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72009" y="2204865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4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5990214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2135561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701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687782" y="1495176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62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86445" y="2204865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5520" y="402887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bins,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6455358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7248128" y="1484785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199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72288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color='black')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7728" y="5325016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5930808" y="3227590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67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6610" y="4005065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 = f(X, Y, x0=x0_1, freq=f_1) + f(X, Y, x0=x0_2, freq=f_2)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705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132857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6168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79577" y="3861049"/>
            <a:ext cx="317984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Explore color maps,</a:t>
            </a:r>
            <a:br>
              <a:rPr lang="en-US" sz="2800" dirty="0"/>
            </a:br>
            <a:r>
              <a:rPr lang="en-US" sz="2800" dirty="0"/>
              <a:t>helps interpret data!</a:t>
            </a:r>
          </a:p>
          <a:p>
            <a:r>
              <a:rPr lang="en-US" sz="2800" dirty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52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96640" y="2132857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mpl_toolkits.mplot3d import Axes3D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6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53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3646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35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github.com/gjbex/Scientific-Python/tree/master/source-code/matrices</a:t>
            </a:r>
            <a:r>
              <a:rPr lang="en-US" sz="1800" dirty="0" smtClean="0"/>
              <a:t> 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github.com/gjbex/Scientific-Python/tree/master/source-code/numpy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179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ColorBrewer</a:t>
            </a:r>
            <a:r>
              <a:rPr lang="en-US" dirty="0" smtClean="0"/>
              <a:t> 2.0: advice on choosing appropriate </a:t>
            </a:r>
            <a:r>
              <a:rPr lang="en-US" dirty="0"/>
              <a:t>color </a:t>
            </a:r>
            <a:r>
              <a:rPr lang="en-US" dirty="0" smtClean="0"/>
              <a:t>maps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>
                <a:hlinkClick r:id="rId2"/>
              </a:rPr>
              <a:t>http://colorbrewer2.org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</a:t>
            </a:r>
            <a:endParaRPr lang="en-US" sz="2400" dirty="0"/>
          </a:p>
          <a:p>
            <a:r>
              <a:rPr lang="en-US" dirty="0" smtClean="0"/>
              <a:t>Overview of data visualization types &amp; libraries </a:t>
            </a:r>
            <a:r>
              <a:rPr lang="en-US" dirty="0"/>
              <a:t>for Python</a:t>
            </a:r>
            <a:br>
              <a:rPr lang="en-US" dirty="0"/>
            </a:br>
            <a:r>
              <a:rPr lang="en-US" dirty="0">
                <a:hlinkClick r:id="rId3"/>
              </a:rPr>
              <a:t>https://python-graph-gallery.com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741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856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sympy</a:t>
            </a:r>
            <a:r>
              <a:rPr lang="en-US" dirty="0" smtClean="0"/>
              <a:t>: library for computer algebra</a:t>
            </a:r>
          </a:p>
          <a:p>
            <a:pPr lvl="1"/>
            <a:r>
              <a:rPr lang="en-US" dirty="0" smtClean="0"/>
              <a:t>symbolic computations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vectors, matrices, tensors</a:t>
            </a:r>
          </a:p>
          <a:p>
            <a:pPr lvl="2"/>
            <a:r>
              <a:rPr lang="en-US" dirty="0" smtClean="0"/>
              <a:t>solving linear sets of equations</a:t>
            </a:r>
          </a:p>
          <a:p>
            <a:pPr lvl="2"/>
            <a:r>
              <a:rPr lang="en-US" dirty="0" smtClean="0"/>
              <a:t>eigenvalues/eigenvectors, SVD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calculus</a:t>
            </a:r>
          </a:p>
          <a:p>
            <a:pPr lvl="2"/>
            <a:r>
              <a:rPr lang="en-US" dirty="0" smtClean="0"/>
              <a:t>computing derivatives, series expansions</a:t>
            </a:r>
          </a:p>
          <a:p>
            <a:pPr lvl="2"/>
            <a:r>
              <a:rPr lang="en-US" dirty="0" smtClean="0"/>
              <a:t>limits</a:t>
            </a:r>
          </a:p>
          <a:p>
            <a:pPr lvl="2"/>
            <a:r>
              <a:rPr lang="en-US" dirty="0" smtClean="0"/>
              <a:t>integrals (indeterminate/determinate)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788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multiple symbols</a:t>
            </a:r>
          </a:p>
          <a:p>
            <a:endParaRPr lang="en-US" dirty="0"/>
          </a:p>
          <a:p>
            <a:r>
              <a:rPr lang="en-US" dirty="0" smtClean="0"/>
              <a:t>Symbol with assumptions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real</a:t>
            </a:r>
          </a:p>
          <a:p>
            <a:pPr lvl="1"/>
            <a:r>
              <a:rPr lang="en-US" dirty="0" smtClean="0"/>
              <a:t>rational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positive/negative</a:t>
            </a:r>
            <a:endParaRPr lang="en-US" dirty="0"/>
          </a:p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06084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5520" y="1124744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6640" y="314096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6640" y="5860852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235257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359697" y="1529673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9697" y="1529673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96640" y="233958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87688" y="2854678"/>
            <a:ext cx="6048672" cy="646331"/>
            <a:chOff x="1763688" y="2967335"/>
            <a:chExt cx="6048672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 (-b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b**2))/(2*a),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-(b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 ]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3503712" y="3907866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3712" y="3907866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96639" y="4604936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00055" y="5985560"/>
            <a:ext cx="6036304" cy="646331"/>
            <a:chOff x="1776055" y="5985559"/>
            <a:chExt cx="6036304" cy="646331"/>
          </a:xfrm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x:  d/(a*d - b*c),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y: -c/(a*d - b*c)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5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Eigenvalues, eigenvectors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39588"/>
            <a:ext cx="78078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02904" y="2986785"/>
            <a:ext cx="7807896" cy="1384995"/>
            <a:chOff x="1763688" y="2967335"/>
            <a:chExt cx="8229600" cy="1384995"/>
          </a:xfrm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312024" y="1925213"/>
            <a:ext cx="2448272" cy="1377623"/>
            <a:chOff x="6372200" y="3645024"/>
            <a:chExt cx="2448272" cy="1377623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72200" y="3645024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multiplicity</a:t>
              </a: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7605230" y="3829690"/>
              <a:ext cx="907929" cy="88264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396640" y="4577818"/>
            <a:ext cx="780789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396640" y="5517233"/>
            <a:ext cx="7807896" cy="307777"/>
            <a:chOff x="1763688" y="3105260"/>
            <a:chExt cx="8229600" cy="307777"/>
          </a:xfrm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791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symmetric, eigenvectors are orthogonal</a:t>
            </a:r>
          </a:p>
        </p:txBody>
      </p:sp>
    </p:spTree>
    <p:extLst>
      <p:ext uri="{BB962C8B-B14F-4D97-AF65-F5344CB8AC3E}">
        <p14:creationId xmlns:p14="http://schemas.microsoft.com/office/powerpoint/2010/main" val="34550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409635" y="2227901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7006" y="4006805"/>
            <a:ext cx="697234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96640" y="4581129"/>
            <a:ext cx="6952714" cy="307777"/>
            <a:chOff x="1763688" y="3105260"/>
            <a:chExt cx="8268402" cy="307777"/>
          </a:xfrm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415122" y="5710080"/>
            <a:ext cx="69342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34755" y="6309321"/>
            <a:ext cx="6920086" cy="307777"/>
            <a:chOff x="1763688" y="3105260"/>
            <a:chExt cx="8229600" cy="307777"/>
          </a:xfrm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1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Indefinite integral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Definite integral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Multiple integrals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5" y="2227900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780929"/>
            <a:ext cx="6952714" cy="307777"/>
            <a:chOff x="1763688" y="3105260"/>
            <a:chExt cx="8268402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5" y="3743523"/>
            <a:ext cx="69397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849416"/>
            <a:ext cx="6952714" cy="307777"/>
            <a:chOff x="1763688" y="3105260"/>
            <a:chExt cx="8268402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424668" y="5834654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11673" y="6387683"/>
            <a:ext cx="6952714" cy="307777"/>
            <a:chOff x="1763688" y="3105260"/>
            <a:chExt cx="8268402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707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and series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6" y="2227900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sympy.limit(sin(x)/x, x, 0)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780929"/>
            <a:ext cx="5211528" cy="307777"/>
            <a:chOff x="1763688" y="3105260"/>
            <a:chExt cx="6197725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6" y="3984711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sympy.series(sin(x)/x, x, 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537740"/>
            <a:ext cx="5211528" cy="307777"/>
            <a:chOff x="1763688" y="3105260"/>
            <a:chExt cx="6197725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71665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519937" y="4476185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when not required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95406" y="4476185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to get term of specific order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1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r>
              <a:rPr lang="en-US" dirty="0" smtClean="0"/>
              <a:t> expression =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5" y="2227901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7760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0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1919537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Symbol('c')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Integer(2)</a:t>
              </a:r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83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7168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98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expression apart</a:t>
            </a:r>
          </a:p>
          <a:p>
            <a:endParaRPr lang="en-US" dirty="0"/>
          </a:p>
          <a:p>
            <a:r>
              <a:rPr lang="en-US" dirty="0" smtClean="0"/>
              <a:t>Operator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22790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096001" y="1751202"/>
            <a:ext cx="4247181" cy="2564356"/>
            <a:chOff x="418752" y="3645024"/>
            <a:chExt cx="4247181" cy="2564356"/>
          </a:xfrm>
        </p:grpSpPr>
        <p:sp>
          <p:nvSpPr>
            <p:cNvPr id="10" name="TextBox 9"/>
            <p:cNvSpPr txBox="1"/>
            <p:nvPr/>
          </p:nvSpPr>
          <p:spPr>
            <a:xfrm>
              <a:off x="3004198" y="3645024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697" y="5837075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752" y="5840048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724" y="4349361"/>
              <a:ext cx="11832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Integer(-1)</a:t>
              </a:r>
            </a:p>
          </p:txBody>
        </p:sp>
        <p:cxnSp>
          <p:nvCxnSpPr>
            <p:cNvPr id="20" name="Straight Connector 19"/>
            <p:cNvCxnSpPr>
              <a:stCxn id="29" idx="2"/>
              <a:endCxn id="12" idx="0"/>
            </p:cNvCxnSpPr>
            <p:nvPr/>
          </p:nvCxnSpPr>
          <p:spPr>
            <a:xfrm>
              <a:off x="1788416" y="5457261"/>
              <a:ext cx="886172" cy="379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2"/>
              <a:endCxn id="28" idx="0"/>
            </p:cNvCxnSpPr>
            <p:nvPr/>
          </p:nvCxnSpPr>
          <p:spPr>
            <a:xfrm>
              <a:off x="2548684" y="4735105"/>
              <a:ext cx="934040" cy="366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9" idx="0"/>
            </p:cNvCxnSpPr>
            <p:nvPr/>
          </p:nvCxnSpPr>
          <p:spPr>
            <a:xfrm flipH="1">
              <a:off x="1788416" y="4735105"/>
              <a:ext cx="760268" cy="352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9" idx="2"/>
              <a:endCxn id="14" idx="0"/>
            </p:cNvCxnSpPr>
            <p:nvPr/>
          </p:nvCxnSpPr>
          <p:spPr>
            <a:xfrm flipH="1">
              <a:off x="1032254" y="5457261"/>
              <a:ext cx="756162" cy="382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2"/>
              <a:endCxn id="16" idx="0"/>
            </p:cNvCxnSpPr>
            <p:nvPr/>
          </p:nvCxnSpPr>
          <p:spPr>
            <a:xfrm>
              <a:off x="3296554" y="4014356"/>
              <a:ext cx="77777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26" idx="0"/>
            </p:cNvCxnSpPr>
            <p:nvPr/>
          </p:nvCxnSpPr>
          <p:spPr>
            <a:xfrm flipH="1">
              <a:off x="2548684" y="4014356"/>
              <a:ext cx="747870" cy="351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67998" y="436577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612" y="5101424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0134" y="5087929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396640" y="339609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063552" y="3886725"/>
            <a:ext cx="3528392" cy="307777"/>
            <a:chOff x="1357569" y="3105260"/>
            <a:chExt cx="6603844" cy="307777"/>
          </a:xfrm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39664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063552" y="5609105"/>
            <a:ext cx="3528392" cy="307777"/>
            <a:chOff x="1357569" y="3105260"/>
            <a:chExt cx="6603844" cy="307777"/>
          </a:xfrm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62828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95192" y="5609105"/>
            <a:ext cx="3528392" cy="307777"/>
            <a:chOff x="1357569" y="3105260"/>
            <a:chExt cx="6603844" cy="307777"/>
          </a:xfrm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643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Factor, expand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Simplify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227901"/>
            <a:ext cx="45634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63552" y="3068961"/>
            <a:ext cx="3528392" cy="307777"/>
            <a:chOff x="1357569" y="3105260"/>
            <a:chExt cx="6603844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794987" y="3962608"/>
            <a:ext cx="43474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10602" y="4489376"/>
            <a:ext cx="3528392" cy="307777"/>
            <a:chOff x="1357569" y="3105260"/>
            <a:chExt cx="6603844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509816" y="3962608"/>
            <a:ext cx="39786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+ y)**2).expand()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805736" y="4484297"/>
            <a:ext cx="3528392" cy="307777"/>
            <a:chOff x="1357569" y="3105260"/>
            <a:chExt cx="6603844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794987" y="5700856"/>
            <a:ext cx="516510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10602" y="6424127"/>
            <a:ext cx="3528392" cy="307777"/>
            <a:chOff x="1357569" y="3105260"/>
            <a:chExt cx="6603844" cy="307777"/>
          </a:xfrm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Sympy</a:t>
            </a:r>
            <a:r>
              <a:rPr lang="en-US" dirty="0" smtClean="0">
                <a:hlinkClick r:id="rId2"/>
              </a:rPr>
              <a:t>: symbolic computing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</a:t>
            </a:r>
            <a:r>
              <a:rPr lang="en-US" dirty="0" err="1" smtClean="0"/>
              <a:t>Muerer</a:t>
            </a:r>
            <a:r>
              <a:rPr lang="en-US" dirty="0" smtClean="0"/>
              <a:t>, C.P. Smith, M. </a:t>
            </a:r>
            <a:r>
              <a:rPr lang="en-US" dirty="0" err="1" smtClean="0"/>
              <a:t>Paprocki</a:t>
            </a:r>
            <a:r>
              <a:rPr lang="en-US" dirty="0" smtClean="0"/>
              <a:t> et al.</a:t>
            </a:r>
            <a:br>
              <a:rPr lang="en-US" dirty="0" smtClean="0"/>
            </a:br>
            <a:r>
              <a:rPr lang="en-US" dirty="0" err="1" smtClean="0"/>
              <a:t>PeerJ.CompSci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57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https://github.com/gjbex/training-material/tree/master/Hdf5/PythonSamples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309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</a:t>
            </a:r>
            <a:r>
              <a:rPr lang="en-US" dirty="0" smtClean="0"/>
              <a:t>ierarchical </a:t>
            </a:r>
            <a:r>
              <a:rPr lang="en-US" sz="4000" b="1" dirty="0"/>
              <a:t>D</a:t>
            </a:r>
            <a:r>
              <a:rPr lang="en-US" dirty="0" smtClean="0"/>
              <a:t>ata </a:t>
            </a:r>
            <a:r>
              <a:rPr lang="en-US" sz="4000" b="1" dirty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63730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File system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Directory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File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Metadata</a:t>
                </a: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7104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System, OS,</a:t>
            </a:r>
            <a:br>
              <a:rPr lang="en-US" sz="2400" dirty="0"/>
            </a:br>
            <a:r>
              <a:rPr lang="en-US" sz="2400" dirty="0"/>
              <a:t>programming language</a:t>
            </a:r>
            <a:br>
              <a:rPr lang="en-US" sz="2400" dirty="0"/>
            </a:br>
            <a:r>
              <a:rPr lang="en-US" sz="2400" dirty="0"/>
              <a:t>independent way of</a:t>
            </a:r>
            <a:br>
              <a:rPr lang="en-US" sz="2400" dirty="0"/>
            </a:br>
            <a:r>
              <a:rPr lang="en-US" sz="2400" dirty="0"/>
              <a:t>storing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23993" y="5517233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Documentation, comments</a:t>
            </a:r>
            <a:br>
              <a:rPr lang="en-US" sz="2400" dirty="0"/>
            </a:br>
            <a:r>
              <a:rPr lang="en-US" sz="2400" dirty="0"/>
              <a:t>in data file itself, self contained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73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47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Data layout &amp; type description part of</a:t>
            </a:r>
            <a:br>
              <a:rPr lang="en-US" sz="2400" dirty="0"/>
            </a:br>
            <a:r>
              <a:rPr lang="en-US" sz="2400" dirty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discovery!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63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94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75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HDF5 file can be read by program in any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 so easy in C/C++/Fortran, fairly trivial in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1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947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2" y="1988841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5733257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860860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757888" y="2314096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04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37712" y="2134012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4997500" y="3207550"/>
            <a:ext cx="2604174" cy="1200329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318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73549" y="2299094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23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23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26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276873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4725145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8300" y="2959255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07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22274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656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744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457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'static magnetic field')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56362" y="3861049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384032" y="4139789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583830" y="5013177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977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16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'particle positions',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68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602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83838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h5file.create_table(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'/', 'particles', Particle, 'initial state of particles'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870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particle = h5file.root.particles.row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9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597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132857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97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725145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28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81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78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97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https://github.com/gjbex/training-material/tree/master/Python/Bokeh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26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06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Plot library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Integrates with Pandas</a:t>
            </a:r>
          </a:p>
          <a:p>
            <a:pPr lvl="1"/>
            <a:r>
              <a:rPr lang="en-US" dirty="0" smtClean="0"/>
              <a:t>Interactive demos in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 smtClean="0"/>
              <a:t>Export to HTML pages, interactive plots 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 (convenient) </a:t>
            </a:r>
            <a:r>
              <a:rPr lang="en-US" dirty="0" err="1" smtClean="0"/>
              <a:t>LaTeX</a:t>
            </a:r>
            <a:r>
              <a:rPr lang="en-US" dirty="0" smtClean="0"/>
              <a:t> labels</a:t>
            </a:r>
          </a:p>
          <a:p>
            <a:r>
              <a:rPr lang="en-US" dirty="0" smtClean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7992888" cy="50783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('plot.html', title='damped pendulum')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='theta')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00785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required</a:t>
              </a:r>
              <a:br>
                <a:rPr lang="en-US" dirty="0"/>
              </a:br>
              <a:r>
                <a:rPr lang="en-US" dirty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68080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30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00785" y="4596696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159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2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1775446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88091" y="1546482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88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8091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8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88091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40517" y="5037122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Interactive in web browser!</a:t>
            </a:r>
          </a:p>
        </p:txBody>
      </p:sp>
    </p:spTree>
    <p:extLst>
      <p:ext uri="{BB962C8B-B14F-4D97-AF65-F5344CB8AC3E}">
        <p14:creationId xmlns:p14="http://schemas.microsoft.com/office/powerpoint/2010/main" val="343120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 with widget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279576" y="5764176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80548" y="2868965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Required: callback function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modifies data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triggers update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 involves </a:t>
            </a:r>
            <a:r>
              <a:rPr lang="en-US" dirty="0" err="1">
                <a:sym typeface="Symbol" panose="05050102010706020507" pitchFamily="18" charset="2"/>
              </a:rPr>
              <a:t>Javascript</a:t>
            </a:r>
            <a:r>
              <a:rPr lang="en-US" dirty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0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figures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1919537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007768" y="2112471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5087889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95600" y="5013177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brushing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340769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927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24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Hover tool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52" y="1628801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834016" y="2276873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69549" y="5601806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Any information can be added</a:t>
            </a:r>
          </a:p>
        </p:txBody>
      </p:sp>
    </p:spTree>
    <p:extLst>
      <p:ext uri="{BB962C8B-B14F-4D97-AF65-F5344CB8AC3E}">
        <p14:creationId xmlns:p14="http://schemas.microsoft.com/office/powerpoint/2010/main" val="16609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&amp; video 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https://github.com/gjbex/training-material/tree/master/Python/ImageProcessing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88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&amp; video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dedicated software, e.g., GIMP, </a:t>
            </a:r>
            <a:r>
              <a:rPr lang="en-US" dirty="0" err="1" smtClean="0"/>
              <a:t>OpenShot</a:t>
            </a:r>
            <a:endParaRPr lang="en-US" dirty="0" smtClean="0"/>
          </a:p>
          <a:p>
            <a:pPr lvl="1"/>
            <a:r>
              <a:rPr lang="en-US" dirty="0" smtClean="0"/>
              <a:t>use Python for plugins</a:t>
            </a:r>
          </a:p>
          <a:p>
            <a:pPr lvl="1"/>
            <a:r>
              <a:rPr lang="en-US" dirty="0" smtClean="0"/>
              <a:t>use Python for scripting</a:t>
            </a:r>
          </a:p>
          <a:p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pillow: basic image processing (successor to PIL)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-image: more sophisticated algorithms</a:t>
            </a:r>
          </a:p>
          <a:p>
            <a:pPr lvl="1"/>
            <a:r>
              <a:rPr lang="en-US" dirty="0" err="1" smtClean="0"/>
              <a:t>OpenCV</a:t>
            </a:r>
            <a:r>
              <a:rPr lang="en-US" dirty="0" smtClean="0"/>
              <a:t>: comparable to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r>
              <a:rPr lang="en-US" dirty="0" smtClean="0"/>
              <a:t>Video processing</a:t>
            </a:r>
          </a:p>
          <a:p>
            <a:pPr lvl="1"/>
            <a:r>
              <a:rPr lang="en-US" dirty="0" err="1" smtClean="0"/>
              <a:t>OpenCV</a:t>
            </a:r>
            <a:r>
              <a:rPr lang="en-US" dirty="0" smtClean="0"/>
              <a:t>: many useful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559496" y="4016035"/>
            <a:ext cx="157440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9496" y="5314920"/>
            <a:ext cx="113382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9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restoration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point spread function</a:t>
            </a:r>
          </a:p>
          <a:p>
            <a:endParaRPr lang="en-US" dirty="0"/>
          </a:p>
          <a:p>
            <a:r>
              <a:rPr lang="en-US" dirty="0" smtClean="0"/>
              <a:t>Perform deconvolution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57118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np.ones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((5, 5))/25.0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11759"/>
            <a:ext cx="757118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skimage.restoration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unsupervised_wiener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denoised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unsupervised_wiener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" t="9051" r="48738" b="13775"/>
          <a:stretch/>
        </p:blipFill>
        <p:spPr>
          <a:xfrm>
            <a:off x="2204011" y="4361834"/>
            <a:ext cx="2091790" cy="221463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672064" y="3994187"/>
            <a:ext cx="3519770" cy="974645"/>
            <a:chOff x="2211763" y="2967703"/>
            <a:chExt cx="3519770" cy="974645"/>
          </a:xfrm>
        </p:grpSpPr>
        <p:sp>
          <p:nvSpPr>
            <p:cNvPr id="9" name="Rectangle 8"/>
            <p:cNvSpPr/>
            <p:nvPr/>
          </p:nvSpPr>
          <p:spPr>
            <a:xfrm>
              <a:off x="2211763" y="2967703"/>
              <a:ext cx="533661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3888" y="3573016"/>
              <a:ext cx="21676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RGB</a:t>
              </a: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 flipV="1">
              <a:off x="2745424" y="3111719"/>
              <a:ext cx="818464" cy="645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7104113" y="5301208"/>
            <a:ext cx="172354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image I/O: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skimage.io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9051" r="1766" b="13775"/>
          <a:stretch/>
        </p:blipFill>
        <p:spPr>
          <a:xfrm>
            <a:off x="4482609" y="4361834"/>
            <a:ext cx="2088233" cy="221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087885" y="1685708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a @ 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73549" y="1723030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783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048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6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initial contour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Compute snake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156664"/>
            <a:ext cx="75711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theta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2*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n)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x0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y0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([x, y]).T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897541"/>
            <a:ext cx="75711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skimage.segmentation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snake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alpha=alpha, beta=beta,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gamma=gamma)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8040216" y="1269862"/>
            <a:ext cx="2304256" cy="230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2279576" y="4497704"/>
            <a:ext cx="2386608" cy="23866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2716" y="5584795"/>
            <a:ext cx="51949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skimage.filters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Gaussian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(image, 3)</a:t>
            </a:r>
          </a:p>
        </p:txBody>
      </p:sp>
    </p:spTree>
    <p:extLst>
      <p:ext uri="{BB962C8B-B14F-4D97-AF65-F5344CB8AC3E}">
        <p14:creationId xmlns:p14="http://schemas.microsoft.com/office/powerpoint/2010/main" val="27487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9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from camera, show in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16936"/>
            <a:ext cx="757118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cv2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not status: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# oops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cv2.imshow('frame', frame)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cv2.waitKey(1) &amp; 0xFF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('q'):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cv2.destroyAllWindows()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93361" y="3157225"/>
            <a:ext cx="3564289" cy="945396"/>
            <a:chOff x="2169360" y="2996952"/>
            <a:chExt cx="3564289" cy="945396"/>
          </a:xfrm>
        </p:grpSpPr>
        <p:sp>
          <p:nvSpPr>
            <p:cNvPr id="6" name="Rectangle 5"/>
            <p:cNvSpPr/>
            <p:nvPr/>
          </p:nvSpPr>
          <p:spPr>
            <a:xfrm>
              <a:off x="2169360" y="2996952"/>
              <a:ext cx="72008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3888" y="3573016"/>
              <a:ext cx="216976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BGR</a:t>
              </a:r>
            </a:p>
          </p:txBody>
        </p:sp>
        <p:cxnSp>
          <p:nvCxnSpPr>
            <p:cNvPr id="9" name="Straight Arrow Connector 8"/>
            <p:cNvCxnSpPr>
              <a:stCxn id="7" idx="1"/>
              <a:endCxn id="6" idx="3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333489" y="4835875"/>
            <a:ext cx="1995644" cy="801380"/>
            <a:chOff x="2889440" y="3140968"/>
            <a:chExt cx="1995644" cy="801380"/>
          </a:xfrm>
        </p:grpSpPr>
        <p:sp>
          <p:nvSpPr>
            <p:cNvPr id="14" name="TextBox 13"/>
            <p:cNvSpPr txBox="1"/>
            <p:nvPr/>
          </p:nvSpPr>
          <p:spPr>
            <a:xfrm>
              <a:off x="3563888" y="3573016"/>
              <a:ext cx="13211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quit on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'q'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23992" y="2869194"/>
            <a:ext cx="3085482" cy="478169"/>
            <a:chOff x="2067752" y="3464179"/>
            <a:chExt cx="3085482" cy="478169"/>
          </a:xfrm>
        </p:grpSpPr>
        <p:sp>
          <p:nvSpPr>
            <p:cNvPr id="17" name="TextBox 16"/>
            <p:cNvSpPr txBox="1"/>
            <p:nvPr/>
          </p:nvSpPr>
          <p:spPr>
            <a:xfrm>
              <a:off x="3563888" y="3573016"/>
              <a:ext cx="15893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device number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2067752" y="3464179"/>
              <a:ext cx="1496136" cy="29350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459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Reading/writing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</a:p>
          <a:p>
            <a:endParaRPr lang="en-US" dirty="0"/>
          </a:p>
          <a:p>
            <a:r>
              <a:rPr lang="en-US" dirty="0" smtClean="0"/>
              <a:t>Writing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51518"/>
            <a:ext cx="757118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cv2.VideoCapture('my_video.avi')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378948"/>
            <a:ext cx="7571184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cv2.VideoWriter_fourcc(*'XVID')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writer = cv2.VideoWriter('my_video.avi',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frames_per_second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(width, height))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frame in frames: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writer.write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(frame)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writer.release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248128" y="2687527"/>
            <a:ext cx="2342454" cy="719026"/>
            <a:chOff x="2835658" y="3573016"/>
            <a:chExt cx="2342454" cy="719026"/>
          </a:xfrm>
        </p:grpSpPr>
        <p:sp>
          <p:nvSpPr>
            <p:cNvPr id="8" name="TextBox 7"/>
            <p:cNvSpPr txBox="1"/>
            <p:nvPr/>
          </p:nvSpPr>
          <p:spPr>
            <a:xfrm>
              <a:off x="3563888" y="3573016"/>
              <a:ext cx="16142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video encoding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2835658" y="3757682"/>
              <a:ext cx="728230" cy="5343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41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the ball: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Hue histogram of ROI (region of interest)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04864"/>
            <a:ext cx="7571184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(x, y, width, height)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 = cv2.inRange(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50,  50)),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255, 255)))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cv2.calcHist([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mask,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cv2.normalize(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0, 255,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cv2.NORM_MINMAX)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7528" y="5210186"/>
            <a:ext cx="3766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HSV = Hue, Saturation, Value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43672" y="5631829"/>
            <a:ext cx="2533268" cy="788474"/>
            <a:chOff x="3339714" y="3246207"/>
            <a:chExt cx="2533268" cy="788474"/>
          </a:xfrm>
        </p:grpSpPr>
        <p:sp>
          <p:nvSpPr>
            <p:cNvPr id="9" name="TextBox 8"/>
            <p:cNvSpPr txBox="1"/>
            <p:nvPr/>
          </p:nvSpPr>
          <p:spPr>
            <a:xfrm>
              <a:off x="3563888" y="3573016"/>
              <a:ext cx="23090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determines color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339714" y="3246207"/>
              <a:ext cx="224174" cy="5576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666428" y="3429000"/>
            <a:ext cx="2873581" cy="707886"/>
            <a:chOff x="2420845" y="3573016"/>
            <a:chExt cx="2873581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3563888" y="3573016"/>
              <a:ext cx="1730538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histogram</a:t>
              </a:r>
              <a:br>
                <a:rPr lang="en-US" sz="2000" dirty="0"/>
              </a:br>
              <a:r>
                <a:rPr lang="en-US" sz="2000" dirty="0"/>
                <a:t>for hue on ROI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420845" y="3926959"/>
              <a:ext cx="1143043" cy="25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11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the ball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frames and update track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756757" y="2289386"/>
            <a:ext cx="8435280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(cv2.TERM_CRITERIA_EPS |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cv2.TERM_CRITERIA_COUNT,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iterations, pixels)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cv2.calcBackProject([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cv2.meanShift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</p:txBody>
      </p:sp>
      <p:pic>
        <p:nvPicPr>
          <p:cNvPr id="7" name="bal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15173" y="4928031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7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 depends on</a:t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i="1" dirty="0" smtClean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 smtClean="0"/>
              <a:t>Many things to explore</a:t>
            </a:r>
          </a:p>
          <a:p>
            <a:r>
              <a:rPr lang="en-US" dirty="0" smtClean="0"/>
              <a:t>Check out</a:t>
            </a:r>
          </a:p>
          <a:p>
            <a:pPr lvl="1"/>
            <a:r>
              <a:rPr lang="en-US" sz="2000" dirty="0">
                <a:hlinkClick r:id="rId2"/>
              </a:rPr>
              <a:t>http://scikit-image.org/docs/0.12.x/user_guide.html</a:t>
            </a:r>
            <a:r>
              <a:rPr lang="en-US" sz="2000" dirty="0"/>
              <a:t> </a:t>
            </a:r>
            <a:endParaRPr lang="en-US" dirty="0"/>
          </a:p>
          <a:p>
            <a:pPr lvl="1"/>
            <a:r>
              <a:rPr lang="en-US" sz="2000" dirty="0">
                <a:hlinkClick r:id="rId3"/>
              </a:rPr>
              <a:t>http://docs.opencv.org/3.2.0/d6/d00/tutorial_py_root.html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933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4596</Words>
  <Application>Microsoft Office PowerPoint</Application>
  <PresentationFormat>Widescreen</PresentationFormat>
  <Paragraphs>1211</Paragraphs>
  <Slides>95</Slides>
  <Notes>1</Notes>
  <HiddenSlides>0</HiddenSlides>
  <MMClips>3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95</vt:i4>
      </vt:variant>
    </vt:vector>
  </HeadingPairs>
  <TitlesOfParts>
    <vt:vector size="104" baseType="lpstr">
      <vt:lpstr>Arial</vt:lpstr>
      <vt:lpstr>Calibri</vt:lpstr>
      <vt:lpstr>Calibri Light</vt:lpstr>
      <vt:lpstr>Cambria Math</vt:lpstr>
      <vt:lpstr>Courier New</vt:lpstr>
      <vt:lpstr>Symbol</vt:lpstr>
      <vt:lpstr>Office Theme</vt:lpstr>
      <vt:lpstr>Equation</vt:lpstr>
      <vt:lpstr>Vergelijking</vt:lpstr>
      <vt:lpstr>Scientific Python</vt:lpstr>
      <vt:lpstr>PowerPoint Presentation</vt:lpstr>
      <vt:lpstr>Typographical conventions I</vt:lpstr>
      <vt:lpstr>Typographical conventions II</vt:lpstr>
      <vt:lpstr>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References</vt:lpstr>
      <vt:lpstr>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Further reading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Image &amp; video processing</vt:lpstr>
      <vt:lpstr>Image &amp; video processing</vt:lpstr>
      <vt:lpstr>Image restoration</vt:lpstr>
      <vt:lpstr>Segmentation</vt:lpstr>
      <vt:lpstr>Capturing video</vt:lpstr>
      <vt:lpstr>Reading/writing video</vt:lpstr>
      <vt:lpstr>Follow the ball: setup</vt:lpstr>
      <vt:lpstr>Follow the ball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Python</dc:title>
  <dc:creator>Geert Jan Bex</dc:creator>
  <cp:lastModifiedBy>Geert Jan Bex</cp:lastModifiedBy>
  <cp:revision>7</cp:revision>
  <dcterms:created xsi:type="dcterms:W3CDTF">2019-11-07T15:31:23Z</dcterms:created>
  <dcterms:modified xsi:type="dcterms:W3CDTF">2019-11-12T11:17:43Z</dcterms:modified>
</cp:coreProperties>
</file>