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7"/>
  </p:notesMasterIdLst>
  <p:sldIdLst>
    <p:sldId id="256" r:id="rId2"/>
    <p:sldId id="350" r:id="rId3"/>
    <p:sldId id="348" r:id="rId4"/>
    <p:sldId id="349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  <p:sldId id="338" r:id="rId87"/>
    <p:sldId id="339" r:id="rId88"/>
    <p:sldId id="340" r:id="rId89"/>
    <p:sldId id="341" r:id="rId90"/>
    <p:sldId id="342" r:id="rId91"/>
    <p:sldId id="343" r:id="rId92"/>
    <p:sldId id="344" r:id="rId93"/>
    <p:sldId id="345" r:id="rId94"/>
    <p:sldId id="346" r:id="rId95"/>
    <p:sldId id="347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2019-11-12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png"/><Relationship Id="rId4" Type="http://schemas.openxmlformats.org/officeDocument/2006/relationships/image" Target="../media/image4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Bokeh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training-material/tree/master/Python/ImageProcessing" TargetMode="External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8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Scientific Python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Geert Jan Bex</a:t>
            </a:r>
          </a:p>
          <a:p>
            <a:r>
              <a:rPr lang="en-US" dirty="0" smtClean="0"/>
              <a:t>(</a:t>
            </a:r>
            <a:r>
              <a:rPr lang="en-US" dirty="0" smtClean="0">
                <a:hlinkClick r:id="rId2"/>
              </a:rPr>
              <a:t>geertjan.bex@uhasselt.be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License</a:t>
            </a:r>
            <a:r>
              <a:rPr lang="en-US" dirty="0" smtClean="0"/>
              <a:t>: this presentation is released under the Creative Commons CC BY 4.0,</a:t>
            </a:r>
            <a:br>
              <a:rPr lang="en-US" dirty="0" smtClean="0"/>
            </a:br>
            <a:r>
              <a:rPr lang="en-US" dirty="0" smtClean="0"/>
              <a:t>see </a:t>
            </a:r>
            <a:r>
              <a:rPr lang="en-US" dirty="0" smtClean="0">
                <a:hlinkClick r:id="rId3"/>
              </a:rPr>
              <a:t>https</a:t>
            </a:r>
            <a:r>
              <a:rPr lang="en-US" dirty="0">
                <a:hlinkClick r:id="rId3"/>
              </a:rPr>
              <a:t>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r>
                  <a:rPr lang="en-US" dirty="0"/>
                  <a:t/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</a:t>
            </a:r>
            <a:r>
              <a:rPr lang="en-US" dirty="0" smtClean="0"/>
              <a:t>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Integers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smtClean="0"/>
              <a:t>default for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 smtClean="0"/>
              <a:t> on 32-bit,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 smtClean="0"/>
              <a:t> on 64-bit architecture 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 smtClean="0"/>
              <a:t>&lt;n&gt;</a:t>
            </a:r>
            <a:r>
              <a:rPr lang="en-US" dirty="0" smtClean="0"/>
              <a:t> for unsigned integers)</a:t>
            </a:r>
          </a:p>
          <a:p>
            <a:r>
              <a:rPr lang="en-US" dirty="0" smtClean="0"/>
              <a:t>Floating point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 smtClean="0"/>
              <a:t>, i.e., double precision</a:t>
            </a:r>
          </a:p>
          <a:p>
            <a:r>
              <a:rPr lang="en-US" dirty="0" smtClean="0"/>
              <a:t>Complex numbers</a:t>
            </a:r>
            <a:br>
              <a:rPr lang="en-US" dirty="0" smtClean="0"/>
            </a:b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np.complex192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 smtClean="0"/>
              <a:t>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 smtClean="0"/>
              <a:t>, </a:t>
            </a:r>
            <a:r>
              <a:rPr lang="en-US" dirty="0"/>
              <a:t>i.e., double </a:t>
            </a:r>
            <a:r>
              <a:rPr lang="en-US" dirty="0" smtClean="0"/>
              <a:t>precision</a:t>
            </a:r>
          </a:p>
          <a:p>
            <a:r>
              <a:rPr lang="en-US" dirty="0" smtClean="0"/>
              <a:t>Boolean values: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Characters/strings: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 smtClean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10147" y="6263585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Array dimensions, strides</a:t>
            </a:r>
          </a:p>
          <a:p>
            <a:endParaRPr lang="en-US" dirty="0"/>
          </a:p>
          <a:p>
            <a:r>
              <a:rPr lang="en-US" dirty="0" smtClean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Second column</a:t>
            </a:r>
          </a:p>
          <a:p>
            <a:endParaRPr lang="en-US" dirty="0"/>
          </a:p>
          <a:p>
            <a:r>
              <a:rPr lang="en-US" dirty="0" smtClean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 smtClean="0"/>
              <a:t>Conditional indexing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</a:t>
            </a:r>
            <a:r>
              <a:rPr lang="en-US" dirty="0" smtClean="0"/>
              <a:t>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 smtClean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Element-wise operations: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 smtClean="0"/>
              <a:t>,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Matrix product</a:t>
            </a:r>
          </a:p>
          <a:p>
            <a:endParaRPr lang="en-US" dirty="0"/>
          </a:p>
          <a:p>
            <a:pPr lvl="1"/>
            <a:r>
              <a:rPr lang="en-US" dirty="0" smtClean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 smtClean="0"/>
              <a:t>Avoid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Use</a:t>
            </a:r>
          </a:p>
          <a:p>
            <a:endParaRPr lang="en-US" dirty="0"/>
          </a:p>
          <a:p>
            <a:r>
              <a:rPr lang="en-US" dirty="0" smtClean="0"/>
              <a:t>Other functions: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 smtClean="0"/>
              <a:t>, 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 smtClean="0">
                <a:cs typeface="Courier New" panose="02070309020205020404" pitchFamily="49" charset="0"/>
              </a:rPr>
              <a:t>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 smtClean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linear algebra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has some linear algebra operations</a:t>
            </a:r>
          </a:p>
          <a:p>
            <a:pPr lvl="1"/>
            <a:r>
              <a:rPr lang="en-US" dirty="0" smtClean="0"/>
              <a:t>matrix power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matrix  inverse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 smtClean="0"/>
              <a:t>eigen</a:t>
            </a:r>
            <a:r>
              <a:rPr lang="en-US" dirty="0" smtClean="0"/>
              <a:t>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</a:t>
            </a:r>
            <a:r>
              <a:rPr lang="en-US" sz="4000" dirty="0" smtClean="0">
                <a:hlinkClick r:id="rId2"/>
              </a:rPr>
              <a:t>bit.ly/36VXTEZ </a:t>
            </a:r>
            <a:r>
              <a:rPr lang="en-US" sz="4000" dirty="0" smtClean="0"/>
              <a:t> </a:t>
            </a:r>
            <a:endParaRPr lang="en-US" sz="4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versus copies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Reshape: different view on same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Some operations return copies,</a:t>
            </a:r>
            <a:br>
              <a:rPr lang="en-US" dirty="0" smtClean="0"/>
            </a:br>
            <a:r>
              <a:rPr lang="en-US" dirty="0" smtClean="0"/>
              <a:t>check documentation carefully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r>
              <a:rPr lang="en-US" dirty="0" smtClean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</a:t>
            </a:r>
            <a:r>
              <a:rPr lang="en-US" dirty="0" smtClean="0"/>
              <a:t>eading text file with 10</a:t>
            </a:r>
            <a:r>
              <a:rPr lang="en-US" baseline="30000" dirty="0" smtClean="0"/>
              <a:t>9</a:t>
            </a:r>
            <a:r>
              <a:rPr lang="en-US" dirty="0" smtClean="0"/>
              <a:t> 64-bit floats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57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 smtClean="0"/>
              <a:t>: </a:t>
            </a:r>
            <a:r>
              <a:rPr lang="en-US" dirty="0" smtClean="0">
                <a:solidFill>
                  <a:srgbClr val="FF0000"/>
                </a:solidFill>
              </a:rPr>
              <a:t>4.6 minutes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/>
              <a:t>R</a:t>
            </a:r>
            <a:r>
              <a:rPr lang="en-US" dirty="0" smtClean="0"/>
              <a:t>eading binary file with </a:t>
            </a:r>
            <a:r>
              <a:rPr lang="en-US" dirty="0"/>
              <a:t> 10</a:t>
            </a:r>
            <a:r>
              <a:rPr lang="en-US" baseline="30000" dirty="0"/>
              <a:t>9</a:t>
            </a:r>
            <a:r>
              <a:rPr lang="en-US" dirty="0"/>
              <a:t> 64-bit </a:t>
            </a:r>
            <a:r>
              <a:rPr lang="en-US" dirty="0" smtClean="0"/>
              <a:t>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 smtClean="0"/>
              <a:t>:                               </a:t>
            </a:r>
            <a:r>
              <a:rPr lang="en-US" dirty="0" smtClean="0">
                <a:solidFill>
                  <a:srgbClr val="FF0000"/>
                </a:solidFill>
              </a:rPr>
              <a:t>8 seconds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8 </a:t>
            </a:r>
            <a:r>
              <a:rPr lang="en-US" dirty="0"/>
              <a:t>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Matlab</a:t>
            </a:r>
            <a:r>
              <a:rPr lang="en-US" dirty="0" smtClean="0"/>
              <a:t>-like initialization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 smtClean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 smtClean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 smtClean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</a:t>
            </a:r>
            <a:r>
              <a:rPr lang="en-US" dirty="0" err="1" smtClean="0"/>
              <a:t>umpy</a:t>
            </a:r>
            <a:r>
              <a:rPr lang="en-US" dirty="0" smtClean="0"/>
              <a:t> for MATLAB </a:t>
            </a:r>
            <a:r>
              <a:rPr lang="en-US" dirty="0"/>
              <a:t>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</a:t>
            </a:r>
            <a:r>
              <a:rPr lang="en-US" dirty="0" err="1" smtClean="0"/>
              <a:t>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</a:t>
            </a:r>
            <a:r>
              <a:rPr lang="en-US" sz="1800" dirty="0" smtClean="0">
                <a:hlinkClick r:id="rId2"/>
              </a:rPr>
              <a:t>Scientific-Python</a:t>
            </a:r>
            <a:r>
              <a:rPr lang="en-US" sz="1800" dirty="0" smtClean="0">
                <a:hlinkClick r:id="rId3"/>
              </a:rPr>
              <a:t>/tree/master/source-code/birdsong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…</a:t>
            </a:r>
          </a:p>
          <a:p>
            <a:r>
              <a:rPr lang="en-US" dirty="0" err="1" smtClean="0"/>
              <a:t>scipy</a:t>
            </a:r>
            <a:endParaRPr lang="en-US" dirty="0"/>
          </a:p>
          <a:p>
            <a:pPr lvl="1"/>
            <a:r>
              <a:rPr lang="en-US" dirty="0" smtClean="0"/>
              <a:t>Dense/sparse linear algebra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olving ordinary differential equations</a:t>
            </a:r>
          </a:p>
          <a:p>
            <a:pPr lvl="1"/>
            <a:r>
              <a:rPr lang="en-US" dirty="0" smtClean="0"/>
              <a:t>Numerical integration</a:t>
            </a:r>
          </a:p>
          <a:p>
            <a:pPr lvl="1"/>
            <a:r>
              <a:rPr lang="en-US" dirty="0" smtClean="0"/>
              <a:t>Optimization</a:t>
            </a:r>
          </a:p>
          <a:p>
            <a:pPr lvl="1"/>
            <a:r>
              <a:rPr lang="en-US" dirty="0" smtClean="0"/>
              <a:t>Interpolation</a:t>
            </a:r>
          </a:p>
          <a:p>
            <a:pPr lvl="1"/>
            <a:r>
              <a:rPr lang="en-US" dirty="0" smtClean="0"/>
              <a:t>Signal processing</a:t>
            </a:r>
          </a:p>
          <a:p>
            <a:pPr lvl="1"/>
            <a:r>
              <a:rPr lang="en-US" dirty="0" smtClean="0"/>
              <a:t>Statistics</a:t>
            </a:r>
          </a:p>
          <a:p>
            <a:pPr lvl="1"/>
            <a:r>
              <a:rPr lang="en-US" dirty="0" smtClean="0"/>
              <a:t>Special mathematical functions</a:t>
            </a:r>
          </a:p>
          <a:p>
            <a:pPr lvl="1"/>
            <a:r>
              <a:rPr lang="en-US" dirty="0" smtClean="0"/>
              <a:t>Mathematical &amp; physical constants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Computing SVD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Note: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/>
              <a:t> is not a 2D-array, it is a 1D-array</a:t>
            </a:r>
          </a:p>
          <a:p>
            <a:endParaRPr lang="en-US" dirty="0"/>
          </a:p>
          <a:p>
            <a:r>
              <a:rPr lang="en-US" dirty="0" smtClean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data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Minimize</a:t>
            </a:r>
          </a:p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Define </a:t>
            </a:r>
            <a:r>
              <a:rPr lang="en-US" dirty="0" smtClean="0"/>
              <a:t>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0" y="1609636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780929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854252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= X[0]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= X[1]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 smtClean="0"/>
              <a:t>Compute</a:t>
            </a:r>
            <a:r>
              <a:rPr lang="en-US" dirty="0" smtClean="0"/>
              <a:t> minimum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sz="3300" dirty="0" smtClean="0"/>
              <a:t>Many</a:t>
            </a:r>
            <a:r>
              <a:rPr lang="en-US" dirty="0" smtClean="0"/>
              <a:t> methods</a:t>
            </a:r>
          </a:p>
          <a:p>
            <a:pPr lvl="1"/>
            <a:r>
              <a:rPr lang="en-US" sz="2800" dirty="0" smtClean="0"/>
              <a:t>Powell</a:t>
            </a:r>
            <a:endParaRPr lang="en-US" dirty="0" smtClean="0"/>
          </a:p>
          <a:p>
            <a:pPr lvl="1"/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sz="2800" dirty="0" smtClean="0"/>
              <a:t>BFGS</a:t>
            </a:r>
            <a:endParaRPr lang="en-US" dirty="0" smtClean="0"/>
          </a:p>
          <a:p>
            <a:pPr lvl="1"/>
            <a:r>
              <a:rPr lang="en-US" dirty="0" smtClean="0"/>
              <a:t>Newton </a:t>
            </a:r>
            <a:r>
              <a:rPr lang="en-US" sz="2800" dirty="0" smtClean="0"/>
              <a:t>conjugate</a:t>
            </a:r>
            <a:r>
              <a:rPr lang="en-US" dirty="0" smtClean="0"/>
              <a:t> gradient</a:t>
            </a:r>
          </a:p>
          <a:p>
            <a:pPr lvl="1"/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 smtClean="0"/>
              <a:t>, it represents your shell prompt!</a:t>
            </a:r>
          </a:p>
          <a:p>
            <a:r>
              <a:rPr lang="en-US" dirty="0" smtClean="0"/>
              <a:t>Python shell commands are rendered as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Do </a:t>
            </a:r>
            <a:r>
              <a:rPr lang="en-US" i="1" dirty="0" smtClean="0"/>
              <a:t>not</a:t>
            </a:r>
            <a:r>
              <a:rPr lang="en-US" dirty="0" smtClean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 smtClean="0"/>
              <a:t>, it represents the prompt!</a:t>
            </a:r>
          </a:p>
          <a:p>
            <a:r>
              <a:rPr lang="en-US" dirty="0" err="1" smtClean="0"/>
              <a:t>iPython</a:t>
            </a:r>
            <a:r>
              <a:rPr lang="en-US" dirty="0" smtClean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2127251" y="3060701"/>
          <a:ext cx="3806825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Equation" r:id="rId3" imgW="1892160" imgH="419040" progId="Equation.3">
                  <p:embed/>
                </p:oleObj>
              </mc:Choice>
              <mc:Fallback>
                <p:oleObj name="Equation" r:id="rId3" imgW="1892160" imgH="41904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7251" y="3060701"/>
                        <a:ext cx="3806825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/>
          </p:nvPr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" name="Vergelijking" r:id="rId5" imgW="2120760" imgH="838080" progId="Equation.3">
                  <p:embed/>
                </p:oleObj>
              </mc:Choice>
              <mc:Fallback>
                <p:oleObj name="Vergelijking" r:id="rId5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615969"/>
            <a:ext cx="7584680" cy="2083009"/>
            <a:chOff x="755576" y="4615968"/>
            <a:chExt cx="7584680" cy="2083009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615968"/>
              <a:ext cx="7584680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y[1],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-(g/l)*y[0] - q*y[1]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Vergelijking" r:id="rId3" imgW="2298600" imgH="660240" progId="Equation.3">
                  <p:embed/>
                </p:oleObj>
              </mc:Choice>
              <mc:Fallback>
                <p:oleObj name="Vergelijking" r:id="rId3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Integrate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 smtClean="0"/>
              <a:t> to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 smtClean="0"/>
              <a:t> in steps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Remove noise from sound file (WAV)</a:t>
            </a:r>
          </a:p>
          <a:p>
            <a:pPr lvl="1"/>
            <a:r>
              <a:rPr lang="en-US" dirty="0" smtClean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Perform </a:t>
            </a:r>
            <a:r>
              <a:rPr lang="en-US" dirty="0" smtClean="0"/>
              <a:t>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78088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highpass</a:t>
            </a:r>
            <a:r>
              <a:rPr lang="en-US" dirty="0" smtClean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 signal processing package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Apply filter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689230" y="404664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github.com/gjbex/Scientific-Python/tree/master/source-code/matplotlib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 some </a:t>
            </a:r>
            <a:r>
              <a:rPr lang="en-US" dirty="0" err="1" smtClean="0"/>
              <a:t>matplotlib</a:t>
            </a:r>
            <a:r>
              <a:rPr lang="en-US" dirty="0" smtClean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Rich Python plotting library</a:t>
            </a:r>
          </a:p>
          <a:p>
            <a:pPr lvl="1"/>
            <a:r>
              <a:rPr lang="en-US" dirty="0" smtClean="0"/>
              <a:t>scatter plot</a:t>
            </a:r>
          </a:p>
          <a:p>
            <a:pPr lvl="1"/>
            <a:r>
              <a:rPr lang="en-US" dirty="0" smtClean="0"/>
              <a:t>line plot</a:t>
            </a:r>
          </a:p>
          <a:p>
            <a:pPr lvl="1"/>
            <a:r>
              <a:rPr lang="en-US" dirty="0" smtClean="0"/>
              <a:t>bar plot/histogram</a:t>
            </a:r>
          </a:p>
          <a:p>
            <a:pPr lvl="1"/>
            <a:r>
              <a:rPr lang="en-US" dirty="0" err="1" smtClean="0"/>
              <a:t>heatmap</a:t>
            </a:r>
            <a:endParaRPr lang="en-US" dirty="0" smtClean="0"/>
          </a:p>
          <a:p>
            <a:pPr lvl="1"/>
            <a:r>
              <a:rPr lang="en-US" dirty="0" smtClean="0"/>
              <a:t>3D surface plot</a:t>
            </a:r>
          </a:p>
          <a:p>
            <a:r>
              <a:rPr lang="en-US" dirty="0" smtClean="0"/>
              <a:t>Highly customizable plots</a:t>
            </a:r>
          </a:p>
          <a:p>
            <a:pPr lvl="1"/>
            <a:r>
              <a:rPr lang="en-US" dirty="0" err="1" smtClean="0"/>
              <a:t>LaTeX</a:t>
            </a:r>
            <a:r>
              <a:rPr lang="en-US" dirty="0" smtClean="0"/>
              <a:t> labels/annotation</a:t>
            </a:r>
          </a:p>
          <a:p>
            <a:r>
              <a:rPr lang="en-US" dirty="0" smtClean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</a:t>
            </a:r>
            <a:r>
              <a:rPr lang="en-US" dirty="0" smtClean="0"/>
              <a:t>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</a:t>
            </a:r>
            <a:r>
              <a:rPr lang="en-US" dirty="0" smtClean="0"/>
              <a:t>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 lists or </a:t>
            </a:r>
            <a:r>
              <a:rPr lang="en-US" dirty="0" err="1" smtClean="0"/>
              <a:t>numpy</a:t>
            </a:r>
            <a:r>
              <a:rPr lang="en-US" dirty="0" smtClean="0"/>
              <a:t> arrays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plot</a:t>
            </a:r>
          </a:p>
          <a:p>
            <a:endParaRPr lang="en-US" dirty="0"/>
          </a:p>
          <a:p>
            <a:r>
              <a:rPr lang="en-US" dirty="0" smtClean="0"/>
              <a:t>Show plot</a:t>
            </a:r>
          </a:p>
          <a:p>
            <a:endParaRPr lang="en-US" dirty="0"/>
          </a:p>
          <a:p>
            <a:r>
              <a:rPr lang="en-US" dirty="0" smtClean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label for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axis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Add </a:t>
            </a:r>
            <a:r>
              <a:rPr lang="en-US" dirty="0" smtClean="0"/>
              <a:t>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</a:t>
            </a:r>
          </a:p>
          <a:p>
            <a:endParaRPr lang="en-US" dirty="0"/>
          </a:p>
          <a:p>
            <a:r>
              <a:rPr lang="en-US" dirty="0" smtClean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</a:t>
            </a: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  <a:b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 to plot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Importing extra modules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github.com/gjbex/Scientific-Python/tree/master/source-code/matrices</a:t>
            </a:r>
            <a:r>
              <a:rPr lang="en-US" sz="1800" dirty="0" smtClean="0"/>
              <a:t> </a:t>
            </a:r>
            <a:endParaRPr lang="en-US" sz="1800" dirty="0"/>
          </a:p>
          <a:p>
            <a:r>
              <a:rPr lang="en-US" sz="1800" dirty="0">
                <a:hlinkClick r:id="rId3"/>
              </a:rPr>
              <a:t>https://</a:t>
            </a:r>
            <a:r>
              <a:rPr lang="en-US" sz="1800" dirty="0" smtClean="0">
                <a:hlinkClick r:id="rId3"/>
              </a:rPr>
              <a:t>github.com/gjbex/Scientific-Python/tree/master/source-code/numpy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ColorBrewer</a:t>
            </a:r>
            <a:r>
              <a:rPr lang="en-US" dirty="0" smtClean="0"/>
              <a:t> 2.0: advice on choosing appropriate </a:t>
            </a:r>
            <a:r>
              <a:rPr lang="en-US" dirty="0"/>
              <a:t>color </a:t>
            </a:r>
            <a:r>
              <a:rPr lang="en-US" dirty="0" smtClean="0"/>
              <a:t>maps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</a:t>
            </a:r>
            <a:r>
              <a:rPr lang="en-US" dirty="0" smtClean="0">
                <a:hlinkClick r:id="rId2"/>
              </a:rPr>
              <a:t>/</a:t>
            </a:r>
            <a:r>
              <a:rPr lang="en-US" dirty="0" smtClean="0"/>
              <a:t>  </a:t>
            </a:r>
            <a:endParaRPr lang="en-US" sz="2400" dirty="0"/>
          </a:p>
          <a:p>
            <a:r>
              <a:rPr lang="en-US" dirty="0" smtClean="0"/>
              <a:t>Overview of data visualization types &amp; libraries </a:t>
            </a:r>
            <a:r>
              <a:rPr lang="en-US" dirty="0"/>
              <a:t>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</a:t>
            </a:r>
            <a:r>
              <a:rPr lang="en-US" dirty="0" smtClean="0">
                <a:hlinkClick r:id="rId3"/>
              </a:rPr>
              <a:t>/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github.com/gjbex/Scientific-Python/tree/master/source-code/sympy</a:t>
            </a:r>
            <a:r>
              <a:rPr lang="en-US" dirty="0" smtClean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 smtClean="0"/>
              <a:t>sympy</a:t>
            </a:r>
            <a:r>
              <a:rPr lang="en-US" dirty="0" smtClean="0"/>
              <a:t>: library for computer algebra</a:t>
            </a:r>
          </a:p>
          <a:p>
            <a:pPr lvl="1"/>
            <a:r>
              <a:rPr lang="en-US" dirty="0" smtClean="0"/>
              <a:t>symbolic computations</a:t>
            </a:r>
          </a:p>
          <a:p>
            <a:r>
              <a:rPr lang="en-US" dirty="0" smtClean="0"/>
              <a:t>Features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2"/>
            <a:r>
              <a:rPr lang="en-US" dirty="0" smtClean="0"/>
              <a:t>vectors, matrices, tensors</a:t>
            </a:r>
          </a:p>
          <a:p>
            <a:pPr lvl="2"/>
            <a:r>
              <a:rPr lang="en-US" dirty="0" smtClean="0"/>
              <a:t>solving linear sets of equations</a:t>
            </a:r>
          </a:p>
          <a:p>
            <a:pPr lvl="2"/>
            <a:r>
              <a:rPr lang="en-US" dirty="0" smtClean="0"/>
              <a:t>eigenvalues/eigenvectors, SVD</a:t>
            </a:r>
          </a:p>
          <a:p>
            <a:pPr lvl="2"/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calculus</a:t>
            </a:r>
          </a:p>
          <a:p>
            <a:pPr lvl="2"/>
            <a:r>
              <a:rPr lang="en-US" dirty="0" smtClean="0"/>
              <a:t>computing derivatives, series expansions</a:t>
            </a:r>
          </a:p>
          <a:p>
            <a:pPr lvl="2"/>
            <a:r>
              <a:rPr lang="en-US" dirty="0" smtClean="0"/>
              <a:t>limits</a:t>
            </a:r>
          </a:p>
          <a:p>
            <a:pPr lvl="2"/>
            <a:r>
              <a:rPr lang="en-US" dirty="0" smtClean="0"/>
              <a:t>integrals (indeterminate/determinate)</a:t>
            </a:r>
          </a:p>
          <a:p>
            <a:pPr lvl="1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symbols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Defining multiple symbols</a:t>
            </a:r>
          </a:p>
          <a:p>
            <a:endParaRPr lang="en-US" dirty="0"/>
          </a:p>
          <a:p>
            <a:r>
              <a:rPr lang="en-US" dirty="0" smtClean="0"/>
              <a:t>Symbol with assumptions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 smtClean="0"/>
              <a:t>real</a:t>
            </a:r>
          </a:p>
          <a:p>
            <a:pPr lvl="1"/>
            <a:r>
              <a:rPr lang="en-US" dirty="0" smtClean="0"/>
              <a:t>rational</a:t>
            </a:r>
          </a:p>
          <a:p>
            <a:pPr lvl="1"/>
            <a:r>
              <a:rPr lang="en-US" dirty="0" smtClean="0"/>
              <a:t>integer</a:t>
            </a:r>
          </a:p>
          <a:p>
            <a:pPr lvl="1"/>
            <a:r>
              <a:rPr lang="en-US" dirty="0" smtClean="0"/>
              <a:t>positive/negative</a:t>
            </a:r>
            <a:endParaRPr lang="en-US" dirty="0"/>
          </a:p>
          <a:p>
            <a:r>
              <a:rPr lang="en-US" dirty="0" smtClean="0"/>
              <a:t>Matrices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equations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Solve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Solve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/>
          </p:nvPr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Equation" r:id="rId3" imgW="977760" imgH="203040" progId="Equation.3">
                  <p:embed/>
                </p:oleObj>
              </mc:Choice>
              <mc:Fallback>
                <p:oleObj name="Equation" r:id="rId3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>
            <p:extLst/>
          </p:nvPr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Equation" r:id="rId5" imgW="533160" imgH="177480" progId="Equation.3">
                  <p:embed/>
                </p:oleObj>
              </mc:Choice>
              <mc:Fallback>
                <p:oleObj name="Equation" r:id="rId5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Eigenvalues, 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Derivatives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function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</a:p>
          <a:p>
            <a:endParaRPr lang="en-US" i="1" dirty="0"/>
          </a:p>
          <a:p>
            <a:endParaRPr lang="en-US" i="1" dirty="0" smtClean="0"/>
          </a:p>
          <a:p>
            <a:r>
              <a:rPr lang="en-US" dirty="0" smtClean="0"/>
              <a:t>Derivative with respect to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Indefinite integral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Definite integral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Multiple integrals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and series expansion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smtClean="0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representation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sympy</a:t>
            </a:r>
            <a:r>
              <a:rPr lang="en-US" dirty="0" smtClean="0"/>
              <a:t> expression = tree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/>
          </p:nvPr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3" imgW="749160" imgH="203040" progId="Equation.3">
                  <p:embed/>
                </p:oleObj>
              </mc:Choice>
              <mc:Fallback>
                <p:oleObj name="Equation" r:id="rId3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 of the box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is interpreted</a:t>
            </a:r>
          </a:p>
          <a:p>
            <a:pPr lvl="1"/>
            <a:r>
              <a:rPr lang="en-US" dirty="0" smtClean="0"/>
              <a:t>Python is slow</a:t>
            </a:r>
          </a:p>
          <a:p>
            <a:pPr lvl="1"/>
            <a:r>
              <a:rPr lang="en-US" dirty="0" smtClean="0"/>
              <a:t>Python is really slow</a:t>
            </a:r>
          </a:p>
          <a:p>
            <a:r>
              <a:rPr lang="en-US" dirty="0" smtClean="0"/>
              <a:t>Okay for one-offs, prototypes, short runtimes</a:t>
            </a:r>
          </a:p>
          <a:p>
            <a:r>
              <a:rPr lang="en-US" b="1" i="1" dirty="0" smtClean="0">
                <a:solidFill>
                  <a:srgbClr val="FF0000"/>
                </a:solidFill>
              </a:rPr>
              <a:t>Not okay</a:t>
            </a:r>
            <a:r>
              <a:rPr lang="en-US" dirty="0" smtClean="0"/>
              <a:t> for computationally intensive tasks!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Parts of 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Taking expression apart</a:t>
            </a:r>
          </a:p>
          <a:p>
            <a:endParaRPr lang="en-US" dirty="0"/>
          </a:p>
          <a:p>
            <a:r>
              <a:rPr lang="en-US" dirty="0" smtClean="0"/>
              <a:t>Operator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Expression manipulation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Factor, expand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Simplify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hlinkClick r:id="rId2"/>
              </a:rPr>
              <a:t>Sympy</a:t>
            </a:r>
            <a:r>
              <a:rPr lang="en-US" dirty="0" smtClean="0">
                <a:hlinkClick r:id="rId2"/>
              </a:rPr>
              <a:t>: symbolic computing in Python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A. </a:t>
            </a:r>
            <a:r>
              <a:rPr lang="en-US" dirty="0" err="1" smtClean="0"/>
              <a:t>Muerer</a:t>
            </a:r>
            <a:r>
              <a:rPr lang="en-US" dirty="0" smtClean="0"/>
              <a:t>, C.P. Smith, M. </a:t>
            </a:r>
            <a:r>
              <a:rPr lang="en-US" dirty="0" err="1" smtClean="0"/>
              <a:t>Paprocki</a:t>
            </a:r>
            <a:r>
              <a:rPr lang="en-US" dirty="0" smtClean="0"/>
              <a:t> et al.</a:t>
            </a:r>
            <a:br>
              <a:rPr lang="en-US" dirty="0" smtClean="0"/>
            </a:br>
            <a:r>
              <a:rPr lang="en-US" dirty="0" err="1" smtClean="0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</a:t>
            </a:r>
            <a:br>
              <a:rPr lang="en-US" dirty="0" smtClean="0"/>
            </a:br>
            <a:r>
              <a:rPr lang="en-US" dirty="0" err="1" smtClean="0"/>
              <a:t>PyTables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</a:t>
            </a:r>
            <a:r>
              <a:rPr lang="nl-BE" sz="1800" dirty="0" smtClean="0">
                <a:hlinkClick r:id="rId2"/>
              </a:rPr>
              <a:t>github.com/gjbex/Scientific-Python/tree/master/source-code/hdf5</a:t>
            </a:r>
            <a:r>
              <a:rPr lang="nl-BE" sz="1800" dirty="0" smtClean="0"/>
              <a:t>  </a:t>
            </a:r>
            <a:endParaRPr lang="nl-B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what is it?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 smtClean="0"/>
              <a:t>ierarchical </a:t>
            </a:r>
            <a:r>
              <a:rPr lang="en-US" sz="4000" b="1" dirty="0"/>
              <a:t>D</a:t>
            </a:r>
            <a:r>
              <a:rPr lang="en-US" dirty="0" smtClean="0"/>
              <a:t>ata </a:t>
            </a:r>
            <a:r>
              <a:rPr lang="en-US" sz="4000" b="1" dirty="0"/>
              <a:t>F</a:t>
            </a:r>
            <a:r>
              <a:rPr lang="en-US" dirty="0" smtClean="0"/>
              <a:t>ormat</a:t>
            </a:r>
          </a:p>
          <a:p>
            <a:r>
              <a:rPr lang="en-US" dirty="0" smtClean="0"/>
              <a:t>Abstract data model</a:t>
            </a:r>
          </a:p>
          <a:p>
            <a:pPr lvl="1"/>
            <a:r>
              <a:rPr lang="en-US" dirty="0" smtClean="0"/>
              <a:t>File</a:t>
            </a:r>
          </a:p>
          <a:p>
            <a:pPr lvl="1"/>
            <a:r>
              <a:rPr lang="en-US" dirty="0" smtClean="0"/>
              <a:t>Group</a:t>
            </a:r>
          </a:p>
          <a:p>
            <a:pPr lvl="1"/>
            <a:r>
              <a:rPr lang="en-US" dirty="0" smtClean="0"/>
              <a:t>Dataset</a:t>
            </a:r>
          </a:p>
          <a:p>
            <a:pPr lvl="1"/>
            <a:r>
              <a:rPr lang="en-US" dirty="0" smtClean="0"/>
              <a:t>Data type</a:t>
            </a:r>
          </a:p>
          <a:p>
            <a:pPr lvl="1"/>
            <a:r>
              <a:rPr lang="en-US" dirty="0" smtClean="0"/>
              <a:t>Attribute</a:t>
            </a:r>
          </a:p>
          <a:p>
            <a:r>
              <a:rPr lang="en-US" dirty="0" smtClean="0"/>
              <a:t>Storage model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 stored in dataset as </a:t>
            </a:r>
            <a:r>
              <a:rPr lang="en-US" i="1" dirty="0" smtClean="0"/>
              <a:t>n</a:t>
            </a:r>
            <a:r>
              <a:rPr lang="en-US" dirty="0" smtClean="0"/>
              <a:t>-dimensional arrays</a:t>
            </a:r>
          </a:p>
          <a:p>
            <a:pPr lvl="1"/>
            <a:r>
              <a:rPr lang="en-US" dirty="0" err="1" smtClean="0"/>
              <a:t>Dataspace</a:t>
            </a:r>
            <a:r>
              <a:rPr lang="en-US" dirty="0" smtClean="0"/>
              <a:t> describes layout of data (</a:t>
            </a:r>
            <a:r>
              <a:rPr lang="en-US" dirty="0" err="1" smtClean="0"/>
              <a:t>rank,dimensions</a:t>
            </a:r>
            <a:r>
              <a:rPr lang="en-US" dirty="0" smtClean="0"/>
              <a:t>)</a:t>
            </a:r>
          </a:p>
          <a:p>
            <a:pPr lvl="1"/>
            <a:r>
              <a:rPr lang="en-US" dirty="0" err="1" smtClean="0"/>
              <a:t>Datatype</a:t>
            </a:r>
            <a:r>
              <a:rPr lang="en-US" dirty="0" smtClean="0"/>
              <a:t> describes single data element</a:t>
            </a:r>
          </a:p>
          <a:p>
            <a:pPr lvl="2"/>
            <a:r>
              <a:rPr lang="en-US" dirty="0" smtClean="0"/>
              <a:t>Atomic</a:t>
            </a:r>
          </a:p>
          <a:p>
            <a:pPr lvl="3"/>
            <a:r>
              <a:rPr lang="en-US" dirty="0" smtClean="0"/>
              <a:t>Integer, float</a:t>
            </a:r>
          </a:p>
          <a:p>
            <a:pPr lvl="3"/>
            <a:r>
              <a:rPr lang="en-US" dirty="0" smtClean="0"/>
              <a:t>String, time</a:t>
            </a:r>
          </a:p>
          <a:p>
            <a:pPr lvl="3"/>
            <a:r>
              <a:rPr lang="en-US" dirty="0" smtClean="0"/>
              <a:t>Opaque</a:t>
            </a:r>
          </a:p>
          <a:p>
            <a:pPr lvl="2"/>
            <a:r>
              <a:rPr lang="en-US" dirty="0" smtClean="0"/>
              <a:t>Composite</a:t>
            </a:r>
            <a:endParaRPr lang="en-US" dirty="0"/>
          </a:p>
          <a:p>
            <a:pPr lvl="3"/>
            <a:r>
              <a:rPr lang="en-US" dirty="0" smtClean="0"/>
              <a:t>Compound</a:t>
            </a:r>
          </a:p>
          <a:p>
            <a:pPr lvl="3"/>
            <a:r>
              <a:rPr lang="en-US" dirty="0" smtClean="0"/>
              <a:t>Enumeration</a:t>
            </a:r>
          </a:p>
          <a:p>
            <a:pPr lvl="3"/>
            <a:r>
              <a:rPr lang="en-US" dirty="0" smtClean="0"/>
              <a:t>Array</a:t>
            </a:r>
          </a:p>
          <a:p>
            <a:pPr lvl="3"/>
            <a:r>
              <a:rPr lang="en-US" dirty="0" smtClean="0"/>
              <a:t>Variable length</a:t>
            </a:r>
          </a:p>
          <a:p>
            <a:pPr lvl="1"/>
            <a:r>
              <a:rPr lang="en-US" dirty="0" smtClean="0"/>
              <a:t>Partial read/writes, </a:t>
            </a:r>
            <a:r>
              <a:rPr lang="en-US" dirty="0" err="1" smtClean="0"/>
              <a:t>hyperslab</a:t>
            </a:r>
            <a:r>
              <a:rPr lang="en-US" dirty="0" smtClean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storage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Filtering</a:t>
            </a:r>
          </a:p>
          <a:p>
            <a:pPr lvl="1"/>
            <a:r>
              <a:rPr lang="en-US" dirty="0" smtClean="0"/>
              <a:t>Compression</a:t>
            </a:r>
          </a:p>
          <a:p>
            <a:pPr lvl="1"/>
            <a:r>
              <a:rPr lang="en-US" dirty="0" smtClean="0"/>
              <a:t>Error detection</a:t>
            </a:r>
          </a:p>
          <a:p>
            <a:r>
              <a:rPr lang="en-US" dirty="0" smtClean="0"/>
              <a:t>Datasets can be extended</a:t>
            </a:r>
          </a:p>
          <a:p>
            <a:r>
              <a:rPr lang="en-US" dirty="0" smtClean="0"/>
              <a:t>Storage drivers</a:t>
            </a:r>
          </a:p>
          <a:p>
            <a:pPr lvl="1"/>
            <a:r>
              <a:rPr lang="en-US" dirty="0" smtClean="0"/>
              <a:t>Single file</a:t>
            </a:r>
          </a:p>
          <a:p>
            <a:pPr lvl="1"/>
            <a:r>
              <a:rPr lang="en-US" dirty="0" smtClean="0"/>
              <a:t>Multiple files</a:t>
            </a:r>
          </a:p>
          <a:p>
            <a:pPr lvl="1"/>
            <a:r>
              <a:rPr lang="en-US" dirty="0" smtClean="0"/>
              <a:t>Multiple files on parallel file system</a:t>
            </a:r>
          </a:p>
          <a:p>
            <a:pPr lvl="1"/>
            <a:r>
              <a:rPr lang="en-US" dirty="0" smtClean="0"/>
              <a:t>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C/C++</a:t>
            </a:r>
          </a:p>
          <a:p>
            <a:r>
              <a:rPr lang="en-US" dirty="0" smtClean="0"/>
              <a:t>Fortran 90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Python</a:t>
            </a:r>
          </a:p>
          <a:p>
            <a:pPr lvl="1"/>
            <a:r>
              <a:rPr lang="en-US" b="1" dirty="0" err="1" smtClean="0">
                <a:solidFill>
                  <a:srgbClr val="FF0000"/>
                </a:solidFill>
              </a:rPr>
              <a:t>PyTables</a:t>
            </a:r>
            <a:r>
              <a:rPr lang="en-US" dirty="0" smtClean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work with HDF5 files</a:t>
            </a:r>
          </a:p>
          <a:p>
            <a:pPr lvl="1"/>
            <a:r>
              <a:rPr lang="en-US" dirty="0" smtClean="0"/>
              <a:t>import tables</a:t>
            </a:r>
          </a:p>
          <a:p>
            <a:pPr lvl="1"/>
            <a:r>
              <a:rPr lang="en-US" dirty="0" smtClean="0"/>
              <a:t>if necessary (usually not, unless when </a:t>
            </a:r>
            <a:r>
              <a:rPr lang="en-US" smtClean="0"/>
              <a:t>using compounds), </a:t>
            </a:r>
            <a:r>
              <a:rPr lang="en-US" dirty="0" smtClean="0"/>
              <a:t>import specific functions, classes</a:t>
            </a:r>
          </a:p>
          <a:p>
            <a:pPr lvl="1"/>
            <a:r>
              <a:rPr lang="en-US" dirty="0" smtClean="0"/>
              <a:t>if necessary (almost certainly), import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Create new HDF5 file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 smtClean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Open HDF5 file for modification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 smtClean="0"/>
              <a:t> for append)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Open HDF5 file for reading (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 smtClean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Close file</a:t>
            </a:r>
          </a:p>
          <a:p>
            <a:endParaRPr lang="en-US" dirty="0"/>
          </a:p>
          <a:p>
            <a:r>
              <a:rPr lang="en-US" dirty="0" smtClean="0"/>
              <a:t>Preferred </a:t>
            </a:r>
            <a:r>
              <a:rPr lang="en-US" dirty="0"/>
              <a:t>a</a:t>
            </a:r>
            <a:r>
              <a:rPr lang="en-US" dirty="0" smtClean="0"/>
              <a:t>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Groups start in root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 smtClean="0"/>
              <a:t> arrays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 smtClean="0"/>
              <a:t> array</a:t>
            </a:r>
          </a:p>
          <a:p>
            <a:endParaRPr lang="en-US" dirty="0"/>
          </a:p>
          <a:p>
            <a:r>
              <a:rPr lang="en-US" dirty="0" smtClean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Adding a unit annotation to array</a:t>
            </a:r>
          </a:p>
          <a:p>
            <a:endParaRPr lang="en-US" dirty="0"/>
          </a:p>
          <a:p>
            <a:r>
              <a:rPr lang="en-US" dirty="0" smtClean="0"/>
              <a:t>Adding annotation to a group</a:t>
            </a:r>
          </a:p>
          <a:p>
            <a:endParaRPr lang="en-US" dirty="0" smtClean="0"/>
          </a:p>
          <a:p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 smtClean="0"/>
              <a:t>,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 smtClean="0"/>
              <a:t> behave mostly like Python dictionaries, to set, get, remove an annotation</a:t>
            </a:r>
          </a:p>
          <a:p>
            <a:pPr lvl="1"/>
            <a:r>
              <a:rPr lang="en-US" dirty="0" smtClean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class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entire dataset, i.e., array</a:t>
            </a:r>
          </a:p>
          <a:p>
            <a:endParaRPr lang="en-US" dirty="0"/>
          </a:p>
          <a:p>
            <a:r>
              <a:rPr lang="en-US" dirty="0" smtClean="0"/>
              <a:t>Read slice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Read </a:t>
            </a:r>
            <a:r>
              <a:rPr lang="en-US" dirty="0" smtClean="0"/>
              <a:t>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HDF5 command line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h5dump</a:t>
            </a:r>
          </a:p>
          <a:p>
            <a:pPr lvl="1"/>
            <a:r>
              <a:rPr lang="en-US" dirty="0" smtClean="0"/>
              <a:t>Print a textual representation of HDF5 file</a:t>
            </a:r>
          </a:p>
          <a:p>
            <a:r>
              <a:rPr lang="en-US" dirty="0" smtClean="0"/>
              <a:t>h5ls</a:t>
            </a:r>
          </a:p>
          <a:p>
            <a:pPr lvl="1"/>
            <a:r>
              <a:rPr lang="en-US" dirty="0" smtClean="0"/>
              <a:t>Explore structure of HDF5 file</a:t>
            </a:r>
          </a:p>
          <a:p>
            <a:r>
              <a:rPr lang="en-US" dirty="0" smtClean="0"/>
              <a:t>h5copy</a:t>
            </a:r>
          </a:p>
          <a:p>
            <a:pPr lvl="1"/>
            <a:r>
              <a:rPr lang="en-US" dirty="0" smtClean="0"/>
              <a:t>Copy data set from one HDF5 file to another</a:t>
            </a:r>
          </a:p>
          <a:p>
            <a:r>
              <a:rPr lang="en-US" dirty="0" smtClean="0"/>
              <a:t>h5mkgrp</a:t>
            </a:r>
          </a:p>
          <a:p>
            <a:pPr lvl="1"/>
            <a:r>
              <a:rPr lang="en-US" dirty="0" smtClean="0"/>
              <a:t>Create a group in an HDF5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</a:t>
            </a:r>
            <a:r>
              <a:rPr lang="en-US" sz="1800" dirty="0" smtClean="0">
                <a:hlinkClick r:id="rId2"/>
              </a:rPr>
              <a:t>github.com/gjbex/Scientific-Python/tree/master/source-code/bokeh</a:t>
            </a:r>
            <a:r>
              <a:rPr lang="en-US" sz="1800" dirty="0" smtClean="0"/>
              <a:t>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 for numeric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 smtClean="0"/>
              <a:t>numpy</a:t>
            </a:r>
            <a:endParaRPr lang="en-US" dirty="0"/>
          </a:p>
          <a:p>
            <a:pPr lvl="1"/>
            <a:r>
              <a:rPr lang="en-US" dirty="0" smtClean="0"/>
              <a:t>Fast arrays</a:t>
            </a:r>
          </a:p>
          <a:p>
            <a:pPr lvl="1"/>
            <a:r>
              <a:rPr lang="en-US" dirty="0" smtClean="0"/>
              <a:t>Matrix operations (BLAS-like)</a:t>
            </a:r>
          </a:p>
          <a:p>
            <a:pPr lvl="1"/>
            <a:r>
              <a:rPr lang="en-US" dirty="0" smtClean="0"/>
              <a:t>Linear algebra</a:t>
            </a:r>
          </a:p>
          <a:p>
            <a:pPr lvl="1"/>
            <a:r>
              <a:rPr lang="en-US" dirty="0" smtClean="0"/>
              <a:t>Fast Fourier Transform</a:t>
            </a:r>
          </a:p>
          <a:p>
            <a:pPr lvl="1"/>
            <a:r>
              <a:rPr lang="en-US" dirty="0" smtClean="0"/>
              <a:t>Mathematical functions defined on arrays</a:t>
            </a:r>
          </a:p>
          <a:p>
            <a:pPr lvl="1"/>
            <a:r>
              <a:rPr lang="en-US" dirty="0" smtClean="0"/>
              <a:t>Pseudo-random number generation to initialize arrays</a:t>
            </a:r>
          </a:p>
          <a:p>
            <a:pPr lvl="1"/>
            <a:r>
              <a:rPr lang="en-US" dirty="0" smtClean="0"/>
              <a:t>Simple statistics</a:t>
            </a:r>
          </a:p>
          <a:p>
            <a:r>
              <a:rPr lang="en-US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Plot library</a:t>
            </a:r>
          </a:p>
          <a:p>
            <a:pPr lvl="1"/>
            <a:r>
              <a:rPr lang="en-US" dirty="0" smtClean="0"/>
              <a:t>Easy to use</a:t>
            </a:r>
          </a:p>
          <a:p>
            <a:pPr lvl="1"/>
            <a:r>
              <a:rPr lang="en-US" dirty="0" smtClean="0"/>
              <a:t>Integrates with Pandas</a:t>
            </a:r>
          </a:p>
          <a:p>
            <a:pPr lvl="1"/>
            <a:r>
              <a:rPr lang="en-US" dirty="0" smtClean="0"/>
              <a:t>Interactive demos in </a:t>
            </a:r>
            <a:r>
              <a:rPr lang="en-US" dirty="0" err="1"/>
              <a:t>j</a:t>
            </a:r>
            <a:r>
              <a:rPr lang="en-US" dirty="0" err="1" smtClean="0"/>
              <a:t>upyter</a:t>
            </a:r>
            <a:r>
              <a:rPr lang="en-US" dirty="0" smtClean="0"/>
              <a:t> notebooks</a:t>
            </a:r>
          </a:p>
          <a:p>
            <a:pPr lvl="1"/>
            <a:r>
              <a:rPr lang="en-US" dirty="0" smtClean="0"/>
              <a:t>Export to HTML pages, interactive plots using </a:t>
            </a:r>
            <a:r>
              <a:rPr lang="en-US" dirty="0" err="1" smtClean="0"/>
              <a:t>Javascript</a:t>
            </a:r>
            <a:endParaRPr lang="en-US" dirty="0" smtClean="0"/>
          </a:p>
          <a:p>
            <a:r>
              <a:rPr lang="en-US" dirty="0" smtClean="0"/>
              <a:t>Disadvantages</a:t>
            </a:r>
          </a:p>
          <a:p>
            <a:pPr lvl="1"/>
            <a:r>
              <a:rPr lang="en-US" dirty="0" smtClean="0"/>
              <a:t>No (convenient) </a:t>
            </a:r>
            <a:r>
              <a:rPr lang="en-US" dirty="0" err="1" smtClean="0"/>
              <a:t>LaTeX</a:t>
            </a:r>
            <a:r>
              <a:rPr lang="en-US" dirty="0" smtClean="0"/>
              <a:t> labels</a:t>
            </a:r>
          </a:p>
          <a:p>
            <a:r>
              <a:rPr lang="en-US" dirty="0" smtClean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plot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HTML file with widget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figures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Linked brushing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Hover tool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https://github.com/gjbex/training-material/tree/master/Python/ImageProcessing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&amp; video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dedicated software, e.g., GIMP, </a:t>
            </a:r>
            <a:r>
              <a:rPr lang="en-US" dirty="0" err="1" smtClean="0"/>
              <a:t>OpenShot</a:t>
            </a:r>
            <a:endParaRPr lang="en-US" dirty="0" smtClean="0"/>
          </a:p>
          <a:p>
            <a:pPr lvl="1"/>
            <a:r>
              <a:rPr lang="en-US" dirty="0" smtClean="0"/>
              <a:t>use Python for plugins</a:t>
            </a:r>
          </a:p>
          <a:p>
            <a:pPr lvl="1"/>
            <a:r>
              <a:rPr lang="en-US" dirty="0" smtClean="0"/>
              <a:t>use Python for scripting</a:t>
            </a:r>
          </a:p>
          <a:p>
            <a:r>
              <a:rPr lang="en-US" dirty="0" smtClean="0"/>
              <a:t>Image processing</a:t>
            </a:r>
          </a:p>
          <a:p>
            <a:pPr lvl="1"/>
            <a:r>
              <a:rPr lang="en-US" dirty="0" smtClean="0"/>
              <a:t>pillow: basic image processing (successor to PIL)</a:t>
            </a:r>
          </a:p>
          <a:p>
            <a:pPr lvl="1"/>
            <a:r>
              <a:rPr lang="en-US" dirty="0" err="1" smtClean="0"/>
              <a:t>scikit</a:t>
            </a:r>
            <a:r>
              <a:rPr lang="en-US" dirty="0" smtClean="0"/>
              <a:t>-image: more sophisticated algorithms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comparable to </a:t>
            </a:r>
            <a:r>
              <a:rPr lang="en-US" dirty="0" err="1" smtClean="0"/>
              <a:t>scikit</a:t>
            </a:r>
            <a:r>
              <a:rPr lang="en-US" dirty="0" smtClean="0"/>
              <a:t>-image</a:t>
            </a:r>
          </a:p>
          <a:p>
            <a:r>
              <a:rPr lang="en-US" dirty="0" smtClean="0"/>
              <a:t>Video processing</a:t>
            </a:r>
          </a:p>
          <a:p>
            <a:pPr lvl="1"/>
            <a:r>
              <a:rPr lang="en-US" dirty="0" err="1" smtClean="0"/>
              <a:t>OpenCV</a:t>
            </a:r>
            <a:r>
              <a:rPr lang="en-US" dirty="0" smtClean="0"/>
              <a:t>: many useful algorithms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Image restoration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point spread function</a:t>
            </a:r>
          </a:p>
          <a:p>
            <a:endParaRPr lang="en-US" dirty="0"/>
          </a:p>
          <a:p>
            <a:r>
              <a:rPr lang="en-US" dirty="0" smtClean="0"/>
              <a:t>Perform deconvolution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using </a:t>
            </a:r>
            <a:r>
              <a:rPr lang="en-US" dirty="0" err="1" smtClean="0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Python/</a:t>
                      </a:r>
                      <a:r>
                        <a:rPr lang="en-US" dirty="0" err="1" smtClean="0"/>
                        <a:t>numpy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Segmentation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initial contour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Compute snake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156664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897541"/>
            <a:ext cx="7571184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97704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Capturing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Capture from camera, show in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Reading/writing video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Reading from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 smtClean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51518"/>
            <a:ext cx="757118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78948"/>
            <a:ext cx="7571184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687527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ball: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Hue histogram of ROI (region of interest)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04864"/>
            <a:ext cx="7571184" cy="28623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42900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Follow the ball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Read frames and update track window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Further reading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Success depends on</a:t>
            </a:r>
            <a:br>
              <a:rPr lang="en-US" dirty="0" smtClean="0"/>
            </a:br>
            <a:r>
              <a:rPr lang="en-US" dirty="0" smtClean="0"/>
              <a:t>           </a:t>
            </a:r>
            <a:r>
              <a:rPr lang="en-US" i="1" dirty="0" smtClean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 smtClean="0"/>
              <a:t>Many things to explore</a:t>
            </a:r>
          </a:p>
          <a:p>
            <a:r>
              <a:rPr lang="en-US" dirty="0" smtClean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4575</Words>
  <Application>Microsoft Office PowerPoint</Application>
  <PresentationFormat>Widescreen</PresentationFormat>
  <Paragraphs>1217</Paragraphs>
  <Slides>95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Calibri Light</vt:lpstr>
      <vt:lpstr>Cambria Math</vt:lpstr>
      <vt:lpstr>Courier New</vt:lpstr>
      <vt:lpstr>Symbol</vt:lpstr>
      <vt:lpstr>Office Theme</vt:lpstr>
      <vt:lpstr>Equation</vt:lpstr>
      <vt:lpstr>Vergelijking</vt:lpstr>
      <vt:lpstr>Scientific Python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</vt:lpstr>
      <vt:lpstr>HDF5: what is it?</vt:lpstr>
      <vt:lpstr>HDF5 data</vt:lpstr>
      <vt:lpstr>HDF5 storage</vt:lpstr>
      <vt:lpstr>HDF5: how to use it?</vt:lpstr>
      <vt:lpstr>Importing modules</vt:lpstr>
      <vt:lpstr>Open &amp; close HDF5 file</vt:lpstr>
      <vt:lpstr>Creating a group</vt:lpstr>
      <vt:lpstr>Adding an array</vt:lpstr>
      <vt:lpstr>Adding an 2D array</vt:lpstr>
      <vt:lpstr>Annotations</vt:lpstr>
      <vt:lpstr>Objects &amp; tables</vt:lpstr>
      <vt:lpstr>Populate table</vt:lpstr>
      <vt:lpstr>Reading an array </vt:lpstr>
      <vt:lpstr>Reading a table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15</cp:revision>
  <dcterms:created xsi:type="dcterms:W3CDTF">2019-11-07T15:31:23Z</dcterms:created>
  <dcterms:modified xsi:type="dcterms:W3CDTF">2019-11-12T12:18:00Z</dcterms:modified>
</cp:coreProperties>
</file>