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99" r:id="rId5"/>
    <p:sldId id="300" r:id="rId6"/>
    <p:sldId id="267" r:id="rId7"/>
    <p:sldId id="268" r:id="rId8"/>
    <p:sldId id="269" r:id="rId9"/>
    <p:sldId id="271" r:id="rId10"/>
    <p:sldId id="270" r:id="rId11"/>
    <p:sldId id="273" r:id="rId12"/>
    <p:sldId id="274" r:id="rId13"/>
    <p:sldId id="272" r:id="rId14"/>
    <p:sldId id="275" r:id="rId15"/>
    <p:sldId id="301" r:id="rId16"/>
    <p:sldId id="302" r:id="rId17"/>
    <p:sldId id="278" r:id="rId18"/>
    <p:sldId id="303" r:id="rId19"/>
    <p:sldId id="304" r:id="rId20"/>
    <p:sldId id="280" r:id="rId21"/>
    <p:sldId id="281" r:id="rId22"/>
    <p:sldId id="282" r:id="rId23"/>
    <p:sldId id="283" r:id="rId24"/>
    <p:sldId id="284" r:id="rId25"/>
    <p:sldId id="287" r:id="rId26"/>
    <p:sldId id="296" r:id="rId27"/>
    <p:sldId id="288" r:id="rId28"/>
    <p:sldId id="286" r:id="rId29"/>
    <p:sldId id="291" r:id="rId30"/>
    <p:sldId id="293" r:id="rId31"/>
    <p:sldId id="294" r:id="rId32"/>
    <p:sldId id="295" r:id="rId33"/>
    <p:sldId id="298" r:id="rId34"/>
    <p:sldId id="305" r:id="rId35"/>
    <p:sldId id="306" r:id="rId36"/>
    <p:sldId id="25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84480" autoAdjust="0"/>
  </p:normalViewPr>
  <p:slideViewPr>
    <p:cSldViewPr snapToGrid="0" snapToObjects="1">
      <p:cViewPr varScale="1">
        <p:scale>
          <a:sx n="89" d="100"/>
          <a:sy n="89" d="100"/>
        </p:scale>
        <p:origin x="-146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D1D9-A66D-844B-8F07-0D4A82D69F9B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27CF3-9A52-4048-BFE2-7565DF5A8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4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4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there</a:t>
            </a:r>
            <a:r>
              <a:rPr lang="en-US" baseline="0" dirty="0" smtClean="0"/>
              <a:t> is no application level model, I have created a base-model</a:t>
            </a:r>
          </a:p>
          <a:p>
            <a:r>
              <a:rPr lang="en-US" baseline="0" dirty="0" smtClean="0"/>
              <a:t>Attributes support </a:t>
            </a:r>
            <a:r>
              <a:rPr lang="en-US" baseline="0" dirty="0" err="1" smtClean="0"/>
              <a:t>defaultValues</a:t>
            </a:r>
            <a:endParaRPr lang="en-US" baseline="0" dirty="0" smtClean="0"/>
          </a:p>
          <a:p>
            <a:r>
              <a:rPr lang="en-US" baseline="0" dirty="0" err="1" smtClean="0"/>
              <a:t>Javascript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typeless</a:t>
            </a:r>
            <a:r>
              <a:rPr lang="en-US" baseline="0" dirty="0" smtClean="0"/>
              <a:t>, If no transform specified, it carries through.</a:t>
            </a:r>
          </a:p>
          <a:p>
            <a:r>
              <a:rPr lang="en-US" baseline="0" dirty="0" smtClean="0"/>
              <a:t>Create your own transform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need to create one UNLESS</a:t>
            </a:r>
            <a:r>
              <a:rPr lang="en-US" baseline="0" dirty="0" smtClean="0"/>
              <a:t> you need to override</a:t>
            </a:r>
          </a:p>
          <a:p>
            <a:r>
              <a:rPr lang="en-US" baseline="0" dirty="0" smtClean="0"/>
              <a:t>Extending from </a:t>
            </a:r>
            <a:r>
              <a:rPr lang="en-US" baseline="0" dirty="0" err="1" smtClean="0"/>
              <a:t>applciation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. Don</a:t>
            </a:r>
            <a:r>
              <a:rPr lang="fr-FR" baseline="0" dirty="0" smtClean="0"/>
              <a:t>’</a:t>
            </a:r>
            <a:r>
              <a:rPr lang="en-US" baseline="0" dirty="0" smtClean="0"/>
              <a:t>t have to but gives you a place to effect ALL </a:t>
            </a:r>
            <a:r>
              <a:rPr lang="en-US" baseline="0" dirty="0" err="1" smtClean="0"/>
              <a:t>serializers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Recap what we have</a:t>
            </a:r>
          </a:p>
          <a:p>
            <a:r>
              <a:rPr lang="en-US" dirty="0" smtClean="0"/>
              <a:t>At this point we could</a:t>
            </a:r>
            <a:r>
              <a:rPr lang="en-US" baseline="0" dirty="0" smtClean="0"/>
              <a:t> completely use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96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Extending</a:t>
            </a:r>
            <a:r>
              <a:rPr lang="en-US" baseline="0" dirty="0" smtClean="0"/>
              <a:t> the base</a:t>
            </a:r>
          </a:p>
          <a:p>
            <a:r>
              <a:rPr lang="en-US" baseline="0" dirty="0" smtClean="0"/>
              <a:t>Author has two attributes</a:t>
            </a:r>
          </a:p>
          <a:p>
            <a:r>
              <a:rPr lang="en-US" baseline="0" dirty="0" smtClean="0"/>
              <a:t>Example of a computed property (getter)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35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</a:t>
            </a:r>
            <a:r>
              <a:rPr lang="en-US" baseline="0" dirty="0" smtClean="0"/>
              <a:t> our API has names that we </a:t>
            </a:r>
            <a:r>
              <a:rPr lang="en-US" baseline="0" dirty="0" err="1" smtClean="0"/>
              <a:t>arent</a:t>
            </a:r>
            <a:r>
              <a:rPr lang="en-US" baseline="0" dirty="0" smtClean="0"/>
              <a:t> really fond of and would like to change.</a:t>
            </a:r>
          </a:p>
          <a:p>
            <a:r>
              <a:rPr lang="en-US" baseline="0" dirty="0" smtClean="0"/>
              <a:t>NOTE: If your API is consistent in its naming… remember the </a:t>
            </a:r>
            <a:r>
              <a:rPr lang="en-US" baseline="0" dirty="0" err="1" smtClean="0"/>
              <a:t>serializers</a:t>
            </a:r>
            <a:r>
              <a:rPr lang="en-US" baseline="0" dirty="0" smtClean="0"/>
              <a:t> job is to translate the request content,</a:t>
            </a:r>
          </a:p>
          <a:p>
            <a:r>
              <a:rPr lang="en-US" baseline="0" dirty="0" smtClean="0"/>
              <a:t>You can change the application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to translate all underscore names to camel case as in this example </a:t>
            </a:r>
          </a:p>
          <a:p>
            <a:r>
              <a:rPr lang="en-US" baseline="0" dirty="0" smtClean="0"/>
              <a:t>And you would NOT need to create a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for every model just to override he names. You could do it if you</a:t>
            </a:r>
          </a:p>
          <a:p>
            <a:r>
              <a:rPr lang="en-US" baseline="0" dirty="0" smtClean="0"/>
              <a:t>Feel that its more explicit for the developer after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29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added author as a</a:t>
            </a:r>
            <a:r>
              <a:rPr lang="en-US" baseline="0" dirty="0" smtClean="0"/>
              <a:t> single entity relationship. Books can have many authors, but for the sake of the example, ours only have one</a:t>
            </a:r>
          </a:p>
          <a:p>
            <a:r>
              <a:rPr lang="en-US" baseline="0" dirty="0" err="1" smtClean="0"/>
              <a:t>Async</a:t>
            </a:r>
            <a:r>
              <a:rPr lang="en-US" baseline="0" dirty="0" smtClean="0"/>
              <a:t> true means that the data may not have been cached and a network request will be made.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6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Attrs</a:t>
            </a:r>
            <a:r>
              <a:rPr lang="en-US" dirty="0" smtClean="0"/>
              <a:t> can also be </a:t>
            </a:r>
            <a:r>
              <a:rPr lang="en-US" dirty="0" err="1" smtClean="0"/>
              <a:t>specfied</a:t>
            </a:r>
            <a:r>
              <a:rPr lang="en-US" dirty="0" smtClean="0"/>
              <a:t> as an object giving access to serialize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deserialize</a:t>
            </a:r>
            <a:r>
              <a:rPr lang="en-US" baseline="0" dirty="0" smtClean="0"/>
              <a:t> options</a:t>
            </a:r>
            <a:endParaRPr lang="en-US" dirty="0" smtClean="0"/>
          </a:p>
          <a:p>
            <a:r>
              <a:rPr lang="en-US" dirty="0" smtClean="0"/>
              <a:t>Renamed </a:t>
            </a:r>
            <a:r>
              <a:rPr lang="en-US" dirty="0" err="1" smtClean="0"/>
              <a:t>authorId</a:t>
            </a:r>
            <a:r>
              <a:rPr lang="en-US" baseline="0" dirty="0" smtClean="0"/>
              <a:t> to author because in ember data will we be given an author object, not just an 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6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Ids and records </a:t>
            </a:r>
            <a:r>
              <a:rPr lang="en-US" dirty="0" err="1" smtClean="0"/>
              <a:t>RestSerializer</a:t>
            </a:r>
            <a:r>
              <a:rPr lang="en-US" dirty="0" smtClean="0"/>
              <a:t> ONLY</a:t>
            </a:r>
          </a:p>
          <a:p>
            <a:endParaRPr lang="en-US" dirty="0" smtClean="0"/>
          </a:p>
          <a:p>
            <a:r>
              <a:rPr lang="en-US" dirty="0" smtClean="0"/>
              <a:t>False applies to both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RestSerializer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JsonApiSerlializer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05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</a:t>
            </a:r>
            <a:r>
              <a:rPr lang="en-US" baseline="0" dirty="0" smtClean="0"/>
              <a:t> Data is an Ember </a:t>
            </a:r>
            <a:r>
              <a:rPr lang="en-US" baseline="0" dirty="0" err="1" smtClean="0"/>
              <a:t>Addon</a:t>
            </a:r>
            <a:r>
              <a:rPr lang="en-US" baseline="0" dirty="0" smtClean="0"/>
              <a:t> managed by Ember CLI</a:t>
            </a:r>
          </a:p>
          <a:p>
            <a:r>
              <a:rPr lang="en-US" baseline="0" dirty="0" smtClean="0"/>
              <a:t>CLI does ES6 </a:t>
            </a:r>
            <a:r>
              <a:rPr lang="en-US" baseline="0" dirty="0" err="1" smtClean="0"/>
              <a:t>transpilation</a:t>
            </a:r>
            <a:r>
              <a:rPr lang="en-US" baseline="0" dirty="0" smtClean="0"/>
              <a:t>, fingerprinting, </a:t>
            </a:r>
            <a:r>
              <a:rPr lang="en-US" baseline="0" dirty="0" err="1" smtClean="0"/>
              <a:t>minification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So as we go through our slides will point out the ES6 keywords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36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Peek does NO network</a:t>
            </a:r>
            <a:r>
              <a:rPr lang="en-US" baseline="0" dirty="0" smtClean="0"/>
              <a:t> request</a:t>
            </a:r>
          </a:p>
          <a:p>
            <a:r>
              <a:rPr lang="en-US" baseline="0" dirty="0" smtClean="0"/>
              <a:t>Ember data implements intelligent caching</a:t>
            </a:r>
          </a:p>
          <a:p>
            <a:r>
              <a:rPr lang="en-US" baseline="0" dirty="0" smtClean="0"/>
              <a:t>Find – explain cache, reload, 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4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66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Query always performs</a:t>
            </a:r>
            <a:r>
              <a:rPr lang="en-US" baseline="0" dirty="0" smtClean="0"/>
              <a:t> a network request and returns a </a:t>
            </a:r>
            <a:r>
              <a:rPr lang="en-US" baseline="0" dirty="0" err="1" smtClean="0"/>
              <a:t>promiseArray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QueryRecord</a:t>
            </a:r>
            <a:r>
              <a:rPr lang="en-US" baseline="0" dirty="0" smtClean="0"/>
              <a:t> performs a network request and returns a </a:t>
            </a:r>
            <a:r>
              <a:rPr lang="en-US" baseline="0" dirty="0" err="1" smtClean="0"/>
              <a:t>promiseObject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0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2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Record is only marked as deleted,</a:t>
            </a:r>
            <a:r>
              <a:rPr lang="en-US" baseline="0" dirty="0" smtClean="0"/>
              <a:t> not persisted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7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47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time expired cache if have time</a:t>
            </a:r>
          </a:p>
          <a:p>
            <a:r>
              <a:rPr lang="en-US" dirty="0" smtClean="0"/>
              <a:t>Demo app. Show Data Inspector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6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going to be using the Rest Adapter as it probably mode closely represents your current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Import,</a:t>
            </a:r>
            <a:r>
              <a:rPr lang="en-US" baseline="0" dirty="0" smtClean="0"/>
              <a:t> export</a:t>
            </a:r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have chose to extend from </a:t>
            </a:r>
            <a:r>
              <a:rPr lang="en-US" baseline="0" dirty="0" err="1" smtClean="0"/>
              <a:t>RESTAdapter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 Data</a:t>
            </a:r>
            <a:r>
              <a:rPr lang="en-US" baseline="0" dirty="0" smtClean="0"/>
              <a:t> will attempt to create the correct URL for you, but if your API has differences, there is a method you can override to adjust that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8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Ember Data</a:t>
            </a:r>
            <a:r>
              <a:rPr lang="en-US" baseline="0" dirty="0" smtClean="0"/>
              <a:t> has adopted the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API format as its internal representation. The </a:t>
            </a:r>
            <a:r>
              <a:rPr lang="en-US" baseline="0" dirty="0" err="1" smtClean="0"/>
              <a:t>serializer</a:t>
            </a:r>
            <a:r>
              <a:rPr lang="en-US" baseline="0" dirty="0" smtClean="0"/>
              <a:t> must translate the external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to this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5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serializer</a:t>
            </a:r>
            <a:r>
              <a:rPr lang="en-US" baseline="0" dirty="0" smtClean="0"/>
              <a:t> has an expected format. This will then be translated into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API format</a:t>
            </a:r>
          </a:p>
          <a:p>
            <a:r>
              <a:rPr lang="en-US" baseline="0" dirty="0" smtClean="0"/>
              <a:t>Primary entity in object or array</a:t>
            </a:r>
          </a:p>
          <a:p>
            <a:r>
              <a:rPr lang="en-US" baseline="0" dirty="0" smtClean="0"/>
              <a:t>Secondary entities in array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extended from </a:t>
            </a:r>
            <a:r>
              <a:rPr lang="en-US" dirty="0" err="1" smtClean="0"/>
              <a:t>RESTSerializer</a:t>
            </a:r>
            <a:endParaRPr lang="en-US" dirty="0" smtClean="0"/>
          </a:p>
          <a:p>
            <a:r>
              <a:rPr lang="en-US" dirty="0" smtClean="0"/>
              <a:t>Translated Both</a:t>
            </a:r>
            <a:r>
              <a:rPr lang="en-US" baseline="0" dirty="0" smtClean="0"/>
              <a:t> incoming and outgoing JSON</a:t>
            </a:r>
            <a:endParaRPr lang="en-US" dirty="0" smtClean="0"/>
          </a:p>
          <a:p>
            <a:r>
              <a:rPr lang="en-US" dirty="0" smtClean="0"/>
              <a:t>Wrap will wrap our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json</a:t>
            </a:r>
            <a:r>
              <a:rPr lang="en-US" baseline="0" dirty="0" smtClean="0"/>
              <a:t> in the primary models type. Unwrap fixes outgoing</a:t>
            </a:r>
          </a:p>
          <a:p>
            <a:r>
              <a:rPr lang="en-US" baseline="0" dirty="0" err="1" smtClean="0"/>
              <a:t>EmbeddedRecords</a:t>
            </a:r>
            <a:r>
              <a:rPr lang="en-US" baseline="0" dirty="0" smtClean="0"/>
              <a:t> extracts embedded models to secondary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Model as created by</a:t>
            </a:r>
            <a:r>
              <a:rPr lang="en-US" baseline="0" dirty="0" smtClean="0"/>
              <a:t> the blueprint</a:t>
            </a:r>
          </a:p>
          <a:p>
            <a:r>
              <a:rPr lang="en-US" baseline="0" dirty="0" smtClean="0"/>
              <a:t>There is no application model, so I’m going to use base-model as mine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7CF3-9A52-4048-BFE2-7565DF5A81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0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1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3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2C76-6836-2B42-82D1-C36E6A19E775}" type="datetimeFigureOut">
              <a:rPr lang="en-US" smtClean="0"/>
              <a:t>12/18/15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B782F-1589-664F-8EBA-41D1CE3B4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4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7083"/>
            <a:ext cx="7772400" cy="17828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EMBER DATA: THE KEY TO GOOD RELATIONSHIPS IS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888"/>
            <a:ext cx="6400800" cy="732660"/>
          </a:xfrm>
        </p:spPr>
        <p:txBody>
          <a:bodyPr/>
          <a:lstStyle/>
          <a:p>
            <a:r>
              <a:rPr lang="en-US" dirty="0" smtClean="0"/>
              <a:t>(TO YOUR REST SERVER)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262" y="3809830"/>
            <a:ext cx="6338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Brian Gantzler     </a:t>
            </a:r>
            <a:r>
              <a:rPr lang="en-US" dirty="0" err="1" smtClean="0"/>
              <a:t>brian.gantzler@cardinalhealth.com</a:t>
            </a:r>
            <a:endParaRPr lang="en-US" sz="2400" dirty="0" smtClean="0"/>
          </a:p>
          <a:p>
            <a:r>
              <a:rPr lang="en-US" dirty="0"/>
              <a:t>	</a:t>
            </a:r>
            <a:r>
              <a:rPr lang="en-US" dirty="0" smtClean="0"/>
              <a:t>Fuse by </a:t>
            </a:r>
            <a:r>
              <a:rPr lang="en-US" dirty="0" err="1" smtClean="0"/>
              <a:t>CardinalHealth</a:t>
            </a:r>
            <a:r>
              <a:rPr lang="en-US" dirty="0" smtClean="0"/>
              <a:t>   </a:t>
            </a:r>
          </a:p>
          <a:p>
            <a:r>
              <a:rPr lang="en-US" dirty="0"/>
              <a:t>	</a:t>
            </a:r>
            <a:r>
              <a:rPr lang="en-US" dirty="0" smtClean="0"/>
              <a:t>https://</a:t>
            </a:r>
            <a:r>
              <a:rPr lang="en-US" dirty="0" err="1" smtClean="0"/>
              <a:t>www.facebook.com</a:t>
            </a:r>
            <a:r>
              <a:rPr lang="en-US" dirty="0" smtClean="0"/>
              <a:t>/</a:t>
            </a:r>
            <a:r>
              <a:rPr lang="en-US" dirty="0" err="1" smtClean="0"/>
              <a:t>fusebycardinalhealth</a:t>
            </a:r>
            <a:r>
              <a:rPr lang="en-US" dirty="0" smtClean="0"/>
              <a:t>/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351" y="6022547"/>
            <a:ext cx="8650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cah-briangantzler</a:t>
            </a:r>
            <a:r>
              <a:rPr lang="en-US" sz="2800" dirty="0"/>
              <a:t>/ember-data-demo1</a:t>
            </a:r>
          </a:p>
        </p:txBody>
      </p:sp>
      <p:pic>
        <p:nvPicPr>
          <p:cNvPr id="6" name="Picture 5" descr="StackedLogos-08_126_1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757" y="3809830"/>
            <a:ext cx="2637520" cy="221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1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Jsonapi.org</a:t>
            </a:r>
            <a:endParaRPr lang="en-US" dirty="0"/>
          </a:p>
        </p:txBody>
      </p:sp>
      <p:pic>
        <p:nvPicPr>
          <p:cNvPr id="4" name="Content Placeholder 3" descr="Screen Shot 2015-12-05 at 6.29.58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5" b="476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5803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</a:t>
            </a:r>
            <a:r>
              <a:rPr lang="en-US" dirty="0" err="1" smtClean="0"/>
              <a:t>Serializer</a:t>
            </a:r>
            <a:r>
              <a:rPr lang="en-US" dirty="0" smtClean="0"/>
              <a:t> expected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{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"books": [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1,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"a001"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2,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2",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"a001"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],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"authors": [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id: "a001",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name: "Author Name 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]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1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API </a:t>
            </a:r>
            <a:r>
              <a:rPr lang="en-US" dirty="0" err="1" smtClean="0"/>
              <a:t>json</a:t>
            </a:r>
            <a:r>
              <a:rPr lang="en-US" dirty="0" smtClean="0"/>
              <a:t>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[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1,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id: "a001",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name: "Author Name 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"id": 2,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"title": "Book title 2",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"author":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id: "a001",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    name: "Author Name 1"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]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491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148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err="1" smtClean="0"/>
              <a:t>serializer</a:t>
            </a:r>
            <a:r>
              <a:rPr lang="en-US" sz="2800" dirty="0" smtClean="0"/>
              <a:t> used when none is defined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47636"/>
            <a:ext cx="8229600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rm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unwrap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'../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mixins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/unwrap-payload-in-root'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wrap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'../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mixins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/wrap-payload-in-root'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DS.RESTSerializer.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(wrap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unwrap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dirty="0" err="1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DS.EmbeddedRecordsMixin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279595"/>
            <a:ext cx="289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application.js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Defines properties and behaviors</a:t>
            </a:r>
          </a:p>
          <a:p>
            <a:pPr marL="0" indent="0">
              <a:buNone/>
            </a:pPr>
            <a:r>
              <a:rPr lang="en-US" dirty="0" smtClean="0"/>
              <a:t>extend from </a:t>
            </a:r>
            <a:r>
              <a:rPr lang="en-US" dirty="0" err="1" smtClean="0"/>
              <a:t>DS.Model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Attributes</a:t>
            </a:r>
          </a:p>
          <a:p>
            <a:r>
              <a:rPr lang="en-US" dirty="0" smtClean="0"/>
              <a:t>Relationships</a:t>
            </a:r>
          </a:p>
          <a:p>
            <a:r>
              <a:rPr lang="en-US" dirty="0" smtClean="0"/>
              <a:t>Computed properties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18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008228"/>
            <a:ext cx="82296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DS.Model.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2241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pp/models/base-</a:t>
            </a:r>
            <a:r>
              <a:rPr lang="en-US" dirty="0" err="1" smtClean="0"/>
              <a:t>model.js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8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26893"/>
          </a:xfrm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4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sz="24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4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4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'./base-model'</a:t>
            </a:r>
            <a:r>
              <a:rPr lang="en-US" sz="24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sz="24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sz="24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baseModel.</a:t>
            </a:r>
            <a:r>
              <a:rPr lang="en-US" sz="2400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sz="24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4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24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  <a:r>
              <a:rPr lang="en-US" sz="24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24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305118"/>
            <a:ext cx="207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</a:t>
            </a:r>
            <a:r>
              <a:rPr lang="en-US" dirty="0" err="1" smtClean="0"/>
              <a:t>book.js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102363"/>
            <a:ext cx="82296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defaultValue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'unknown'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1" y="584822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tring,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, number, date, create your 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4254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7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{ </a:t>
            </a:r>
            <a:r>
              <a:rPr lang="en-US" sz="2000" dirty="0"/>
              <a:t>"id": 1, "</a:t>
            </a:r>
            <a:r>
              <a:rPr lang="en-US" sz="2000" dirty="0" err="1"/>
              <a:t>bookName</a:t>
            </a:r>
            <a:r>
              <a:rPr lang="en-US" sz="2000" dirty="0"/>
              <a:t>": "Ember 101", "</a:t>
            </a:r>
            <a:r>
              <a:rPr lang="en-US" sz="2000" dirty="0" err="1"/>
              <a:t>authorId</a:t>
            </a:r>
            <a:r>
              <a:rPr lang="en-US" sz="2000" dirty="0"/>
              <a:t>": "a1" },</a:t>
            </a:r>
            <a:br>
              <a:rPr lang="en-US" sz="2000" dirty="0"/>
            </a:br>
            <a:r>
              <a:rPr lang="en-US" sz="2000" dirty="0"/>
              <a:t>{ "id": 2, "</a:t>
            </a:r>
            <a:r>
              <a:rPr lang="en-US" sz="2000" dirty="0" err="1"/>
              <a:t>bookName</a:t>
            </a:r>
            <a:r>
              <a:rPr lang="en-US" sz="2000" dirty="0"/>
              <a:t>": "Lord of Light", "</a:t>
            </a:r>
            <a:r>
              <a:rPr lang="en-US" sz="2000" dirty="0" err="1"/>
              <a:t>authorId</a:t>
            </a:r>
            <a:r>
              <a:rPr lang="en-US" sz="2000" dirty="0"/>
              <a:t>": "a2" },</a:t>
            </a:r>
            <a:br>
              <a:rPr lang="en-US" sz="2000" dirty="0"/>
            </a:br>
            <a:r>
              <a:rPr lang="en-US" sz="2000" dirty="0"/>
              <a:t>{ "id": 3, "</a:t>
            </a:r>
            <a:r>
              <a:rPr lang="en-US" sz="2000" dirty="0" err="1"/>
              <a:t>bookName</a:t>
            </a:r>
            <a:r>
              <a:rPr lang="en-US" sz="2000" dirty="0"/>
              <a:t>": "Ember Data - A Rest Guide", "</a:t>
            </a:r>
            <a:r>
              <a:rPr lang="en-US" sz="2000" dirty="0" err="1"/>
              <a:t>authorId</a:t>
            </a:r>
            <a:r>
              <a:rPr lang="en-US" sz="2000" dirty="0"/>
              <a:t>": "a1" </a:t>
            </a:r>
            <a:r>
              <a:rPr lang="en-US" sz="2000" dirty="0" smtClean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86562"/>
            <a:ext cx="8229600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'./application'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attrs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bookName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}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117358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book.js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43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Application Adapter</a:t>
            </a:r>
          </a:p>
          <a:p>
            <a:r>
              <a:rPr lang="en-US" dirty="0" smtClean="0"/>
              <a:t>Application </a:t>
            </a:r>
            <a:r>
              <a:rPr lang="en-US" dirty="0" err="1"/>
              <a:t>s</a:t>
            </a:r>
            <a:r>
              <a:rPr lang="en-US" dirty="0" err="1" smtClean="0"/>
              <a:t>erializer</a:t>
            </a:r>
            <a:endParaRPr lang="en-US" dirty="0" smtClean="0"/>
          </a:p>
          <a:p>
            <a:r>
              <a:rPr lang="en-US" dirty="0" smtClean="0"/>
              <a:t>Book </a:t>
            </a:r>
            <a:r>
              <a:rPr lang="en-US" dirty="0" err="1" smtClean="0"/>
              <a:t>serializer</a:t>
            </a:r>
            <a:endParaRPr lang="en-US" dirty="0" smtClean="0"/>
          </a:p>
          <a:p>
            <a:r>
              <a:rPr lang="en-US" dirty="0" smtClean="0"/>
              <a:t>Book model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DS.belongsTo</a:t>
            </a:r>
            <a:endParaRPr lang="en-US" dirty="0" smtClean="0"/>
          </a:p>
          <a:p>
            <a:pPr lvl="1"/>
            <a:r>
              <a:rPr lang="en-US" dirty="0" smtClean="0"/>
              <a:t>Single relationship</a:t>
            </a:r>
            <a:endParaRPr lang="en-US" dirty="0"/>
          </a:p>
          <a:p>
            <a:r>
              <a:rPr lang="en-US" dirty="0" err="1" smtClean="0"/>
              <a:t>DS.hasMany</a:t>
            </a:r>
            <a:endParaRPr lang="en-US" dirty="0"/>
          </a:p>
          <a:p>
            <a:pPr lvl="1"/>
            <a:r>
              <a:rPr lang="en-US" dirty="0" smtClean="0"/>
              <a:t>Multiple relationship (children)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601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5-11-27 at 11.25.2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486"/>
            <a:ext cx="9144000" cy="6350013"/>
          </a:xfrm>
          <a:prstGeom prst="rect">
            <a:avLst/>
          </a:prstGeom>
        </p:spPr>
      </p:pic>
      <p:pic>
        <p:nvPicPr>
          <p:cNvPr id="8" name="Picture 7" descr="Screen Shot 2015-11-27 at 11.26.4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1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9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33253"/>
          </a:xfrm>
          <a:solidFill>
            <a:schemeClr val="tx1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Ember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'./base-model'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fullName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Ember.computed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b="1" dirty="0">
                <a:solidFill>
                  <a:srgbClr val="FFD080"/>
                </a:solidFill>
                <a:latin typeface="Menlo"/>
                <a:ea typeface="Menlo"/>
                <a:cs typeface="Menlo"/>
              </a:rPr>
              <a:t>get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function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return </a:t>
            </a:r>
            <a:r>
              <a:rPr lang="en-US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get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 +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', '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+ </a:t>
            </a:r>
            <a:r>
              <a:rPr lang="en-US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					</a:t>
            </a:r>
            <a:r>
              <a:rPr lang="en-US" b="1" dirty="0" err="1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dirty="0" err="1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dirty="0" err="1" smtClean="0">
                <a:solidFill>
                  <a:srgbClr val="FFD080"/>
                </a:solidFill>
                <a:latin typeface="Menlo"/>
                <a:ea typeface="Menlo"/>
                <a:cs typeface="Menlo"/>
              </a:rPr>
              <a:t>get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811454"/>
            <a:ext cx="223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</a:t>
            </a:r>
            <a:r>
              <a:rPr lang="en-US" dirty="0" err="1" smtClean="0"/>
              <a:t>author.js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4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22062"/>
            <a:ext cx="8229600" cy="2478408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'./application'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attrs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firstName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first_name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lastName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last_name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endParaRPr lang="en-US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0287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 "id": "a1", "</a:t>
            </a:r>
            <a:r>
              <a:rPr lang="en-US" sz="2400" dirty="0" err="1"/>
              <a:t>first_name</a:t>
            </a:r>
            <a:r>
              <a:rPr lang="en-US" sz="2400" dirty="0"/>
              <a:t>": "Brian", "</a:t>
            </a:r>
            <a:r>
              <a:rPr lang="en-US" sz="2400" dirty="0" err="1"/>
              <a:t>last_name</a:t>
            </a:r>
            <a:r>
              <a:rPr lang="en-US" sz="2400" dirty="0"/>
              <a:t>": "Gantzler" },</a:t>
            </a:r>
            <a:br>
              <a:rPr lang="en-US" sz="2400" dirty="0"/>
            </a:br>
            <a:r>
              <a:rPr lang="en-US" sz="2400" dirty="0"/>
              <a:t>{ "id": "a2", "</a:t>
            </a:r>
            <a:r>
              <a:rPr lang="en-US" sz="2400" dirty="0" err="1"/>
              <a:t>first_name</a:t>
            </a:r>
            <a:r>
              <a:rPr lang="en-US" sz="2400" dirty="0"/>
              <a:t>": "Roger", "</a:t>
            </a:r>
            <a:r>
              <a:rPr lang="en-US" sz="2400" dirty="0" err="1"/>
              <a:t>last_name</a:t>
            </a:r>
            <a:r>
              <a:rPr lang="en-US" sz="2400" dirty="0"/>
              <a:t>": "</a:t>
            </a:r>
            <a:r>
              <a:rPr lang="en-US" sz="2400" dirty="0" err="1"/>
              <a:t>Zelazny</a:t>
            </a:r>
            <a:r>
              <a:rPr lang="en-US" sz="2400" dirty="0"/>
              <a:t>"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294574"/>
            <a:ext cx="248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author.js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28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Model with Author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88086"/>
          </a:xfrm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DS </a:t>
            </a: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'ember-data'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'./base-model'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baseModel.</a:t>
            </a:r>
            <a:r>
              <a:rPr lang="en-US" sz="2000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sz="20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DS.attr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'string'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</a:p>
          <a:p>
            <a:pPr marL="0" indent="0">
              <a:buNone/>
            </a:pPr>
            <a:endParaRPr lang="en-US" sz="20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sz="20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author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0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DS.belongsTo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20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'author'</a:t>
            </a:r>
            <a:r>
              <a:rPr lang="en-US" sz="20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sz="2000" dirty="0" err="1" smtClean="0">
                <a:solidFill>
                  <a:srgbClr val="A98CB9"/>
                </a:solidFill>
                <a:latin typeface="Menlo"/>
                <a:ea typeface="Menlo"/>
                <a:cs typeface="Menlo"/>
              </a:rPr>
              <a:t>async</a:t>
            </a:r>
            <a:r>
              <a:rPr lang="en-US" sz="20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2000" b="1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true </a:t>
            </a:r>
            <a:r>
              <a:rPr lang="en-US" sz="20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 )</a:t>
            </a:r>
            <a:endParaRPr lang="en-US" sz="2000" dirty="0">
              <a:solidFill>
                <a:srgbClr val="B7C4D1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  <a:r>
              <a:rPr lang="en-US" sz="20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20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25374"/>
            <a:ext cx="207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</a:t>
            </a:r>
            <a:r>
              <a:rPr lang="en-US" dirty="0" err="1" smtClean="0"/>
              <a:t>book.js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62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</a:t>
            </a:r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3911"/>
          </a:xfrm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200" dirty="0"/>
              <a:t>{ "id": 1, "</a:t>
            </a:r>
            <a:r>
              <a:rPr lang="en-US" sz="2200" dirty="0" err="1"/>
              <a:t>bookName</a:t>
            </a:r>
            <a:r>
              <a:rPr lang="en-US" sz="2200" dirty="0"/>
              <a:t>": "Ember 101", "</a:t>
            </a:r>
            <a:r>
              <a:rPr lang="en-US" sz="2200" dirty="0" err="1"/>
              <a:t>authorId</a:t>
            </a:r>
            <a:r>
              <a:rPr lang="en-US" sz="2200" dirty="0"/>
              <a:t>": "a1" },</a:t>
            </a:r>
            <a:br>
              <a:rPr lang="en-US" sz="2200" dirty="0"/>
            </a:br>
            <a:r>
              <a:rPr lang="en-US" sz="2200" dirty="0"/>
              <a:t>{ "id": 2, "</a:t>
            </a:r>
            <a:r>
              <a:rPr lang="en-US" sz="2200" dirty="0" err="1"/>
              <a:t>bookName</a:t>
            </a:r>
            <a:r>
              <a:rPr lang="en-US" sz="2200" dirty="0"/>
              <a:t>": "Lord of Light", "</a:t>
            </a:r>
            <a:r>
              <a:rPr lang="en-US" sz="2200" dirty="0" err="1"/>
              <a:t>authorId</a:t>
            </a:r>
            <a:r>
              <a:rPr lang="en-US" sz="2200" dirty="0"/>
              <a:t>": "a2" },</a:t>
            </a:r>
            <a:br>
              <a:rPr lang="en-US" sz="2200" dirty="0"/>
            </a:br>
            <a:r>
              <a:rPr lang="en-US" sz="2200" dirty="0"/>
              <a:t>{ "id": 3, "</a:t>
            </a:r>
            <a:r>
              <a:rPr lang="en-US" sz="2200" dirty="0" err="1"/>
              <a:t>bookName</a:t>
            </a:r>
            <a:r>
              <a:rPr lang="en-US" sz="2200" dirty="0"/>
              <a:t>": "Ember Data - A Rest Guide", "</a:t>
            </a:r>
            <a:r>
              <a:rPr lang="en-US" sz="2200" dirty="0" err="1"/>
              <a:t>authorId</a:t>
            </a:r>
            <a:r>
              <a:rPr lang="en-US" sz="2200" dirty="0"/>
              <a:t>": "a1" 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1" y="3263780"/>
            <a:ext cx="8229599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import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from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'./application'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export default </a:t>
            </a:r>
            <a:r>
              <a:rPr lang="en-US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applicationSerializer.</a:t>
            </a:r>
            <a:r>
              <a:rPr lang="en-US" dirty="0" err="1">
                <a:solidFill>
                  <a:srgbClr val="FFD080"/>
                </a:solidFill>
                <a:latin typeface="Menlo"/>
                <a:ea typeface="Menlo"/>
                <a:cs typeface="Menlo"/>
              </a:rPr>
              <a:t>extend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attrs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title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bookName</a:t>
            </a:r>
            <a:r>
              <a:rPr lang="en-US" dirty="0" smtClean="0">
                <a:solidFill>
                  <a:srgbClr val="7C976C"/>
                </a:solidFill>
                <a:latin typeface="Menlo"/>
                <a:ea typeface="Menlo"/>
                <a:cs typeface="Menlo"/>
              </a:rPr>
              <a:t>’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</a:t>
            </a:r>
            <a:endParaRPr lang="en-US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author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{ </a:t>
            </a:r>
            <a:r>
              <a:rPr lang="en-US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key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 err="1">
                <a:solidFill>
                  <a:srgbClr val="7C976C"/>
                </a:solidFill>
                <a:latin typeface="Menlo"/>
                <a:ea typeface="Menlo"/>
                <a:cs typeface="Menlo"/>
              </a:rPr>
              <a:t>authorId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endParaRPr lang="en-US" dirty="0" smtClean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</a:t>
            </a:r>
            <a:r>
              <a:rPr lang="en-US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					</a:t>
            </a:r>
            <a:r>
              <a:rPr lang="en-US" dirty="0" smtClean="0">
                <a:solidFill>
                  <a:srgbClr val="A98CB9"/>
                </a:solidFill>
                <a:latin typeface="Menlo"/>
                <a:ea typeface="Menlo"/>
                <a:cs typeface="Menlo"/>
              </a:rPr>
              <a:t>serialize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'ids'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dirty="0" err="1">
                <a:solidFill>
                  <a:srgbClr val="A98CB9"/>
                </a:solidFill>
                <a:latin typeface="Menlo"/>
                <a:ea typeface="Menlo"/>
                <a:cs typeface="Menlo"/>
              </a:rPr>
              <a:t>deserialize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'ids' </a:t>
            </a:r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r>
              <a:rPr lang="en-US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84099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serializers</a:t>
            </a:r>
            <a:r>
              <a:rPr lang="en-US" dirty="0" smtClean="0"/>
              <a:t>/</a:t>
            </a:r>
            <a:r>
              <a:rPr lang="en-US" dirty="0" err="1" smtClean="0"/>
              <a:t>book.js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524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Attr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erialize / </a:t>
            </a:r>
            <a:r>
              <a:rPr lang="en-US" dirty="0" err="1" smtClean="0"/>
              <a:t>deserialize</a:t>
            </a:r>
            <a:r>
              <a:rPr lang="en-US" dirty="0" smtClean="0"/>
              <a:t> values</a:t>
            </a:r>
          </a:p>
          <a:p>
            <a:endParaRPr lang="en-US" dirty="0" smtClean="0"/>
          </a:p>
          <a:p>
            <a:r>
              <a:rPr lang="en-US" dirty="0" smtClean="0"/>
              <a:t>Ids – the id of the model is sent / received</a:t>
            </a:r>
          </a:p>
          <a:p>
            <a:pPr lvl="1"/>
            <a:r>
              <a:rPr lang="en-US" dirty="0" smtClean="0"/>
              <a:t>applies to </a:t>
            </a:r>
            <a:r>
              <a:rPr lang="en-US" dirty="0" err="1" smtClean="0"/>
              <a:t>RESTSerializer</a:t>
            </a:r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ecords – the model is sent / received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pplies to </a:t>
            </a:r>
            <a:r>
              <a:rPr lang="en-US" dirty="0" err="1" smtClean="0"/>
              <a:t>RESTSerializer</a:t>
            </a:r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alse – the attribute is not sent / received</a:t>
            </a:r>
          </a:p>
          <a:p>
            <a:pPr lvl="1"/>
            <a:r>
              <a:rPr lang="en-US" dirty="0" smtClean="0"/>
              <a:t>Applies to </a:t>
            </a:r>
            <a:r>
              <a:rPr lang="en-US" dirty="0" err="1" smtClean="0"/>
              <a:t>RESTSerializer</a:t>
            </a:r>
            <a:r>
              <a:rPr lang="en-US" dirty="0" smtClean="0"/>
              <a:t> and </a:t>
            </a:r>
            <a:r>
              <a:rPr lang="en-US" dirty="0" err="1" smtClean="0"/>
              <a:t>JSONAPISerlializer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63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Promises - RSVP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7356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promise.</a:t>
            </a:r>
            <a:r>
              <a:rPr lang="en-US" sz="2000" dirty="0" err="1" smtClean="0">
                <a:solidFill>
                  <a:srgbClr val="FFC66D"/>
                </a:solidFill>
                <a:latin typeface="Menlo"/>
              </a:rPr>
              <a:t>then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(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(model) {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model</a:t>
            </a:r>
            <a:r>
              <a:rPr lang="en-US" sz="20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>
                <a:solidFill>
                  <a:srgbClr val="CC7832"/>
                </a:solidFill>
                <a:latin typeface="Menlo"/>
              </a:rPr>
            </a:br>
            <a:r>
              <a:rPr lang="en-US" sz="20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2000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>
                <a:solidFill>
                  <a:srgbClr val="CC7832"/>
                </a:solidFill>
                <a:latin typeface="Menlo"/>
              </a:rPr>
            </a:br>
            <a:r>
              <a:rPr lang="en-US" sz="20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(reason) {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2000" b="1" dirty="0">
                <a:solidFill>
                  <a:srgbClr val="CC7832"/>
                </a:solidFill>
                <a:latin typeface="Menlo"/>
              </a:rPr>
              <a:t>throw new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Error(reason)</a:t>
            </a:r>
            <a:r>
              <a:rPr lang="en-US" sz="20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>
                <a:solidFill>
                  <a:srgbClr val="CC7832"/>
                </a:solidFill>
                <a:latin typeface="Menlo"/>
              </a:rPr>
            </a:br>
            <a:r>
              <a:rPr lang="en-US" sz="20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2000" dirty="0">
                <a:solidFill>
                  <a:srgbClr val="A9B7C6"/>
                </a:solidFill>
                <a:latin typeface="Menlo"/>
              </a:rPr>
            </a:br>
            <a:r>
              <a:rPr lang="en-US" sz="20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sz="2000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31995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Records</a:t>
            </a:r>
            <a:br>
              <a:rPr lang="en-US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 </a:t>
            </a:r>
            <a:r>
              <a:rPr lang="en-US" sz="1800" dirty="0">
                <a:solidFill>
                  <a:schemeClr val="accent1"/>
                </a:solidFill>
                <a:latin typeface="Menlo"/>
                <a:ea typeface="Menlo"/>
                <a:cs typeface="Menlo"/>
              </a:rPr>
              <a:t>Single records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no network request, returns book model</a:t>
            </a:r>
            <a:endParaRPr lang="en-US" sz="1800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.store.peekRecord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7AA8C8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GET /books/1, returns </a:t>
            </a:r>
            <a:r>
              <a:rPr lang="en-US" sz="1800" dirty="0" err="1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promiseObject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.store.findRecord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7AA8C8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.store.findRecord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7AA8C8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sz="18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reload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8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true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})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</a:t>
            </a:r>
            <a:r>
              <a:rPr lang="en-US" sz="1800" dirty="0">
                <a:solidFill>
                  <a:schemeClr val="accent1"/>
                </a:solidFill>
                <a:latin typeface="Menlo"/>
                <a:ea typeface="Menlo"/>
                <a:cs typeface="Menlo"/>
              </a:rPr>
              <a:t>Multiple records</a:t>
            </a:r>
            <a:br>
              <a:rPr lang="en-US" sz="1800" dirty="0">
                <a:solidFill>
                  <a:schemeClr val="accent1"/>
                </a:solidFill>
                <a:latin typeface="Menlo"/>
                <a:ea typeface="Menlo"/>
                <a:cs typeface="Menlo"/>
              </a:rPr>
            </a:b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no network </a:t>
            </a: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request, returns Array</a:t>
            </a:r>
            <a:endParaRPr lang="en-US" sz="1800" dirty="0">
              <a:solidFill>
                <a:srgbClr val="929292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books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.store.peekAll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// GET 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>/</a:t>
            </a:r>
            <a:r>
              <a:rPr lang="en-US" sz="1800" dirty="0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books, returns </a:t>
            </a:r>
            <a:r>
              <a:rPr lang="en-US" sz="1800" dirty="0" err="1" smtClean="0">
                <a:solidFill>
                  <a:srgbClr val="929292"/>
                </a:solidFill>
                <a:latin typeface="Menlo"/>
                <a:ea typeface="Menlo"/>
                <a:cs typeface="Menlo"/>
              </a:rPr>
              <a:t>promiseArray</a:t>
            </a:r>
            <a:endParaRPr lang="en-US" sz="1800" dirty="0" smtClean="0">
              <a:solidFill>
                <a:srgbClr val="D78B40"/>
              </a:solidFill>
              <a:latin typeface="Menlo"/>
              <a:ea typeface="Menlo"/>
              <a:cs typeface="Menlo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books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.store.findAll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)</a:t>
            </a:r>
            <a:r>
              <a:rPr lang="en-US" sz="1800" dirty="0" smtClean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 </a:t>
            </a:r>
            <a: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  <a:t/>
            </a:r>
            <a:br>
              <a:rPr lang="en-US" sz="1800" dirty="0">
                <a:solidFill>
                  <a:srgbClr val="929292"/>
                </a:solidFill>
                <a:latin typeface="Menlo"/>
                <a:ea typeface="Menlo"/>
                <a:cs typeface="Menlo"/>
              </a:rPr>
            </a:br>
            <a:r>
              <a:rPr lang="en-US" sz="1800" dirty="0" smtClean="0">
                <a:solidFill>
                  <a:srgbClr val="B7C4D1"/>
                </a:solidFill>
                <a:latin typeface="Menlo"/>
                <a:ea typeface="Menlo"/>
                <a:cs typeface="Menlo"/>
              </a:rPr>
              <a:t>books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= </a:t>
            </a:r>
            <a:r>
              <a:rPr lang="en-US" sz="1800" b="1" dirty="0" err="1">
                <a:solidFill>
                  <a:srgbClr val="D78B40"/>
                </a:solidFill>
                <a:latin typeface="Menlo"/>
                <a:ea typeface="Menlo"/>
                <a:cs typeface="Menlo"/>
              </a:rPr>
              <a:t>this</a:t>
            </a:r>
            <a:r>
              <a:rPr lang="en-US" sz="1800" dirty="0" err="1">
                <a:solidFill>
                  <a:srgbClr val="B7C4D1"/>
                </a:solidFill>
                <a:latin typeface="Menlo"/>
                <a:ea typeface="Menlo"/>
                <a:cs typeface="Menlo"/>
              </a:rPr>
              <a:t>.store.findAll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800" dirty="0">
                <a:solidFill>
                  <a:srgbClr val="7C976C"/>
                </a:solidFill>
                <a:latin typeface="Menlo"/>
                <a:ea typeface="Menlo"/>
                <a:cs typeface="Menlo"/>
              </a:rPr>
              <a:t>'book'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{ </a:t>
            </a:r>
            <a:r>
              <a:rPr lang="en-US" sz="1800" dirty="0">
                <a:solidFill>
                  <a:srgbClr val="A98CB9"/>
                </a:solidFill>
                <a:latin typeface="Menlo"/>
                <a:ea typeface="Menlo"/>
                <a:cs typeface="Menlo"/>
              </a:rPr>
              <a:t>reload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: </a:t>
            </a:r>
            <a:r>
              <a:rPr lang="en-US" sz="1800" b="1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true </a:t>
            </a:r>
            <a:r>
              <a:rPr lang="en-US" sz="1800" dirty="0">
                <a:solidFill>
                  <a:srgbClr val="B7C4D1"/>
                </a:solidFill>
                <a:latin typeface="Menlo"/>
                <a:ea typeface="Menlo"/>
                <a:cs typeface="Menlo"/>
              </a:rPr>
              <a:t>} )</a:t>
            </a:r>
            <a:r>
              <a:rPr lang="en-US" sz="1800" dirty="0">
                <a:solidFill>
                  <a:srgbClr val="D78B40"/>
                </a:solidFill>
                <a:latin typeface="Menlo"/>
                <a:ea typeface="Menlo"/>
                <a:cs typeface="Menlo"/>
              </a:rPr>
              <a:t>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6938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21797"/>
            <a:ext cx="8229600" cy="836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Snapshot is a copy of the record that you can inspect without side effects </a:t>
            </a:r>
          </a:p>
          <a:p>
            <a:pPr marL="0" indent="0">
              <a:buNone/>
            </a:pPr>
            <a:r>
              <a:rPr lang="en-US" sz="2000" dirty="0" smtClean="0"/>
              <a:t>( ex. relationships 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55302"/>
            <a:ext cx="8229600" cy="406649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Menlo"/>
              </a:rPr>
              <a:t>// reload </a:t>
            </a:r>
            <a:r>
              <a:rPr lang="en-US" sz="1600" dirty="0" smtClean="0">
                <a:solidFill>
                  <a:srgbClr val="808080"/>
                </a:solidFill>
                <a:latin typeface="Menlo"/>
              </a:rPr>
              <a:t>(do not resolve cached records)</a:t>
            </a:r>
            <a:r>
              <a:rPr lang="en-US" sz="16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shouldReloadAll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A9B7C6"/>
                </a:solidFill>
                <a:latin typeface="Menlo"/>
              </a:rPr>
              <a:t>snapshotRecordArray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!</a:t>
            </a:r>
            <a:r>
              <a:rPr lang="en-US" sz="1600" dirty="0" err="1">
                <a:solidFill>
                  <a:srgbClr val="A9B7C6"/>
                </a:solidFill>
                <a:latin typeface="Menlo"/>
              </a:rPr>
              <a:t>snapshotRecordArray.</a:t>
            </a:r>
            <a:r>
              <a:rPr lang="en-US" sz="1600" dirty="0" err="1">
                <a:solidFill>
                  <a:srgbClr val="9876AA"/>
                </a:solidFill>
                <a:latin typeface="Menlo"/>
              </a:rPr>
              <a:t>length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shouldReloadRecord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snapshot)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false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808080"/>
                </a:solidFill>
                <a:latin typeface="Menlo"/>
              </a:rPr>
              <a:t>// Background </a:t>
            </a:r>
            <a:r>
              <a:rPr lang="en-US" sz="1600" dirty="0" smtClean="0">
                <a:solidFill>
                  <a:srgbClr val="808080"/>
                </a:solidFill>
                <a:latin typeface="Menlo"/>
              </a:rPr>
              <a:t>(perform network request to update records)</a:t>
            </a:r>
            <a:r>
              <a:rPr lang="en-US" sz="16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600" dirty="0">
                <a:solidFill>
                  <a:srgbClr val="808080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shouldBackgroundReloadAll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 err="1">
                <a:solidFill>
                  <a:srgbClr val="A9B7C6"/>
                </a:solidFill>
                <a:latin typeface="Menlo"/>
              </a:rPr>
              <a:t>snapshotRecordArray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true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 err="1">
                <a:solidFill>
                  <a:srgbClr val="FFC66D"/>
                </a:solidFill>
                <a:latin typeface="Menlo"/>
              </a:rPr>
              <a:t>shouldBackgroundReloadRecord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600" dirty="0">
                <a:solidFill>
                  <a:srgbClr val="A9B7C6"/>
                </a:solidFill>
                <a:latin typeface="Menlo"/>
              </a:rPr>
              <a:t>snapshot) {</a:t>
            </a:r>
            <a:br>
              <a:rPr lang="en-US" sz="1600" dirty="0">
                <a:solidFill>
                  <a:srgbClr val="A9B7C6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600" b="1" dirty="0">
                <a:solidFill>
                  <a:srgbClr val="CC7832"/>
                </a:solidFill>
                <a:latin typeface="Menlo"/>
              </a:rPr>
              <a:t>return true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r>
              <a:rPr lang="en-US" sz="16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600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1600" dirty="0">
                <a:solidFill>
                  <a:srgbClr val="CC7832"/>
                </a:solidFill>
                <a:latin typeface="Menlo"/>
              </a:rPr>
            </a:br>
            <a:endParaRPr lang="en-US" sz="1600" dirty="0">
              <a:solidFill>
                <a:srgbClr val="CC7832"/>
              </a:solidFill>
              <a:latin typeface="Menlo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4947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Menlo"/>
              </a:rPr>
              <a:t>// Querying for multiple records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// GET to /</a:t>
            </a:r>
            <a:r>
              <a:rPr lang="en-US" sz="1700" dirty="0" err="1">
                <a:solidFill>
                  <a:srgbClr val="808080"/>
                </a:solidFill>
                <a:latin typeface="Menlo"/>
              </a:rPr>
              <a:t>persons?skill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>=</a:t>
            </a:r>
            <a:r>
              <a:rPr lang="en-US" sz="1700" dirty="0" err="1">
                <a:solidFill>
                  <a:srgbClr val="808080"/>
                </a:solidFill>
                <a:latin typeface="Menlo"/>
              </a:rPr>
              <a:t>javascript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.store.query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'person'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{ </a:t>
            </a:r>
            <a:r>
              <a:rPr lang="en-US" sz="1700" dirty="0">
                <a:solidFill>
                  <a:srgbClr val="9876AA"/>
                </a:solidFill>
                <a:latin typeface="Menlo"/>
              </a:rPr>
              <a:t>skill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 err="1">
                <a:solidFill>
                  <a:srgbClr val="6A8759"/>
                </a:solidFill>
                <a:latin typeface="Menlo"/>
              </a:rPr>
              <a:t>javascript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 ).</a:t>
            </a:r>
            <a:r>
              <a:rPr lang="en-US" sz="1700" dirty="0">
                <a:solidFill>
                  <a:srgbClr val="FFC66D"/>
                </a:solidFill>
                <a:latin typeface="Menlo"/>
              </a:rPr>
              <a:t>then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recordArray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>// Do something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/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// Querying for a single record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// GET to /</a:t>
            </a:r>
            <a:r>
              <a:rPr lang="en-US" sz="1700" dirty="0" err="1">
                <a:solidFill>
                  <a:srgbClr val="808080"/>
                </a:solidFill>
                <a:latin typeface="Menlo"/>
              </a:rPr>
              <a:t>states?capital</a:t>
            </a:r>
            <a:r>
              <a:rPr lang="en-US" sz="1700" dirty="0" smtClean="0">
                <a:solidFill>
                  <a:srgbClr val="808080"/>
                </a:solidFill>
                <a:latin typeface="Menlo"/>
              </a:rPr>
              <a:t>=</a:t>
            </a:r>
            <a:r>
              <a:rPr lang="en-US" sz="1700" dirty="0" err="1" smtClean="0">
                <a:solidFill>
                  <a:srgbClr val="808080"/>
                </a:solidFill>
                <a:latin typeface="Menlo"/>
              </a:rPr>
              <a:t>columbus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/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.store.queryRecord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'state'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{ </a:t>
            </a:r>
            <a:r>
              <a:rPr lang="en-US" sz="1700" dirty="0">
                <a:solidFill>
                  <a:srgbClr val="9876AA"/>
                </a:solidFill>
                <a:latin typeface="Menlo"/>
              </a:rPr>
              <a:t>capital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 err="1">
                <a:solidFill>
                  <a:srgbClr val="6A8759"/>
                </a:solidFill>
                <a:latin typeface="Menlo"/>
              </a:rPr>
              <a:t>columbus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}).</a:t>
            </a:r>
            <a:r>
              <a:rPr lang="en-US" sz="1700" dirty="0">
                <a:solidFill>
                  <a:srgbClr val="FFC66D"/>
                </a:solidFill>
                <a:latin typeface="Menlo"/>
              </a:rPr>
              <a:t>then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(record)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dirty="0">
                <a:solidFill>
                  <a:srgbClr val="808080"/>
                </a:solidFill>
                <a:latin typeface="Menlo"/>
              </a:rPr>
              <a:t>// do something</a:t>
            </a:r>
            <a:br>
              <a:rPr lang="en-US" sz="1700" dirty="0">
                <a:solidFill>
                  <a:srgbClr val="808080"/>
                </a:solidFill>
                <a:latin typeface="Menlo"/>
              </a:rPr>
            </a:br>
            <a:r>
              <a:rPr lang="en-US" sz="1700" dirty="0">
                <a:solidFill>
                  <a:srgbClr val="808080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endParaRPr lang="en-US" sz="1700" dirty="0">
              <a:solidFill>
                <a:srgbClr val="CC7832"/>
              </a:solidFill>
              <a:latin typeface="Menlo"/>
            </a:endParaRP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81824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596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 smtClean="0"/>
              <a:t>Records are visible in the store after create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289076"/>
            <a:ext cx="8229600" cy="124053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b="1" dirty="0" err="1">
                <a:solidFill>
                  <a:srgbClr val="CC7832"/>
                </a:solidFill>
                <a:latin typeface="Menlo"/>
              </a:rPr>
              <a:t>var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book =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.store.createRecord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'book'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>
                <a:solidFill>
                  <a:srgbClr val="9876AA"/>
                </a:solidFill>
                <a:latin typeface="Menlo"/>
              </a:rPr>
              <a:t>title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'Rails is 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Omakase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dirty="0">
                <a:solidFill>
                  <a:srgbClr val="9876AA"/>
                </a:solidFill>
                <a:latin typeface="Menlo"/>
              </a:rPr>
              <a:t>author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.store.peekRecord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'author'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'a1'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095048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Notes: Can not currently create a record with a relationship that is a promise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943122"/>
            <a:ext cx="82296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book.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isNew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true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 err="1">
                <a:solidFill>
                  <a:srgbClr val="A9B7C6"/>
                </a:solidFill>
                <a:latin typeface="Menlo"/>
              </a:rPr>
              <a:t>book.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dirtyType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6A8759"/>
                </a:solidFill>
                <a:latin typeface="Menlo"/>
              </a:rPr>
              <a:t>created’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33074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5-11-27 at 11.31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237"/>
            <a:ext cx="9144000" cy="6521763"/>
          </a:xfrm>
          <a:prstGeom prst="rect">
            <a:avLst/>
          </a:prstGeom>
        </p:spPr>
      </p:pic>
      <p:pic>
        <p:nvPicPr>
          <p:cNvPr id="6" name="Picture 5" descr="Screen Shot 2015-11-27 at 11.31.2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51"/>
            <a:ext cx="9144000" cy="3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1194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All changes are visible in the store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41395"/>
            <a:ext cx="8229599" cy="174265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b="1" dirty="0" err="1">
                <a:solidFill>
                  <a:srgbClr val="CC7832"/>
                </a:solidFill>
                <a:latin typeface="Menlo"/>
              </a:rPr>
              <a:t>var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promise =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.store.findRecord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'author'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'a1'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endParaRPr lang="en-US" dirty="0" smtClean="0">
              <a:solidFill>
                <a:srgbClr val="CC7832"/>
              </a:solidFill>
              <a:latin typeface="Menlo"/>
            </a:endParaRPr>
          </a:p>
          <a:p>
            <a:r>
              <a:rPr lang="en-US" dirty="0" err="1" smtClean="0">
                <a:solidFill>
                  <a:srgbClr val="A9B7C6"/>
                </a:solidFill>
                <a:latin typeface="Menlo"/>
              </a:rPr>
              <a:t>promise.</a:t>
            </a:r>
            <a:r>
              <a:rPr lang="en-US" dirty="0" err="1" smtClean="0">
                <a:solidFill>
                  <a:srgbClr val="FFC66D"/>
                </a:solidFill>
                <a:latin typeface="Menlo"/>
              </a:rPr>
              <a:t>then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(author) 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set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firstName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'Jason'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331813"/>
            <a:ext cx="8229599" cy="88137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 lnSpcReduction="10000"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hasChangedAttributes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true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r>
              <a:rPr lang="en-US" dirty="0">
                <a:solidFill>
                  <a:srgbClr val="A9B7C6"/>
                </a:solidFill>
                <a:latin typeface="Menlo"/>
              </a:rPr>
              <a:t/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dirtyType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'updated'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endParaRPr lang="en-US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961901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854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 smtClean="0"/>
              <a:t>Records are still visible in the store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185699"/>
            <a:ext cx="8229599" cy="53165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author.deleteRecord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 smtClean="0">
                <a:solidFill>
                  <a:srgbClr val="A9B7C6"/>
                </a:solidFill>
                <a:latin typeface="Menlo"/>
              </a:rPr>
              <a:t>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3135585"/>
            <a:ext cx="8229599" cy="7189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isDeleted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true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 err="1">
                <a:solidFill>
                  <a:srgbClr val="A9B7C6"/>
                </a:solidFill>
                <a:latin typeface="Menlo"/>
              </a:rPr>
              <a:t>author.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err="1">
                <a:solidFill>
                  <a:srgbClr val="6A8759"/>
                </a:solidFill>
                <a:latin typeface="Menlo"/>
              </a:rPr>
              <a:t>dirtyType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 ===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dirty="0" smtClean="0">
                <a:solidFill>
                  <a:srgbClr val="6A8759"/>
                </a:solidFill>
                <a:latin typeface="Menlo"/>
              </a:rPr>
              <a:t>deleted’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70263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Persisting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dirty="0" err="1" smtClean="0"/>
              <a:t>author.save</a:t>
            </a:r>
            <a:r>
              <a:rPr lang="en-US" dirty="0" smtClean="0"/>
              <a:t>();   </a:t>
            </a:r>
            <a:r>
              <a:rPr lang="en-US" i="1" dirty="0" smtClean="0"/>
              <a:t>// returns a promise 	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created records will POST   </a:t>
            </a:r>
            <a:r>
              <a:rPr lang="en-US" sz="2400" dirty="0"/>
              <a:t>/</a:t>
            </a:r>
            <a:r>
              <a:rPr lang="en-US" sz="2400" dirty="0" smtClean="0"/>
              <a:t>authors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updated records will PUT (Rest) PATCH (</a:t>
            </a:r>
            <a:r>
              <a:rPr lang="en-US" sz="2400" dirty="0" err="1" smtClean="0"/>
              <a:t>JsonApi</a:t>
            </a:r>
            <a:r>
              <a:rPr lang="en-US" sz="2400" dirty="0" smtClean="0"/>
              <a:t>)   /authors/{id}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deleted records will DELETE     /authors/{id}</a:t>
            </a:r>
          </a:p>
          <a:p>
            <a:pPr marL="0" indent="0">
              <a:buNone/>
            </a:pPr>
            <a:r>
              <a:rPr lang="en-US" sz="2400" dirty="0" smtClean="0"/>
              <a:t>	-- </a:t>
            </a:r>
            <a:r>
              <a:rPr lang="en-US" sz="2400" dirty="0" err="1" smtClean="0"/>
              <a:t>model.destroyRecord</a:t>
            </a:r>
            <a:r>
              <a:rPr lang="en-US" sz="2400" dirty="0" smtClean="0"/>
              <a:t>()  will delete and persist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097823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 smtClean="0"/>
          </a:p>
          <a:p>
            <a:pPr marL="0" indent="0" algn="ctr">
              <a:buNone/>
            </a:pPr>
            <a:r>
              <a:rPr lang="en-US" sz="5400" dirty="0" smtClean="0"/>
              <a:t>BONUS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23337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Expired Cache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8229600" cy="149170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b="1" dirty="0">
                <a:solidFill>
                  <a:srgbClr val="CC7832"/>
                </a:solidFill>
                <a:latin typeface="Menlo"/>
              </a:rPr>
              <a:t>import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DS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from 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'ember-data'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/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b="1" dirty="0">
                <a:solidFill>
                  <a:srgbClr val="CC7832"/>
                </a:solidFill>
                <a:latin typeface="Menlo"/>
              </a:rPr>
              <a:t>export default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DS.Model.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extend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lastAccessDate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DS.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attr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>
                <a:solidFill>
                  <a:srgbClr val="6A8759"/>
                </a:solidFill>
                <a:latin typeface="Menlo"/>
              </a:rPr>
              <a:t>'date'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)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82827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pp/models/base-</a:t>
            </a:r>
            <a:r>
              <a:rPr lang="en-US" dirty="0" err="1" smtClean="0"/>
              <a:t>model.js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485304"/>
            <a:ext cx="8229600" cy="2776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 lnSpcReduction="10000"/>
          </a:bodyPr>
          <a:lstStyle/>
          <a:p>
            <a:r>
              <a:rPr lang="en-US" b="1" dirty="0">
                <a:solidFill>
                  <a:srgbClr val="CC7832"/>
                </a:solidFill>
                <a:latin typeface="Menlo"/>
              </a:rPr>
              <a:t>export default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DS.RESTSerializer.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extend</a:t>
            </a:r>
            <a:r>
              <a:rPr lang="en-US" dirty="0" smtClean="0">
                <a:solidFill>
                  <a:srgbClr val="A9B7C6"/>
                </a:solidFill>
                <a:latin typeface="Menlo"/>
              </a:rPr>
              <a:t>(…) {</a:t>
            </a:r>
          </a:p>
          <a:p>
            <a:r>
              <a:rPr lang="en-US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attr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9876AA"/>
                </a:solidFill>
                <a:latin typeface="Menlo"/>
              </a:rPr>
              <a:t>lastAccessDate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{ </a:t>
            </a:r>
            <a:r>
              <a:rPr lang="en-US" dirty="0">
                <a:solidFill>
                  <a:srgbClr val="9876AA"/>
                </a:solidFill>
                <a:latin typeface="Menlo"/>
              </a:rPr>
              <a:t>serialize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false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}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/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dirty="0">
                <a:solidFill>
                  <a:srgbClr val="FFC66D"/>
                </a:solidFill>
                <a:latin typeface="Menlo"/>
              </a:rPr>
              <a:t>normalize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modelClass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resourceHash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prop) {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resourceHash</a:t>
            </a:r>
            <a:r>
              <a:rPr lang="en-US" dirty="0" err="1" smtClean="0">
                <a:solidFill>
                  <a:srgbClr val="A9B7C6"/>
                </a:solidFill>
                <a:latin typeface="Menlo"/>
              </a:rPr>
              <a:t>.</a:t>
            </a:r>
            <a:r>
              <a:rPr lang="en-US" dirty="0" err="1" smtClean="0">
                <a:solidFill>
                  <a:srgbClr val="9876AA"/>
                </a:solidFill>
                <a:latin typeface="Menlo"/>
              </a:rPr>
              <a:t>lastAccessDate</a:t>
            </a:r>
            <a:r>
              <a:rPr lang="en-US" dirty="0" smtClean="0">
                <a:solidFill>
                  <a:srgbClr val="9876AA"/>
                </a:solidFill>
                <a:latin typeface="Menlo"/>
              </a:rPr>
              <a:t>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=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new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Date().</a:t>
            </a:r>
            <a:r>
              <a:rPr lang="en-US" dirty="0" err="1">
                <a:solidFill>
                  <a:srgbClr val="FFC66D"/>
                </a:solidFill>
                <a:latin typeface="Menlo"/>
              </a:rPr>
              <a:t>getTime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b="1" dirty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b="1" dirty="0" err="1">
                <a:solidFill>
                  <a:srgbClr val="CC7832"/>
                </a:solidFill>
                <a:latin typeface="Menlo"/>
              </a:rPr>
              <a:t>this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._super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modelClass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 err="1">
                <a:solidFill>
                  <a:srgbClr val="A9B7C6"/>
                </a:solidFill>
                <a:latin typeface="Menlo"/>
              </a:rPr>
              <a:t>resourceHash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prop)</a:t>
            </a:r>
            <a:r>
              <a:rPr lang="en-US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dirty="0">
                <a:solidFill>
                  <a:srgbClr val="CC7832"/>
                </a:solidFill>
                <a:latin typeface="Menlo"/>
              </a:rPr>
            </a:br>
            <a:r>
              <a:rPr lang="en-US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dirty="0">
                <a:solidFill>
                  <a:srgbClr val="A9B7C6"/>
                </a:solidFill>
                <a:latin typeface="Menlo"/>
              </a:rPr>
            </a:br>
            <a:r>
              <a:rPr lang="en-US" dirty="0">
                <a:solidFill>
                  <a:srgbClr val="A9B7C6"/>
                </a:solidFill>
                <a:latin typeface="Menlo"/>
              </a:rPr>
              <a:t>})</a:t>
            </a:r>
            <a:r>
              <a:rPr lang="en-US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dirty="0">
              <a:solidFill>
                <a:srgbClr val="CC7832"/>
              </a:solidFill>
              <a:latin typeface="Menl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622969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</a:t>
            </a:r>
            <a:r>
              <a:rPr lang="en-US" dirty="0" err="1" smtClean="0"/>
              <a:t>serializer</a:t>
            </a:r>
            <a:r>
              <a:rPr lang="en-US" dirty="0" smtClean="0"/>
              <a:t>/</a:t>
            </a:r>
            <a:r>
              <a:rPr lang="en-US" dirty="0" err="1" smtClean="0"/>
              <a:t>application.js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01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Expired Cache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4863" y="417219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pp/adapters/</a:t>
            </a:r>
            <a:r>
              <a:rPr lang="en-US" dirty="0" err="1" smtClean="0"/>
              <a:t>application.js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199" y="1402870"/>
            <a:ext cx="8358251" cy="27764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normAutofit/>
          </a:bodyPr>
          <a:lstStyle/>
          <a:p>
            <a:r>
              <a:rPr lang="en-US" sz="1700" dirty="0" err="1">
                <a:solidFill>
                  <a:srgbClr val="FFC66D"/>
                </a:solidFill>
                <a:latin typeface="Menlo"/>
              </a:rPr>
              <a:t>shouldReloadRecord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function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(store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,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snapshot)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1700" b="1" dirty="0" err="1">
                <a:solidFill>
                  <a:srgbClr val="CC7832"/>
                </a:solidFill>
                <a:latin typeface="Menlo"/>
              </a:rPr>
              <a:t>var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lad = 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snapshot.record.</a:t>
            </a:r>
            <a:r>
              <a:rPr lang="en-US" sz="1700" dirty="0" err="1">
                <a:solidFill>
                  <a:srgbClr val="FFC66D"/>
                </a:solidFill>
                <a:latin typeface="Menlo"/>
              </a:rPr>
              <a:t>get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 err="1">
                <a:solidFill>
                  <a:srgbClr val="6A8759"/>
                </a:solidFill>
                <a:latin typeface="Menlo"/>
              </a:rPr>
              <a:t>lastAccessDate</a:t>
            </a:r>
            <a:r>
              <a:rPr lang="en-US" sz="1700" dirty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if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(lad &amp;&amp; 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(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new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Date().</a:t>
            </a:r>
            <a:r>
              <a:rPr lang="en-US" sz="1700" dirty="0" err="1">
                <a:solidFill>
                  <a:srgbClr val="FFC66D"/>
                </a:solidFill>
                <a:latin typeface="Menlo"/>
              </a:rPr>
              <a:t>getTime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() - </a:t>
            </a:r>
            <a:r>
              <a:rPr lang="en-US" sz="1700" dirty="0" err="1">
                <a:solidFill>
                  <a:srgbClr val="A9B7C6"/>
                </a:solidFill>
                <a:latin typeface="Menlo"/>
              </a:rPr>
              <a:t>lad.</a:t>
            </a:r>
            <a:r>
              <a:rPr lang="en-US" sz="1700" dirty="0" err="1">
                <a:solidFill>
                  <a:srgbClr val="FFC66D"/>
                </a:solidFill>
                <a:latin typeface="Menlo"/>
              </a:rPr>
              <a:t>getTime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()) / </a:t>
            </a:r>
            <a:r>
              <a:rPr lang="en-US" sz="1700" dirty="0" smtClean="0">
                <a:solidFill>
                  <a:srgbClr val="6897BB"/>
                </a:solidFill>
                <a:latin typeface="Menlo"/>
              </a:rPr>
              <a:t>60000</a:t>
            </a:r>
            <a:r>
              <a:rPr lang="en-US" sz="1700" dirty="0" smtClean="0">
                <a:solidFill>
                  <a:srgbClr val="A9B7C6"/>
                </a:solidFill>
                <a:latin typeface="Menlo"/>
              </a:rPr>
              <a:t>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&gt; </a:t>
            </a:r>
            <a:r>
              <a:rPr lang="en-US" sz="1700" dirty="0">
                <a:solidFill>
                  <a:srgbClr val="6897BB"/>
                </a:solidFill>
                <a:latin typeface="Menlo"/>
              </a:rPr>
              <a:t>20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) 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return true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else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        </a:t>
            </a:r>
            <a:r>
              <a:rPr lang="en-US" sz="1700" b="1" dirty="0">
                <a:solidFill>
                  <a:srgbClr val="CC7832"/>
                </a:solidFill>
                <a:latin typeface="Menlo"/>
              </a:rPr>
              <a:t>return false</a:t>
            </a:r>
            <a:r>
              <a:rPr lang="en-US" sz="1700" dirty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1700" dirty="0">
                <a:solidFill>
                  <a:srgbClr val="CC7832"/>
                </a:solidFill>
                <a:latin typeface="Menlo"/>
              </a:rPr>
            </a:br>
            <a:r>
              <a:rPr lang="en-US" sz="1700" dirty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1700" dirty="0">
                <a:solidFill>
                  <a:srgbClr val="A9B7C6"/>
                </a:solidFill>
                <a:latin typeface="Menlo"/>
              </a:rPr>
            </a:br>
            <a:r>
              <a:rPr lang="en-US" sz="1700" dirty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1700" dirty="0" smtClean="0">
                <a:solidFill>
                  <a:srgbClr val="CC7832"/>
                </a:solidFill>
                <a:latin typeface="Menlo"/>
              </a:rPr>
              <a:t>,</a:t>
            </a:r>
            <a:endParaRPr lang="en-US" sz="1700" dirty="0">
              <a:solidFill>
                <a:srgbClr val="CC7832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9295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27 at 11.34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544"/>
            <a:ext cx="9144000" cy="6510456"/>
          </a:xfrm>
          <a:prstGeom prst="rect">
            <a:avLst/>
          </a:prstGeom>
        </p:spPr>
      </p:pic>
      <p:pic>
        <p:nvPicPr>
          <p:cNvPr id="5" name="Picture 4" descr="Screen Shot 2015-11-27 at 11.34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7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Ember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source of truth for data in your application</a:t>
            </a:r>
          </a:p>
          <a:p>
            <a:r>
              <a:rPr lang="en-US" dirty="0" smtClean="0"/>
              <a:t>Provides caching</a:t>
            </a:r>
          </a:p>
          <a:p>
            <a:r>
              <a:rPr lang="en-US" dirty="0" smtClean="0"/>
              <a:t>Abstract layer between application and API</a:t>
            </a:r>
          </a:p>
          <a:p>
            <a:r>
              <a:rPr lang="en-US" dirty="0" smtClean="0"/>
              <a:t>Abstract layer between application and API content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4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Ember Data Structure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Adapters – translate the API requests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Serializers</a:t>
            </a:r>
            <a:r>
              <a:rPr lang="en-US" dirty="0" smtClean="0"/>
              <a:t> – translate the API Content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Models – represent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8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Translates requests from ember to requests for the server</a:t>
            </a:r>
          </a:p>
          <a:p>
            <a:r>
              <a:rPr lang="en-US" dirty="0" smtClean="0"/>
              <a:t>Allow you to completely change how your API is implemented, without impacting the application</a:t>
            </a:r>
          </a:p>
          <a:p>
            <a:r>
              <a:rPr lang="en-US" dirty="0" err="1" smtClean="0"/>
              <a:t>RestAdapter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JsonApiAdapter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2429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54289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adapter used when none is </a:t>
            </a:r>
            <a:r>
              <a:rPr lang="en-US" dirty="0" smtClean="0"/>
              <a:t>defined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223475"/>
            <a:ext cx="8229600" cy="389057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import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DS </a:t>
            </a: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from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'ember-data'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/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export default </a:t>
            </a: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DS.RESTAdapter.</a:t>
            </a:r>
            <a:r>
              <a:rPr lang="en-US" sz="2000" dirty="0" err="1" smtClean="0">
                <a:solidFill>
                  <a:srgbClr val="FFC66D"/>
                </a:solidFill>
                <a:latin typeface="Menlo"/>
              </a:rPr>
              <a:t>extend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({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namespace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api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host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'https://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api.example.com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headers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Ember.computed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session.authToken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 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function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() {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        </a:t>
            </a:r>
            <a:r>
              <a:rPr lang="en-US" sz="2000" b="1" dirty="0" smtClean="0">
                <a:solidFill>
                  <a:srgbClr val="CC7832"/>
                </a:solidFill>
                <a:latin typeface="Menlo"/>
              </a:rPr>
              <a:t>return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{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       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'API_KEY’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</a:t>
            </a:r>
            <a:r>
              <a:rPr lang="en-US" sz="2000" b="1" dirty="0" err="1" smtClean="0">
                <a:solidFill>
                  <a:srgbClr val="CC7832"/>
                </a:solidFill>
                <a:latin typeface="Menlo"/>
              </a:rPr>
              <a:t>this</a:t>
            </a:r>
            <a:r>
              <a:rPr lang="en-US" sz="2000" dirty="0" err="1" smtClean="0">
                <a:solidFill>
                  <a:srgbClr val="A9B7C6"/>
                </a:solidFill>
                <a:latin typeface="Menlo"/>
              </a:rPr>
              <a:t>.</a:t>
            </a:r>
            <a:r>
              <a:rPr lang="en-US" sz="2000" dirty="0" err="1" smtClean="0">
                <a:solidFill>
                  <a:srgbClr val="FFC66D"/>
                </a:solidFill>
                <a:latin typeface="Menlo"/>
              </a:rPr>
              <a:t>get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(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session.authToken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)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,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           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9876AA"/>
                </a:solidFill>
                <a:latin typeface="Menlo"/>
              </a:rPr>
              <a:t>someother_header</a:t>
            </a:r>
            <a:r>
              <a:rPr lang="en-US" sz="2000" dirty="0" smtClean="0">
                <a:solidFill>
                  <a:srgbClr val="9876AA"/>
                </a:solidFill>
                <a:latin typeface="Menlo"/>
              </a:rPr>
              <a:t>'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: 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r>
              <a:rPr lang="en-US" sz="2000" dirty="0" err="1" smtClean="0">
                <a:solidFill>
                  <a:srgbClr val="6A8759"/>
                </a:solidFill>
                <a:latin typeface="Menlo"/>
              </a:rPr>
              <a:t>someValue</a:t>
            </a: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'</a:t>
            </a:r>
            <a:br>
              <a:rPr lang="en-US" sz="2000" dirty="0" smtClean="0">
                <a:solidFill>
                  <a:srgbClr val="6A8759"/>
                </a:solidFill>
                <a:latin typeface="Menlo"/>
              </a:rPr>
            </a:br>
            <a:r>
              <a:rPr lang="en-US" sz="2000" dirty="0" smtClean="0">
                <a:solidFill>
                  <a:srgbClr val="6A8759"/>
                </a:solidFill>
                <a:latin typeface="Menlo"/>
              </a:rPr>
              <a:t>           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}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br>
              <a:rPr lang="en-US" sz="2000" dirty="0" smtClean="0">
                <a:solidFill>
                  <a:srgbClr val="CC7832"/>
                </a:solidFill>
                <a:latin typeface="Menlo"/>
              </a:rPr>
            </a:b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        </a:t>
            </a: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}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    )</a:t>
            </a:r>
            <a:br>
              <a:rPr lang="en-US" sz="2000" dirty="0" smtClean="0">
                <a:solidFill>
                  <a:srgbClr val="A9B7C6"/>
                </a:solidFill>
                <a:latin typeface="Menlo"/>
              </a:rPr>
            </a:br>
            <a:r>
              <a:rPr lang="en-US" sz="2000" dirty="0" smtClean="0">
                <a:solidFill>
                  <a:srgbClr val="A9B7C6"/>
                </a:solidFill>
                <a:latin typeface="Menlo"/>
              </a:rPr>
              <a:t>})</a:t>
            </a:r>
            <a:r>
              <a:rPr lang="en-US" sz="2000" dirty="0" smtClean="0">
                <a:solidFill>
                  <a:srgbClr val="CC7832"/>
                </a:solidFill>
                <a:latin typeface="Menlo"/>
              </a:rPr>
              <a:t>;</a:t>
            </a:r>
            <a:endParaRPr lang="en-US" sz="2000" dirty="0" smtClean="0"/>
          </a:p>
          <a:p>
            <a:pPr marL="0" indent="0">
              <a:buFont typeface="Arial"/>
              <a:buNone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6136139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pp/adapters/</a:t>
            </a:r>
            <a:r>
              <a:rPr lang="en-US" dirty="0" err="1" smtClean="0"/>
              <a:t>application.js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 Methods</a:t>
            </a:r>
            <a:endParaRPr lang="en-US" dirty="0"/>
          </a:p>
        </p:txBody>
      </p:sp>
      <p:pic>
        <p:nvPicPr>
          <p:cNvPr id="4" name="Content Placeholder 3" descr="Screen Shot 2015-12-05 at 6.23.44 P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" b="64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84590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Translates the API content</a:t>
            </a:r>
          </a:p>
        </p:txBody>
      </p:sp>
    </p:spTree>
    <p:extLst>
      <p:ext uri="{BB962C8B-B14F-4D97-AF65-F5344CB8AC3E}">
        <p14:creationId xmlns:p14="http://schemas.microsoft.com/office/powerpoint/2010/main" val="375248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10206</TotalTime>
  <Words>1461</Words>
  <Application>Microsoft Macintosh PowerPoint</Application>
  <PresentationFormat>On-screen Show (4:3)</PresentationFormat>
  <Paragraphs>277</Paragraphs>
  <Slides>36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EMBER DATA: THE KEY TO GOOD RELATIONSHIPS IS COMMUNICATION</vt:lpstr>
      <vt:lpstr>PowerPoint Presentation</vt:lpstr>
      <vt:lpstr>PowerPoint Presentation</vt:lpstr>
      <vt:lpstr>What is Ember Data</vt:lpstr>
      <vt:lpstr>Ember Data Structure </vt:lpstr>
      <vt:lpstr>Adapters</vt:lpstr>
      <vt:lpstr>Application Adapter</vt:lpstr>
      <vt:lpstr>Adapter Methods</vt:lpstr>
      <vt:lpstr>Serializer</vt:lpstr>
      <vt:lpstr>Jsonapi.org</vt:lpstr>
      <vt:lpstr>Rest Serializer expected format</vt:lpstr>
      <vt:lpstr>My API json content</vt:lpstr>
      <vt:lpstr>Application Serializer</vt:lpstr>
      <vt:lpstr>Models</vt:lpstr>
      <vt:lpstr>Model</vt:lpstr>
      <vt:lpstr>Book Model</vt:lpstr>
      <vt:lpstr>Book Model Serializer</vt:lpstr>
      <vt:lpstr>What we have so far</vt:lpstr>
      <vt:lpstr>Relationships</vt:lpstr>
      <vt:lpstr>Author Model</vt:lpstr>
      <vt:lpstr>Author Serializer</vt:lpstr>
      <vt:lpstr>Book Model with Author</vt:lpstr>
      <vt:lpstr>Book Serializer</vt:lpstr>
      <vt:lpstr>Attr Options</vt:lpstr>
      <vt:lpstr>Promises - RSVP</vt:lpstr>
      <vt:lpstr>Finding Records </vt:lpstr>
      <vt:lpstr>Adapter Methods</vt:lpstr>
      <vt:lpstr>Querying Records</vt:lpstr>
      <vt:lpstr>Creating Records</vt:lpstr>
      <vt:lpstr>Updating Records</vt:lpstr>
      <vt:lpstr>Deleting Records</vt:lpstr>
      <vt:lpstr>Persisting Records</vt:lpstr>
      <vt:lpstr>PowerPoint Presentation</vt:lpstr>
      <vt:lpstr>Time Expired Cache</vt:lpstr>
      <vt:lpstr>Time Expired Cache</vt:lpstr>
      <vt:lpstr>PowerPoint Presentation</vt:lpstr>
    </vt:vector>
  </TitlesOfParts>
  <Company>Cardinal Health,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Gantzler</dc:creator>
  <cp:lastModifiedBy>Brian Gantzler</cp:lastModifiedBy>
  <cp:revision>129</cp:revision>
  <dcterms:created xsi:type="dcterms:W3CDTF">2015-11-27T16:05:54Z</dcterms:created>
  <dcterms:modified xsi:type="dcterms:W3CDTF">2015-12-18T19:31:24Z</dcterms:modified>
</cp:coreProperties>
</file>