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7" r:id="rId11"/>
    <p:sldId id="266" r:id="rId12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8" y="-117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133513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457200" y="563759"/>
            <a:ext cx="8229600" cy="3009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457200" y="3716392"/>
            <a:ext cx="8229600" cy="123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12" name="Shape 12"/>
          <p:cNvCxnSpPr/>
          <p:nvPr/>
        </p:nvCxnSpPr>
        <p:spPr>
          <a:xfrm>
            <a:off x="457200" y="411479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Shape 13"/>
          <p:cNvCxnSpPr/>
          <p:nvPr/>
        </p:nvCxnSpPr>
        <p:spPr>
          <a:xfrm>
            <a:off x="457200" y="3633382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18" name="Shape 18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24" name="Shape 24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28" name="Shape 28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cxnSp>
        <p:nvCxnSpPr>
          <p:cNvPr id="32" name="Shape 32"/>
          <p:cNvCxnSpPr/>
          <p:nvPr/>
        </p:nvCxnSpPr>
        <p:spPr>
          <a:xfrm>
            <a:off x="457200" y="4317760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1pPr>
            <a:lvl2pPr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4pPr>
            <a:lvl5pPr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5pPr>
            <a:lvl6pPr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6pPr>
            <a:lvl7pPr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7pPr>
            <a:lvl8pPr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8pPr>
            <a:lvl9pPr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7" name="Shape 7"/>
          <p:cNvCxnSpPr/>
          <p:nvPr/>
        </p:nvCxnSpPr>
        <p:spPr>
          <a:xfrm>
            <a:off x="457200" y="5023259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Shape 38"/>
          <p:cNvPicPr preferRelativeResize="0"/>
          <p:nvPr/>
        </p:nvPicPr>
        <p:blipFill rotWithShape="1">
          <a:blip r:embed="rId3">
            <a:alphaModFix/>
          </a:blip>
          <a:srcRect l="5368" t="22774" r="6190" b="31345"/>
          <a:stretch/>
        </p:blipFill>
        <p:spPr>
          <a:xfrm>
            <a:off x="5056625" y="3753362"/>
            <a:ext cx="3369999" cy="11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Shape 39"/>
          <p:cNvSpPr txBox="1">
            <a:spLocks noGrp="1"/>
          </p:cNvSpPr>
          <p:nvPr>
            <p:ph type="subTitle" idx="1"/>
          </p:nvPr>
        </p:nvSpPr>
        <p:spPr>
          <a:xfrm>
            <a:off x="457200" y="3716392"/>
            <a:ext cx="8229600" cy="123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Charles Hartsell &amp; John Mitchell</a:t>
            </a:r>
          </a:p>
        </p:txBody>
      </p:sp>
      <p:sp>
        <p:nvSpPr>
          <p:cNvPr id="40" name="Shape 40"/>
          <p:cNvSpPr txBox="1"/>
          <p:nvPr/>
        </p:nvSpPr>
        <p:spPr>
          <a:xfrm>
            <a:off x="457200" y="1014500"/>
            <a:ext cx="8196599" cy="237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4800">
                <a:solidFill>
                  <a:srgbClr val="CC0000"/>
                </a:solidFill>
              </a:rPr>
              <a:t>Bama Racing Innovation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48" r="7344"/>
          <a:stretch/>
        </p:blipFill>
        <p:spPr>
          <a:xfrm>
            <a:off x="1371600" y="209550"/>
            <a:ext cx="6248400" cy="463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439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Cost Report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400" dirty="0" smtClean="0"/>
              <a:t>Arduino MEGA:	  	45.95</a:t>
            </a:r>
          </a:p>
          <a:p>
            <a:pPr marL="3429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400" dirty="0" smtClean="0"/>
              <a:t>Display: 		  	8.20</a:t>
            </a:r>
          </a:p>
          <a:p>
            <a:pPr marL="3429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400" dirty="0" smtClean="0"/>
              <a:t>Accelerometer:	  	9.95</a:t>
            </a:r>
          </a:p>
          <a:p>
            <a:pPr marL="3429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400" dirty="0" smtClean="0"/>
              <a:t>Position Sensor:	  	25.28</a:t>
            </a:r>
          </a:p>
          <a:p>
            <a:pPr marL="3429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400" dirty="0" smtClean="0"/>
              <a:t>Temp Sensor:	  	1.50</a:t>
            </a:r>
          </a:p>
          <a:p>
            <a:pPr marL="3429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400" dirty="0" smtClean="0"/>
              <a:t>Misc:</a:t>
            </a:r>
            <a:r>
              <a:rPr lang="en" sz="2400" dirty="0"/>
              <a:t>	</a:t>
            </a:r>
            <a:r>
              <a:rPr lang="en" sz="2400" dirty="0" smtClean="0"/>
              <a:t>	         </a:t>
            </a:r>
            <a:r>
              <a:rPr lang="en" sz="2400" dirty="0" smtClean="0"/>
              <a:t>~20.00</a:t>
            </a:r>
          </a:p>
          <a:p>
            <a:pPr marL="3429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sz="2400" dirty="0"/>
          </a:p>
          <a:p>
            <a:pPr marL="3429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400" dirty="0" smtClean="0"/>
              <a:t>Total:		 	110.88</a:t>
            </a:r>
          </a:p>
          <a:p>
            <a:pPr marL="3429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400" dirty="0" smtClean="0"/>
              <a:t>Entire Electrical Cost:	391.78</a:t>
            </a:r>
            <a:endParaRPr lang="en" sz="2400"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Data Acquisition System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Arduino MEGA 2560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Data Gathered: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Drive Axle RPM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Engine RPM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Vehicle Acceleration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CVT Temperature</a:t>
            </a:r>
          </a:p>
        </p:txBody>
      </p:sp>
      <p:pic>
        <p:nvPicPr>
          <p:cNvPr id="47" name="Shape 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1100" y="1200150"/>
            <a:ext cx="3725700" cy="37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Data Logging</a:t>
            </a:r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Serial Interface with in-vehicle micro SD card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Logs </a:t>
            </a:r>
            <a:r>
              <a:rPr lang="en" dirty="0" smtClean="0"/>
              <a:t>data from sensors:</a:t>
            </a:r>
            <a:endParaRPr lang="en" dirty="0"/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Engine RPM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Axle RPM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 smtClean="0"/>
              <a:t>Acceleration</a:t>
            </a:r>
            <a:endParaRPr lang="en" dirty="0"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CVT ratio determined using Engine &amp; Axle RPM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Driver Interface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16x2 LCD Display: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Current Speed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Hour meter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Odometer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Tachometer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809750"/>
            <a:ext cx="4143896" cy="2905413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Engine RPM Sensor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 smtClean="0"/>
              <a:t>Capacitive pickup on </a:t>
            </a:r>
            <a:r>
              <a:rPr lang="en" dirty="0"/>
              <a:t>spark plug wire </a:t>
            </a:r>
            <a:endParaRPr lang="en" dirty="0" smtClean="0"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 smtClean="0"/>
              <a:t>Noisy input 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 smtClean="0"/>
              <a:t>74221 </a:t>
            </a:r>
            <a:r>
              <a:rPr lang="en" dirty="0"/>
              <a:t>monostable multivibrator (aka “one-shot</a:t>
            </a:r>
            <a:r>
              <a:rPr lang="en" dirty="0" smtClean="0"/>
              <a:t>”) used to provide clean rectangular pulse to Arduino</a:t>
            </a:r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Axle RPM Sensor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GM camshaft position sensor (inductive pickup)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Op-Amp circuit to boost the signal to 5V logic level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3-Axis Accelerometer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Font typeface="Arial"/>
              <a:buChar char="●"/>
            </a:pPr>
            <a:r>
              <a:rPr lang="en" dirty="0" smtClean="0"/>
              <a:t>I2C interface </a:t>
            </a:r>
            <a:r>
              <a:rPr lang="en" dirty="0"/>
              <a:t>with </a:t>
            </a:r>
            <a:r>
              <a:rPr lang="en" dirty="0"/>
              <a:t>microcontroller through </a:t>
            </a:r>
            <a:br>
              <a:rPr lang="en" dirty="0"/>
            </a:br>
            <a:r>
              <a:rPr lang="en" dirty="0"/>
              <a:t>3.3 to 5V Logic </a:t>
            </a:r>
            <a:r>
              <a:rPr lang="en" dirty="0" smtClean="0"/>
              <a:t>Leveler</a:t>
            </a:r>
          </a:p>
          <a:p>
            <a:pPr marL="457200" indent="-419100">
              <a:buFont typeface="Arial"/>
              <a:buChar char="●"/>
            </a:pPr>
            <a:r>
              <a:rPr lang="en" dirty="0" smtClean="0"/>
              <a:t>Selectable </a:t>
            </a:r>
            <a:r>
              <a:rPr lang="en" dirty="0"/>
              <a:t>range of ±2g/ ±4g/ ±</a:t>
            </a:r>
            <a:r>
              <a:rPr lang="en" dirty="0" smtClean="0"/>
              <a:t>8g</a:t>
            </a:r>
          </a:p>
          <a:p>
            <a:pPr marL="457200" indent="-419100">
              <a:buFont typeface="Arial"/>
              <a:buChar char="●"/>
            </a:pPr>
            <a:r>
              <a:rPr lang="en" dirty="0" smtClean="0"/>
              <a:t>Secondary Speed measurement</a:t>
            </a:r>
          </a:p>
          <a:p>
            <a:pPr marL="457200" indent="-419100">
              <a:buFont typeface="Arial"/>
              <a:buChar char="●"/>
            </a:pPr>
            <a:r>
              <a:rPr lang="en" dirty="0" smtClean="0"/>
              <a:t>Vehicle Orientation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Power Consumption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Typical Current Draw: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Brake/Reverse Light: 100 mA each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Reverse Alarm: 70 mA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Arduino: 25 mA under load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Sensors/Screen: 20 mA typical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Significant power consumption by Data Acquisition System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5 Ah battery chosen for long battery life (approximately 55 hours)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Dashboard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Low-Profile for Driver Visibility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3D Printed for ease of manufacture and light weight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Total Weight </a:t>
            </a:r>
            <a:r>
              <a:rPr lang="en" dirty="0" smtClean="0"/>
              <a:t>(inc. DAS):  ~4 lbs</a:t>
            </a:r>
            <a:endParaRPr lang="en" dirty="0"/>
          </a:p>
        </p:txBody>
      </p:sp>
      <p:pic>
        <p:nvPicPr>
          <p:cNvPr id="4" name="Picture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0" t="11806" r="7025" b="10956"/>
          <a:stretch/>
        </p:blipFill>
        <p:spPr>
          <a:xfrm>
            <a:off x="3962400" y="3200802"/>
            <a:ext cx="4869946" cy="145504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197</Words>
  <Application>Microsoft Office PowerPoint</Application>
  <PresentationFormat>On-screen Show (16:9)</PresentationFormat>
  <Paragraphs>56</Paragraphs>
  <Slides>11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swiss</vt:lpstr>
      <vt:lpstr>PowerPoint Presentation</vt:lpstr>
      <vt:lpstr>Data Acquisition System</vt:lpstr>
      <vt:lpstr>Data Logging</vt:lpstr>
      <vt:lpstr>Driver Interface</vt:lpstr>
      <vt:lpstr>Engine RPM Sensor</vt:lpstr>
      <vt:lpstr>Axle RPM Sensor</vt:lpstr>
      <vt:lpstr>3-Axis Accelerometer</vt:lpstr>
      <vt:lpstr>Power Consumption</vt:lpstr>
      <vt:lpstr>Dashboard</vt:lpstr>
      <vt:lpstr>PowerPoint Presentation</vt:lpstr>
      <vt:lpstr>Cost Report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Charles Hartsell</cp:lastModifiedBy>
  <cp:revision>13</cp:revision>
  <dcterms:modified xsi:type="dcterms:W3CDTF">2015-03-06T21:27:26Z</dcterms:modified>
</cp:coreProperties>
</file>