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62" r:id="rId6"/>
    <p:sldId id="266" r:id="rId7"/>
    <p:sldId id="25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54CC-4370-48B7-A8E4-73DC0AF5E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71AC-DEF4-48B8-8F0F-2E1EA4FF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AAB6-2DAF-48B5-8C84-98A705AB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F18C4-7075-4AEE-8B14-9503B332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E359-5605-4378-B783-7D8BE9AC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4560-2DC4-4FA1-A531-76714A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1AAFD-8911-41C7-BDDB-1168F1179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ACFA-7C51-4931-912E-08FCADF4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4223-0FA7-48D8-A981-9AAE7885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818D-9689-483F-A19B-BB182F0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E6B2A-E242-4856-81AD-CDD2C4E7B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9F73A-6648-4530-8F93-854DC82C7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B445-D526-42EA-8EF4-26ECB6B1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F3AF-1071-4F8E-8A86-F8895799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5F00-E471-488E-ACE8-C57B56C9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194A-10A2-461F-AA99-22A8E6A4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39EC-6D0A-40D0-B247-A5853DF9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321B-5DB7-4215-A97B-C05EF7F9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0219-2205-4C28-8DB2-C95E6563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3C7E-2EE4-4CD6-B06D-D15CBCA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A66D-59C0-4A77-B975-45B5F5AD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64559-0BAB-431D-812C-91ADC39D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4A8A-C740-4BE5-A783-7DFF8C56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B0C9-456D-48E7-BDA1-15C9D8E0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A1CE-B811-4A24-9783-C9D6CCDD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BAD9-6066-44A0-8907-D092E38D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4266-2592-45A2-BA0B-AD828D063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364DD-0E7B-4108-916F-2F650867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C3FB-1F74-4FA1-989C-A718779E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BAFE-F1FE-410B-80D3-43809521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81BB3-E23A-422C-AE59-395C3A4A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B91D-BE83-4EC6-824C-92B1C6D7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47E63-BE1D-457F-9F1C-02285C94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A592C-F8EC-48EC-AC21-E2EF1844F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3E97C-6D4F-41F1-BA71-A5A3B1057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CF2BD-F854-43A4-A4F2-430E15E04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FC83-C678-4923-B2C2-90001C7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C244B-907B-4BC9-9365-BA962F09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C8FDB-F2DF-465F-AFF2-A95F06A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9248-211E-4552-B4AD-87936346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833D8-C43F-4C69-87D4-A8F2F30A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DCE4-A4FD-4B8D-B566-CFA5FEC7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E1D90-4B10-46E5-B0CD-FF712258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C5933-513B-45D0-93E8-777DE0DC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A6B81-158D-46F5-B9FA-DC80FCD5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225D-6228-46FC-8013-3582FEB8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FE61-57B2-440E-85BE-5CF77E0B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0FB9-1D13-49D8-B347-4B4658EC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DAB18-AF7D-4986-8775-06690AEB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123BF-F687-492B-82BB-BD1BD4C9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ED288-2FB4-4445-8250-0A4EB636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096A-862D-47E1-8B41-AE00B6E1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5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7EBD-48C8-4C12-9E7B-07D40606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D58C9-5CDE-4F98-AD9F-5E22AD69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BB8B-4C26-4498-9F61-C8BFDE1A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2C9C2-2935-4984-8478-F0777C20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58B35-AB15-4E3C-BF1C-A77D90FB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60688-1CFF-4C01-801C-497E8CC4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3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91655-26F6-423F-9A9B-E14F396F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F907B-C123-44A6-BB41-A6EBA6A91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0FB0-14D6-4285-967C-7E7DD928B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75E4-0EA8-4111-837B-8784673BF0C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B9B3-8977-47B3-AF22-6839090D4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C96D-B55A-4008-84EA-FB4F4C03F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CFA4-4419-413C-BD1B-F97BA205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21AF-1E5F-4008-A401-052DC2B17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Environment for CFS-based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16164-EB5D-48BB-9A98-B3BB5B151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Charlie Hartsell</a:t>
            </a:r>
          </a:p>
        </p:txBody>
      </p:sp>
    </p:spTree>
    <p:extLst>
      <p:ext uri="{BB962C8B-B14F-4D97-AF65-F5344CB8AC3E}">
        <p14:creationId xmlns:p14="http://schemas.microsoft.com/office/powerpoint/2010/main" val="20019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FB9D-7280-4D91-8B75-FD8E422E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EE26-6A09-4985-80B3-6538FF91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Plugin Functionality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Examples/Demo</a:t>
            </a:r>
          </a:p>
        </p:txBody>
      </p:sp>
    </p:spTree>
    <p:extLst>
      <p:ext uri="{BB962C8B-B14F-4D97-AF65-F5344CB8AC3E}">
        <p14:creationId xmlns:p14="http://schemas.microsoft.com/office/powerpoint/2010/main" val="215375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F4CB-A569-4C7F-A373-E8E04F6A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72DC-8700-4468-8C34-5D93F9B5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Physical Systems (CPS) commonly used in safety-critical applications</a:t>
            </a:r>
          </a:p>
          <a:p>
            <a:pPr lvl="1"/>
            <a:r>
              <a:rPr lang="en-US" dirty="0"/>
              <a:t>System verification necessary</a:t>
            </a:r>
          </a:p>
          <a:p>
            <a:r>
              <a:rPr lang="en-US" dirty="0"/>
              <a:t>CPS often must perform wide range of missions</a:t>
            </a:r>
          </a:p>
          <a:p>
            <a:pPr lvl="1"/>
            <a:r>
              <a:rPr lang="en-US" dirty="0"/>
              <a:t>Software updates &amp; reconfiguration on per-mission basis</a:t>
            </a:r>
          </a:p>
          <a:p>
            <a:pPr lvl="1"/>
            <a:r>
              <a:rPr lang="en-US" dirty="0"/>
              <a:t>Verification methods must also be reconfigurable and quick</a:t>
            </a:r>
          </a:p>
          <a:p>
            <a:r>
              <a:rPr lang="en-US" dirty="0"/>
              <a:t>Existing Colored Petri Net (CPN) model used for timing analysis</a:t>
            </a:r>
          </a:p>
          <a:p>
            <a:pPr lvl="1"/>
            <a:r>
              <a:rPr lang="en-US" dirty="0"/>
              <a:t>Models systems using the Core Flight System (CFS)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8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4A0A-7397-4777-B23C-51652F4D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4667-C7A5-4268-B3E4-FD0CACB0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CPN model allows system reconfiguration without changing model structure</a:t>
            </a:r>
          </a:p>
          <a:p>
            <a:pPr lvl="1"/>
            <a:r>
              <a:rPr lang="en-US" dirty="0"/>
              <a:t>Initial tokens contain information about system </a:t>
            </a:r>
          </a:p>
          <a:p>
            <a:pPr lvl="1"/>
            <a:r>
              <a:rPr lang="en-US" dirty="0"/>
              <a:t>Currently done by hand</a:t>
            </a:r>
          </a:p>
          <a:p>
            <a:r>
              <a:rPr lang="en-US" dirty="0"/>
              <a:t>Need </a:t>
            </a:r>
            <a:r>
              <a:rPr lang="en-US" dirty="0" err="1"/>
              <a:t>WebGME</a:t>
            </a:r>
            <a:r>
              <a:rPr lang="en-US" dirty="0"/>
              <a:t> design studio to automate reconfiguration</a:t>
            </a:r>
          </a:p>
          <a:p>
            <a:pPr lvl="1"/>
            <a:r>
              <a:rPr lang="en-US" dirty="0"/>
              <a:t>DSML to represent CFS systems</a:t>
            </a:r>
          </a:p>
          <a:p>
            <a:pPr lvl="1"/>
            <a:r>
              <a:rPr lang="en-US" dirty="0"/>
              <a:t>Plugin to generate CPN markings</a:t>
            </a:r>
          </a:p>
        </p:txBody>
      </p:sp>
    </p:spTree>
    <p:extLst>
      <p:ext uri="{BB962C8B-B14F-4D97-AF65-F5344CB8AC3E}">
        <p14:creationId xmlns:p14="http://schemas.microsoft.com/office/powerpoint/2010/main" val="60692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4F3A-474E-4801-B7E4-D4911415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Domain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1EA96-1A9B-4864-9305-59831CFAF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76174"/>
            <a:ext cx="6048511" cy="4802187"/>
          </a:xfrm>
        </p:spPr>
        <p:txBody>
          <a:bodyPr>
            <a:normAutofit fontScale="92500"/>
          </a:bodyPr>
          <a:lstStyle/>
          <a:p>
            <a:pPr marL="290513" indent="-231775">
              <a:lnSpc>
                <a:spcPct val="100000"/>
              </a:lnSpc>
              <a:tabLst>
                <a:tab pos="914400" algn="l"/>
              </a:tabLst>
            </a:pPr>
            <a:r>
              <a:rPr lang="en-US" sz="3000" dirty="0">
                <a:cs typeface="Arial" panose="020B0604020202020204" pitchFamily="34" charset="0"/>
              </a:rPr>
              <a:t>Core Flight System (CFS)</a:t>
            </a:r>
          </a:p>
          <a:p>
            <a:pPr marL="747713" lvl="1" indent="-231775">
              <a:lnSpc>
                <a:spcPct val="100000"/>
              </a:lnSpc>
              <a:tabLst>
                <a:tab pos="914400" algn="l"/>
              </a:tabLst>
            </a:pPr>
            <a:r>
              <a:rPr lang="en-US" sz="2600" dirty="0">
                <a:cs typeface="Arial" panose="020B0604020202020204" pitchFamily="34" charset="0"/>
              </a:rPr>
              <a:t>Layered, modular software framework</a:t>
            </a:r>
          </a:p>
          <a:p>
            <a:pPr marL="747713" lvl="1" indent="-231775">
              <a:lnSpc>
                <a:spcPct val="100000"/>
              </a:lnSpc>
              <a:tabLst>
                <a:tab pos="914400" algn="l"/>
              </a:tabLst>
            </a:pPr>
            <a:r>
              <a:rPr lang="en-US" sz="2600" dirty="0">
                <a:cs typeface="Arial" panose="020B0604020202020204" pitchFamily="34" charset="0"/>
              </a:rPr>
              <a:t>Common application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600" dirty="0">
                <a:cs typeface="Arial" panose="020B0604020202020204" pitchFamily="34" charset="0"/>
              </a:rPr>
              <a:t>execution model</a:t>
            </a:r>
          </a:p>
          <a:p>
            <a:pPr marL="290513" indent="-231775">
              <a:lnSpc>
                <a:spcPct val="100000"/>
              </a:lnSpc>
              <a:tabLst>
                <a:tab pos="914400" algn="l"/>
              </a:tabLst>
            </a:pPr>
            <a:r>
              <a:rPr lang="en-US" sz="3000" dirty="0">
                <a:cs typeface="Arial" panose="020B0604020202020204" pitchFamily="34" charset="0"/>
              </a:rPr>
              <a:t>Applications developed once</a:t>
            </a:r>
          </a:p>
          <a:p>
            <a:pPr marL="747713" lvl="1" indent="-231775">
              <a:lnSpc>
                <a:spcPct val="100000"/>
              </a:lnSpc>
              <a:tabLst>
                <a:tab pos="914400" algn="l"/>
              </a:tabLst>
            </a:pPr>
            <a:r>
              <a:rPr lang="en-US" sz="2600" dirty="0">
                <a:cs typeface="Arial" panose="020B0604020202020204" pitchFamily="34" charset="0"/>
              </a:rPr>
              <a:t>Verified independently for correctness</a:t>
            </a:r>
          </a:p>
          <a:p>
            <a:pPr marL="747713" lvl="1" indent="-231775">
              <a:lnSpc>
                <a:spcPct val="100000"/>
              </a:lnSpc>
              <a:tabLst>
                <a:tab pos="914400" algn="l"/>
              </a:tabLst>
            </a:pPr>
            <a:r>
              <a:rPr lang="en-US" sz="2600" dirty="0">
                <a:cs typeface="Arial" panose="020B0604020202020204" pitchFamily="34" charset="0"/>
              </a:rPr>
              <a:t>Integrated system must still be verified</a:t>
            </a:r>
          </a:p>
          <a:p>
            <a:pPr marL="290513" indent="-231775">
              <a:lnSpc>
                <a:spcPct val="100000"/>
              </a:lnSpc>
              <a:tabLst>
                <a:tab pos="914400" algn="l"/>
              </a:tabLst>
            </a:pPr>
            <a:r>
              <a:rPr lang="en-US" sz="3000" dirty="0">
                <a:cs typeface="Arial" panose="020B0604020202020204" pitchFamily="34" charset="0"/>
              </a:rPr>
              <a:t>Used for CPS</a:t>
            </a:r>
          </a:p>
          <a:p>
            <a:pPr marL="747713" lvl="2" indent="-231775">
              <a:lnSpc>
                <a:spcPct val="100000"/>
              </a:lnSpc>
              <a:tabLst>
                <a:tab pos="914400" algn="l"/>
              </a:tabLst>
            </a:pPr>
            <a:r>
              <a:rPr lang="en-US" sz="2600" dirty="0">
                <a:cs typeface="Arial" panose="020B0604020202020204" pitchFamily="34" charset="0"/>
              </a:rPr>
              <a:t>NASA Spacecraft</a:t>
            </a:r>
          </a:p>
          <a:p>
            <a:pPr marL="747713" lvl="2" indent="-231775">
              <a:lnSpc>
                <a:spcPct val="100000"/>
              </a:lnSpc>
              <a:tabLst>
                <a:tab pos="914400" algn="l"/>
              </a:tabLst>
            </a:pPr>
            <a:r>
              <a:rPr lang="en-US" sz="2600" dirty="0">
                <a:cs typeface="Arial" panose="020B0604020202020204" pitchFamily="34" charset="0"/>
              </a:rPr>
              <a:t>Unmanned Aerial Systems (UAS)</a:t>
            </a:r>
          </a:p>
          <a:p>
            <a:endParaRPr lang="en-US" dirty="0"/>
          </a:p>
        </p:txBody>
      </p:sp>
      <p:pic>
        <p:nvPicPr>
          <p:cNvPr id="8" name="Content Placeholder 7" descr="Screen Clipping">
            <a:extLst>
              <a:ext uri="{FF2B5EF4-FFF2-40B4-BE49-F238E27FC236}">
                <a16:creationId xmlns:a16="http://schemas.microsoft.com/office/drawing/2014/main" id="{2404F5B5-39ED-4F66-912D-60262E180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10" y="1051253"/>
            <a:ext cx="4982134" cy="4279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D67EDD-0D2A-49AE-9BC8-1386F847303B}"/>
              </a:ext>
            </a:extLst>
          </p:cNvPr>
          <p:cNvSpPr txBox="1"/>
          <p:nvPr/>
        </p:nvSpPr>
        <p:spPr>
          <a:xfrm>
            <a:off x="6218999" y="5293430"/>
            <a:ext cx="6317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CFS Layered Architecture. Reproduced from [1]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600" dirty="0"/>
              <a:t>J. Wilmot, “A core flight software system,” in 2005 Third IEEE/ACM/IFIP International Conference on Hardware/Software </a:t>
            </a:r>
            <a:r>
              <a:rPr lang="en-US" sz="1600" dirty="0" err="1"/>
              <a:t>Codesign</a:t>
            </a:r>
            <a:r>
              <a:rPr lang="en-US" sz="1600" dirty="0"/>
              <a:t> and System Synthesis (CODES+ISSS’05), Sept 2005, pp. 13–14.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2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D2D-B01F-4FB0-8873-B170B905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Functionality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EA7DE-9D05-4383-9783-D14803D5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Assigns unique message ID’s to all message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Creates subscriber table in software bus node based on connected message pipes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Generates text files for:</a:t>
            </a:r>
          </a:p>
          <a:p>
            <a:pPr lvl="1"/>
            <a:r>
              <a:rPr lang="en-US" dirty="0"/>
              <a:t>Subscriber Table</a:t>
            </a:r>
          </a:p>
          <a:p>
            <a:pPr lvl="1"/>
            <a:r>
              <a:rPr lang="en-US" dirty="0"/>
              <a:t>Scheduling Table</a:t>
            </a:r>
          </a:p>
          <a:p>
            <a:pPr lvl="1"/>
            <a:r>
              <a:rPr lang="en-US" dirty="0"/>
              <a:t>Connected Applications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Autonomy Plans (PLEXIL)</a:t>
            </a:r>
          </a:p>
        </p:txBody>
      </p:sp>
    </p:spTree>
    <p:extLst>
      <p:ext uri="{BB962C8B-B14F-4D97-AF65-F5344CB8AC3E}">
        <p14:creationId xmlns:p14="http://schemas.microsoft.com/office/powerpoint/2010/main" val="411360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A377-D029-40B7-B18C-BFC21CB5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CPN Token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2F6AC5-6FB2-44B1-9143-C7FE3655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2700701"/>
          </a:xfrm>
        </p:spPr>
        <p:txBody>
          <a:bodyPr/>
          <a:lstStyle/>
          <a:p>
            <a:r>
              <a:rPr lang="en-US" dirty="0"/>
              <a:t>CFS provides “software bus” messaging service</a:t>
            </a:r>
          </a:p>
          <a:p>
            <a:pPr lvl="1"/>
            <a:r>
              <a:rPr lang="en-US" dirty="0"/>
              <a:t>Inter-application communication</a:t>
            </a:r>
          </a:p>
          <a:p>
            <a:pPr lvl="1"/>
            <a:r>
              <a:rPr lang="en-US" dirty="0"/>
              <a:t>Publish/Subscribe model</a:t>
            </a:r>
          </a:p>
          <a:p>
            <a:r>
              <a:rPr lang="en-US" dirty="0"/>
              <a:t>Need Subscription table with entries for each application</a:t>
            </a:r>
          </a:p>
        </p:txBody>
      </p:sp>
      <p:pic>
        <p:nvPicPr>
          <p:cNvPr id="12" name="Content Placeholder 11" descr="Screen Clipping">
            <a:extLst>
              <a:ext uri="{FF2B5EF4-FFF2-40B4-BE49-F238E27FC236}">
                <a16:creationId xmlns:a16="http://schemas.microsoft.com/office/drawing/2014/main" id="{07772212-D78E-4E54-B591-DE01AAD9D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73" y="3875315"/>
            <a:ext cx="5649253" cy="2392726"/>
          </a:xfrm>
        </p:spPr>
      </p:pic>
    </p:spTree>
    <p:extLst>
      <p:ext uri="{BB962C8B-B14F-4D97-AF65-F5344CB8AC3E}">
        <p14:creationId xmlns:p14="http://schemas.microsoft.com/office/powerpoint/2010/main" val="374553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7A0B-3B9D-4422-8773-318FF35E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376F-07D1-4DB5-8A4D-4E6C874ED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2F94-CBDF-491D-938E-8F5FB229E3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276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Modeling Environment for CFS-based Systems</vt:lpstr>
      <vt:lpstr>Overview</vt:lpstr>
      <vt:lpstr>Background</vt:lpstr>
      <vt:lpstr>Project Motivation</vt:lpstr>
      <vt:lpstr>Modeling Domain</vt:lpstr>
      <vt:lpstr>Plugin Functionality</vt:lpstr>
      <vt:lpstr>Example CPN Token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Verification with Colored Petri Nets</dc:title>
  <dc:creator>Charles Hartsell</dc:creator>
  <cp:lastModifiedBy>Charles Hartsell</cp:lastModifiedBy>
  <cp:revision>19</cp:revision>
  <dcterms:created xsi:type="dcterms:W3CDTF">2017-11-14T21:22:58Z</dcterms:created>
  <dcterms:modified xsi:type="dcterms:W3CDTF">2017-11-30T20:47:59Z</dcterms:modified>
</cp:coreProperties>
</file>