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Poppins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  <p:embeddedFont>
      <p:font typeface="Merriweather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1" roundtripDataSignature="AMtx7mgR2ctJqJVo6ABKv2weFg1OIYJY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boldItalic.fntdata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-italic.fntdata"/><Relationship Id="rId30" Type="http://schemas.openxmlformats.org/officeDocument/2006/relationships/font" Target="fonts/Poppins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Poppins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37" Type="http://schemas.openxmlformats.org/officeDocument/2006/relationships/font" Target="fonts/Merriweather-regular.fntdata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39" Type="http://schemas.openxmlformats.org/officeDocument/2006/relationships/font" Target="fonts/Merriweather-italic.fntdata"/><Relationship Id="rId16" Type="http://schemas.openxmlformats.org/officeDocument/2006/relationships/slide" Target="slides/slide11.xml"/><Relationship Id="rId38" Type="http://schemas.openxmlformats.org/officeDocument/2006/relationships/font" Target="fonts/Merriweather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4f84fce41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274f84fce41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74f84fce4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74f84fce4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4f84fce4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274f84fce4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74f84fce4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274f84fce4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4f84fce4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274f84fce4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4f84fce4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274f84fce4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74f84fce4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274f84fce4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74f84fce41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274f84fce41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74f84fce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274f84fce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4f84fce41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274f84fce41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4f84fce41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274f84fce41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4f84fce41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274f84fce41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4f84fce4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274f84fce4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74f84fce4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274f84fce4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4f84fce4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274f84fce4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kemangkres.id" TargetMode="External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kemangkres.id" TargetMode="External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kemangkres.id" TargetMode="External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6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6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6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810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indent="-3810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indent="-3810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indent="-3810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indent="-3810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indent="-3810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279743" y="1762563"/>
            <a:ext cx="25845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i="1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1556003" y="1887188"/>
            <a:ext cx="6032100" cy="22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279743" y="1762563"/>
            <a:ext cx="25845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i="1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Font typeface="Merriweather"/>
              <a:buNone/>
              <a:defRPr>
                <a:solidFill>
                  <a:srgbClr val="0C467B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9pPr>
          </a:lstStyle>
          <a:p/>
        </p:txBody>
      </p:sp>
      <p:sp>
        <p:nvSpPr>
          <p:cNvPr id="16" name="Google Shape;16;p7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●"/>
              <a:defRPr sz="2400">
                <a:solidFill>
                  <a:srgbClr val="181B29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○"/>
              <a:defRPr sz="2400">
                <a:solidFill>
                  <a:srgbClr val="181B29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■"/>
              <a:defRPr sz="2400">
                <a:solidFill>
                  <a:srgbClr val="181B29"/>
                </a:solidFill>
              </a:defRPr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●"/>
              <a:defRPr sz="2400">
                <a:solidFill>
                  <a:srgbClr val="181B29"/>
                </a:solidFill>
              </a:defRPr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○"/>
              <a:defRPr sz="2400">
                <a:solidFill>
                  <a:srgbClr val="181B29"/>
                </a:solidFill>
              </a:defRPr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■"/>
              <a:defRPr sz="2400">
                <a:solidFill>
                  <a:srgbClr val="181B29"/>
                </a:solidFill>
              </a:defRPr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●"/>
              <a:defRPr sz="2400">
                <a:solidFill>
                  <a:srgbClr val="181B29"/>
                </a:solidFill>
              </a:defRPr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○"/>
              <a:defRPr sz="2400">
                <a:solidFill>
                  <a:srgbClr val="181B29"/>
                </a:solidFill>
              </a:defRPr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■"/>
              <a:defRPr sz="2400">
                <a:solidFill>
                  <a:srgbClr val="181B29"/>
                </a:solidFill>
              </a:defRPr>
            </a:lvl9pPr>
          </a:lstStyle>
          <a:p/>
        </p:txBody>
      </p:sp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7"/>
          <p:cNvSpPr txBox="1"/>
          <p:nvPr/>
        </p:nvSpPr>
        <p:spPr>
          <a:xfrm>
            <a:off x="5902050" y="47100"/>
            <a:ext cx="2762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youtube.com/@kacamatadosen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1700" y="26325"/>
            <a:ext cx="1238852" cy="4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9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311700" y="5041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0"/>
          <p:cNvSpPr txBox="1"/>
          <p:nvPr/>
        </p:nvSpPr>
        <p:spPr>
          <a:xfrm>
            <a:off x="6965025" y="-34275"/>
            <a:ext cx="169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http://kemangkres.id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" name="Google Shape;3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00" y="82626"/>
            <a:ext cx="1001625" cy="3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type="title"/>
          </p:nvPr>
        </p:nvSpPr>
        <p:spPr>
          <a:xfrm>
            <a:off x="311700" y="5041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1"/>
          <p:cNvSpPr txBox="1"/>
          <p:nvPr/>
        </p:nvSpPr>
        <p:spPr>
          <a:xfrm>
            <a:off x="6965025" y="-34275"/>
            <a:ext cx="169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http://kemangkres.id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" name="Google Shape;4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00" y="82626"/>
            <a:ext cx="1001625" cy="3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2"/>
          <p:cNvSpPr txBox="1"/>
          <p:nvPr/>
        </p:nvSpPr>
        <p:spPr>
          <a:xfrm>
            <a:off x="6965025" y="-34275"/>
            <a:ext cx="169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http://kemangkres.id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7" name="Google Shape;4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00" y="82626"/>
            <a:ext cx="1001625" cy="3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D85C6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p1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4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" name="Google Shape;5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5041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Font typeface="Raleway"/>
              <a:buNone/>
              <a:defRPr b="1" i="0" sz="3000" u="none" cap="none" strike="noStrike">
                <a:solidFill>
                  <a:srgbClr val="0C467B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●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○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■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●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○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■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●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○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■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727950" y="388950"/>
            <a:ext cx="7688100" cy="211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>
                <a:latin typeface="Poppins"/>
                <a:ea typeface="Poppins"/>
                <a:cs typeface="Poppins"/>
                <a:sym typeface="Poppins"/>
              </a:rPr>
              <a:t>Java For Intermediate :</a:t>
            </a:r>
            <a:endParaRPr sz="348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79">
                <a:solidFill>
                  <a:srgbClr val="000000"/>
                </a:solidFill>
                <a:highlight>
                  <a:srgbClr val="F1C232"/>
                </a:highlight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lang="en" sz="1779">
                <a:solidFill>
                  <a:srgbClr val="000000"/>
                </a:solidFill>
                <a:highlight>
                  <a:srgbClr val="F1C232"/>
                </a:highlight>
                <a:latin typeface="Poppins"/>
                <a:ea typeface="Poppins"/>
                <a:cs typeface="Poppins"/>
                <a:sym typeface="Poppins"/>
              </a:rPr>
              <a:t>Mengenal Socket Menggunakan Bahasa Pemrograman Java</a:t>
            </a:r>
            <a:r>
              <a:rPr lang="en" sz="1779">
                <a:solidFill>
                  <a:srgbClr val="000000"/>
                </a:solidFill>
                <a:highlight>
                  <a:srgbClr val="F1C232"/>
                </a:highlight>
                <a:latin typeface="Poppins"/>
                <a:ea typeface="Poppins"/>
                <a:cs typeface="Poppins"/>
                <a:sym typeface="Poppins"/>
              </a:rPr>
              <a:t>)</a:t>
            </a:r>
            <a:endParaRPr sz="1779">
              <a:solidFill>
                <a:srgbClr val="000000"/>
              </a:solidFill>
              <a:highlight>
                <a:srgbClr val="F1C232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762000" y="2797625"/>
            <a:ext cx="4405500" cy="27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93C47D"/>
                </a:highlight>
                <a:latin typeface="Poppins"/>
                <a:ea typeface="Poppins"/>
                <a:cs typeface="Poppins"/>
                <a:sym typeface="Poppins"/>
              </a:rPr>
              <a:t>Universitas Gunadarma</a:t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Lembaga Pengembangan Komputer</a:t>
            </a:r>
            <a:endParaRPr b="0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 </a:t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Anugerah Cahaya Utama </a:t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16602"/>
            <a:ext cx="1458676" cy="5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3827150" y="3405200"/>
            <a:ext cx="320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57375" y="69400"/>
            <a:ext cx="1458674" cy="60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4f84fce41_1_36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</a:t>
            </a:r>
            <a:r>
              <a:rPr lang="en"/>
              <a:t>(Variable Modifiers)</a:t>
            </a:r>
            <a:endParaRPr/>
          </a:p>
        </p:txBody>
      </p:sp>
      <p:sp>
        <p:nvSpPr>
          <p:cNvPr id="159" name="Google Shape;159;g274f84fce41_1_36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0" name="Google Shape;160;g274f84fce41_1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274f84fce41_1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2625" y="1269001"/>
            <a:ext cx="3578746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74f84fce41_0_28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</a:t>
            </a:r>
            <a:r>
              <a:rPr lang="en"/>
              <a:t>(Penamaan Variabel)</a:t>
            </a:r>
            <a:endParaRPr/>
          </a:p>
        </p:txBody>
      </p:sp>
      <p:sp>
        <p:nvSpPr>
          <p:cNvPr id="167" name="Google Shape;167;g274f84fce41_0_28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8" name="Google Shape;168;g274f84fce41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274f84fce41_0_28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Sisi Server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TextArea = txt_isipesan_server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TextField = txt_pesan_server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Button = btn_sendto_server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Sisi Client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TextArea = txt_isipesan_client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TextField = txt_pesan_client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Button = btn_sendto_client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4f84fce41_0_35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</a:t>
            </a:r>
            <a:r>
              <a:rPr lang="en"/>
              <a:t>(Codingan Sisi Server)</a:t>
            </a:r>
            <a:endParaRPr/>
          </a:p>
        </p:txBody>
      </p:sp>
      <p:sp>
        <p:nvSpPr>
          <p:cNvPr id="175" name="Google Shape;175;g274f84fce41_0_35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6" name="Google Shape;176;g274f84fce41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274f84fce41_0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8425" y="1344904"/>
            <a:ext cx="5887139" cy="37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74f84fce41_0_42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</a:t>
            </a:r>
            <a:r>
              <a:rPr lang="en"/>
              <a:t>(Codingan Sisi Server)</a:t>
            </a:r>
            <a:endParaRPr/>
          </a:p>
        </p:txBody>
      </p:sp>
      <p:sp>
        <p:nvSpPr>
          <p:cNvPr id="183" name="Google Shape;183;g274f84fce41_0_42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4" name="Google Shape;184;g274f84fce41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274f84fce41_0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69001"/>
            <a:ext cx="8832301" cy="2780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74f84fce41_1_1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</a:t>
            </a:r>
            <a:r>
              <a:rPr lang="en"/>
              <a:t>(Codingan Button Sisi Server)</a:t>
            </a:r>
            <a:endParaRPr/>
          </a:p>
        </p:txBody>
      </p:sp>
      <p:sp>
        <p:nvSpPr>
          <p:cNvPr id="191" name="Google Shape;191;g274f84fce41_1_1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2" name="Google Shape;192;g274f84fce41_1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274f84fce41_1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23731"/>
            <a:ext cx="9143999" cy="2568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74f84fce41_1_8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</a:t>
            </a:r>
            <a:r>
              <a:rPr lang="en"/>
              <a:t>(Codingan Sisi Client)</a:t>
            </a:r>
            <a:endParaRPr/>
          </a:p>
        </p:txBody>
      </p:sp>
      <p:sp>
        <p:nvSpPr>
          <p:cNvPr id="199" name="Google Shape;199;g274f84fce41_1_8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0" name="Google Shape;200;g274f84fce41_1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274f84fce41_1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325" y="1272360"/>
            <a:ext cx="7585342" cy="38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74f84fce41_1_15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</a:t>
            </a:r>
            <a:r>
              <a:rPr lang="en"/>
              <a:t>(Codingan Sisi Client)</a:t>
            </a:r>
            <a:endParaRPr/>
          </a:p>
        </p:txBody>
      </p:sp>
      <p:sp>
        <p:nvSpPr>
          <p:cNvPr id="207" name="Google Shape;207;g274f84fce41_1_15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8" name="Google Shape;208;g274f84fce41_1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274f84fce41_1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02002"/>
            <a:ext cx="9144000" cy="2185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74f84fce41_1_22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</a:t>
            </a:r>
            <a:r>
              <a:rPr lang="en"/>
              <a:t>(Codingan Button Sisi Client)</a:t>
            </a:r>
            <a:endParaRPr/>
          </a:p>
        </p:txBody>
      </p:sp>
      <p:sp>
        <p:nvSpPr>
          <p:cNvPr id="215" name="Google Shape;215;g274f84fce41_1_22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6" name="Google Shape;216;g274f84fce41_1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274f84fce41_1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1693256"/>
            <a:ext cx="8991600" cy="262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74f84fce41_0_0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(Screenshot)</a:t>
            </a:r>
            <a:endParaRPr/>
          </a:p>
        </p:txBody>
      </p:sp>
      <p:sp>
        <p:nvSpPr>
          <p:cNvPr id="223" name="Google Shape;223;g274f84fce41_0_0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Char char="-"/>
            </a:pPr>
            <a:r>
              <a:rPr lang="en" sz="3500"/>
              <a:t>Codingan</a:t>
            </a:r>
            <a:endParaRPr sz="3500"/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Char char="-"/>
            </a:pPr>
            <a:r>
              <a:rPr lang="en" sz="3500"/>
              <a:t>Output</a:t>
            </a:r>
            <a:endParaRPr sz="3500"/>
          </a:p>
        </p:txBody>
      </p:sp>
      <p:sp>
        <p:nvSpPr>
          <p:cNvPr id="224" name="Google Shape;224;g274f84fce41_0_0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5" name="Google Shape;225;g274f84fce4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rgbClr val="2775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"/>
          <p:cNvSpPr txBox="1"/>
          <p:nvPr>
            <p:ph idx="4294967295" type="title"/>
          </p:nvPr>
        </p:nvSpPr>
        <p:spPr>
          <a:xfrm>
            <a:off x="3279425" y="1515425"/>
            <a:ext cx="32433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ts val="10547"/>
              <a:buNone/>
            </a:pPr>
            <a:r>
              <a:rPr lang="en">
                <a:solidFill>
                  <a:srgbClr val="F6B26B"/>
                </a:solidFill>
              </a:rPr>
              <a:t>Thank You</a:t>
            </a:r>
            <a:endParaRPr i="1" sz="1600">
              <a:solidFill>
                <a:srgbClr val="F6B26B"/>
              </a:solidFill>
            </a:endParaRPr>
          </a:p>
        </p:txBody>
      </p:sp>
      <p:pic>
        <p:nvPicPr>
          <p:cNvPr id="232" name="Google Shape;232;p4"/>
          <p:cNvPicPr preferRelativeResize="0"/>
          <p:nvPr/>
        </p:nvPicPr>
        <p:blipFill rotWithShape="1">
          <a:blip r:embed="rId3">
            <a:alphaModFix/>
          </a:blip>
          <a:srcRect b="1464" l="0" r="0" t="1465"/>
          <a:stretch/>
        </p:blipFill>
        <p:spPr>
          <a:xfrm>
            <a:off x="1106525" y="136302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33" name="Google Shape;233;p4"/>
          <p:cNvSpPr txBox="1"/>
          <p:nvPr>
            <p:ph idx="4294967295" type="title"/>
          </p:nvPr>
        </p:nvSpPr>
        <p:spPr>
          <a:xfrm>
            <a:off x="841325" y="3124000"/>
            <a:ext cx="2318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5185"/>
              <a:buNone/>
            </a:pPr>
            <a:r>
              <a:rPr lang="en" sz="1800">
                <a:solidFill>
                  <a:schemeClr val="dk1"/>
                </a:solidFill>
              </a:rPr>
              <a:t>Anugerah Cahaya Utama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34" name="Google Shape;234;p4"/>
          <p:cNvSpPr txBox="1"/>
          <p:nvPr>
            <p:ph idx="4294967295" type="title"/>
          </p:nvPr>
        </p:nvSpPr>
        <p:spPr>
          <a:xfrm>
            <a:off x="3279425" y="1895825"/>
            <a:ext cx="39366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6666"/>
              <a:buNone/>
            </a:pPr>
            <a:r>
              <a:rPr lang="en" sz="1800">
                <a:solidFill>
                  <a:schemeClr val="lt1"/>
                </a:solidFill>
              </a:rPr>
              <a:t>https://vm.lepkom.gunadarma.ac.id/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35" name="Google Shape;235;p4"/>
          <p:cNvSpPr txBox="1"/>
          <p:nvPr>
            <p:ph idx="4294967295" type="title"/>
          </p:nvPr>
        </p:nvSpPr>
        <p:spPr>
          <a:xfrm>
            <a:off x="2980350" y="2282400"/>
            <a:ext cx="31833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>
                <a:solidFill>
                  <a:schemeClr val="dk2"/>
                </a:solidFill>
              </a:rPr>
              <a:t> cahayoyo@gmail.com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6" name="Google Shape;236;p4"/>
          <p:cNvSpPr txBox="1"/>
          <p:nvPr/>
        </p:nvSpPr>
        <p:spPr>
          <a:xfrm>
            <a:off x="3296950" y="2771550"/>
            <a:ext cx="42738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11BB8"/>
                </a:solidFill>
                <a:latin typeface="Raleway"/>
                <a:ea typeface="Raleway"/>
                <a:cs typeface="Raleway"/>
                <a:sym typeface="Raleway"/>
              </a:rPr>
              <a:t>Pert</a:t>
            </a:r>
            <a:r>
              <a:rPr b="1" lang="en">
                <a:solidFill>
                  <a:srgbClr val="611BB8"/>
                </a:solidFill>
                <a:latin typeface="Raleway"/>
                <a:ea typeface="Raleway"/>
                <a:cs typeface="Raleway"/>
                <a:sym typeface="Raleway"/>
              </a:rPr>
              <a:t>8</a:t>
            </a:r>
            <a:r>
              <a:rPr b="1" i="0" lang="en" sz="1400" u="none" cap="none" strike="noStrike">
                <a:solidFill>
                  <a:srgbClr val="611BB8"/>
                </a:solidFill>
                <a:latin typeface="Raleway"/>
                <a:ea typeface="Raleway"/>
                <a:cs typeface="Raleway"/>
                <a:sym typeface="Raleway"/>
              </a:rPr>
              <a:t>_Act1_Anugerah Cahaya Utama_10120171</a:t>
            </a:r>
            <a:endParaRPr b="1" i="0" sz="1400" u="none" cap="none" strike="noStrike">
              <a:solidFill>
                <a:srgbClr val="611BB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7" name="Google Shape;237;p4"/>
          <p:cNvSpPr txBox="1"/>
          <p:nvPr/>
        </p:nvSpPr>
        <p:spPr>
          <a:xfrm>
            <a:off x="1087175" y="3570625"/>
            <a:ext cx="1827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F1221006</a:t>
            </a:r>
            <a:endParaRPr b="1" i="0" sz="12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591"/>
              <a:buFont typeface="Playfair Display"/>
              <a:buNone/>
            </a:pPr>
            <a:r>
              <a:rPr lang="en" sz="3600"/>
              <a:t>Materi Presentasi </a:t>
            </a:r>
            <a:endParaRPr sz="3600"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●"/>
            </a:pPr>
            <a:r>
              <a:rPr lang="en">
                <a:solidFill>
                  <a:srgbClr val="000000"/>
                </a:solidFill>
              </a:rPr>
              <a:t>Socket</a:t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Panduan Activity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4f84fce41_1_44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Socket</a:t>
            </a:r>
            <a:endParaRPr/>
          </a:p>
        </p:txBody>
      </p:sp>
      <p:sp>
        <p:nvSpPr>
          <p:cNvPr id="103" name="Google Shape;103;g274f84fce41_1_44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adalah titik akhir dari koneksi dua arah antara dua program yang berjalan di jaringan. </a:t>
            </a:r>
            <a:endParaRPr/>
          </a:p>
        </p:txBody>
      </p:sp>
      <p:sp>
        <p:nvSpPr>
          <p:cNvPr id="104" name="Google Shape;104;g274f84fce41_1_44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5" name="Google Shape;105;g274f84fce41_1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4f84fce41_1_52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Socket</a:t>
            </a:r>
            <a:endParaRPr/>
          </a:p>
        </p:txBody>
      </p:sp>
      <p:sp>
        <p:nvSpPr>
          <p:cNvPr id="111" name="Google Shape;111;g274f84fce41_1_52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Socket TCP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Socket UDP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74f84fce41_1_52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g274f84fce41_1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4f84fce41_1_61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Socket</a:t>
            </a:r>
            <a:endParaRPr/>
          </a:p>
        </p:txBody>
      </p:sp>
      <p:sp>
        <p:nvSpPr>
          <p:cNvPr id="119" name="Google Shape;119;g274f84fce41_1_61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Socket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ServerSocket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SocketAdress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74f84fce41_1_61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1" name="Google Shape;121;g274f84fce41_1_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4f84fce41_0_7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(Output)</a:t>
            </a:r>
            <a:endParaRPr/>
          </a:p>
        </p:txBody>
      </p:sp>
      <p:sp>
        <p:nvSpPr>
          <p:cNvPr id="127" name="Google Shape;127;g274f84fce41_0_7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8" name="Google Shape;128;g274f84fce41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274f84fce41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25" y="1388401"/>
            <a:ext cx="8995150" cy="32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(Struktur Project)</a:t>
            </a:r>
            <a:endParaRPr/>
          </a:p>
        </p:txBody>
      </p:sp>
      <p:sp>
        <p:nvSpPr>
          <p:cNvPr id="135" name="Google Shape;135;p3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6" name="Google Shape;13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7725" y="1344896"/>
            <a:ext cx="5888551" cy="37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4f84fce41_0_14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(Design Sisi Server)</a:t>
            </a:r>
            <a:endParaRPr/>
          </a:p>
        </p:txBody>
      </p:sp>
      <p:sp>
        <p:nvSpPr>
          <p:cNvPr id="143" name="Google Shape;143;g274f84fce41_0_14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4" name="Google Shape;144;g274f84fce41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274f84fce41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7888" y="1203753"/>
            <a:ext cx="5628214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4f84fce41_0_21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(Design Sisi Client)</a:t>
            </a:r>
            <a:endParaRPr/>
          </a:p>
        </p:txBody>
      </p:sp>
      <p:sp>
        <p:nvSpPr>
          <p:cNvPr id="151" name="Google Shape;151;g274f84fce41_0_21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2" name="Google Shape;152;g274f84fce41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274f84fce41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2700" y="1203754"/>
            <a:ext cx="5838580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