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aleway"/>
      <p:regular r:id="rId9"/>
      <p:bold r:id="rId10"/>
      <p:italic r:id="rId11"/>
      <p:boldItalic r:id="rId12"/>
    </p:embeddedFont>
    <p:embeddedFont>
      <p:font typeface="Poppins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  <p:embeddedFont>
      <p:font typeface="Merriweather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5" roundtripDataSignature="AMtx7mhpsTY3rcIOb4y1h7EqG5KDwPYy8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22" Type="http://schemas.openxmlformats.org/officeDocument/2006/relationships/font" Target="fonts/Merriweather-bold.fntdata"/><Relationship Id="rId21" Type="http://schemas.openxmlformats.org/officeDocument/2006/relationships/font" Target="fonts/Merriweather-regular.fntdata"/><Relationship Id="rId24" Type="http://schemas.openxmlformats.org/officeDocument/2006/relationships/font" Target="fonts/Merriweather-boldItalic.fntdata"/><Relationship Id="rId23" Type="http://schemas.openxmlformats.org/officeDocument/2006/relationships/font" Target="fonts/Merriweather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regular.fntdata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font" Target="fonts/Raleway-italic.fntdata"/><Relationship Id="rId10" Type="http://schemas.openxmlformats.org/officeDocument/2006/relationships/font" Target="fonts/Raleway-bold.fntdata"/><Relationship Id="rId13" Type="http://schemas.openxmlformats.org/officeDocument/2006/relationships/font" Target="fonts/Poppins-regular.fntdata"/><Relationship Id="rId12" Type="http://schemas.openxmlformats.org/officeDocument/2006/relationships/font" Target="fonts/Raleway-boldItalic.fntdata"/><Relationship Id="rId15" Type="http://schemas.openxmlformats.org/officeDocument/2006/relationships/font" Target="fonts/Poppins-italic.fntdata"/><Relationship Id="rId14" Type="http://schemas.openxmlformats.org/officeDocument/2006/relationships/font" Target="fonts/Poppins-bold.fntdata"/><Relationship Id="rId17" Type="http://schemas.openxmlformats.org/officeDocument/2006/relationships/font" Target="fonts/Lato-regular.fntdata"/><Relationship Id="rId16" Type="http://schemas.openxmlformats.org/officeDocument/2006/relationships/font" Target="fonts/Poppins-boldItalic.fntdata"/><Relationship Id="rId19" Type="http://schemas.openxmlformats.org/officeDocument/2006/relationships/font" Target="fonts/Lato-italic.fntdata"/><Relationship Id="rId18" Type="http://schemas.openxmlformats.org/officeDocument/2006/relationships/font" Target="fonts/La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kemangkres.id" TargetMode="External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kemangkres.id" TargetMode="External"/><Relationship Id="rId3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kemangkres.id" TargetMode="External"/><Relationship Id="rId3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6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6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6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810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810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2pPr>
            <a:lvl3pPr indent="-3810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3pPr>
            <a:lvl4pPr indent="-3810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4pPr>
            <a:lvl5pPr indent="-3810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5pPr>
            <a:lvl6pPr indent="-3810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6pPr>
            <a:lvl7pPr indent="-3810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279743" y="1762563"/>
            <a:ext cx="25845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i="1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" type="body"/>
          </p:nvPr>
        </p:nvSpPr>
        <p:spPr>
          <a:xfrm>
            <a:off x="1556003" y="1887188"/>
            <a:ext cx="6032100" cy="22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2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8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3279743" y="1762563"/>
            <a:ext cx="25845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i="1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9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19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7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Font typeface="Merriweather"/>
              <a:buNone/>
              <a:defRPr>
                <a:solidFill>
                  <a:srgbClr val="0C467B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None/>
              <a:defRPr>
                <a:solidFill>
                  <a:srgbClr val="0C467B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None/>
              <a:defRPr>
                <a:solidFill>
                  <a:srgbClr val="0C467B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None/>
              <a:defRPr>
                <a:solidFill>
                  <a:srgbClr val="0C467B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None/>
              <a:defRPr>
                <a:solidFill>
                  <a:srgbClr val="0C467B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None/>
              <a:defRPr>
                <a:solidFill>
                  <a:srgbClr val="0C467B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None/>
              <a:defRPr>
                <a:solidFill>
                  <a:srgbClr val="0C467B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None/>
              <a:defRPr>
                <a:solidFill>
                  <a:srgbClr val="0C467B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None/>
              <a:defRPr>
                <a:solidFill>
                  <a:srgbClr val="0C467B"/>
                </a:solidFill>
              </a:defRPr>
            </a:lvl9pPr>
          </a:lstStyle>
          <a:p/>
        </p:txBody>
      </p:sp>
      <p:sp>
        <p:nvSpPr>
          <p:cNvPr id="16" name="Google Shape;16;p7"/>
          <p:cNvSpPr txBox="1"/>
          <p:nvPr>
            <p:ph idx="1" type="body"/>
          </p:nvPr>
        </p:nvSpPr>
        <p:spPr>
          <a:xfrm>
            <a:off x="311700" y="12723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●"/>
              <a:defRPr sz="2400">
                <a:solidFill>
                  <a:srgbClr val="181B29"/>
                </a:solidFill>
              </a:defRPr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○"/>
              <a:defRPr sz="2400">
                <a:solidFill>
                  <a:srgbClr val="181B29"/>
                </a:solidFill>
              </a:defRPr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■"/>
              <a:defRPr sz="2400">
                <a:solidFill>
                  <a:srgbClr val="181B29"/>
                </a:solidFill>
              </a:defRPr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●"/>
              <a:defRPr sz="2400">
                <a:solidFill>
                  <a:srgbClr val="181B29"/>
                </a:solidFill>
              </a:defRPr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○"/>
              <a:defRPr sz="2400">
                <a:solidFill>
                  <a:srgbClr val="181B29"/>
                </a:solidFill>
              </a:defRPr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■"/>
              <a:defRPr sz="2400">
                <a:solidFill>
                  <a:srgbClr val="181B29"/>
                </a:solidFill>
              </a:defRPr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●"/>
              <a:defRPr sz="2400">
                <a:solidFill>
                  <a:srgbClr val="181B29"/>
                </a:solidFill>
              </a:defRPr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○"/>
              <a:defRPr sz="2400">
                <a:solidFill>
                  <a:srgbClr val="181B29"/>
                </a:solidFill>
              </a:defRPr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■"/>
              <a:defRPr sz="2400">
                <a:solidFill>
                  <a:srgbClr val="181B29"/>
                </a:solidFill>
              </a:defRPr>
            </a:lvl9pPr>
          </a:lstStyle>
          <a:p/>
        </p:txBody>
      </p:sp>
      <p:sp>
        <p:nvSpPr>
          <p:cNvPr id="17" name="Google Shape;17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" name="Google Shape;1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7"/>
          <p:cNvSpPr txBox="1"/>
          <p:nvPr/>
        </p:nvSpPr>
        <p:spPr>
          <a:xfrm>
            <a:off x="5902050" y="47100"/>
            <a:ext cx="2762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@evanswinanda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youtube.com/@kacamatadosen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1700" y="26325"/>
            <a:ext cx="1238852" cy="43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9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" name="Google Shape;26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/>
          <p:nvPr>
            <p:ph type="title"/>
          </p:nvPr>
        </p:nvSpPr>
        <p:spPr>
          <a:xfrm>
            <a:off x="311700" y="5041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1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0"/>
          <p:cNvSpPr txBox="1"/>
          <p:nvPr/>
        </p:nvSpPr>
        <p:spPr>
          <a:xfrm>
            <a:off x="6965025" y="-34275"/>
            <a:ext cx="1699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sng" cap="none" strike="noStrike">
                <a:solidFill>
                  <a:srgbClr val="1C3678"/>
                </a:solid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http://kemangkres.id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@evanswinanda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4" name="Google Shape;3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400" y="82626"/>
            <a:ext cx="1001625" cy="32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/>
          <p:nvPr>
            <p:ph type="title"/>
          </p:nvPr>
        </p:nvSpPr>
        <p:spPr>
          <a:xfrm>
            <a:off x="311700" y="5041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1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1"/>
          <p:cNvSpPr txBox="1"/>
          <p:nvPr/>
        </p:nvSpPr>
        <p:spPr>
          <a:xfrm>
            <a:off x="6965025" y="-34275"/>
            <a:ext cx="1699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sng" cap="none" strike="noStrike">
                <a:solidFill>
                  <a:srgbClr val="1C3678"/>
                </a:solid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http://kemangkres.id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@evanswinanda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0" name="Google Shape;4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400" y="82626"/>
            <a:ext cx="1001625" cy="32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" name="Google Shape;43;p1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" name="Google Shape;45;p1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2"/>
          <p:cNvSpPr txBox="1"/>
          <p:nvPr/>
        </p:nvSpPr>
        <p:spPr>
          <a:xfrm>
            <a:off x="6965025" y="-34275"/>
            <a:ext cx="1699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sng" cap="none" strike="noStrike">
                <a:solidFill>
                  <a:srgbClr val="1C3678"/>
                </a:solid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http://kemangkres.id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@evanswinanda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7" name="Google Shape;4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400" y="82626"/>
            <a:ext cx="1001625" cy="32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D85C6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Google Shape;50;p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Google Shape;53;p14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p14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6" name="Google Shape;56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311700" y="5041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Font typeface="Raleway"/>
              <a:buNone/>
              <a:defRPr b="1" i="0" sz="3000" u="none" cap="none" strike="noStrike">
                <a:solidFill>
                  <a:srgbClr val="0C467B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311700" y="12723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●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○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810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■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810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●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810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○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810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■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810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●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810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○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810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■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/>
          <p:nvPr>
            <p:ph type="ctrTitle"/>
          </p:nvPr>
        </p:nvSpPr>
        <p:spPr>
          <a:xfrm>
            <a:off x="727950" y="388950"/>
            <a:ext cx="7688100" cy="211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80">
                <a:latin typeface="Poppins"/>
                <a:ea typeface="Poppins"/>
                <a:cs typeface="Poppins"/>
                <a:sym typeface="Poppins"/>
              </a:rPr>
              <a:t>Visual Basic .NET For Intermediate :</a:t>
            </a:r>
            <a:endParaRPr sz="328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80">
                <a:solidFill>
                  <a:srgbClr val="000000"/>
                </a:solidFill>
                <a:highlight>
                  <a:srgbClr val="F1C232"/>
                </a:highlight>
                <a:latin typeface="Poppins"/>
                <a:ea typeface="Poppins"/>
                <a:cs typeface="Poppins"/>
                <a:sym typeface="Poppins"/>
              </a:rPr>
              <a:t>(Kisi - Kisi Ujian)</a:t>
            </a:r>
            <a:endParaRPr sz="3480">
              <a:solidFill>
                <a:srgbClr val="000000"/>
              </a:solidFill>
              <a:highlight>
                <a:srgbClr val="F1C232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762000" y="2797625"/>
            <a:ext cx="4405500" cy="27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highlight>
                  <a:srgbClr val="93C47D"/>
                </a:highlight>
                <a:latin typeface="Poppins"/>
                <a:ea typeface="Poppins"/>
                <a:cs typeface="Poppins"/>
                <a:sym typeface="Poppins"/>
              </a:rPr>
              <a:t>Universitas Gunadarma</a:t>
            </a:r>
            <a:endParaRPr b="0" i="0" sz="18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Poppins"/>
                <a:ea typeface="Poppins"/>
                <a:cs typeface="Poppins"/>
                <a:sym typeface="Poppins"/>
              </a:rPr>
              <a:t>Lembaga Pengembangan Komputer</a:t>
            </a:r>
            <a:endParaRPr b="0" i="0" sz="1800" u="none" cap="none" strike="noStrike">
              <a:solidFill>
                <a:srgbClr val="000000"/>
              </a:solidFill>
              <a:highlight>
                <a:srgbClr val="FFD966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Poppins"/>
                <a:ea typeface="Poppins"/>
                <a:cs typeface="Poppins"/>
                <a:sym typeface="Poppins"/>
              </a:rPr>
              <a:t> </a:t>
            </a:r>
            <a:endParaRPr b="1" i="0" sz="1800" u="none" cap="none" strike="noStrike">
              <a:solidFill>
                <a:srgbClr val="000000"/>
              </a:solidFill>
              <a:highlight>
                <a:srgbClr val="FFD966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Char char="●"/>
            </a:pPr>
            <a:r>
              <a:rPr b="1" i="0" lang="en" sz="18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Poppins"/>
                <a:ea typeface="Poppins"/>
                <a:cs typeface="Poppins"/>
                <a:sym typeface="Poppins"/>
              </a:rPr>
              <a:t>Anugerah Cahaya Utama </a:t>
            </a:r>
            <a:endParaRPr b="1" i="0" sz="1800" u="none" cap="none" strike="noStrike">
              <a:solidFill>
                <a:srgbClr val="000000"/>
              </a:solidFill>
              <a:highlight>
                <a:srgbClr val="FFD966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highlight>
                <a:srgbClr val="FFD966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7" name="Google Shape;8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16602"/>
            <a:ext cx="1458676" cy="5123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"/>
          <p:cNvSpPr txBox="1"/>
          <p:nvPr/>
        </p:nvSpPr>
        <p:spPr>
          <a:xfrm>
            <a:off x="3827150" y="3405200"/>
            <a:ext cx="320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highlight>
                <a:srgbClr val="FFD966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9" name="Google Shape;8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57375" y="69400"/>
            <a:ext cx="1458674" cy="60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2591"/>
              <a:buFont typeface="Playfair Display"/>
              <a:buNone/>
            </a:pPr>
            <a:r>
              <a:rPr lang="en" sz="3600"/>
              <a:t>Kisi - Kisi Ujian</a:t>
            </a:r>
            <a:endParaRPr sz="3600"/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311700" y="12723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25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Char char="●"/>
            </a:pPr>
            <a:r>
              <a:rPr lang="en" sz="3100">
                <a:solidFill>
                  <a:srgbClr val="000000"/>
                </a:solidFill>
              </a:rPr>
              <a:t>CRUD (Pertemuan 4)</a:t>
            </a:r>
            <a:endParaRPr sz="3100">
              <a:solidFill>
                <a:srgbClr val="000000"/>
              </a:solidFill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97" name="Google Shape;9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rgbClr val="2775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4"/>
          <p:cNvSpPr txBox="1"/>
          <p:nvPr>
            <p:ph idx="4294967295" type="title"/>
          </p:nvPr>
        </p:nvSpPr>
        <p:spPr>
          <a:xfrm>
            <a:off x="3279425" y="1515425"/>
            <a:ext cx="32433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ts val="10547"/>
              <a:buNone/>
            </a:pPr>
            <a:r>
              <a:rPr lang="en">
                <a:solidFill>
                  <a:srgbClr val="F6B26B"/>
                </a:solidFill>
              </a:rPr>
              <a:t>Thank You</a:t>
            </a:r>
            <a:endParaRPr i="1" sz="1600">
              <a:solidFill>
                <a:srgbClr val="F6B26B"/>
              </a:solidFill>
            </a:endParaRPr>
          </a:p>
        </p:txBody>
      </p:sp>
      <p:pic>
        <p:nvPicPr>
          <p:cNvPr id="104" name="Google Shape;104;p4"/>
          <p:cNvPicPr preferRelativeResize="0"/>
          <p:nvPr/>
        </p:nvPicPr>
        <p:blipFill rotWithShape="1">
          <a:blip r:embed="rId3">
            <a:alphaModFix/>
          </a:blip>
          <a:srcRect b="1464" l="0" r="0" t="1465"/>
          <a:stretch/>
        </p:blipFill>
        <p:spPr>
          <a:xfrm>
            <a:off x="1106525" y="1363020"/>
            <a:ext cx="1644300" cy="164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05" name="Google Shape;105;p4"/>
          <p:cNvSpPr txBox="1"/>
          <p:nvPr>
            <p:ph idx="4294967295" type="title"/>
          </p:nvPr>
        </p:nvSpPr>
        <p:spPr>
          <a:xfrm>
            <a:off x="841325" y="3124000"/>
            <a:ext cx="23187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5185"/>
              <a:buNone/>
            </a:pPr>
            <a:r>
              <a:rPr lang="en" sz="1800">
                <a:solidFill>
                  <a:schemeClr val="dk1"/>
                </a:solidFill>
              </a:rPr>
              <a:t>Anugerah Cahaya Utama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06" name="Google Shape;106;p4"/>
          <p:cNvSpPr txBox="1"/>
          <p:nvPr>
            <p:ph idx="4294967295" type="title"/>
          </p:nvPr>
        </p:nvSpPr>
        <p:spPr>
          <a:xfrm>
            <a:off x="3279425" y="1895825"/>
            <a:ext cx="39366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66666"/>
              <a:buNone/>
            </a:pPr>
            <a:r>
              <a:rPr lang="en" sz="1800">
                <a:solidFill>
                  <a:schemeClr val="lt1"/>
                </a:solidFill>
              </a:rPr>
              <a:t>https://vm.lepkom.gunadarma.ac.id/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07" name="Google Shape;107;p4"/>
          <p:cNvSpPr txBox="1"/>
          <p:nvPr>
            <p:ph idx="4294967295" type="title"/>
          </p:nvPr>
        </p:nvSpPr>
        <p:spPr>
          <a:xfrm>
            <a:off x="2980350" y="2282400"/>
            <a:ext cx="31833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800">
                <a:solidFill>
                  <a:schemeClr val="dk2"/>
                </a:solidFill>
              </a:rPr>
              <a:t> cahayoyo@gmail.com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8" name="Google Shape;108;p4"/>
          <p:cNvSpPr txBox="1"/>
          <p:nvPr/>
        </p:nvSpPr>
        <p:spPr>
          <a:xfrm>
            <a:off x="3296950" y="2771550"/>
            <a:ext cx="42738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611BB8"/>
                </a:solidFill>
                <a:latin typeface="Raleway"/>
                <a:ea typeface="Raleway"/>
                <a:cs typeface="Raleway"/>
                <a:sym typeface="Raleway"/>
              </a:rPr>
              <a:t>github.com/cahayoyo</a:t>
            </a:r>
            <a:endParaRPr b="1" i="0" sz="1400" u="none" cap="none" strike="noStrike">
              <a:solidFill>
                <a:srgbClr val="611BB8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