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hR9nkXlkAF9Cy2eyjkmcWHjwF/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AD7E31-1498-4EC2-8B09-1B727EA090AF}">
  <a:tblStyle styleId="{C8AD7E31-1498-4EC2-8B09-1B727EA090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Poppins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5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4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fc07bfed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cfc07bfe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c07bfe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cfc07bfe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f76ee7f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6f76ee7f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f76ee7f8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6f76ee7f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f76ee7f8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6f76ee7f8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f76ee7f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6f76ee7f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fc07bfe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cfc07bfe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kemangkres.id" TargetMode="External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6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1556003" y="1887188"/>
            <a:ext cx="6032100" cy="22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279743" y="1762563"/>
            <a:ext cx="2584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i="1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Merriweather"/>
              <a:buNone/>
              <a:defRPr>
                <a:solidFill>
                  <a:srgbClr val="0C467B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None/>
              <a:defRPr>
                <a:solidFill>
                  <a:srgbClr val="0C467B"/>
                </a:solidFill>
              </a:defRPr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●"/>
              <a:defRPr sz="2400">
                <a:solidFill>
                  <a:srgbClr val="181B29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○"/>
              <a:defRPr sz="2400">
                <a:solidFill>
                  <a:srgbClr val="181B29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1B29"/>
              </a:buClr>
              <a:buSzPts val="2400"/>
              <a:buChar char="■"/>
              <a:defRPr sz="2400">
                <a:solidFill>
                  <a:srgbClr val="181B29"/>
                </a:solidFill>
              </a:defRPr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5902050" y="47100"/>
            <a:ext cx="2762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youtube.com/@kacamatadosen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1700" y="26325"/>
            <a:ext cx="1238852" cy="4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" name="Google Shape;3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1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" name="Google Shape;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2"/>
          <p:cNvSpPr txBox="1"/>
          <p:nvPr/>
        </p:nvSpPr>
        <p:spPr>
          <a:xfrm>
            <a:off x="6965025" y="-34275"/>
            <a:ext cx="16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1C3678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http://kemangkres.id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@evanswinanda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" name="Google Shape;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82626"/>
            <a:ext cx="1001625" cy="3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D85C6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1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5041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67B"/>
              </a:buClr>
              <a:buSzPts val="3000"/>
              <a:buFont typeface="Raleway"/>
              <a:buNone/>
              <a:defRPr b="1" i="0" sz="3000" u="none" cap="none" strike="noStrike">
                <a:solidFill>
                  <a:srgbClr val="0C467B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●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○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Char char="■"/>
              <a:defRPr b="0" i="0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727950" y="388950"/>
            <a:ext cx="76881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Visual Basic .NET For Intermediate</a:t>
            </a:r>
            <a:r>
              <a:rPr lang="en" sz="3280">
                <a:latin typeface="Poppins"/>
                <a:ea typeface="Poppins"/>
                <a:cs typeface="Poppins"/>
                <a:sym typeface="Poppins"/>
              </a:rPr>
              <a:t> :</a:t>
            </a:r>
            <a:endParaRPr sz="328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(</a:t>
            </a:r>
            <a:r>
              <a:rPr lang="en" sz="32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Pemrograman Berorientasi Objek Pada Visual Basic.Net</a:t>
            </a:r>
            <a:r>
              <a:rPr lang="en" sz="3280">
                <a:solidFill>
                  <a:srgbClr val="000000"/>
                </a:solidFill>
                <a:highlight>
                  <a:srgbClr val="F1C232"/>
                </a:highlight>
                <a:latin typeface="Poppins"/>
                <a:ea typeface="Poppins"/>
                <a:cs typeface="Poppins"/>
                <a:sym typeface="Poppins"/>
              </a:rPr>
              <a:t>)</a:t>
            </a:r>
            <a:endParaRPr sz="3280">
              <a:solidFill>
                <a:srgbClr val="000000"/>
              </a:solidFill>
              <a:highlight>
                <a:srgbClr val="F1C23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762000" y="2797625"/>
            <a:ext cx="4405500" cy="2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93C47D"/>
                </a:highlight>
                <a:latin typeface="Poppins"/>
                <a:ea typeface="Poppins"/>
                <a:cs typeface="Poppins"/>
                <a:sym typeface="Poppins"/>
              </a:rPr>
              <a:t>Universitas Gunadarma</a:t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Lembaga Pengembangan Komputer</a:t>
            </a:r>
            <a:endParaRPr b="0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oppins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Poppins"/>
                <a:ea typeface="Poppins"/>
                <a:cs typeface="Poppins"/>
                <a:sym typeface="Poppins"/>
              </a:rPr>
              <a:t>Anugerah Cahaya Utama </a:t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602"/>
            <a:ext cx="1458676" cy="5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827150" y="3405200"/>
            <a:ext cx="32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highlight>
                <a:srgbClr val="FFD96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7375" y="69400"/>
            <a:ext cx="1458674" cy="6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fc07bfed0_0_41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Panduan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9" name="Google Shape;159;g2cfc07bfed0_0_41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g2cfc07bfed0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g2cfc07bfed0_0_41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{C8AD7E31-1498-4EC2-8B09-1B727EA090AF}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DALAM BAHASA PEMROGRAMAN BERORIENTASI OBJEK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DALAM BAHASA DI DUNIA NYATA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Class : Mobil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Kelas Barang : Mobil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Object : Innova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Jenis dari kelas barang : Innova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Property : Putih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Warna : Putih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Method : MenyalakanMesin()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lt1"/>
                          </a:highlight>
                        </a:rPr>
                        <a:t>Method : MenyalakanMesin()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rgbClr val="2775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 txBox="1"/>
          <p:nvPr>
            <p:ph idx="4294967295" type="title"/>
          </p:nvPr>
        </p:nvSpPr>
        <p:spPr>
          <a:xfrm>
            <a:off x="3279425" y="1515425"/>
            <a:ext cx="32433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ct val="390624"/>
              <a:buNone/>
            </a:pPr>
            <a:r>
              <a:rPr lang="en">
                <a:solidFill>
                  <a:srgbClr val="F6B26B"/>
                </a:solidFill>
              </a:rPr>
              <a:t>Thank You</a:t>
            </a:r>
            <a:endParaRPr i="1" sz="1600">
              <a:solidFill>
                <a:srgbClr val="F6B26B"/>
              </a:solidFill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1464" l="0" r="0" t="1465"/>
          <a:stretch/>
        </p:blipFill>
        <p:spPr>
          <a:xfrm>
            <a:off x="1106525" y="1363020"/>
            <a:ext cx="16443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9" name="Google Shape;169;p4"/>
          <p:cNvSpPr txBox="1"/>
          <p:nvPr>
            <p:ph idx="4294967295" type="title"/>
          </p:nvPr>
        </p:nvSpPr>
        <p:spPr>
          <a:xfrm>
            <a:off x="841325" y="3124000"/>
            <a:ext cx="2318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5185"/>
              <a:buNone/>
            </a:pPr>
            <a:r>
              <a:rPr lang="en" sz="1800">
                <a:solidFill>
                  <a:schemeClr val="dk1"/>
                </a:solidFill>
              </a:rPr>
              <a:t>Anugerah Cahaya Utama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0" name="Google Shape;170;p4"/>
          <p:cNvSpPr txBox="1"/>
          <p:nvPr>
            <p:ph idx="4294967295" type="title"/>
          </p:nvPr>
        </p:nvSpPr>
        <p:spPr>
          <a:xfrm>
            <a:off x="3279425" y="1895825"/>
            <a:ext cx="39366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1800">
                <a:solidFill>
                  <a:schemeClr val="lt1"/>
                </a:solidFill>
              </a:rPr>
              <a:t>https://vm.lepkom.gunadarma.ac.id/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71" name="Google Shape;171;p4"/>
          <p:cNvSpPr txBox="1"/>
          <p:nvPr>
            <p:ph idx="4294967295" type="title"/>
          </p:nvPr>
        </p:nvSpPr>
        <p:spPr>
          <a:xfrm>
            <a:off x="2980350" y="2282400"/>
            <a:ext cx="31833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>
                <a:solidFill>
                  <a:schemeClr val="dk2"/>
                </a:solidFill>
              </a:rPr>
              <a:t> cahayoyo@gmail.com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591"/>
              <a:buFont typeface="Playfair Display"/>
              <a:buNone/>
            </a:pPr>
            <a:r>
              <a:rPr lang="en" sz="3600"/>
              <a:t>Materi Presentasi </a:t>
            </a:r>
            <a:endParaRPr sz="3600"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Ciri - Ciri Bahasa Pemrograman OOP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Perbedaan VB 6.0 Dengan VB .NET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Cara Pendeklarasian Class dan Object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Panduan Activity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Ciri - Ciri Bahasa Pemrograman OOP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4850" y="1344900"/>
            <a:ext cx="5846166" cy="37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fc07bfed0_0_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n"/>
              <a:t>Ciri - Ciri Bahasa Pemrograman OOP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1" name="Google Shape;111;g2cfc07bfed0_0_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2" name="Google Shape;112;g2cfc07bfed0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cfc07bfed0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75" y="1203751"/>
            <a:ext cx="7509183" cy="39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f76ee7f85_0_22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Perbedaan VB 6.0 Dengan VB .NET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9" name="Google Shape;119;g26f76ee7f85_0_22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0" name="Google Shape;120;g26f76ee7f85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6f76ee7f85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50" y="1609975"/>
            <a:ext cx="8241225" cy="2469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f76ee7f85_0_29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Cara Pendeklarasian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7" name="Google Shape;127;g26f76ee7f85_0_29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</a:rPr>
              <a:t>Class nama_class</a:t>
            </a:r>
            <a:endParaRPr>
              <a:highlight>
                <a:srgbClr val="FFD966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</a:rPr>
              <a:t>Statement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</a:rPr>
              <a:t>End Class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</a:t>
            </a:r>
            <a:r>
              <a:rPr lang="en">
                <a:highlight>
                  <a:srgbClr val="93C47D"/>
                </a:highlight>
              </a:rPr>
              <a:t>Class Car</a:t>
            </a:r>
            <a:endParaRPr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3C47D"/>
                </a:highlight>
              </a:rPr>
              <a:t>											Dim color As String</a:t>
            </a:r>
            <a:endParaRPr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3C47D"/>
                </a:highlight>
              </a:rPr>
              <a:t>											(statement)</a:t>
            </a:r>
            <a:endParaRPr>
              <a:highlight>
                <a:srgbClr val="93C47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3C47D"/>
                </a:highlight>
              </a:rPr>
              <a:t>										End Class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128" name="Google Shape;128;g26f76ee7f85_0_29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9" name="Google Shape;129;g26f76ee7f85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f76ee7f85_0_15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Cara Pendeklarasian Object</a:t>
            </a:r>
            <a:endParaRPr/>
          </a:p>
        </p:txBody>
      </p:sp>
      <p:sp>
        <p:nvSpPr>
          <p:cNvPr id="135" name="Google Shape;135;g26f76ee7f85_0_15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highlight>
                  <a:srgbClr val="FFD966"/>
                </a:highlight>
              </a:rPr>
              <a:t>Dim namaObject As New namaClass</a:t>
            </a:r>
            <a:endParaRPr>
              <a:highlight>
                <a:srgbClr val="FFD966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3C47D"/>
                </a:highlight>
              </a:rPr>
              <a:t>Dim innova As New Car</a:t>
            </a:r>
            <a:endParaRPr>
              <a:highlight>
                <a:srgbClr val="93C47D"/>
              </a:highlight>
            </a:endParaRPr>
          </a:p>
        </p:txBody>
      </p:sp>
      <p:sp>
        <p:nvSpPr>
          <p:cNvPr id="136" name="Google Shape;136;g26f76ee7f85_0_15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g26f76ee7f8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f76ee7f85_0_8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Panduan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3" name="Google Shape;143;g26f76ee7f85_0_8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93C47D"/>
                </a:highlight>
              </a:rPr>
              <a:t>Mengerjakan 1 - 4 saja</a:t>
            </a:r>
            <a:endParaRPr b="1">
              <a:highlight>
                <a:srgbClr val="93C47D"/>
              </a:highlight>
            </a:endParaRPr>
          </a:p>
        </p:txBody>
      </p:sp>
      <p:sp>
        <p:nvSpPr>
          <p:cNvPr id="144" name="Google Shape;144;g26f76ee7f85_0_8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5" name="Google Shape;145;g26f76ee7f85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fc07bfed0_0_27"/>
          <p:cNvSpPr txBox="1"/>
          <p:nvPr>
            <p:ph type="title"/>
          </p:nvPr>
        </p:nvSpPr>
        <p:spPr>
          <a:xfrm>
            <a:off x="311700" y="580338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Panduan 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1" name="Google Shape;151;g2cfc07bfed0_0_27"/>
          <p:cNvSpPr txBox="1"/>
          <p:nvPr>
            <p:ph idx="1" type="body"/>
          </p:nvPr>
        </p:nvSpPr>
        <p:spPr>
          <a:xfrm>
            <a:off x="311700" y="127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highlight>
                  <a:srgbClr val="FFFFFF"/>
                </a:highlight>
              </a:rPr>
              <a:t>Apa yang kalian tau tentang OOP?</a:t>
            </a:r>
            <a:endParaRPr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highlight>
                  <a:srgbClr val="FFFFFF"/>
                </a:highlight>
              </a:rPr>
              <a:t>Ciri - Ciri OOP?</a:t>
            </a:r>
            <a:endParaRPr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highlight>
                  <a:srgbClr val="FFFFFF"/>
                </a:highlight>
              </a:rPr>
              <a:t>Bahasa Pemrograman yang OOP?</a:t>
            </a:r>
            <a:endParaRPr>
              <a:highlight>
                <a:srgbClr val="FFFFFF"/>
              </a:highlight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>
                <a:highlight>
                  <a:srgbClr val="FFFFFF"/>
                </a:highlight>
              </a:rPr>
              <a:t>Perbedaan VB 6 dengan VB .NET?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52" name="Google Shape;152;g2cfc07bfed0_0_27"/>
          <p:cNvSpPr txBox="1"/>
          <p:nvPr/>
        </p:nvSpPr>
        <p:spPr>
          <a:xfrm>
            <a:off x="6450575" y="26100"/>
            <a:ext cx="2196600" cy="4131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g2cfc07bfed0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6519" y="0"/>
            <a:ext cx="1230280" cy="5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