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Poppins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3" roundtripDataSignature="AMtx7mgteObrACwNq8m/+DEF6vTfV8uP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Poppins-bold.fntdata"/><Relationship Id="rId21" Type="http://schemas.openxmlformats.org/officeDocument/2006/relationships/font" Target="fonts/Poppins-regular.fntdata"/><Relationship Id="rId24" Type="http://schemas.openxmlformats.org/officeDocument/2006/relationships/font" Target="fonts/Poppins-boldItalic.fntdata"/><Relationship Id="rId23" Type="http://schemas.openxmlformats.org/officeDocument/2006/relationships/font" Target="fonts/Poppi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faf48ad3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cfaf48ad3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faf48ad3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cfaf48ad3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f76efd49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6f76efd49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faf48ad3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cfaf48ad3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faf48ad3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cfaf48ad3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faf48ad3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cfaf48ad3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faf48ad3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cfaf48ad3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6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6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279743" y="1762563"/>
            <a:ext cx="25845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1556003" y="1887188"/>
            <a:ext cx="6032100" cy="22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279743" y="1762563"/>
            <a:ext cx="25845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Font typeface="Merriweather"/>
              <a:buNone/>
              <a:defRPr>
                <a:solidFill>
                  <a:srgbClr val="0C467B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9pPr>
          </a:lstStyle>
          <a:p/>
        </p:txBody>
      </p:sp>
      <p:sp>
        <p:nvSpPr>
          <p:cNvPr id="16" name="Google Shape;16;p7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7"/>
          <p:cNvSpPr txBox="1"/>
          <p:nvPr/>
        </p:nvSpPr>
        <p:spPr>
          <a:xfrm>
            <a:off x="5902050" y="47100"/>
            <a:ext cx="276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youtube.com/@kacamatadosen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1700" y="26325"/>
            <a:ext cx="1238852" cy="4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9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" name="Google Shape;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1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2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7" name="Google Shape;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D85C6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4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Font typeface="Raleway"/>
              <a:buNone/>
              <a:defRPr b="1" i="0" sz="3000" u="none" cap="none" strike="noStrike">
                <a:solidFill>
                  <a:srgbClr val="0C467B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727950" y="388950"/>
            <a:ext cx="7688100" cy="21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>
                <a:latin typeface="Poppins"/>
                <a:ea typeface="Poppins"/>
                <a:cs typeface="Poppins"/>
                <a:sym typeface="Poppins"/>
              </a:rPr>
              <a:t>Visual Basic .NET For Intermediate</a:t>
            </a:r>
            <a:r>
              <a:rPr lang="en" sz="3280">
                <a:latin typeface="Poppins"/>
                <a:ea typeface="Poppins"/>
                <a:cs typeface="Poppins"/>
                <a:sym typeface="Poppins"/>
              </a:rPr>
              <a:t> :</a:t>
            </a:r>
            <a:endParaRPr sz="328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>
                <a:solidFill>
                  <a:srgbClr val="000000"/>
                </a:solidFill>
                <a:highlight>
                  <a:srgbClr val="F1C232"/>
                </a:highlight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en" sz="3480">
                <a:solidFill>
                  <a:srgbClr val="000000"/>
                </a:solidFill>
                <a:highlight>
                  <a:srgbClr val="F1C232"/>
                </a:highlight>
                <a:latin typeface="Poppins"/>
                <a:ea typeface="Poppins"/>
                <a:cs typeface="Poppins"/>
                <a:sym typeface="Poppins"/>
              </a:rPr>
              <a:t>ADO.NET &amp; Data Provider</a:t>
            </a:r>
            <a:r>
              <a:rPr lang="en" sz="3480">
                <a:solidFill>
                  <a:srgbClr val="000000"/>
                </a:solidFill>
                <a:highlight>
                  <a:srgbClr val="F1C232"/>
                </a:highlight>
                <a:latin typeface="Poppins"/>
                <a:ea typeface="Poppins"/>
                <a:cs typeface="Poppins"/>
                <a:sym typeface="Poppins"/>
              </a:rPr>
              <a:t>)</a:t>
            </a:r>
            <a:endParaRPr sz="3480">
              <a:solidFill>
                <a:srgbClr val="000000"/>
              </a:solidFill>
              <a:highlight>
                <a:srgbClr val="F1C232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762000" y="2797625"/>
            <a:ext cx="4405500" cy="27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93C47D"/>
                </a:highlight>
                <a:latin typeface="Poppins"/>
                <a:ea typeface="Poppins"/>
                <a:cs typeface="Poppins"/>
                <a:sym typeface="Poppins"/>
              </a:rPr>
              <a:t>Universitas Gunadarma</a:t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Lembaga Pengembangan Komputer</a:t>
            </a:r>
            <a:endParaRPr b="0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Anugerah Cahaya Utama </a:t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16602"/>
            <a:ext cx="1458676" cy="5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3827150" y="3405200"/>
            <a:ext cx="320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7375" y="69400"/>
            <a:ext cx="1458674" cy="6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faf48ad34_0_50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Output yang di Minta</a:t>
            </a:r>
            <a:endParaRPr/>
          </a:p>
        </p:txBody>
      </p:sp>
      <p:sp>
        <p:nvSpPr>
          <p:cNvPr id="159" name="Google Shape;159;g2cfaf48ad34_0_50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0" name="Google Shape;160;g2cfaf48ad34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2cfaf48ad34_0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1638" y="1290888"/>
            <a:ext cx="3460737" cy="3634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rgbClr val="2775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"/>
          <p:cNvSpPr txBox="1"/>
          <p:nvPr>
            <p:ph idx="4294967295" type="title"/>
          </p:nvPr>
        </p:nvSpPr>
        <p:spPr>
          <a:xfrm>
            <a:off x="3279425" y="1515425"/>
            <a:ext cx="32433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390624"/>
              <a:buNone/>
            </a:pPr>
            <a:r>
              <a:rPr lang="en">
                <a:solidFill>
                  <a:srgbClr val="F6B26B"/>
                </a:solidFill>
              </a:rPr>
              <a:t>Thank You</a:t>
            </a:r>
            <a:endParaRPr i="1" sz="1600">
              <a:solidFill>
                <a:srgbClr val="F6B26B"/>
              </a:solidFill>
            </a:endParaRPr>
          </a:p>
        </p:txBody>
      </p:sp>
      <p:pic>
        <p:nvPicPr>
          <p:cNvPr id="168" name="Google Shape;168;p4"/>
          <p:cNvPicPr preferRelativeResize="0"/>
          <p:nvPr/>
        </p:nvPicPr>
        <p:blipFill rotWithShape="1">
          <a:blip r:embed="rId3">
            <a:alphaModFix/>
          </a:blip>
          <a:srcRect b="1464" l="0" r="0" t="1465"/>
          <a:stretch/>
        </p:blipFill>
        <p:spPr>
          <a:xfrm>
            <a:off x="1106525" y="136302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9" name="Google Shape;169;p4"/>
          <p:cNvSpPr txBox="1"/>
          <p:nvPr>
            <p:ph idx="4294967295" type="title"/>
          </p:nvPr>
        </p:nvSpPr>
        <p:spPr>
          <a:xfrm>
            <a:off x="841325" y="3124000"/>
            <a:ext cx="2318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5185"/>
              <a:buNone/>
            </a:pPr>
            <a:r>
              <a:rPr lang="en" sz="1800">
                <a:solidFill>
                  <a:schemeClr val="dk1"/>
                </a:solidFill>
              </a:rPr>
              <a:t>Anugerah Cahaya Utama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0" name="Google Shape;170;p4"/>
          <p:cNvSpPr txBox="1"/>
          <p:nvPr>
            <p:ph idx="4294967295" type="title"/>
          </p:nvPr>
        </p:nvSpPr>
        <p:spPr>
          <a:xfrm>
            <a:off x="3279425" y="1895825"/>
            <a:ext cx="39366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6666"/>
              <a:buNone/>
            </a:pPr>
            <a:r>
              <a:rPr lang="en" sz="1800">
                <a:solidFill>
                  <a:schemeClr val="lt1"/>
                </a:solidFill>
              </a:rPr>
              <a:t>https://vm.lepkom.gunadarma.ac.id/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71" name="Google Shape;171;p4"/>
          <p:cNvSpPr txBox="1"/>
          <p:nvPr>
            <p:ph idx="4294967295" type="title"/>
          </p:nvPr>
        </p:nvSpPr>
        <p:spPr>
          <a:xfrm>
            <a:off x="2980350" y="2282400"/>
            <a:ext cx="31833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chemeClr val="dk2"/>
                </a:solidFill>
              </a:rPr>
              <a:t> cahayoyo@gmail.com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591"/>
              <a:buFont typeface="Playfair Display"/>
              <a:buNone/>
            </a:pPr>
            <a:r>
              <a:rPr lang="en" sz="3600"/>
              <a:t>Materi Presentasi </a:t>
            </a:r>
            <a:endParaRPr sz="3600"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</a:pPr>
            <a:r>
              <a:rPr lang="en">
                <a:solidFill>
                  <a:srgbClr val="000000"/>
                </a:solidFill>
              </a:rPr>
              <a:t>Pengenalan ADO .NET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Pengenalan Data Provider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Panduan Activity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Pengenalan ADO .NET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ADO.NET adalah teknologi akses data dari Microsoft .Net Framework yang </a:t>
            </a:r>
            <a:r>
              <a:rPr lang="en">
                <a:highlight>
                  <a:srgbClr val="93C47D"/>
                </a:highlight>
              </a:rPr>
              <a:t>menyediakan layanan komunikasi</a:t>
            </a:r>
            <a:r>
              <a:rPr lang="en"/>
              <a:t> antara sistem relasional dengan sistem non-relasional melalui seperangkat komponen.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faf48ad34_0_3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Pengenalan Data Provider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1" name="Google Shape;111;g2cfaf48ad34_0_3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Provider adalah </a:t>
            </a:r>
            <a:r>
              <a:rPr lang="en">
                <a:highlight>
                  <a:srgbClr val="93C47D"/>
                </a:highlight>
              </a:rPr>
              <a:t>penyedia data di dalam .NET Framework</a:t>
            </a:r>
            <a:endParaRPr>
              <a:highlight>
                <a:srgbClr val="93C47D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cfaf48ad34_0_3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g2cfaf48ad34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f76efd496_1_16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Objek - Objek Pada Data Provider</a:t>
            </a:r>
            <a:endParaRPr/>
          </a:p>
        </p:txBody>
      </p:sp>
      <p:sp>
        <p:nvSpPr>
          <p:cNvPr id="119" name="Google Shape;119;g26f76efd496_1_16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>
                <a:highlight>
                  <a:srgbClr val="93C47D"/>
                </a:highlight>
              </a:rPr>
              <a:t>Connection</a:t>
            </a:r>
            <a:endParaRPr>
              <a:highlight>
                <a:srgbClr val="93C47D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Command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Data Reader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Data Adapter</a:t>
            </a:r>
            <a:endParaRPr/>
          </a:p>
        </p:txBody>
      </p:sp>
      <p:sp>
        <p:nvSpPr>
          <p:cNvPr id="120" name="Google Shape;120;g26f76efd496_1_16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1" name="Google Shape;121;g26f76efd496_1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faf48ad34_0_12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Contoh - Contoh Connection </a:t>
            </a:r>
            <a:endParaRPr/>
          </a:p>
        </p:txBody>
      </p:sp>
      <p:sp>
        <p:nvSpPr>
          <p:cNvPr id="127" name="Google Shape;127;g2cfaf48ad34_0_12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>
                <a:highlight>
                  <a:srgbClr val="93C47D"/>
                </a:highlight>
              </a:rPr>
              <a:t>SqlConnection</a:t>
            </a:r>
            <a:endParaRPr>
              <a:highlight>
                <a:srgbClr val="93C47D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OleDbconnection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OdbcConnection</a:t>
            </a:r>
            <a:endParaRPr/>
          </a:p>
        </p:txBody>
      </p:sp>
      <p:sp>
        <p:nvSpPr>
          <p:cNvPr id="128" name="Google Shape;128;g2cfaf48ad34_0_12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9" name="Google Shape;129;g2cfaf48ad34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faf48ad34_0_35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Activity</a:t>
            </a:r>
            <a:endParaRPr/>
          </a:p>
        </p:txBody>
      </p:sp>
      <p:sp>
        <p:nvSpPr>
          <p:cNvPr id="135" name="Google Shape;135;g2cfaf48ad34_0_35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93C47D"/>
                </a:highlight>
              </a:rPr>
              <a:t>Kerjakan Nomor 1,3,5,6</a:t>
            </a:r>
            <a:endParaRPr b="1">
              <a:highlight>
                <a:srgbClr val="93C47D"/>
              </a:highlight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93C47D"/>
              </a:highlight>
            </a:endParaRPr>
          </a:p>
        </p:txBody>
      </p:sp>
      <p:sp>
        <p:nvSpPr>
          <p:cNvPr id="136" name="Google Shape;136;g2cfaf48ad34_0_35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7" name="Google Shape;137;g2cfaf48ad34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faf48ad34_0_23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</a:t>
            </a:r>
            <a:endParaRPr/>
          </a:p>
        </p:txBody>
      </p:sp>
      <p:sp>
        <p:nvSpPr>
          <p:cNvPr id="143" name="Google Shape;143;g2cfaf48ad34_0_23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4" name="Google Shape;144;g2cfaf48ad34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2cfaf48ad34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19477"/>
            <a:ext cx="9209212" cy="2232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faf48ad34_0_42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</a:t>
            </a:r>
            <a:endParaRPr/>
          </a:p>
        </p:txBody>
      </p:sp>
      <p:sp>
        <p:nvSpPr>
          <p:cNvPr id="151" name="Google Shape;151;g2cfaf48ad34_0_42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2" name="Google Shape;152;g2cfaf48ad34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2cfaf48ad34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76059"/>
            <a:ext cx="9078675" cy="2389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