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Poppins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  <p:embeddedFont>
      <p:font typeface="Merriweather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4" roundtripDataSignature="AMtx7mi6/fggUSXROSNOqxnmqWrf10qd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regular.fntdata"/><Relationship Id="rId20" Type="http://schemas.openxmlformats.org/officeDocument/2006/relationships/slide" Target="slides/slide15.xml"/><Relationship Id="rId42" Type="http://schemas.openxmlformats.org/officeDocument/2006/relationships/font" Target="fonts/Merriweather-italic.fntdata"/><Relationship Id="rId41" Type="http://schemas.openxmlformats.org/officeDocument/2006/relationships/font" Target="fonts/Merriweather-bold.fntdata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Merriweather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Poppins-bold.fntdata"/><Relationship Id="rId10" Type="http://schemas.openxmlformats.org/officeDocument/2006/relationships/slide" Target="slides/slide5.xml"/><Relationship Id="rId32" Type="http://schemas.openxmlformats.org/officeDocument/2006/relationships/font" Target="fonts/Poppins-regular.fntdata"/><Relationship Id="rId13" Type="http://schemas.openxmlformats.org/officeDocument/2006/relationships/slide" Target="slides/slide8.xml"/><Relationship Id="rId35" Type="http://schemas.openxmlformats.org/officeDocument/2006/relationships/font" Target="fonts/Poppins-boldItalic.fntdata"/><Relationship Id="rId12" Type="http://schemas.openxmlformats.org/officeDocument/2006/relationships/slide" Target="slides/slide7.xml"/><Relationship Id="rId34" Type="http://schemas.openxmlformats.org/officeDocument/2006/relationships/font" Target="fonts/Poppins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286c393f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7286c393f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29a287b4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729a287b4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29a287b4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729a287b4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29a287b4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729a287b4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29a287b4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729a287b4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29a287b4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2729a287b4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29a287b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729a287b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29a287b4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2729a287b4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729a287b4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2729a287b4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729a287b4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2729a287b4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729a287b4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2729a287b4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7286c393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27286c393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29a287b4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729a287b4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29a287b4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729a287b4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29a287b4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729a287b4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29a287b4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729a287b4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29a287b4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729a287b4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286c393f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7286c393f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6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6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279743" y="1762563"/>
            <a:ext cx="25845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1556003" y="1887188"/>
            <a:ext cx="6032100" cy="22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279743" y="1762563"/>
            <a:ext cx="25845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Font typeface="Merriweather"/>
              <a:buNone/>
              <a:defRPr>
                <a:solidFill>
                  <a:srgbClr val="0C467B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9pPr>
          </a:lstStyle>
          <a:p/>
        </p:txBody>
      </p:sp>
      <p:sp>
        <p:nvSpPr>
          <p:cNvPr id="16" name="Google Shape;16;p7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7"/>
          <p:cNvSpPr txBox="1"/>
          <p:nvPr/>
        </p:nvSpPr>
        <p:spPr>
          <a:xfrm>
            <a:off x="5902050" y="47100"/>
            <a:ext cx="276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youtube.com/@kacamatadosen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1700" y="26325"/>
            <a:ext cx="1238852" cy="4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9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" name="Google Shape;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1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2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7" name="Google Shape;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D85C6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4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Font typeface="Raleway"/>
              <a:buNone/>
              <a:defRPr b="1" i="0" sz="3000" u="none" cap="none" strike="noStrike">
                <a:solidFill>
                  <a:srgbClr val="0C467B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727950" y="388950"/>
            <a:ext cx="7688100" cy="21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>
                <a:latin typeface="Poppins"/>
                <a:ea typeface="Poppins"/>
                <a:cs typeface="Poppins"/>
                <a:sym typeface="Poppins"/>
              </a:rPr>
              <a:t>Visual Basic .NET For Intermediate :</a:t>
            </a:r>
            <a:endParaRPr sz="328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>
                <a:solidFill>
                  <a:srgbClr val="000000"/>
                </a:solidFill>
                <a:highlight>
                  <a:srgbClr val="F1C232"/>
                </a:highlight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en" sz="3480">
                <a:solidFill>
                  <a:srgbClr val="000000"/>
                </a:solidFill>
                <a:highlight>
                  <a:srgbClr val="F1C232"/>
                </a:highlight>
                <a:latin typeface="Poppins"/>
                <a:ea typeface="Poppins"/>
                <a:cs typeface="Poppins"/>
                <a:sym typeface="Poppins"/>
              </a:rPr>
              <a:t>Crystal Report</a:t>
            </a:r>
            <a:r>
              <a:rPr lang="en" sz="3480">
                <a:solidFill>
                  <a:srgbClr val="000000"/>
                </a:solidFill>
                <a:highlight>
                  <a:srgbClr val="F1C232"/>
                </a:highlight>
                <a:latin typeface="Poppins"/>
                <a:ea typeface="Poppins"/>
                <a:cs typeface="Poppins"/>
                <a:sym typeface="Poppins"/>
              </a:rPr>
              <a:t>)</a:t>
            </a:r>
            <a:endParaRPr sz="3480">
              <a:solidFill>
                <a:srgbClr val="000000"/>
              </a:solidFill>
              <a:highlight>
                <a:srgbClr val="F1C232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762000" y="2797625"/>
            <a:ext cx="4405500" cy="27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93C47D"/>
                </a:highlight>
                <a:latin typeface="Poppins"/>
                <a:ea typeface="Poppins"/>
                <a:cs typeface="Poppins"/>
                <a:sym typeface="Poppins"/>
              </a:rPr>
              <a:t>Universitas Gunadarma</a:t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Lembaga Pengembangan Komputer</a:t>
            </a:r>
            <a:endParaRPr b="0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Anugerah Cahaya Utama </a:t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16602"/>
            <a:ext cx="1458676" cy="5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3827150" y="3405200"/>
            <a:ext cx="320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7375" y="69400"/>
            <a:ext cx="1458674" cy="6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286c393f5_0_15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(Pembuatan Crystal Reports)</a:t>
            </a:r>
            <a:endParaRPr/>
          </a:p>
        </p:txBody>
      </p:sp>
      <p:sp>
        <p:nvSpPr>
          <p:cNvPr id="159" name="Google Shape;159;g27286c393f5_0_15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0" name="Google Shape;160;g27286c393f5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27286c393f5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3725" y="1203750"/>
            <a:ext cx="4417301" cy="393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29a287b49_0_7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(Pembuatan Crystal Reports)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67" name="Google Shape;167;g2729a287b49_0_7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8" name="Google Shape;168;g2729a287b49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2729a287b49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4675" y="1203757"/>
            <a:ext cx="3554662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29a287b49_0_14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(Pembuatan Crystal Reports)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75" name="Google Shape;175;g2729a287b49_0_14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6" name="Google Shape;176;g2729a287b49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2729a287b49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4175" y="1203751"/>
            <a:ext cx="5035660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729a287b49_0_21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(Pembuatan Crystal Reports)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83" name="Google Shape;183;g2729a287b49_0_21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4" name="Google Shape;184;g2729a287b49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2729a287b49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1850" y="1203751"/>
            <a:ext cx="6200300" cy="395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729a287b49_0_28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(Pembuatan Crystal Reports)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91" name="Google Shape;191;g2729a287b49_0_28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2" name="Google Shape;192;g2729a287b49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2729a287b49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2538" y="1203751"/>
            <a:ext cx="5658930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29a287b49_0_35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(Pembuatan Crystal Reports)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99" name="Google Shape;199;g2729a287b49_0_35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0" name="Google Shape;200;g2729a287b49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2729a287b49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9250" y="1203751"/>
            <a:ext cx="5365505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729a287b49_0_0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(Pembuatan Crystal Reports)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07" name="Google Shape;207;g2729a287b49_0_0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8" name="Google Shape;208;g2729a287b4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2729a287b4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7325" y="1203751"/>
            <a:ext cx="5429342" cy="393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729a287b49_0_42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(Pembuatan Crystal Reports)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15" name="Google Shape;215;g2729a287b49_0_42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6" name="Google Shape;216;g2729a287b49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2729a287b49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88625"/>
            <a:ext cx="9144000" cy="3355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29a287b49_0_49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(Codingan Tampilkan Report)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23" name="Google Shape;223;g2729a287b49_0_49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4" name="Google Shape;224;g2729a287b49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2729a287b49_0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63" y="2251025"/>
            <a:ext cx="9024273" cy="8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729a287b49_0_57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(Codingan Button PDF)</a:t>
            </a:r>
            <a:endParaRPr/>
          </a:p>
        </p:txBody>
      </p:sp>
      <p:sp>
        <p:nvSpPr>
          <p:cNvPr id="231" name="Google Shape;231;g2729a287b49_0_57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2" name="Google Shape;232;g2729a287b49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2729a287b49_0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225" y="1203751"/>
            <a:ext cx="8663558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591"/>
              <a:buFont typeface="Playfair Display"/>
              <a:buNone/>
            </a:pPr>
            <a:r>
              <a:rPr lang="en" sz="3600"/>
              <a:t>Materi Presentasi </a:t>
            </a:r>
            <a:endParaRPr sz="3600"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Panduan Activity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729a287b49_0_64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(Codingan Button Excel)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39" name="Google Shape;239;g2729a287b49_0_64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40" name="Google Shape;240;g2729a287b49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2729a287b49_0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72351"/>
            <a:ext cx="8520599" cy="3867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7286c393f5_0_0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</a:t>
            </a:r>
            <a:endParaRPr/>
          </a:p>
        </p:txBody>
      </p:sp>
      <p:sp>
        <p:nvSpPr>
          <p:cNvPr id="247" name="Google Shape;247;g27286c393f5_0_0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 PDF </a:t>
            </a:r>
            <a:r>
              <a:rPr b="1" i="1" lang="en"/>
              <a:t>Panduan Activity Pertemuan 6 VB Inter.pdf</a:t>
            </a:r>
            <a:endParaRPr b="1" i="1"/>
          </a:p>
        </p:txBody>
      </p:sp>
      <p:sp>
        <p:nvSpPr>
          <p:cNvPr id="248" name="Google Shape;248;g27286c393f5_0_0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49" name="Google Shape;249;g27286c393f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rgbClr val="2775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"/>
          <p:cNvSpPr txBox="1"/>
          <p:nvPr>
            <p:ph idx="4294967295" type="title"/>
          </p:nvPr>
        </p:nvSpPr>
        <p:spPr>
          <a:xfrm>
            <a:off x="3279425" y="1515425"/>
            <a:ext cx="32433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10547"/>
              <a:buNone/>
            </a:pPr>
            <a:r>
              <a:rPr lang="en">
                <a:solidFill>
                  <a:srgbClr val="F6B26B"/>
                </a:solidFill>
              </a:rPr>
              <a:t>Thank You</a:t>
            </a:r>
            <a:endParaRPr i="1" sz="1600">
              <a:solidFill>
                <a:srgbClr val="F6B26B"/>
              </a:solidFill>
            </a:endParaRPr>
          </a:p>
        </p:txBody>
      </p:sp>
      <p:pic>
        <p:nvPicPr>
          <p:cNvPr id="256" name="Google Shape;256;p4"/>
          <p:cNvPicPr preferRelativeResize="0"/>
          <p:nvPr/>
        </p:nvPicPr>
        <p:blipFill rotWithShape="1">
          <a:blip r:embed="rId3">
            <a:alphaModFix/>
          </a:blip>
          <a:srcRect b="1464" l="0" r="0" t="1465"/>
          <a:stretch/>
        </p:blipFill>
        <p:spPr>
          <a:xfrm>
            <a:off x="1106525" y="136302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7" name="Google Shape;257;p4"/>
          <p:cNvSpPr txBox="1"/>
          <p:nvPr>
            <p:ph idx="4294967295" type="title"/>
          </p:nvPr>
        </p:nvSpPr>
        <p:spPr>
          <a:xfrm>
            <a:off x="841325" y="3124000"/>
            <a:ext cx="2318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5185"/>
              <a:buNone/>
            </a:pPr>
            <a:r>
              <a:rPr lang="en" sz="1800">
                <a:solidFill>
                  <a:schemeClr val="dk1"/>
                </a:solidFill>
              </a:rPr>
              <a:t>Anugerah Cahaya Utama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58" name="Google Shape;258;p4"/>
          <p:cNvSpPr txBox="1"/>
          <p:nvPr>
            <p:ph idx="4294967295" type="title"/>
          </p:nvPr>
        </p:nvSpPr>
        <p:spPr>
          <a:xfrm>
            <a:off x="3279425" y="1895825"/>
            <a:ext cx="39366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6666"/>
              <a:buNone/>
            </a:pPr>
            <a:r>
              <a:rPr lang="en" sz="1800">
                <a:solidFill>
                  <a:schemeClr val="lt1"/>
                </a:solidFill>
              </a:rPr>
              <a:t>https://vm.lepkom.gunadarma.ac.id/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59" name="Google Shape;259;p4"/>
          <p:cNvSpPr txBox="1"/>
          <p:nvPr>
            <p:ph idx="4294967295" type="title"/>
          </p:nvPr>
        </p:nvSpPr>
        <p:spPr>
          <a:xfrm>
            <a:off x="2980350" y="2282400"/>
            <a:ext cx="31833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chemeClr val="dk2"/>
                </a:solidFill>
              </a:rPr>
              <a:t> cahayoyo@gmail.com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60" name="Google Shape;260;p4"/>
          <p:cNvSpPr txBox="1"/>
          <p:nvPr/>
        </p:nvSpPr>
        <p:spPr>
          <a:xfrm>
            <a:off x="3296950" y="2771550"/>
            <a:ext cx="42738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11BB8"/>
                </a:solidFill>
                <a:latin typeface="Raleway"/>
                <a:ea typeface="Raleway"/>
                <a:cs typeface="Raleway"/>
                <a:sym typeface="Raleway"/>
              </a:rPr>
              <a:t>Pert</a:t>
            </a:r>
            <a:r>
              <a:rPr b="1" lang="en">
                <a:solidFill>
                  <a:srgbClr val="611BB8"/>
                </a:solidFill>
                <a:latin typeface="Raleway"/>
                <a:ea typeface="Raleway"/>
                <a:cs typeface="Raleway"/>
                <a:sym typeface="Raleway"/>
              </a:rPr>
              <a:t>6</a:t>
            </a:r>
            <a:r>
              <a:rPr b="1" i="0" lang="en" sz="1400" u="none" cap="none" strike="noStrike">
                <a:solidFill>
                  <a:srgbClr val="611BB8"/>
                </a:solidFill>
                <a:latin typeface="Raleway"/>
                <a:ea typeface="Raleway"/>
                <a:cs typeface="Raleway"/>
                <a:sym typeface="Raleway"/>
              </a:rPr>
              <a:t>_Act1_Anugerah Cahaya Utama_10120171</a:t>
            </a:r>
            <a:endParaRPr b="1" i="0" sz="1400" u="none" cap="none" strike="noStrike">
              <a:solidFill>
                <a:srgbClr val="611BB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29a287b49_0_71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(Output Crystal Report)</a:t>
            </a:r>
            <a:endParaRPr/>
          </a:p>
        </p:txBody>
      </p:sp>
      <p:sp>
        <p:nvSpPr>
          <p:cNvPr id="103" name="Google Shape;103;g2729a287b49_0_71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4" name="Google Shape;104;g2729a287b49_0_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2729a287b49_0_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500" y="1203751"/>
            <a:ext cx="7872995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29a287b49_0_86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(Output Eksport PDF)</a:t>
            </a:r>
            <a:endParaRPr/>
          </a:p>
        </p:txBody>
      </p:sp>
      <p:sp>
        <p:nvSpPr>
          <p:cNvPr id="111" name="Google Shape;111;g2729a287b49_0_86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2" name="Google Shape;112;g2729a287b49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2729a287b49_0_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13" y="1203752"/>
            <a:ext cx="8209587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29a287b49_0_93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(Output Eksport Excel)</a:t>
            </a:r>
            <a:endParaRPr/>
          </a:p>
        </p:txBody>
      </p:sp>
      <p:sp>
        <p:nvSpPr>
          <p:cNvPr id="119" name="Google Shape;119;g2729a287b49_0_93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0" name="Google Shape;120;g2729a287b49_0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729a287b49_0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38" y="1203752"/>
            <a:ext cx="8053313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29a287b49_0_114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(Design)</a:t>
            </a:r>
            <a:endParaRPr/>
          </a:p>
        </p:txBody>
      </p:sp>
      <p:sp>
        <p:nvSpPr>
          <p:cNvPr id="127" name="Google Shape;127;g2729a287b49_0_114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8" name="Google Shape;128;g2729a287b49_0_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2729a287b49_0_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700" y="1203750"/>
            <a:ext cx="8500588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29a287b49_0_100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(Hasil Eksport)</a:t>
            </a:r>
            <a:endParaRPr/>
          </a:p>
        </p:txBody>
      </p:sp>
      <p:sp>
        <p:nvSpPr>
          <p:cNvPr id="135" name="Google Shape;135;g2729a287b49_0_100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6" name="Google Shape;136;g2729a287b49_0_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2729a287b49_0_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13" y="1576825"/>
            <a:ext cx="9084975" cy="29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(Database)</a:t>
            </a:r>
            <a:endParaRPr/>
          </a:p>
        </p:txBody>
      </p:sp>
      <p:sp>
        <p:nvSpPr>
          <p:cNvPr id="143" name="Google Shape;143;p3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4" name="Google Shape;14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5325" y="1203754"/>
            <a:ext cx="3512842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286c393f5_0_8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(Database)</a:t>
            </a:r>
            <a:endParaRPr/>
          </a:p>
        </p:txBody>
      </p:sp>
      <p:sp>
        <p:nvSpPr>
          <p:cNvPr id="151" name="Google Shape;151;g27286c393f5_0_8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2" name="Google Shape;152;g27286c393f5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27286c393f5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0588" y="1203751"/>
            <a:ext cx="3362816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