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35" r:id="rId4"/>
    <p:sldId id="313" r:id="rId5"/>
    <p:sldId id="324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82" autoAdjust="0"/>
  </p:normalViewPr>
  <p:slideViewPr>
    <p:cSldViewPr showGuides="1">
      <p:cViewPr varScale="1">
        <p:scale>
          <a:sx n="72" d="100"/>
          <a:sy n="72" d="100"/>
        </p:scale>
        <p:origin x="1104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A6-42A3-B7CE-181730E8F01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Logistic Regression</c:v>
                </c:pt>
                <c:pt idx="1">
                  <c:v>Keras Neural Network</c:v>
                </c:pt>
                <c:pt idx="2">
                  <c:v>Random Forrest</c:v>
                </c:pt>
                <c:pt idx="3">
                  <c:v>SGD</c:v>
                </c:pt>
                <c:pt idx="4">
                  <c:v>SVM</c:v>
                </c:pt>
                <c:pt idx="5">
                  <c:v>K/nearest Neigbour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0.87280000000000002</c:v>
                </c:pt>
                <c:pt idx="1">
                  <c:v>0.88680000000000003</c:v>
                </c:pt>
                <c:pt idx="2">
                  <c:v>0.90990000000000004</c:v>
                </c:pt>
                <c:pt idx="3">
                  <c:v>0.87080000000000002</c:v>
                </c:pt>
                <c:pt idx="4">
                  <c:v>0.87480000000000002</c:v>
                </c:pt>
                <c:pt idx="5">
                  <c:v>0.76470000000000005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1-4DAB-8FBA-0695A0E852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0232168"/>
        <c:axId val="450232496"/>
      </c:barChart>
      <c:catAx>
        <c:axId val="45023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32496"/>
        <c:crosses val="autoZero"/>
        <c:auto val="1"/>
        <c:lblAlgn val="ctr"/>
        <c:lblOffset val="100"/>
        <c:noMultiLvlLbl val="0"/>
      </c:catAx>
      <c:valAx>
        <c:axId val="45023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232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2132856"/>
            <a:ext cx="8229600" cy="2895600"/>
          </a:xfrm>
        </p:spPr>
        <p:txBody>
          <a:bodyPr>
            <a:normAutofit/>
          </a:bodyPr>
          <a:lstStyle/>
          <a:p>
            <a:r>
              <a:rPr lang="en-US" sz="5400" dirty="0"/>
              <a:t>Bayes Classifier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941168"/>
            <a:ext cx="8229600" cy="1224136"/>
          </a:xfrm>
        </p:spPr>
        <p:txBody>
          <a:bodyPr>
            <a:normAutofit/>
          </a:bodyPr>
          <a:lstStyle/>
          <a:p>
            <a:r>
              <a:rPr lang="it-IT" sz="1800" dirty="0"/>
              <a:t>Big Data</a:t>
            </a:r>
            <a:br>
              <a:rPr lang="it-IT" sz="1800" dirty="0"/>
            </a:br>
            <a:endParaRPr lang="it-IT" sz="1800" dirty="0"/>
          </a:p>
          <a:p>
            <a:r>
              <a:rPr lang="it-IT" sz="1800" dirty="0"/>
              <a:t>986636 - Carlos HERNANDEZ</a:t>
            </a:r>
            <a:br>
              <a:rPr lang="it-IT" sz="1800" dirty="0"/>
            </a:br>
            <a:r>
              <a:rPr lang="it-IT" sz="1800" dirty="0"/>
              <a:t>986775 - SEBASTIAN VALENCIA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E07975FA-306A-4AD0-8645-65B890F69D8B}"/>
              </a:ext>
            </a:extLst>
          </p:cNvPr>
          <p:cNvSpPr txBox="1">
            <a:spLocks/>
          </p:cNvSpPr>
          <p:nvPr/>
        </p:nvSpPr>
        <p:spPr>
          <a:xfrm>
            <a:off x="1080452" y="6237312"/>
            <a:ext cx="3645808" cy="368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solidFill>
                  <a:schemeClr val="accent3"/>
                </a:solidFill>
              </a:rPr>
              <a:t>PROF. DR. Premchand Nair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D287C47-B256-482F-B168-5BC43C67F9A7}"/>
              </a:ext>
            </a:extLst>
          </p:cNvPr>
          <p:cNvSpPr txBox="1">
            <a:spLocks/>
          </p:cNvSpPr>
          <p:nvPr/>
        </p:nvSpPr>
        <p:spPr>
          <a:xfrm>
            <a:off x="11350996" y="6497960"/>
            <a:ext cx="7200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45940" y="1412776"/>
            <a:ext cx="9134391" cy="46908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Naive Bayes algorithm: Behind scenes how it works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dirty="0"/>
              <a:t>Load data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s-CO" sz="2100" dirty="0" err="1"/>
              <a:t>Summarize</a:t>
            </a:r>
            <a:endParaRPr lang="en-US" sz="2100" dirty="0"/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s-CO" sz="2100" dirty="0" err="1"/>
              <a:t>Make</a:t>
            </a:r>
            <a:r>
              <a:rPr lang="es-CO" sz="2100" dirty="0"/>
              <a:t> single/</a:t>
            </a:r>
            <a:r>
              <a:rPr lang="es-CO" sz="2100" dirty="0" err="1"/>
              <a:t>massive</a:t>
            </a:r>
            <a:r>
              <a:rPr lang="es-CO" sz="2100" dirty="0"/>
              <a:t> </a:t>
            </a:r>
            <a:r>
              <a:rPr lang="es-CO" sz="2100" dirty="0" err="1"/>
              <a:t>predictions</a:t>
            </a:r>
            <a:r>
              <a:rPr lang="en-US" sz="2100" dirty="0"/>
              <a:t> 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Evaluate accuracy</a:t>
            </a:r>
          </a:p>
          <a:p>
            <a:r>
              <a:rPr lang="en-US" dirty="0"/>
              <a:t>How to implement Bayes from scratch in Python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Starting with the sample</a:t>
            </a:r>
          </a:p>
          <a:p>
            <a:r>
              <a:rPr lang="en-US" dirty="0"/>
              <a:t>How to use it to train and make predictions in own dataset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Train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Predict</a:t>
            </a:r>
          </a:p>
          <a:p>
            <a:pPr marL="692150" lvl="1" indent="-234950">
              <a:buFont typeface="Wingdings" panose="05000000000000000000" pitchFamily="2" charset="2"/>
              <a:buChar char="§"/>
            </a:pPr>
            <a:r>
              <a:rPr lang="en-US" sz="2100" dirty="0"/>
              <a:t>Our accuracy compared to other ML algorithms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5DD6DF5C-817F-4B53-B670-24C1A934C9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2917" y="4684840"/>
            <a:ext cx="2899935" cy="1792160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475F3C39-D29E-4D1E-A6FC-C670C79F14BD}"/>
              </a:ext>
            </a:extLst>
          </p:cNvPr>
          <p:cNvSpPr txBox="1">
            <a:spLocks/>
          </p:cNvSpPr>
          <p:nvPr/>
        </p:nvSpPr>
        <p:spPr>
          <a:xfrm>
            <a:off x="11350996" y="6497960"/>
            <a:ext cx="7200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US" dirty="0"/>
              <a:t>Use in own dataset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45940" y="1412776"/>
            <a:ext cx="9134391" cy="867637"/>
          </a:xfrm>
        </p:spPr>
        <p:txBody>
          <a:bodyPr>
            <a:normAutofit/>
          </a:bodyPr>
          <a:lstStyle/>
          <a:p>
            <a:r>
              <a:rPr lang="en-US" dirty="0"/>
              <a:t>Use of Naive Bayes algorithm in Human Activity Recognition from smartphones data: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1CA4C9-3A67-448F-9A63-4F76F8CD4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99885"/>
              </p:ext>
            </p:extLst>
          </p:nvPr>
        </p:nvGraphicFramePr>
        <p:xfrm>
          <a:off x="7858644" y="2768467"/>
          <a:ext cx="2715616" cy="177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1973403" imgH="1287741" progId="Excel.Sheet.12">
                  <p:embed/>
                </p:oleObj>
              </mc:Choice>
              <mc:Fallback>
                <p:oleObj name="Worksheet" r:id="rId3" imgW="1973403" imgH="12877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644" y="2768467"/>
                        <a:ext cx="2715616" cy="177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5C3BFF-FE0D-49BC-82DB-3FE95DC72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606" y="5695951"/>
            <a:ext cx="89535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4B69D-BC68-4164-B749-AF661AD0C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794" y="5505451"/>
            <a:ext cx="70485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D072D-206D-40BD-9FC2-5C47FCBC0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8238" y="5505451"/>
            <a:ext cx="59055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6F0B1-0810-4A4D-9AB2-A60096FF16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3755" y="5524501"/>
            <a:ext cx="657225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C86D9-EB87-4C37-82E4-31F8F816F12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116" y="5427741"/>
            <a:ext cx="510450" cy="883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EE9557-2547-4F1E-BF85-F4DAB207CF1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513" y="5472947"/>
            <a:ext cx="731811" cy="861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303F7-11A4-4092-9BC8-1E93B68A1EA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396" y="5472948"/>
            <a:ext cx="771074" cy="86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9788F-5693-44DF-88B8-88A898660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0160" y="2420888"/>
            <a:ext cx="4752975" cy="24669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A7EBE5-540E-4819-9EF1-DA1D3BD41334}"/>
              </a:ext>
            </a:extLst>
          </p:cNvPr>
          <p:cNvSpPr/>
          <p:nvPr/>
        </p:nvSpPr>
        <p:spPr>
          <a:xfrm>
            <a:off x="6649204" y="3435269"/>
            <a:ext cx="10293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9308A9D5-EF38-4209-8D96-A2F3484B6C99}"/>
              </a:ext>
            </a:extLst>
          </p:cNvPr>
          <p:cNvSpPr txBox="1">
            <a:spLocks/>
          </p:cNvSpPr>
          <p:nvPr/>
        </p:nvSpPr>
        <p:spPr>
          <a:xfrm>
            <a:off x="6568528" y="2978902"/>
            <a:ext cx="1445509" cy="867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Classify</a:t>
            </a:r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C05436AC-A9D3-402D-9B23-49FCD0D8C9D7}"/>
              </a:ext>
            </a:extLst>
          </p:cNvPr>
          <p:cNvSpPr txBox="1">
            <a:spLocks/>
          </p:cNvSpPr>
          <p:nvPr/>
        </p:nvSpPr>
        <p:spPr>
          <a:xfrm>
            <a:off x="11350996" y="6497960"/>
            <a:ext cx="7200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88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215750"/>
            <a:ext cx="9144001" cy="665860"/>
          </a:xfrm>
        </p:spPr>
        <p:txBody>
          <a:bodyPr/>
          <a:lstStyle/>
          <a:p>
            <a:r>
              <a:rPr lang="en-US" dirty="0"/>
              <a:t>Best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780" y="908720"/>
            <a:ext cx="8550073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Random Forrest performed better: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58B78F-0526-4661-9BA8-FFF234254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258458"/>
              </p:ext>
            </p:extLst>
          </p:nvPr>
        </p:nvGraphicFramePr>
        <p:xfrm>
          <a:off x="4798268" y="1522474"/>
          <a:ext cx="68407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BF88AE-5256-438C-B178-0701A739A30F}"/>
              </a:ext>
            </a:extLst>
          </p:cNvPr>
          <p:cNvSpPr txBox="1">
            <a:spLocks/>
          </p:cNvSpPr>
          <p:nvPr/>
        </p:nvSpPr>
        <p:spPr>
          <a:xfrm>
            <a:off x="136627" y="2348880"/>
            <a:ext cx="4661641" cy="5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Bayes accuracy:</a:t>
            </a:r>
          </a:p>
          <a:p>
            <a:pPr marL="231775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91CDA-73D5-4636-8963-0BB908FF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47" y="2935288"/>
            <a:ext cx="4343400" cy="790575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526741E5-7EC6-4BCB-A623-C271A0DF35D3}"/>
              </a:ext>
            </a:extLst>
          </p:cNvPr>
          <p:cNvSpPr txBox="1">
            <a:spLocks/>
          </p:cNvSpPr>
          <p:nvPr/>
        </p:nvSpPr>
        <p:spPr>
          <a:xfrm>
            <a:off x="11350996" y="6497960"/>
            <a:ext cx="7200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3" y="116632"/>
            <a:ext cx="9972600" cy="720080"/>
          </a:xfrm>
        </p:spPr>
        <p:txBody>
          <a:bodyPr/>
          <a:lstStyle/>
          <a:p>
            <a:r>
              <a:rPr lang="en-US" dirty="0"/>
              <a:t>Confusion Matrix –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812" y="1028126"/>
            <a:ext cx="4661641" cy="4114800"/>
          </a:xfrm>
        </p:spPr>
        <p:txBody>
          <a:bodyPr/>
          <a:lstStyle/>
          <a:p>
            <a:r>
              <a:rPr lang="en-US" dirty="0"/>
              <a:t>Some issues between: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Sitting x Standing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Walking x </a:t>
            </a:r>
            <a:r>
              <a:rPr lang="en-US" dirty="0" err="1"/>
              <a:t>Walking_Upstairs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EC290-6F83-47D3-B90C-1F76739C58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0356" y="1028126"/>
            <a:ext cx="6314372" cy="5497218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8BF44EF3-8536-4251-ADF8-DD78FD87E1D9}"/>
              </a:ext>
            </a:extLst>
          </p:cNvPr>
          <p:cNvSpPr txBox="1">
            <a:spLocks/>
          </p:cNvSpPr>
          <p:nvPr/>
        </p:nvSpPr>
        <p:spPr>
          <a:xfrm>
            <a:off x="11350996" y="6497960"/>
            <a:ext cx="7200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631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C71E48-984D-4D2F-B02A-C9AFDF7FF5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4172" y="1371625"/>
            <a:ext cx="3674361" cy="39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1668</TotalTime>
  <Words>119</Words>
  <Application>Microsoft Office PowerPoint</Application>
  <PresentationFormat>Custom</PresentationFormat>
  <Paragraphs>34</Paragraphs>
  <Slides>6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Wingdings</vt:lpstr>
      <vt:lpstr>Digital Blue Tunnel 16x9</vt:lpstr>
      <vt:lpstr>Microsoft Excel Worksheet</vt:lpstr>
      <vt:lpstr>Bayes Classifier</vt:lpstr>
      <vt:lpstr>What did we learn</vt:lpstr>
      <vt:lpstr>Use in own dataset</vt:lpstr>
      <vt:lpstr>Best accuracy</vt:lpstr>
      <vt:lpstr>Confusion Matrix –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from mobile devices</dc:title>
  <dc:creator>Carlos Alberto Hernandez Ospina</dc:creator>
  <cp:lastModifiedBy>Carlos Alberto Hernandez Ospina</cp:lastModifiedBy>
  <cp:revision>99</cp:revision>
  <dcterms:created xsi:type="dcterms:W3CDTF">2018-11-13T00:58:34Z</dcterms:created>
  <dcterms:modified xsi:type="dcterms:W3CDTF">2019-01-23T04:20:23Z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