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70" r:id="rId4"/>
    <p:sldId id="268" r:id="rId5"/>
    <p:sldId id="269" r:id="rId6"/>
    <p:sldId id="271" r:id="rId7"/>
    <p:sldId id="272" r:id="rId8"/>
    <p:sldId id="273" r:id="rId9"/>
    <p:sldId id="276" r:id="rId10"/>
    <p:sldId id="277" r:id="rId11"/>
    <p:sldId id="274" r:id="rId12"/>
    <p:sldId id="278" r:id="rId13"/>
    <p:sldId id="279" r:id="rId14"/>
    <p:sldId id="275" r:id="rId15"/>
    <p:sldId id="281" r:id="rId16"/>
    <p:sldId id="280" r:id="rId17"/>
    <p:sldId id="282" r:id="rId18"/>
    <p:sldId id="263" r:id="rId19"/>
    <p:sldId id="283" r:id="rId20"/>
    <p:sldId id="284" r:id="rId21"/>
    <p:sldId id="285" r:id="rId22"/>
    <p:sldId id="287" r:id="rId23"/>
    <p:sldId id="286" r:id="rId24"/>
    <p:sldId id="288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13DC"/>
    <a:srgbClr val="16286E"/>
    <a:srgbClr val="7BEBD8"/>
    <a:srgbClr val="8335E5"/>
    <a:srgbClr val="6B8DE1"/>
    <a:srgbClr val="6C92E1"/>
    <a:srgbClr val="1E3ADA"/>
    <a:srgbClr val="030553"/>
    <a:srgbClr val="7D4BC9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4" d="100"/>
          <a:sy n="84" d="100"/>
        </p:scale>
        <p:origin x="278" y="4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mp\Downloads\Optional%20Step%208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mp\Downloads\Optional%20Step%208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CO"/>
              <a:t>MEAN ABS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'[Optional Step 8 (1).xlsx]Hoja1'!$F$7:$F$11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</c:numCache>
            </c:numRef>
          </c:cat>
          <c:val>
            <c:numRef>
              <c:f>'[Optional Step 8 (1).xlsx]Hoja1'!$G$7:$G$11</c:f>
              <c:numCache>
                <c:formatCode>General</c:formatCode>
                <c:ptCount val="5"/>
                <c:pt idx="0">
                  <c:v>1.754147919010036</c:v>
                </c:pt>
                <c:pt idx="1">
                  <c:v>2.9889147935924014</c:v>
                </c:pt>
                <c:pt idx="2">
                  <c:v>1.4273676790977552</c:v>
                </c:pt>
                <c:pt idx="3">
                  <c:v>0.77737226277364246</c:v>
                </c:pt>
                <c:pt idx="4">
                  <c:v>5.4132199255736024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16-474F-8697-BF08AAFA02E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404262400"/>
        <c:axId val="404261416"/>
      </c:barChart>
      <c:catAx>
        <c:axId val="404262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261416"/>
        <c:crosses val="autoZero"/>
        <c:auto val="1"/>
        <c:lblAlgn val="ctr"/>
        <c:lblOffset val="100"/>
        <c:noMultiLvlLbl val="0"/>
      </c:catAx>
      <c:valAx>
        <c:axId val="404261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26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CO"/>
              <a:t>VARIANCE ABS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'[Optional Step 8 (1).xlsx]Hoja1'!$F$7:$F$11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</c:numCache>
            </c:numRef>
          </c:cat>
          <c:val>
            <c:numRef>
              <c:f>'[Optional Step 8 (1).xlsx]Hoja1'!$H$7:$H$11</c:f>
              <c:numCache>
                <c:formatCode>General</c:formatCode>
                <c:ptCount val="5"/>
                <c:pt idx="0">
                  <c:v>7.0518470088264458</c:v>
                </c:pt>
                <c:pt idx="1">
                  <c:v>17.131895783000708</c:v>
                </c:pt>
                <c:pt idx="2">
                  <c:v>16.182858567529138</c:v>
                </c:pt>
                <c:pt idx="3">
                  <c:v>24.348441912662501</c:v>
                </c:pt>
                <c:pt idx="4">
                  <c:v>24.188102826419836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0C-48AD-9DB9-0641B6E596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408674824"/>
        <c:axId val="408674168"/>
      </c:barChart>
      <c:catAx>
        <c:axId val="408674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674168"/>
        <c:crosses val="autoZero"/>
        <c:auto val="1"/>
        <c:lblAlgn val="ctr"/>
        <c:lblOffset val="100"/>
        <c:noMultiLvlLbl val="0"/>
      </c:catAx>
      <c:valAx>
        <c:axId val="408674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674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vincentarelbundock.github.io/Rdatasets/dataset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BIG-DATA</a:t>
            </a:r>
          </a:p>
          <a:p>
            <a:r>
              <a:rPr lang="es-CO" sz="44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 PROJECT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Group 1: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	Sebastian Valencia ID: 986775</a:t>
            </a:r>
          </a:p>
          <a:p>
            <a:r>
              <a:rPr lang="es-CO" sz="16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Carlos Hernandez ID: 986636</a:t>
            </a:r>
          </a:p>
          <a:p>
            <a:r>
              <a:rPr lang="es-CO" sz="1600" b="1" dirty="0">
                <a:solidFill>
                  <a:schemeClr val="accent1">
                    <a:lumMod val="50000"/>
                  </a:schemeClr>
                </a:solidFill>
              </a:rPr>
              <a:t>Prof.:</a:t>
            </a:r>
            <a:r>
              <a:rPr lang="es-CO" sz="1600" dirty="0">
                <a:solidFill>
                  <a:schemeClr val="accent1">
                    <a:lumMod val="50000"/>
                  </a:schemeClr>
                </a:solidFill>
              </a:rPr>
              <a:t> 	</a:t>
            </a:r>
            <a:r>
              <a:rPr lang="es-CO" sz="1600" dirty="0" err="1">
                <a:solidFill>
                  <a:schemeClr val="accent1">
                    <a:lumMod val="50000"/>
                  </a:schemeClr>
                </a:solidFill>
              </a:rPr>
              <a:t>Prem</a:t>
            </a:r>
            <a:r>
              <a:rPr lang="es-CO" sz="1600" dirty="0">
                <a:solidFill>
                  <a:schemeClr val="accent1">
                    <a:lumMod val="50000"/>
                  </a:schemeClr>
                </a:solidFill>
              </a:rPr>
              <a:t> Nair, PhD</a:t>
            </a:r>
          </a:p>
          <a:p>
            <a:r>
              <a:rPr lang="es-CO" sz="1600" dirty="0">
                <a:solidFill>
                  <a:schemeClr val="accent1">
                    <a:lumMod val="50000"/>
                  </a:schemeClr>
                </a:solidFill>
              </a:rPr>
              <a:t>Jan -2019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B8606-3EED-46D8-927E-BC4EA6EFF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92" y="1830358"/>
            <a:ext cx="2809875" cy="1438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3F9CDC-6D8F-45DF-AA18-774DBB427A42}"/>
              </a:ext>
            </a:extLst>
          </p:cNvPr>
          <p:cNvSpPr txBox="1"/>
          <p:nvPr/>
        </p:nvSpPr>
        <p:spPr>
          <a:xfrm>
            <a:off x="6382512" y="65653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886489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8. PAIR approach - output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D91622-1331-4992-8C0B-68A337028AEA}"/>
              </a:ext>
            </a:extLst>
          </p:cNvPr>
          <p:cNvSpPr txBox="1"/>
          <p:nvPr/>
        </p:nvSpPr>
        <p:spPr>
          <a:xfrm>
            <a:off x="6382512" y="656539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6335EF-E958-4A86-AC3C-71B22CD6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905" y="1400175"/>
            <a:ext cx="2333625" cy="405765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499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886489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9. STRIPE approach- Pseudo code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5A254-661A-4A03-8112-2DA2ACC7D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1466850"/>
            <a:ext cx="4562475" cy="409575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88C2C3-B4A3-45E6-AA04-8EC55FD647DD}"/>
              </a:ext>
            </a:extLst>
          </p:cNvPr>
          <p:cNvSpPr txBox="1"/>
          <p:nvPr/>
        </p:nvSpPr>
        <p:spPr>
          <a:xfrm>
            <a:off x="6382512" y="656539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48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886489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10. STRIPE approach-Java code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89863-225C-4902-811F-ED0FCFF3A4FB}"/>
              </a:ext>
            </a:extLst>
          </p:cNvPr>
          <p:cNvSpPr txBox="1"/>
          <p:nvPr/>
        </p:nvSpPr>
        <p:spPr>
          <a:xfrm>
            <a:off x="6382512" y="656539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8FBE84-862F-4E43-977B-B4A522D9B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79" y="904493"/>
            <a:ext cx="7339460" cy="2486992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BC3268-B78D-41F0-B6B7-5D8DF39E4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2548450"/>
            <a:ext cx="5895154" cy="420160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00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886489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11. STRIPE approach - output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B586F0-A479-46C9-A1ED-4672FF430AA6}"/>
              </a:ext>
            </a:extLst>
          </p:cNvPr>
          <p:cNvSpPr txBox="1"/>
          <p:nvPr/>
        </p:nvSpPr>
        <p:spPr>
          <a:xfrm>
            <a:off x="6382512" y="656539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04F3F-B470-4635-80C8-BE1C83DE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2565614"/>
            <a:ext cx="6810375" cy="108585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930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886489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12. HYBRID approach-Pseudo code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9FE17D-CF4B-4385-B6E9-B91C3D261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81" y="1023937"/>
            <a:ext cx="4933950" cy="250507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789757-9171-4184-984A-11CD6112D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454" y="1548136"/>
            <a:ext cx="5600700" cy="470535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E5661A-8291-486A-933E-7499BFD0C3D9}"/>
              </a:ext>
            </a:extLst>
          </p:cNvPr>
          <p:cNvSpPr txBox="1"/>
          <p:nvPr/>
        </p:nvSpPr>
        <p:spPr>
          <a:xfrm>
            <a:off x="6382512" y="656539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9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886489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13. HYBRID approach- Java code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56EA9-E65C-44CB-A064-76922CE95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825" y="3759686"/>
            <a:ext cx="5495925" cy="264795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4A0111-496D-4C4D-B16D-7070C8292FF0}"/>
              </a:ext>
            </a:extLst>
          </p:cNvPr>
          <p:cNvSpPr txBox="1"/>
          <p:nvPr/>
        </p:nvSpPr>
        <p:spPr>
          <a:xfrm>
            <a:off x="6382512" y="656539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B2C5D2-285E-40FB-820F-D8F697EAD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987911"/>
            <a:ext cx="7372350" cy="247650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1964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886489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14. HYBRID approach-output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83117-251A-4E34-BFB3-6A763DFE039A}"/>
              </a:ext>
            </a:extLst>
          </p:cNvPr>
          <p:cNvSpPr txBox="1"/>
          <p:nvPr/>
        </p:nvSpPr>
        <p:spPr>
          <a:xfrm>
            <a:off x="6382512" y="656539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16EFDB-E896-42C2-B37D-D423956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454795"/>
            <a:ext cx="6924675" cy="98107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0666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886489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15. Time n resource comparison : Pair-Stripe-Hybrid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B6598-0D3E-441B-A315-124BF91E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34" y="2139696"/>
            <a:ext cx="6888077" cy="2443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579035-817F-4706-9C47-2FE609A64775}"/>
              </a:ext>
            </a:extLst>
          </p:cNvPr>
          <p:cNvSpPr txBox="1"/>
          <p:nvPr/>
        </p:nvSpPr>
        <p:spPr>
          <a:xfrm>
            <a:off x="6382512" y="65653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6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2388581" y="1260386"/>
            <a:ext cx="8223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1628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415616" y="1835162"/>
            <a:ext cx="5033435" cy="108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New York Air Quality Measurements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https://vincentarelbundock.github.io/Rdatasets/datasets.html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560349" y="1696285"/>
            <a:ext cx="47880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228173" y="1241337"/>
            <a:ext cx="21620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1628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Categorical Variable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5982312" y="1854213"/>
            <a:ext cx="2653720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Month (May to Sep)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069769" y="1677236"/>
            <a:ext cx="47880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9389356" y="1241337"/>
            <a:ext cx="18663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1628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Numeric Variable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8995667" y="1854213"/>
            <a:ext cx="2653720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Temp (temperature in F.)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083124" y="1677236"/>
            <a:ext cx="47880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3394209"/>
            <a:ext cx="12204700" cy="2514602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060947" y="29263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8154725" y="3530557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2C4BAC1-CFE0-4BB6-AB1E-3D97B9D3C37C}"/>
                </a:ext>
              </a:extLst>
            </p:cNvPr>
            <p:cNvGrpSpPr/>
            <p:nvPr/>
          </p:nvGrpSpPr>
          <p:grpSpPr>
            <a:xfrm>
              <a:off x="9871788" y="2706779"/>
              <a:ext cx="1431827" cy="1456895"/>
              <a:chOff x="7168469" y="2677815"/>
              <a:chExt cx="1431827" cy="1456895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2CC348C5-CD52-4041-A9DC-8F47C9D04352}"/>
                  </a:ext>
                </a:extLst>
              </p:cNvPr>
              <p:cNvSpPr/>
              <p:nvPr/>
            </p:nvSpPr>
            <p:spPr>
              <a:xfrm>
                <a:off x="7168469" y="2702884"/>
                <a:ext cx="1431827" cy="1431826"/>
              </a:xfrm>
              <a:prstGeom prst="arc">
                <a:avLst>
                  <a:gd name="adj1" fmla="val 16200000"/>
                  <a:gd name="adj2" fmla="val 17724961"/>
                </a:avLst>
              </a:prstGeom>
              <a:ln w="38100">
                <a:gradFill>
                  <a:gsLst>
                    <a:gs pos="0">
                      <a:srgbClr val="7BEBD8"/>
                    </a:gs>
                    <a:gs pos="8000">
                      <a:srgbClr val="6B8DE1"/>
                    </a:gs>
                    <a:gs pos="100000">
                      <a:srgbClr val="8335E5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83CA45F-7535-4D5F-A010-B7B38ED57BC7}"/>
                  </a:ext>
                </a:extLst>
              </p:cNvPr>
              <p:cNvSpPr/>
              <p:nvPr/>
            </p:nvSpPr>
            <p:spPr>
              <a:xfrm>
                <a:off x="8095353" y="2677815"/>
                <a:ext cx="239688" cy="239687"/>
              </a:xfrm>
              <a:prstGeom prst="ellipse">
                <a:avLst/>
              </a:prstGeom>
              <a:solidFill>
                <a:srgbClr val="8335E5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3FCBFAE-6E88-440A-ACEC-41E289885112}"/>
                  </a:ext>
                </a:extLst>
              </p:cNvPr>
              <p:cNvSpPr/>
              <p:nvPr/>
            </p:nvSpPr>
            <p:spPr>
              <a:xfrm>
                <a:off x="8139961" y="2722422"/>
                <a:ext cx="150473" cy="150473"/>
              </a:xfrm>
              <a:prstGeom prst="ellipse">
                <a:avLst/>
              </a:prstGeom>
              <a:solidFill>
                <a:srgbClr val="833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1FFF69-70C3-4F09-9589-A4981B8A6514}"/>
              </a:ext>
            </a:extLst>
          </p:cNvPr>
          <p:cNvSpPr txBox="1"/>
          <p:nvPr/>
        </p:nvSpPr>
        <p:spPr>
          <a:xfrm>
            <a:off x="726781" y="273553"/>
            <a:ext cx="886489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16. Spark-Problem statement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59CC9-3120-4EC3-BC8A-957F0ADD5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898" y="3869438"/>
            <a:ext cx="5095875" cy="16192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A67139A-214B-41AA-B1E6-E86BD4679922}"/>
              </a:ext>
            </a:extLst>
          </p:cNvPr>
          <p:cNvSpPr txBox="1"/>
          <p:nvPr/>
        </p:nvSpPr>
        <p:spPr>
          <a:xfrm>
            <a:off x="6382512" y="65653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886489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17. Spark– Scala code…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ED6CAF-B299-4EDD-B680-A6CC9E467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98" y="904493"/>
            <a:ext cx="9277350" cy="5429250"/>
          </a:xfrm>
          <a:prstGeom prst="rect">
            <a:avLst/>
          </a:prstGeom>
          <a:ln w="15875">
            <a:solidFill>
              <a:srgbClr val="7030A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BB11DF-C89C-41D6-AD4C-8AD727E3443D}"/>
              </a:ext>
            </a:extLst>
          </p:cNvPr>
          <p:cNvSpPr txBox="1"/>
          <p:nvPr/>
        </p:nvSpPr>
        <p:spPr>
          <a:xfrm>
            <a:off x="6382512" y="656539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405015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2" y="1215065"/>
            <a:ext cx="8132850" cy="4801315"/>
            <a:chOff x="518433" y="1692049"/>
            <a:chExt cx="4201583" cy="368315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3683152"/>
              <a:chOff x="518433" y="1851126"/>
              <a:chExt cx="4201583" cy="368315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368315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1.         Java code </a:t>
                </a:r>
                <a:r>
                  <a:rPr lang="en-US" sz="2400" dirty="0" err="1">
                    <a:solidFill>
                      <a:schemeClr val="accent1">
                        <a:lumMod val="50000"/>
                      </a:schemeClr>
                    </a:solidFill>
                  </a:rPr>
                  <a:t>InMapperWordCount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2-3.     Java code Average</a:t>
                </a:r>
              </a:p>
              <a:p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4-5.     Java code </a:t>
                </a:r>
                <a:r>
                  <a:rPr lang="en-US" sz="2400" dirty="0" err="1">
                    <a:solidFill>
                      <a:schemeClr val="accent1">
                        <a:lumMod val="50000"/>
                      </a:schemeClr>
                    </a:solidFill>
                  </a:rPr>
                  <a:t>InMapperAverage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6-8.     Pseudo code for PAIR approach</a:t>
                </a:r>
              </a:p>
              <a:p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9-11.   Pseudo code for STRIPE approach</a:t>
                </a:r>
              </a:p>
              <a:p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12-14. Pseudo code for HYBRID approach</a:t>
                </a:r>
              </a:p>
              <a:p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15.       Time and resource </a:t>
                </a:r>
                <a:r>
                  <a:rPr lang="en-US" sz="2400" dirty="0" err="1">
                    <a:solidFill>
                      <a:schemeClr val="accent1">
                        <a:lumMod val="50000"/>
                      </a:schemeClr>
                    </a:solidFill>
                  </a:rPr>
                  <a:t>comparision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16.       Spark Problem statement</a:t>
                </a:r>
              </a:p>
              <a:p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17-18. Scala code</a:t>
                </a:r>
              </a:p>
              <a:p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19.       MR Team Challenge</a:t>
                </a: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4FF47BA-9557-4442-8E2A-74A4F4AAD237}"/>
                </a:ext>
              </a:extLst>
            </p:cNvPr>
            <p:cNvSpPr/>
            <p:nvPr/>
          </p:nvSpPr>
          <p:spPr>
            <a:xfrm>
              <a:off x="518433" y="2905489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B458D5C-BDF7-4A75-A4E8-B99128DCD84A}"/>
                </a:ext>
              </a:extLst>
            </p:cNvPr>
            <p:cNvSpPr/>
            <p:nvPr/>
          </p:nvSpPr>
          <p:spPr>
            <a:xfrm>
              <a:off x="518433" y="3988856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4E3D015-D1E6-40C0-B820-5D2B0144652D}"/>
                </a:ext>
              </a:extLst>
            </p:cNvPr>
            <p:cNvSpPr/>
            <p:nvPr/>
          </p:nvSpPr>
          <p:spPr>
            <a:xfrm>
              <a:off x="518433" y="5072222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6254261" y="1480980"/>
            <a:ext cx="6967475" cy="635725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91A095-506A-434B-9D41-1EBE12F9BAFF}"/>
              </a:ext>
            </a:extLst>
          </p:cNvPr>
          <p:cNvSpPr txBox="1"/>
          <p:nvPr/>
        </p:nvSpPr>
        <p:spPr>
          <a:xfrm>
            <a:off x="6382512" y="65653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886489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17. Spark– Scala code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BBAF9-FC41-4E25-8564-56E5A947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447800"/>
            <a:ext cx="8610600" cy="3962400"/>
          </a:xfrm>
          <a:prstGeom prst="rect">
            <a:avLst/>
          </a:prstGeom>
          <a:ln w="15875">
            <a:solidFill>
              <a:srgbClr val="7030A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66DB1F-5EEF-4DFA-9482-BB47D8818DFF}"/>
              </a:ext>
            </a:extLst>
          </p:cNvPr>
          <p:cNvSpPr txBox="1"/>
          <p:nvPr/>
        </p:nvSpPr>
        <p:spPr>
          <a:xfrm>
            <a:off x="6382512" y="656539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233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886489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18. Spark – output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EBA1D3-0FEF-487D-8076-76FE29454B1A}"/>
              </a:ext>
            </a:extLst>
          </p:cNvPr>
          <p:cNvSpPr txBox="1"/>
          <p:nvPr/>
        </p:nvSpPr>
        <p:spPr>
          <a:xfrm>
            <a:off x="6382512" y="656539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FB3D59-F2A4-4461-A3AB-F11F2FDD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934" y="3814637"/>
            <a:ext cx="4957384" cy="16032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86234C-93BF-471B-9848-21EF6C9A8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002" y="1611196"/>
            <a:ext cx="4192969" cy="1701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7D2397-D9EB-4DC1-A645-A99087993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616" y="1606370"/>
            <a:ext cx="3790950" cy="1664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0A097A-EC4E-4514-8CEA-79A7BBF1F7DD}"/>
              </a:ext>
            </a:extLst>
          </p:cNvPr>
          <p:cNvSpPr txBox="1"/>
          <p:nvPr/>
        </p:nvSpPr>
        <p:spPr>
          <a:xfrm>
            <a:off x="2030616" y="123703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tx2"/>
                </a:solidFill>
              </a:rPr>
              <a:t>Actual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92E4-E91A-49D9-80FE-0553E6D4D7A9}"/>
              </a:ext>
            </a:extLst>
          </p:cNvPr>
          <p:cNvSpPr txBox="1"/>
          <p:nvPr/>
        </p:nvSpPr>
        <p:spPr>
          <a:xfrm>
            <a:off x="6655002" y="1237038"/>
            <a:ext cx="108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>
                <a:solidFill>
                  <a:schemeClr val="tx2"/>
                </a:solidFill>
              </a:rPr>
              <a:t>Estimates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0F9B38-A748-457A-8A20-DF1B449BB63E}"/>
              </a:ext>
            </a:extLst>
          </p:cNvPr>
          <p:cNvSpPr txBox="1"/>
          <p:nvPr/>
        </p:nvSpPr>
        <p:spPr>
          <a:xfrm>
            <a:off x="3265934" y="3450529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tx2"/>
                </a:solidFill>
              </a:rPr>
              <a:t>Error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434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886489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19. Spark – extra point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EBA1D3-0FEF-487D-8076-76FE29454B1A}"/>
              </a:ext>
            </a:extLst>
          </p:cNvPr>
          <p:cNvSpPr txBox="1"/>
          <p:nvPr/>
        </p:nvSpPr>
        <p:spPr>
          <a:xfrm>
            <a:off x="6382512" y="656539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3" name="Gráfico 1">
            <a:extLst>
              <a:ext uri="{FF2B5EF4-FFF2-40B4-BE49-F238E27FC236}">
                <a16:creationId xmlns:a16="http://schemas.microsoft.com/office/drawing/2014/main" id="{47F4E3FE-0A8D-490B-BA50-39AE35F766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923481"/>
              </p:ext>
            </p:extLst>
          </p:nvPr>
        </p:nvGraphicFramePr>
        <p:xfrm>
          <a:off x="1341069" y="1209294"/>
          <a:ext cx="4754880" cy="262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áfico 2">
            <a:extLst>
              <a:ext uri="{FF2B5EF4-FFF2-40B4-BE49-F238E27FC236}">
                <a16:creationId xmlns:a16="http://schemas.microsoft.com/office/drawing/2014/main" id="{9F315FE0-8D28-4103-8801-C38626B7CF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15031"/>
              </p:ext>
            </p:extLst>
          </p:nvPr>
        </p:nvGraphicFramePr>
        <p:xfrm>
          <a:off x="6474009" y="3508313"/>
          <a:ext cx="4754880" cy="2636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0930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886489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20. MR Team Challenge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E4D2E-0322-465A-931D-5FE6F66EB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1149926"/>
            <a:ext cx="5853596" cy="2381016"/>
          </a:xfrm>
          <a:prstGeom prst="rect">
            <a:avLst/>
          </a:prstGeom>
          <a:ln w="15875"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58F659-D0A8-43DC-A9BD-8F3947A52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551" y="4582870"/>
            <a:ext cx="5133975" cy="1562100"/>
          </a:xfrm>
          <a:prstGeom prst="rect">
            <a:avLst/>
          </a:prstGeom>
          <a:ln w="15875">
            <a:solidFill>
              <a:schemeClr val="bg1">
                <a:lumMod val="75000"/>
              </a:schemeClr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040964B-CD6C-4010-B173-A9FE35371C0A}"/>
              </a:ext>
            </a:extLst>
          </p:cNvPr>
          <p:cNvSpPr/>
          <p:nvPr/>
        </p:nvSpPr>
        <p:spPr>
          <a:xfrm>
            <a:off x="5206853" y="2601178"/>
            <a:ext cx="504825" cy="427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95124A9-C6AD-4341-8DCF-D1213C3EF5FE}"/>
              </a:ext>
            </a:extLst>
          </p:cNvPr>
          <p:cNvSpPr/>
          <p:nvPr/>
        </p:nvSpPr>
        <p:spPr>
          <a:xfrm>
            <a:off x="5009497" y="5150034"/>
            <a:ext cx="504825" cy="427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164C3E-9DC5-45CD-8F35-2C3A208A9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50" y="4884622"/>
            <a:ext cx="2302637" cy="8174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30CA1E-00FE-4835-9169-578668F2A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97" y="1000125"/>
            <a:ext cx="4786851" cy="2705100"/>
          </a:xfrm>
          <a:prstGeom prst="rect">
            <a:avLst/>
          </a:prstGeom>
          <a:ln w="15875"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CD76AA-27BD-4600-B432-36C8C10D7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49" y="4806708"/>
            <a:ext cx="657225" cy="876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096D260-4EE3-4A42-B4A4-165F2971B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449" y="4959108"/>
            <a:ext cx="657225" cy="876300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73CB2489-A8A5-40AD-9B60-CE4F4CEE3F5A}"/>
              </a:ext>
            </a:extLst>
          </p:cNvPr>
          <p:cNvSpPr/>
          <p:nvPr/>
        </p:nvSpPr>
        <p:spPr>
          <a:xfrm>
            <a:off x="1655574" y="5150034"/>
            <a:ext cx="504825" cy="427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0210F-9C62-48F1-9A0B-B23501A0E17E}"/>
              </a:ext>
            </a:extLst>
          </p:cNvPr>
          <p:cNvSpPr txBox="1"/>
          <p:nvPr/>
        </p:nvSpPr>
        <p:spPr>
          <a:xfrm>
            <a:off x="552450" y="6305550"/>
            <a:ext cx="579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Data </a:t>
            </a:r>
            <a:r>
              <a:rPr lang="es-CO" dirty="0" err="1"/>
              <a:t>only</a:t>
            </a:r>
            <a:r>
              <a:rPr lang="es-CO" dirty="0"/>
              <a:t> once (</a:t>
            </a:r>
            <a:r>
              <a:rPr lang="es-CO" dirty="0" err="1"/>
              <a:t>savings</a:t>
            </a:r>
            <a:r>
              <a:rPr lang="es-CO" dirty="0"/>
              <a:t> in disk), 1.5 </a:t>
            </a:r>
            <a:r>
              <a:rPr lang="es-CO" dirty="0" err="1"/>
              <a:t>hours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1 </a:t>
            </a:r>
            <a:r>
              <a:rPr lang="es-CO" dirty="0" err="1"/>
              <a:t>developer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BF58F4-29D9-425A-8A14-CB8C60BD4039}"/>
              </a:ext>
            </a:extLst>
          </p:cNvPr>
          <p:cNvSpPr txBox="1"/>
          <p:nvPr/>
        </p:nvSpPr>
        <p:spPr>
          <a:xfrm>
            <a:off x="552450" y="4048125"/>
            <a:ext cx="370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Data </a:t>
            </a:r>
            <a:r>
              <a:rPr lang="es-CO" dirty="0" err="1"/>
              <a:t>thrice</a:t>
            </a:r>
            <a:r>
              <a:rPr lang="es-CO" dirty="0"/>
              <a:t>, 3 </a:t>
            </a:r>
            <a:r>
              <a:rPr lang="es-CO" dirty="0" err="1"/>
              <a:t>developer</a:t>
            </a:r>
            <a:r>
              <a:rPr lang="es-CO" dirty="0"/>
              <a:t>, 3 </a:t>
            </a:r>
            <a:r>
              <a:rPr lang="es-CO" dirty="0" err="1"/>
              <a:t>months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10869-CA3A-40DE-B79D-E0677B209C59}"/>
              </a:ext>
            </a:extLst>
          </p:cNvPr>
          <p:cNvSpPr txBox="1"/>
          <p:nvPr/>
        </p:nvSpPr>
        <p:spPr>
          <a:xfrm>
            <a:off x="6382512" y="65653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3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24" grpId="0" animBg="1"/>
      <p:bldP spid="14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886489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21. MR Team Challenge - Code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DB1F-5EEF-4DFA-9482-BB47D8818DFF}"/>
              </a:ext>
            </a:extLst>
          </p:cNvPr>
          <p:cNvSpPr txBox="1"/>
          <p:nvPr/>
        </p:nvSpPr>
        <p:spPr>
          <a:xfrm>
            <a:off x="6382512" y="656539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439048-DA1F-483B-A8DD-EE8882A8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30" y="850192"/>
            <a:ext cx="7332468" cy="5781675"/>
          </a:xfrm>
          <a:prstGeom prst="rect">
            <a:avLst/>
          </a:prstGeom>
          <a:ln w="15875">
            <a:solidFill>
              <a:srgbClr val="7030A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E2A5D5-41EC-4400-A660-A71B370A1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893" y="3605663"/>
            <a:ext cx="5124450" cy="2085975"/>
          </a:xfrm>
          <a:prstGeom prst="rect">
            <a:avLst/>
          </a:prstGeom>
          <a:ln w="158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4085068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4"/>
            <a:ext cx="10772492" cy="4803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1. </a:t>
            </a:r>
            <a:r>
              <a:rPr lang="en-US" dirty="0" err="1"/>
              <a:t>InMapperWordCount</a:t>
            </a:r>
            <a:r>
              <a:rPr lang="en-US" dirty="0"/>
              <a:t> - Java code 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63853-8ADF-461E-B529-B026BAEABE6F}"/>
              </a:ext>
            </a:extLst>
          </p:cNvPr>
          <p:cNvSpPr txBox="1"/>
          <p:nvPr/>
        </p:nvSpPr>
        <p:spPr>
          <a:xfrm>
            <a:off x="6382512" y="65653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387F44-49A7-4D55-9012-7AD0FB4D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61" y="936117"/>
            <a:ext cx="7353300" cy="562927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4DFB5-E2D3-4AAB-BA06-E94A851BB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28077"/>
            <a:ext cx="5686425" cy="160972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568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7496462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2. Average - Java code 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BD8D7C67-7B7D-46CC-816F-25BD3C277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85" y="1101866"/>
            <a:ext cx="7629525" cy="286702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F9F67DC-5C24-492B-858E-A4CB19189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4174407"/>
            <a:ext cx="7848600" cy="207645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grpSp>
        <p:nvGrpSpPr>
          <p:cNvPr id="99" name="Group 98" descr="This image is an icon of three people and a globe. ">
            <a:extLst>
              <a:ext uri="{FF2B5EF4-FFF2-40B4-BE49-F238E27FC236}">
                <a16:creationId xmlns:a16="http://schemas.microsoft.com/office/drawing/2014/main" id="{FEC8A1BC-D54D-4B1E-B1D0-77AA30DE9DB6}"/>
              </a:ext>
            </a:extLst>
          </p:cNvPr>
          <p:cNvGrpSpPr/>
          <p:nvPr/>
        </p:nvGrpSpPr>
        <p:grpSpPr>
          <a:xfrm>
            <a:off x="836485" y="4788386"/>
            <a:ext cx="1271588" cy="1273175"/>
            <a:chOff x="2690812" y="4162425"/>
            <a:chExt cx="1271588" cy="1273175"/>
          </a:xfrm>
        </p:grpSpPr>
        <p:sp>
          <p:nvSpPr>
            <p:cNvPr id="100" name="Oval 24">
              <a:extLst>
                <a:ext uri="{FF2B5EF4-FFF2-40B4-BE49-F238E27FC236}">
                  <a16:creationId xmlns:a16="http://schemas.microsoft.com/office/drawing/2014/main" id="{7CFB8F21-64A9-4758-BF90-0FFEB4DE3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09DCAD5-03D4-4C3E-A61E-53670B101DF1}"/>
                </a:ext>
              </a:extLst>
            </p:cNvPr>
            <p:cNvGrpSpPr/>
            <p:nvPr/>
          </p:nvGrpSpPr>
          <p:grpSpPr>
            <a:xfrm>
              <a:off x="2968970" y="4426349"/>
              <a:ext cx="675918" cy="380514"/>
              <a:chOff x="4817977" y="2895601"/>
              <a:chExt cx="381540" cy="195263"/>
            </a:xfrm>
          </p:grpSpPr>
          <p:sp>
            <p:nvSpPr>
              <p:cNvPr id="103" name="Freeform 259">
                <a:extLst>
                  <a:ext uri="{FF2B5EF4-FFF2-40B4-BE49-F238E27FC236}">
                    <a16:creationId xmlns:a16="http://schemas.microsoft.com/office/drawing/2014/main" id="{8003120C-E838-4642-8327-9442C1950C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7977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" name="Freeform 260">
                <a:extLst>
                  <a:ext uri="{FF2B5EF4-FFF2-40B4-BE49-F238E27FC236}">
                    <a16:creationId xmlns:a16="http://schemas.microsoft.com/office/drawing/2014/main" id="{6832E1F1-00BD-4EFA-B2BF-44ACB95A0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7129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8" name="Oval 264">
                <a:extLst>
                  <a:ext uri="{FF2B5EF4-FFF2-40B4-BE49-F238E27FC236}">
                    <a16:creationId xmlns:a16="http://schemas.microsoft.com/office/drawing/2014/main" id="{4A0764F3-89B4-4B3E-804F-E9425F5CD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606" y="2948742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Oval 266">
                <a:extLst>
                  <a:ext uri="{FF2B5EF4-FFF2-40B4-BE49-F238E27FC236}">
                    <a16:creationId xmlns:a16="http://schemas.microsoft.com/office/drawing/2014/main" id="{AB17729A-CE4A-42BD-97AE-EE411B2D4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6513" y="2948736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CBD1CC4-FEBE-4DE0-A886-66054526A66F}"/>
              </a:ext>
            </a:extLst>
          </p:cNvPr>
          <p:cNvSpPr txBox="1"/>
          <p:nvPr/>
        </p:nvSpPr>
        <p:spPr>
          <a:xfrm>
            <a:off x="1366632" y="530434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B9C13-ED3F-4DA3-96A0-17BC8099E966}"/>
              </a:ext>
            </a:extLst>
          </p:cNvPr>
          <p:cNvSpPr txBox="1"/>
          <p:nvPr/>
        </p:nvSpPr>
        <p:spPr>
          <a:xfrm>
            <a:off x="1380241" y="5068288"/>
            <a:ext cx="4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,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DF93A-A952-4120-BE8E-668C7216FABD}"/>
              </a:ext>
            </a:extLst>
          </p:cNvPr>
          <p:cNvSpPr txBox="1"/>
          <p:nvPr/>
        </p:nvSpPr>
        <p:spPr>
          <a:xfrm>
            <a:off x="669850" y="5452831"/>
            <a:ext cx="160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 err="1">
                <a:solidFill>
                  <a:schemeClr val="bg1"/>
                </a:solidFill>
              </a:rPr>
              <a:t>Additional</a:t>
            </a:r>
            <a:r>
              <a:rPr lang="es-CO" sz="1400" dirty="0">
                <a:solidFill>
                  <a:schemeClr val="bg1"/>
                </a:solidFill>
              </a:rPr>
              <a:t> </a:t>
            </a:r>
            <a:r>
              <a:rPr lang="es-CO" sz="1400" dirty="0" err="1">
                <a:solidFill>
                  <a:schemeClr val="bg1"/>
                </a:solidFill>
              </a:rPr>
              <a:t>Class</a:t>
            </a:r>
            <a:r>
              <a:rPr lang="es-CO" sz="14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CO" sz="1400" dirty="0" err="1">
                <a:solidFill>
                  <a:schemeClr val="bg1"/>
                </a:solidFill>
              </a:rPr>
              <a:t>Pair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728E7-878C-4427-92D5-7AD2F874473E}"/>
              </a:ext>
            </a:extLst>
          </p:cNvPr>
          <p:cNvSpPr txBox="1"/>
          <p:nvPr/>
        </p:nvSpPr>
        <p:spPr>
          <a:xfrm>
            <a:off x="6382512" y="65653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7496462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3. Average - output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DA258D-91F4-4665-876C-139527514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282514"/>
            <a:ext cx="6111244" cy="464343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8A9A09-A414-47AE-83D9-67FF30B05561}"/>
              </a:ext>
            </a:extLst>
          </p:cNvPr>
          <p:cNvSpPr txBox="1"/>
          <p:nvPr/>
        </p:nvSpPr>
        <p:spPr>
          <a:xfrm>
            <a:off x="6382512" y="65653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85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0" y="273553"/>
            <a:ext cx="9788819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4. </a:t>
            </a:r>
            <a:r>
              <a:rPr lang="en-US" dirty="0" err="1"/>
              <a:t>InMapperAverage</a:t>
            </a:r>
            <a:r>
              <a:rPr lang="en-US" dirty="0"/>
              <a:t> - Java code 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CED18D-F900-45DE-97D3-8A8ED821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80" y="904493"/>
            <a:ext cx="8743950" cy="574357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3AD1EE-309A-42F9-9046-B1680AFA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62" y="3008678"/>
            <a:ext cx="5610225" cy="209550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042D8F-159A-44E5-AC73-F6351102DF3E}"/>
              </a:ext>
            </a:extLst>
          </p:cNvPr>
          <p:cNvSpPr txBox="1"/>
          <p:nvPr/>
        </p:nvSpPr>
        <p:spPr>
          <a:xfrm>
            <a:off x="6382512" y="65653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71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886489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5. </a:t>
            </a:r>
            <a:r>
              <a:rPr lang="en-US" dirty="0" err="1"/>
              <a:t>InMapperAverage</a:t>
            </a:r>
            <a:r>
              <a:rPr lang="en-US" dirty="0"/>
              <a:t> - output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EEC1FF-F0E8-4E04-A35A-61BA563D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175704"/>
            <a:ext cx="5895975" cy="4506591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314C4C-DE81-4C5C-A67B-9DF7832AA2B3}"/>
              </a:ext>
            </a:extLst>
          </p:cNvPr>
          <p:cNvSpPr txBox="1"/>
          <p:nvPr/>
        </p:nvSpPr>
        <p:spPr>
          <a:xfrm>
            <a:off x="6382512" y="65653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21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886489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6. PAIR approach - Pseudo code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FA84CD-8E3E-44C2-B127-DF877C490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995362"/>
            <a:ext cx="4596365" cy="252888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C92033-9CA3-44AB-BD66-2BE96A522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665" y="2825507"/>
            <a:ext cx="4667250" cy="351472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AE0CD4-8CED-41A1-A81A-F0BA618E9BD9}"/>
              </a:ext>
            </a:extLst>
          </p:cNvPr>
          <p:cNvSpPr txBox="1"/>
          <p:nvPr/>
        </p:nvSpPr>
        <p:spPr>
          <a:xfrm>
            <a:off x="6382512" y="656539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30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8864894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7. PAIR approach - Java code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C70451-9511-4BB3-A6E1-2679F080D165}"/>
              </a:ext>
            </a:extLst>
          </p:cNvPr>
          <p:cNvSpPr txBox="1"/>
          <p:nvPr/>
        </p:nvSpPr>
        <p:spPr>
          <a:xfrm>
            <a:off x="6382512" y="656539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75000"/>
                  </a:schemeClr>
                </a:solidFill>
              </a:rPr>
              <a:t>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DB4F43-A3BB-4898-8F46-6DD9F552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071147"/>
            <a:ext cx="7362825" cy="276225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1BBC6B-84C1-456E-9762-4009C68BB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575" y="3374407"/>
            <a:ext cx="6582318" cy="308108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1518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388</Words>
  <Application>Microsoft Office PowerPoint</Application>
  <PresentationFormat>Widescreen</PresentationFormat>
  <Paragraphs>111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2</vt:lpstr>
      <vt:lpstr>Human resources slide 9</vt:lpstr>
      <vt:lpstr>Human resources slide 9</vt:lpstr>
      <vt:lpstr>Human resources slide 9</vt:lpstr>
      <vt:lpstr>Human resources slide 9</vt:lpstr>
      <vt:lpstr>Human resources slide 9</vt:lpstr>
      <vt:lpstr>Human resources slide 9</vt:lpstr>
      <vt:lpstr>Human resources slide 9</vt:lpstr>
      <vt:lpstr>Human resources slide 9</vt:lpstr>
      <vt:lpstr>Human resources slide 9</vt:lpstr>
      <vt:lpstr>Human resources slide 9</vt:lpstr>
      <vt:lpstr>Human resources slide 9</vt:lpstr>
      <vt:lpstr>Human resources slide 9</vt:lpstr>
      <vt:lpstr>Human resources slide 9</vt:lpstr>
      <vt:lpstr>Human resources slide 9</vt:lpstr>
      <vt:lpstr>Human resources slide 9</vt:lpstr>
      <vt:lpstr>Human resources slide 7</vt:lpstr>
      <vt:lpstr>Human resources slide 9</vt:lpstr>
      <vt:lpstr>Human resources slide 9</vt:lpstr>
      <vt:lpstr>Human resources slide 9</vt:lpstr>
      <vt:lpstr>Human resources slide 9</vt:lpstr>
      <vt:lpstr>Human resources slide 9</vt:lpstr>
      <vt:lpstr>Human resources slide 9</vt:lpstr>
      <vt:lpstr>Human resources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2019-02-02T17:16:15Z</dcterms:created>
  <dcterms:modified xsi:type="dcterms:W3CDTF">2019-02-06T06:32:30Z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