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5" r:id="rId2"/>
    <p:sldId id="310" r:id="rId3"/>
    <p:sldId id="328" r:id="rId4"/>
    <p:sldId id="320" r:id="rId5"/>
    <p:sldId id="321" r:id="rId6"/>
    <p:sldId id="312" r:id="rId7"/>
    <p:sldId id="322" r:id="rId8"/>
    <p:sldId id="323" r:id="rId9"/>
    <p:sldId id="325" r:id="rId10"/>
    <p:sldId id="330" r:id="rId11"/>
    <p:sldId id="332" r:id="rId12"/>
    <p:sldId id="333" r:id="rId13"/>
    <p:sldId id="313" r:id="rId14"/>
    <p:sldId id="324" r:id="rId15"/>
    <p:sldId id="326" r:id="rId16"/>
    <p:sldId id="327" r:id="rId17"/>
    <p:sldId id="314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582" autoAdjust="0"/>
  </p:normalViewPr>
  <p:slideViewPr>
    <p:cSldViewPr showGuides="1">
      <p:cViewPr varScale="1">
        <p:scale>
          <a:sx n="61" d="100"/>
          <a:sy n="61" d="100"/>
        </p:scale>
        <p:origin x="1098" y="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A6-42A3-B7CE-181730E8F01D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Logistic Regression</c:v>
                </c:pt>
                <c:pt idx="1">
                  <c:v>Keras Neural Network</c:v>
                </c:pt>
                <c:pt idx="2">
                  <c:v>Random Forrest</c:v>
                </c:pt>
                <c:pt idx="3">
                  <c:v>SGD</c:v>
                </c:pt>
                <c:pt idx="4">
                  <c:v>SVM</c:v>
                </c:pt>
                <c:pt idx="5">
                  <c:v>K/nearest Neigbour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0.87280000000000002</c:v>
                </c:pt>
                <c:pt idx="1">
                  <c:v>0.88680000000000003</c:v>
                </c:pt>
                <c:pt idx="2">
                  <c:v>0.90990000000000004</c:v>
                </c:pt>
                <c:pt idx="3">
                  <c:v>0.87080000000000002</c:v>
                </c:pt>
                <c:pt idx="4">
                  <c:v>0.87480000000000002</c:v>
                </c:pt>
                <c:pt idx="5">
                  <c:v>0.76470000000000005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B1-4DAB-8FBA-0695A0E852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0232168"/>
        <c:axId val="450232496"/>
      </c:barChart>
      <c:catAx>
        <c:axId val="450232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50232496"/>
        <c:crosses val="autoZero"/>
        <c:auto val="1"/>
        <c:lblAlgn val="ctr"/>
        <c:lblOffset val="100"/>
        <c:noMultiLvlLbl val="0"/>
      </c:catAx>
      <c:valAx>
        <c:axId val="45023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50232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Data Quality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s-CO" dirty="0"/>
            <a:t>Try !</a:t>
          </a:r>
          <a:r>
            <a:rPr lang="en-US" dirty="0"/>
            <a:t>= algorithms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/>
            <a:t>Experiment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Conclude best model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56B2D90F-2F8C-4DA2-992D-2C3D15E6F4C9}">
      <dgm:prSet phldrT="[Text]"/>
      <dgm:spPr/>
      <dgm:t>
        <a:bodyPr/>
        <a:lstStyle/>
        <a:p>
          <a:r>
            <a:rPr lang="es-CO" dirty="0"/>
            <a:t>Choose model</a:t>
          </a:r>
          <a:endParaRPr lang="en-US" dirty="0"/>
        </a:p>
      </dgm:t>
    </dgm:pt>
    <dgm:pt modelId="{85C627A1-4753-44D2-928C-9BEF50295F0A}" type="parTrans" cxnId="{A3BB778D-BA4A-4EF2-AAF8-FE716D05FF04}">
      <dgm:prSet/>
      <dgm:spPr/>
      <dgm:t>
        <a:bodyPr/>
        <a:lstStyle/>
        <a:p>
          <a:endParaRPr lang="en-US"/>
        </a:p>
      </dgm:t>
    </dgm:pt>
    <dgm:pt modelId="{C48B96A5-4CDD-4B2D-81DA-B268D599205B}" type="sibTrans" cxnId="{A3BB778D-BA4A-4EF2-AAF8-FE716D05FF04}">
      <dgm:prSet/>
      <dgm:spPr/>
      <dgm:t>
        <a:bodyPr/>
        <a:lstStyle/>
        <a:p>
          <a:endParaRPr lang="en-US"/>
        </a:p>
      </dgm:t>
    </dgm:pt>
    <dgm:pt modelId="{D3EF24EC-575A-4B96-A5F1-C059AB9BF71B}">
      <dgm:prSet phldrT="[Text]"/>
      <dgm:spPr/>
      <dgm:t>
        <a:bodyPr/>
        <a:lstStyle/>
        <a:p>
          <a:endParaRPr lang="en-US" dirty="0"/>
        </a:p>
      </dgm:t>
    </dgm:pt>
    <dgm:pt modelId="{AABDD5A2-EF17-4E10-8A12-2ACC06B56B14}" type="parTrans" cxnId="{B1249E81-C3CB-4FB2-BEFB-79F5BD7F1C6E}">
      <dgm:prSet/>
      <dgm:spPr/>
      <dgm:t>
        <a:bodyPr/>
        <a:lstStyle/>
        <a:p>
          <a:endParaRPr lang="en-US"/>
        </a:p>
      </dgm:t>
    </dgm:pt>
    <dgm:pt modelId="{AA660585-450F-4246-BE72-393E1146517D}" type="sibTrans" cxnId="{B1249E81-C3CB-4FB2-BEFB-79F5BD7F1C6E}">
      <dgm:prSet/>
      <dgm:spPr/>
      <dgm:t>
        <a:bodyPr/>
        <a:lstStyle/>
        <a:p>
          <a:endParaRPr lang="en-US"/>
        </a:p>
      </dgm:t>
    </dgm:pt>
    <dgm:pt modelId="{81BD8EE5-2BDD-4551-A5CF-337F52BC5B77}">
      <dgm:prSet phldrT="[Text]"/>
      <dgm:spPr/>
      <dgm:t>
        <a:bodyPr/>
        <a:lstStyle/>
        <a:p>
          <a:r>
            <a:rPr lang="en-US" dirty="0"/>
            <a:t>Feature Selection</a:t>
          </a:r>
        </a:p>
      </dgm:t>
    </dgm:pt>
    <dgm:pt modelId="{286D9201-D881-4247-9000-2444DA247D6E}" type="parTrans" cxnId="{D9BE4F31-DCF3-45FD-AD1E-45BFF225B91B}">
      <dgm:prSet/>
      <dgm:spPr/>
      <dgm:t>
        <a:bodyPr/>
        <a:lstStyle/>
        <a:p>
          <a:endParaRPr lang="en-US"/>
        </a:p>
      </dgm:t>
    </dgm:pt>
    <dgm:pt modelId="{9405FF82-E713-4995-A3B4-AFBC7F0A12A0}" type="sibTrans" cxnId="{D9BE4F31-DCF3-45FD-AD1E-45BFF225B91B}">
      <dgm:prSet/>
      <dgm:spPr/>
      <dgm:t>
        <a:bodyPr/>
        <a:lstStyle/>
        <a:p>
          <a:endParaRPr lang="en-US"/>
        </a:p>
      </dgm:t>
    </dgm:pt>
    <dgm:pt modelId="{A312C82A-EADE-4FCF-B8A1-C076A42331C5}">
      <dgm:prSet phldrT="[Text]"/>
      <dgm:spPr/>
      <dgm:t>
        <a:bodyPr/>
        <a:lstStyle/>
        <a:p>
          <a:r>
            <a:rPr lang="en-US" dirty="0"/>
            <a:t>Train</a:t>
          </a:r>
        </a:p>
      </dgm:t>
    </dgm:pt>
    <dgm:pt modelId="{79BF61A8-192F-49F9-88DD-81CD048AD902}" type="parTrans" cxnId="{8F08C4FC-E43C-4669-B92B-C94DBC45A1AC}">
      <dgm:prSet/>
      <dgm:spPr/>
      <dgm:t>
        <a:bodyPr/>
        <a:lstStyle/>
        <a:p>
          <a:endParaRPr lang="en-US"/>
        </a:p>
      </dgm:t>
    </dgm:pt>
    <dgm:pt modelId="{3987CCD6-5380-4C76-A114-0CDB3AB2642B}" type="sibTrans" cxnId="{8F08C4FC-E43C-4669-B92B-C94DBC45A1AC}">
      <dgm:prSet/>
      <dgm:spPr/>
      <dgm:t>
        <a:bodyPr/>
        <a:lstStyle/>
        <a:p>
          <a:endParaRPr lang="en-US"/>
        </a:p>
      </dgm:t>
    </dgm:pt>
    <dgm:pt modelId="{BB8F61B1-9A29-4D81-9CC3-3F30523C56A2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A907C656-8F66-450F-A13D-58D129C6CA6C}" type="parTrans" cxnId="{EC6979D9-9CD4-40B5-9A29-8BA39962501D}">
      <dgm:prSet/>
      <dgm:spPr/>
      <dgm:t>
        <a:bodyPr/>
        <a:lstStyle/>
        <a:p>
          <a:endParaRPr lang="en-US"/>
        </a:p>
      </dgm:t>
    </dgm:pt>
    <dgm:pt modelId="{8C634367-3514-4515-9F8D-FDC71EA375F8}" type="sibTrans" cxnId="{EC6979D9-9CD4-40B5-9A29-8BA39962501D}">
      <dgm:prSet/>
      <dgm:spPr/>
      <dgm:t>
        <a:bodyPr/>
        <a:lstStyle/>
        <a:p>
          <a:endParaRPr lang="en-US"/>
        </a:p>
      </dgm:t>
    </dgm:pt>
    <dgm:pt modelId="{DB44578F-CB62-410E-83AF-9139F35F8587}">
      <dgm:prSet phldrT="[Text]"/>
      <dgm:spPr/>
      <dgm:t>
        <a:bodyPr/>
        <a:lstStyle/>
        <a:p>
          <a:r>
            <a:rPr lang="en-US" dirty="0"/>
            <a:t>Check accuracy</a:t>
          </a:r>
        </a:p>
      </dgm:t>
    </dgm:pt>
    <dgm:pt modelId="{2072B903-6B47-4509-82CD-2F40A9EF867F}" type="parTrans" cxnId="{D348D143-6626-40FA-A00A-85D236D1D8E8}">
      <dgm:prSet/>
      <dgm:spPr/>
      <dgm:t>
        <a:bodyPr/>
        <a:lstStyle/>
        <a:p>
          <a:endParaRPr lang="en-US"/>
        </a:p>
      </dgm:t>
    </dgm:pt>
    <dgm:pt modelId="{23E65B7D-A56A-4AF8-A36C-3BDE0D81794F}" type="sibTrans" cxnId="{D348D143-6626-40FA-A00A-85D236D1D8E8}">
      <dgm:prSet/>
      <dgm:spPr/>
      <dgm:t>
        <a:bodyPr/>
        <a:lstStyle/>
        <a:p>
          <a:endParaRPr lang="en-US"/>
        </a:p>
      </dgm:t>
    </dgm:pt>
    <dgm:pt modelId="{1CD9CFBF-F8A0-41C0-8943-5F1295052A99}">
      <dgm:prSet phldrT="[Text]"/>
      <dgm:spPr/>
      <dgm:t>
        <a:bodyPr/>
        <a:lstStyle/>
        <a:p>
          <a:r>
            <a:rPr lang="en-US" dirty="0"/>
            <a:t>Conclusions</a:t>
          </a:r>
        </a:p>
      </dgm:t>
    </dgm:pt>
    <dgm:pt modelId="{B0CCF1D7-7A39-45CE-91C6-E740820A89D4}" type="parTrans" cxnId="{19C2F7F6-4CFD-4338-893D-3FC94CCF8AA4}">
      <dgm:prSet/>
      <dgm:spPr/>
      <dgm:t>
        <a:bodyPr/>
        <a:lstStyle/>
        <a:p>
          <a:endParaRPr lang="en-US"/>
        </a:p>
      </dgm:t>
    </dgm:pt>
    <dgm:pt modelId="{1D21464A-4CE3-48CF-B039-5BB1F0E8914E}" type="sibTrans" cxnId="{19C2F7F6-4CFD-4338-893D-3FC94CCF8AA4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 custScaleY="81481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 custScaleY="82935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 custScaleY="81481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AB5CF00D-B722-4AB6-BA2E-FD7B11DEFB5F}" type="presOf" srcId="{DB44578F-CB62-410E-83AF-9139F35F8587}" destId="{E83793B4-2C5C-4D90-82FA-E5EE4745664D}" srcOrd="0" destOrd="2" presId="urn:microsoft.com/office/officeart/2005/8/layout/hProcess4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D9BE4F31-DCF3-45FD-AD1E-45BFF225B91B}" srcId="{F6D27D1B-CDCB-481F-B8FA-AB31B2A119DE}" destId="{81BD8EE5-2BDD-4551-A5CF-337F52BC5B77}" srcOrd="1" destOrd="0" parTransId="{286D9201-D881-4247-9000-2444DA247D6E}" sibTransId="{9405FF82-E713-4995-A3B4-AFBC7F0A12A0}"/>
    <dgm:cxn modelId="{9643F23A-7C41-488E-BDCF-B7C54526F581}" type="presOf" srcId="{1CD9CFBF-F8A0-41C0-8943-5F1295052A99}" destId="{69C28D3B-E083-42DF-9EA0-916CA12125A9}" srcOrd="0" destOrd="2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D348D143-6626-40FA-A00A-85D236D1D8E8}" srcId="{F6D27D1B-CDCB-481F-B8FA-AB31B2A119DE}" destId="{DB44578F-CB62-410E-83AF-9139F35F8587}" srcOrd="2" destOrd="0" parTransId="{2072B903-6B47-4509-82CD-2F40A9EF867F}" sibTransId="{23E65B7D-A56A-4AF8-A36C-3BDE0D81794F}"/>
    <dgm:cxn modelId="{D1FDF465-AD0B-486E-9F88-2AAEE95A409A}" type="presOf" srcId="{DB44578F-CB62-410E-83AF-9139F35F8587}" destId="{67FFE978-6FBE-4424-80BE-B9E4B4DD0695}" srcOrd="1" destOrd="2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2C591156-8126-4A6C-93E2-95C5A03922DB}" type="presOf" srcId="{BB8F61B1-9A29-4D81-9CC3-3F30523C56A2}" destId="{BFE859F2-A9E8-4F95-9161-8EC68F2D30C4}" srcOrd="1" destOrd="3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615FAA59-14DF-4E87-A78F-26E84DB2BF67}" type="presOf" srcId="{A312C82A-EADE-4FCF-B8A1-C076A42331C5}" destId="{96015622-8A46-45CF-A72A-2856B699B374}" srcOrd="0" destOrd="2" presId="urn:microsoft.com/office/officeart/2005/8/layout/hProcess4"/>
    <dgm:cxn modelId="{B1249E81-C3CB-4FB2-BEFB-79F5BD7F1C6E}" srcId="{F6D27D1B-CDCB-481F-B8FA-AB31B2A119DE}" destId="{D3EF24EC-575A-4B96-A5F1-C059AB9BF71B}" srcOrd="3" destOrd="0" parTransId="{AABDD5A2-EF17-4E10-8A12-2ACC06B56B14}" sibTransId="{AA660585-450F-4246-BE72-393E1146517D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3BB778D-BA4A-4EF2-AAF8-FE716D05FF04}" srcId="{FB986F71-3126-4196-BD30-74AEDC39A1CA}" destId="{56B2D90F-2F8C-4DA2-992D-2C3D15E6F4C9}" srcOrd="1" destOrd="0" parTransId="{85C627A1-4753-44D2-928C-9BEF50295F0A}" sibTransId="{C48B96A5-4CDD-4B2D-81DA-B268D599205B}"/>
    <dgm:cxn modelId="{E583A6A1-76D6-4B2C-A72B-15D2F490D57D}" type="presOf" srcId="{56B2D90F-2F8C-4DA2-992D-2C3D15E6F4C9}" destId="{BFE859F2-A9E8-4F95-9161-8EC68F2D30C4}" srcOrd="1" destOrd="1" presId="urn:microsoft.com/office/officeart/2005/8/layout/hProcess4"/>
    <dgm:cxn modelId="{E4DCE9A4-C68E-48F1-9139-2C7FC74E997F}" type="presOf" srcId="{D3EF24EC-575A-4B96-A5F1-C059AB9BF71B}" destId="{E83793B4-2C5C-4D90-82FA-E5EE4745664D}" srcOrd="0" destOrd="3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53AB20AF-F911-4D87-A4CB-B697772C2C92}" type="presOf" srcId="{56B2D90F-2F8C-4DA2-992D-2C3D15E6F4C9}" destId="{96015622-8A46-45CF-A72A-2856B699B374}" srcOrd="0" destOrd="1" presId="urn:microsoft.com/office/officeart/2005/8/layout/hProcess4"/>
    <dgm:cxn modelId="{B9DB01BE-77EF-445F-8536-17A63F1DDAF1}" type="presOf" srcId="{BB8F61B1-9A29-4D81-9CC3-3F30523C56A2}" destId="{96015622-8A46-45CF-A72A-2856B699B374}" srcOrd="0" destOrd="3" presId="urn:microsoft.com/office/officeart/2005/8/layout/hProcess4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963B8BC9-094D-4768-B313-9D525DC63F9D}" type="presOf" srcId="{A312C82A-EADE-4FCF-B8A1-C076A42331C5}" destId="{BFE859F2-A9E8-4F95-9161-8EC68F2D30C4}" srcOrd="1" destOrd="2" presId="urn:microsoft.com/office/officeart/2005/8/layout/hProcess4"/>
    <dgm:cxn modelId="{32FAD5CF-84D5-4A69-8635-A400E6540E4F}" type="presOf" srcId="{D3EF24EC-575A-4B96-A5F1-C059AB9BF71B}" destId="{67FFE978-6FBE-4424-80BE-B9E4B4DD0695}" srcOrd="1" destOrd="3" presId="urn:microsoft.com/office/officeart/2005/8/layout/hProcess4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D937B7D6-A4D9-402D-AEBF-1D32DC95412A}" type="presOf" srcId="{1CD9CFBF-F8A0-41C0-8943-5F1295052A99}" destId="{843715D2-C2C2-41EB-BDA3-21230FBA46DB}" srcOrd="1" destOrd="2" presId="urn:microsoft.com/office/officeart/2005/8/layout/hProcess4"/>
    <dgm:cxn modelId="{EC6979D9-9CD4-40B5-9A29-8BA39962501D}" srcId="{FB986F71-3126-4196-BD30-74AEDC39A1CA}" destId="{BB8F61B1-9A29-4D81-9CC3-3F30523C56A2}" srcOrd="3" destOrd="0" parTransId="{A907C656-8F66-450F-A13D-58D129C6CA6C}" sibTransId="{8C634367-3514-4515-9F8D-FDC71EA375F8}"/>
    <dgm:cxn modelId="{D6DC28DC-CB62-48F1-89A6-7293617A7F2D}" type="presOf" srcId="{81BD8EE5-2BDD-4551-A5CF-337F52BC5B77}" destId="{67FFE978-6FBE-4424-80BE-B9E4B4DD0695}" srcOrd="1" destOrd="1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05A0F6DF-1BA3-4FCA-AE2A-89F1062836E6}" type="presOf" srcId="{81BD8EE5-2BDD-4551-A5CF-337F52BC5B77}" destId="{E83793B4-2C5C-4D90-82FA-E5EE4745664D}" srcOrd="0" destOrd="1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19C2F7F6-4CFD-4338-893D-3FC94CCF8AA4}" srcId="{58828492-5CEF-4AFE-95CB-5D7E6A18158B}" destId="{1CD9CFBF-F8A0-41C0-8943-5F1295052A99}" srcOrd="2" destOrd="0" parTransId="{B0CCF1D7-7A39-45CE-91C6-E740820A89D4}" sibTransId="{1D21464A-4CE3-48CF-B039-5BB1F0E8914E}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8F08C4FC-E43C-4669-B92B-C94DBC45A1AC}" srcId="{FB986F71-3126-4196-BD30-74AEDC39A1CA}" destId="{A312C82A-EADE-4FCF-B8A1-C076A42331C5}" srcOrd="2" destOrd="0" parTransId="{79BF61A8-192F-49F9-88DD-81CD048AD902}" sibTransId="{3987CCD6-5380-4C76-A114-0CDB3AB2642B}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235968"/>
          <a:ext cx="2444561" cy="16428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 Quality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Choose model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Train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Test</a:t>
          </a:r>
        </a:p>
      </dsp:txBody>
      <dsp:txXfrm>
        <a:off x="74051" y="1273775"/>
        <a:ext cx="2368947" cy="1215206"/>
      </dsp:txXfrm>
    </dsp:sp>
    <dsp:sp modelId="{6A63D16E-EEE6-4267-97EA-5AD7D2BC4E84}">
      <dsp:nvSpPr>
        <dsp:cNvPr id="0" name=""/>
        <dsp:cNvSpPr/>
      </dsp:nvSpPr>
      <dsp:spPr>
        <a:xfrm>
          <a:off x="1393662" y="1471997"/>
          <a:ext cx="2779005" cy="2779005"/>
        </a:xfrm>
        <a:prstGeom prst="leftCircularArrow">
          <a:avLst>
            <a:gd name="adj1" fmla="val 3451"/>
            <a:gd name="adj2" fmla="val 427731"/>
            <a:gd name="adj3" fmla="val 2199463"/>
            <a:gd name="adj4" fmla="val 9020710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Step 1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221310"/>
          <a:ext cx="2444561" cy="167217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Try !</a:t>
          </a:r>
          <a:r>
            <a:rPr lang="en-US" sz="1800" kern="1200" dirty="0"/>
            <a:t>= algorithms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Feature Selection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Check accuracy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3247628" y="1618115"/>
        <a:ext cx="2367599" cy="1236892"/>
      </dsp:txXfrm>
    </dsp:sp>
    <dsp:sp modelId="{DC2A0ADB-DCE3-4BF4-9952-0394865777AC}">
      <dsp:nvSpPr>
        <dsp:cNvPr id="0" name=""/>
        <dsp:cNvSpPr/>
      </dsp:nvSpPr>
      <dsp:spPr>
        <a:xfrm>
          <a:off x="4546134" y="-215153"/>
          <a:ext cx="3091366" cy="3091366"/>
        </a:xfrm>
        <a:prstGeom prst="circularArrow">
          <a:avLst>
            <a:gd name="adj1" fmla="val 3103"/>
            <a:gd name="adj2" fmla="val 381346"/>
            <a:gd name="adj3" fmla="val 19446799"/>
            <a:gd name="adj4" fmla="val 12579167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Step 2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235968"/>
          <a:ext cx="2444561" cy="16428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Experiment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Conclude best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Conclusions</a:t>
          </a:r>
        </a:p>
      </dsp:txBody>
      <dsp:txXfrm>
        <a:off x="6419857" y="1273775"/>
        <a:ext cx="2368947" cy="1215206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Step 3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75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73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5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1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4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29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0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98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77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09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6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2132856"/>
            <a:ext cx="8229600" cy="2895600"/>
          </a:xfrm>
        </p:spPr>
        <p:txBody>
          <a:bodyPr>
            <a:normAutofit/>
          </a:bodyPr>
          <a:lstStyle/>
          <a:p>
            <a:r>
              <a:rPr lang="en-US" sz="5400" dirty="0"/>
              <a:t>Human Activity Recognition Using Smartphones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2" y="4941168"/>
            <a:ext cx="8229600" cy="1224136"/>
          </a:xfrm>
        </p:spPr>
        <p:txBody>
          <a:bodyPr>
            <a:normAutofit lnSpcReduction="10000"/>
          </a:bodyPr>
          <a:lstStyle/>
          <a:p>
            <a:r>
              <a:rPr lang="it-IT" sz="1800" dirty="0"/>
              <a:t>Machine learning | GROUP 4</a:t>
            </a:r>
            <a:br>
              <a:rPr lang="it-IT" sz="1800" dirty="0"/>
            </a:br>
            <a:endParaRPr lang="it-IT" sz="1800" dirty="0"/>
          </a:p>
          <a:p>
            <a:r>
              <a:rPr lang="it-IT" sz="1800" dirty="0"/>
              <a:t>986636 - Carlos HERNANDEZ</a:t>
            </a:r>
            <a:br>
              <a:rPr lang="it-IT" sz="1800" dirty="0"/>
            </a:br>
            <a:r>
              <a:rPr lang="it-IT" sz="1800" dirty="0"/>
              <a:t>986585 - Daniel Guimaraes</a:t>
            </a:r>
            <a:br>
              <a:rPr lang="it-IT" sz="1800" dirty="0"/>
            </a:br>
            <a:r>
              <a:rPr lang="it-IT" sz="1800" dirty="0"/>
              <a:t>986775 - SEBASTIAN VALENCIA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E07975FA-306A-4AD0-8645-65B890F69D8B}"/>
              </a:ext>
            </a:extLst>
          </p:cNvPr>
          <p:cNvSpPr txBox="1">
            <a:spLocks/>
          </p:cNvSpPr>
          <p:nvPr/>
        </p:nvSpPr>
        <p:spPr>
          <a:xfrm>
            <a:off x="1080452" y="6237312"/>
            <a:ext cx="3229000" cy="368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solidFill>
                  <a:schemeClr val="accent3"/>
                </a:solidFill>
              </a:rPr>
              <a:t>PROF. DR. EMDAD KHAN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60" y="288726"/>
            <a:ext cx="9144001" cy="919966"/>
          </a:xfrm>
        </p:spPr>
        <p:txBody>
          <a:bodyPr/>
          <a:lstStyle/>
          <a:p>
            <a:r>
              <a:rPr lang="en-US" dirty="0"/>
              <a:t>Implemented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900" y="1916832"/>
            <a:ext cx="9846215" cy="4114800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Keras Neural Network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SGD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K Nearest Neighbors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05D2B8-1660-4193-B117-F439C116864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486" y="1772816"/>
            <a:ext cx="5578125" cy="344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2" y="188640"/>
            <a:ext cx="9144001" cy="919966"/>
          </a:xfrm>
        </p:spPr>
        <p:txBody>
          <a:bodyPr/>
          <a:lstStyle/>
          <a:p>
            <a:r>
              <a:rPr lang="en-US" dirty="0"/>
              <a:t>Keras Neural Network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E62C2C-E194-4A00-85DA-AC6907979A6E}"/>
              </a:ext>
            </a:extLst>
          </p:cNvPr>
          <p:cNvSpPr txBox="1"/>
          <p:nvPr/>
        </p:nvSpPr>
        <p:spPr>
          <a:xfrm>
            <a:off x="6255527" y="166981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F0BEB2C-44AE-4B00-969C-4FBDBFC8C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532" y="1648294"/>
            <a:ext cx="7491444" cy="327814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E01C883-9F8D-4ADA-A36A-78928B5B0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30" y="1669816"/>
            <a:ext cx="3670700" cy="325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7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332656"/>
            <a:ext cx="9144001" cy="919966"/>
          </a:xfrm>
        </p:spPr>
        <p:txBody>
          <a:bodyPr/>
          <a:lstStyle/>
          <a:p>
            <a:r>
              <a:rPr lang="en-US" dirty="0"/>
              <a:t>Grid Search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A53918-A38C-4BD0-853B-86A813C7A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1669816"/>
            <a:ext cx="8208912" cy="24039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2016B2-4F99-44BC-974D-DB856C0806A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7868" y="5066001"/>
            <a:ext cx="6690211" cy="46166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0D93430-B02D-494A-BFFC-132D94D935FE}"/>
              </a:ext>
            </a:extLst>
          </p:cNvPr>
          <p:cNvSpPr/>
          <p:nvPr/>
        </p:nvSpPr>
        <p:spPr>
          <a:xfrm>
            <a:off x="1127498" y="4604335"/>
            <a:ext cx="11035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1991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215750"/>
            <a:ext cx="9144001" cy="665860"/>
          </a:xfrm>
        </p:spPr>
        <p:txBody>
          <a:bodyPr/>
          <a:lstStyle/>
          <a:p>
            <a:r>
              <a:rPr lang="en-US" dirty="0"/>
              <a:t>Best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780" y="908720"/>
            <a:ext cx="8550073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Random Forrest performed better: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58B78F-0526-4661-9BA8-FFF2342547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952591"/>
              </p:ext>
            </p:extLst>
          </p:nvPr>
        </p:nvGraphicFramePr>
        <p:xfrm>
          <a:off x="405780" y="1484784"/>
          <a:ext cx="6840760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34321F6-ED4B-4381-B46C-ED069F98F21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1904" y="5589240"/>
            <a:ext cx="4392488" cy="100839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BF88AE-5256-438C-B178-0701A739A30F}"/>
              </a:ext>
            </a:extLst>
          </p:cNvPr>
          <p:cNvSpPr txBox="1">
            <a:spLocks/>
          </p:cNvSpPr>
          <p:nvPr/>
        </p:nvSpPr>
        <p:spPr>
          <a:xfrm>
            <a:off x="7318548" y="1258416"/>
            <a:ext cx="4661641" cy="411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Forest Advantages: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One of the most accurate learning algorithms available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 handle thousands of input variables without variable deletion.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It offers an experimental method for detecting variable interactions.</a:t>
            </a:r>
          </a:p>
          <a:p>
            <a:pPr marL="231775" lvl="1" indent="0">
              <a:buNone/>
            </a:pPr>
            <a:endParaRPr lang="en-US" dirty="0"/>
          </a:p>
          <a:p>
            <a:r>
              <a:rPr lang="en-US" dirty="0"/>
              <a:t>Random Forest Disadvantages: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Overfitting can easily occur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Need to choose the number of trees</a:t>
            </a:r>
          </a:p>
          <a:p>
            <a:pPr marL="231775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3" y="116632"/>
            <a:ext cx="9972600" cy="720080"/>
          </a:xfrm>
        </p:spPr>
        <p:txBody>
          <a:bodyPr/>
          <a:lstStyle/>
          <a:p>
            <a:r>
              <a:rPr lang="en-US" dirty="0"/>
              <a:t>Confusion Matrix –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812" y="1028126"/>
            <a:ext cx="4661641" cy="4114800"/>
          </a:xfrm>
        </p:spPr>
        <p:txBody>
          <a:bodyPr/>
          <a:lstStyle/>
          <a:p>
            <a:r>
              <a:rPr lang="en-US" dirty="0"/>
              <a:t>Some issues between: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Sitting x Standing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Walking x </a:t>
            </a:r>
            <a:r>
              <a:rPr lang="en-US" dirty="0" err="1"/>
              <a:t>Walking_Upstairs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EC290-6F83-47D3-B90C-1F76739C582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0356" y="1028126"/>
            <a:ext cx="6314372" cy="549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1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8" y="116632"/>
            <a:ext cx="9144001" cy="720080"/>
          </a:xfrm>
        </p:spPr>
        <p:txBody>
          <a:bodyPr/>
          <a:lstStyle/>
          <a:p>
            <a:r>
              <a:rPr lang="en-US" dirty="0"/>
              <a:t>Author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756" y="908720"/>
            <a:ext cx="11593287" cy="4114800"/>
          </a:xfrm>
        </p:spPr>
        <p:txBody>
          <a:bodyPr/>
          <a:lstStyle/>
          <a:p>
            <a:r>
              <a:rPr lang="en-US" dirty="0"/>
              <a:t>The author pointed out on the paper the need to deal with the processing in small  computation capabilities devices when classifying Human Activity in real time.</a:t>
            </a:r>
          </a:p>
          <a:p>
            <a:r>
              <a:rPr lang="en-US" dirty="0"/>
              <a:t>To address this problem, we applied Feature Selection  resulting in less memory and processor usage, with a good accuracy.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5893965-357E-46A6-A707-129E60B7184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3642" y="2577111"/>
            <a:ext cx="8181541" cy="41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5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291" y="116632"/>
            <a:ext cx="9603121" cy="79208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3291" y="1124744"/>
            <a:ext cx="10503729" cy="547260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Key procedures for application of machine learning algorithms:</a:t>
            </a:r>
            <a:endParaRPr lang="en-US" sz="100" dirty="0"/>
          </a:p>
          <a:p>
            <a:pPr marL="804863" lvl="1" indent="-228600" algn="just">
              <a:buFont typeface="Wingdings" panose="05000000000000000000" pitchFamily="2" charset="2"/>
              <a:buChar char="§"/>
            </a:pPr>
            <a:r>
              <a:rPr lang="en-US" dirty="0"/>
              <a:t>Data Balance</a:t>
            </a:r>
          </a:p>
          <a:p>
            <a:pPr marL="804863" lvl="1" indent="-228600" algn="just">
              <a:buFont typeface="Wingdings" panose="05000000000000000000" pitchFamily="2" charset="2"/>
              <a:buChar char="§"/>
            </a:pPr>
            <a:r>
              <a:rPr lang="en-US" dirty="0"/>
              <a:t>Data Quality</a:t>
            </a:r>
          </a:p>
          <a:p>
            <a:pPr marL="804863" lvl="1" indent="-228600" algn="just">
              <a:buFont typeface="Wingdings" panose="05000000000000000000" pitchFamily="2" charset="2"/>
              <a:buChar char="§"/>
            </a:pPr>
            <a:r>
              <a:rPr lang="en-US" dirty="0"/>
              <a:t>Grid Search</a:t>
            </a:r>
          </a:p>
          <a:p>
            <a:pPr marL="804863" lvl="1" indent="-228600" algn="just">
              <a:buFont typeface="Wingdings" panose="05000000000000000000" pitchFamily="2" charset="2"/>
              <a:buChar char="§"/>
            </a:pPr>
            <a:r>
              <a:rPr lang="en-US" dirty="0"/>
              <a:t>Feature Selection</a:t>
            </a:r>
          </a:p>
          <a:p>
            <a:pPr algn="just"/>
            <a:r>
              <a:rPr lang="en-US" dirty="0"/>
              <a:t>The Random Forest model was the most efficient machine learning algorithm</a:t>
            </a:r>
          </a:p>
          <a:p>
            <a:pPr algn="just"/>
            <a:r>
              <a:rPr lang="en-US" dirty="0"/>
              <a:t>We could prove that it is possible to use a simple mobile device (e.g. Sony XA 1) to read key features for Human Activity Recognition</a:t>
            </a:r>
          </a:p>
          <a:p>
            <a:pPr algn="just"/>
            <a:r>
              <a:rPr lang="en-US" dirty="0"/>
              <a:t>Next steps: develop a mobile app to read and classify human activities. Possible applications:</a:t>
            </a:r>
          </a:p>
          <a:p>
            <a:pPr marL="804863" lvl="1" indent="-228600" algn="just">
              <a:buFont typeface="Wingdings" panose="05000000000000000000" pitchFamily="2" charset="2"/>
              <a:buChar char="§"/>
            </a:pPr>
            <a:r>
              <a:rPr lang="en-US" dirty="0"/>
              <a:t>Fall alert - Fast rescue</a:t>
            </a:r>
          </a:p>
          <a:p>
            <a:pPr marL="804863" lvl="1" indent="-228600" algn="just">
              <a:buFont typeface="Wingdings" panose="05000000000000000000" pitchFamily="2" charset="2"/>
              <a:buChar char="§"/>
            </a:pPr>
            <a:r>
              <a:rPr lang="en-US" dirty="0"/>
              <a:t>Measure the benefits of TM - Cross TM practice frequency with other inputs (such as heart rate, blood pressure, etc.) and then create structured reports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3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C71E48-984D-4D2F-B02A-C9AFDF7FF57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4172" y="1371625"/>
            <a:ext cx="3674361" cy="39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43744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45940" y="1412776"/>
            <a:ext cx="9134391" cy="46908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we did</a:t>
            </a:r>
          </a:p>
          <a:p>
            <a:pPr marL="692150" lvl="1" indent="-234950">
              <a:buFont typeface="Wingdings" panose="05000000000000000000" pitchFamily="2" charset="2"/>
              <a:buChar char="§"/>
            </a:pPr>
            <a:r>
              <a:rPr lang="en-US" dirty="0"/>
              <a:t>Motivation</a:t>
            </a:r>
          </a:p>
          <a:p>
            <a:pPr marL="692150" lvl="1" indent="-234950">
              <a:buFont typeface="Wingdings" panose="05000000000000000000" pitchFamily="2" charset="2"/>
              <a:buChar char="§"/>
            </a:pPr>
            <a:r>
              <a:rPr lang="es-CO" sz="2100" dirty="0"/>
              <a:t>T</a:t>
            </a:r>
            <a:r>
              <a:rPr lang="en-US" sz="2100" dirty="0"/>
              <a:t>he goal</a:t>
            </a:r>
          </a:p>
          <a:p>
            <a:pPr marL="692150" lvl="1" indent="-234950">
              <a:buFont typeface="Wingdings" panose="05000000000000000000" pitchFamily="2" charset="2"/>
              <a:buChar char="§"/>
            </a:pPr>
            <a:r>
              <a:rPr lang="es-CO" sz="2100" dirty="0"/>
              <a:t>T</a:t>
            </a:r>
            <a:r>
              <a:rPr lang="en-US" sz="2100" dirty="0"/>
              <a:t>he physics behind </a:t>
            </a:r>
          </a:p>
          <a:p>
            <a:pPr marL="692150" lvl="1" indent="-234950">
              <a:buFont typeface="Wingdings" panose="05000000000000000000" pitchFamily="2" charset="2"/>
              <a:buChar char="§"/>
            </a:pPr>
            <a:r>
              <a:rPr lang="en-US" sz="2100" dirty="0"/>
              <a:t>Dataset</a:t>
            </a:r>
          </a:p>
          <a:p>
            <a:r>
              <a:rPr lang="en-US" dirty="0"/>
              <a:t>What problems we solve</a:t>
            </a:r>
          </a:p>
          <a:p>
            <a:pPr marL="692150" lvl="1" indent="-234950">
              <a:buFont typeface="Wingdings" panose="05000000000000000000" pitchFamily="2" charset="2"/>
              <a:buChar char="§"/>
            </a:pPr>
            <a:r>
              <a:rPr lang="en-US" sz="2100" dirty="0"/>
              <a:t>Implemented Algorithms</a:t>
            </a:r>
          </a:p>
          <a:p>
            <a:r>
              <a:rPr lang="en-US" dirty="0"/>
              <a:t>What challenges we had</a:t>
            </a:r>
          </a:p>
          <a:p>
            <a:pPr marL="692150" lvl="1" indent="-234950">
              <a:buFont typeface="Wingdings" panose="05000000000000000000" pitchFamily="2" charset="2"/>
              <a:buChar char="§"/>
            </a:pPr>
            <a:r>
              <a:rPr lang="en-US" sz="2100" dirty="0"/>
              <a:t>Grid Search</a:t>
            </a:r>
          </a:p>
          <a:p>
            <a:pPr marL="692150" lvl="1" indent="-234950">
              <a:buFont typeface="Wingdings" panose="05000000000000000000" pitchFamily="2" charset="2"/>
              <a:buChar char="§"/>
            </a:pPr>
            <a:r>
              <a:rPr lang="en-US" sz="2100" dirty="0"/>
              <a:t>Author Issues</a:t>
            </a:r>
          </a:p>
          <a:p>
            <a:pPr marL="692150" lvl="1" indent="-234950">
              <a:buFont typeface="Wingdings" panose="05000000000000000000" pitchFamily="2" charset="2"/>
              <a:buChar char="§"/>
            </a:pPr>
            <a:r>
              <a:rPr lang="en-US" sz="2100" dirty="0"/>
              <a:t>Our Own Experiment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43744"/>
          </a:xfrm>
        </p:spPr>
        <p:txBody>
          <a:bodyPr/>
          <a:lstStyle/>
          <a:p>
            <a:r>
              <a:rPr lang="en-US" dirty="0"/>
              <a:t>Motivation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B3D5-E6D9-43E2-B216-007BD41A9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418" y="1268760"/>
            <a:ext cx="9134391" cy="4751040"/>
          </a:xfrm>
        </p:spPr>
        <p:txBody>
          <a:bodyPr/>
          <a:lstStyle/>
          <a:p>
            <a:r>
              <a:rPr lang="en-US" dirty="0"/>
              <a:t>Machine Learning: How machines can help humans?</a:t>
            </a:r>
          </a:p>
          <a:p>
            <a:r>
              <a:rPr lang="en-US" dirty="0"/>
              <a:t>In case of an accident?</a:t>
            </a:r>
          </a:p>
          <a:p>
            <a:r>
              <a:rPr lang="en-US" dirty="0"/>
              <a:t>We have a real example of this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CF657-17B6-4EA5-B238-91386208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3395663"/>
            <a:ext cx="5105400" cy="2867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2E06B8-84D7-4F1C-B288-1A01CA75E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564" y="2990123"/>
            <a:ext cx="4032449" cy="327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9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33704"/>
            <a:ext cx="9144001" cy="1371600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79" y="1557705"/>
            <a:ext cx="9846215" cy="4114800"/>
          </a:xfrm>
        </p:spPr>
        <p:txBody>
          <a:bodyPr/>
          <a:lstStyle/>
          <a:p>
            <a:r>
              <a:rPr lang="en-US" dirty="0"/>
              <a:t>Build a ML model to process the data generated by common smartphones (based on gyroscope and accelerometer data), to recognize the type of activity being performed: </a:t>
            </a:r>
          </a:p>
          <a:p>
            <a:pPr lvl="1"/>
            <a:r>
              <a:rPr lang="en-US" dirty="0"/>
              <a:t>Walking</a:t>
            </a:r>
          </a:p>
          <a:p>
            <a:pPr lvl="1"/>
            <a:r>
              <a:rPr lang="en-US" dirty="0"/>
              <a:t>Downstairs, Upstairs</a:t>
            </a:r>
          </a:p>
          <a:p>
            <a:pPr lvl="1"/>
            <a:r>
              <a:rPr lang="en-US" dirty="0"/>
              <a:t>Sitting</a:t>
            </a:r>
          </a:p>
          <a:p>
            <a:pPr lvl="1"/>
            <a:r>
              <a:rPr lang="en-US" dirty="0"/>
              <a:t>Standing </a:t>
            </a:r>
          </a:p>
          <a:p>
            <a:pPr lvl="1"/>
            <a:r>
              <a:rPr lang="en-US" dirty="0"/>
              <a:t>Laying</a:t>
            </a:r>
          </a:p>
          <a:p>
            <a:pPr lvl="1"/>
            <a:r>
              <a:rPr lang="es-CO" dirty="0"/>
              <a:t>F</a:t>
            </a:r>
            <a:r>
              <a:rPr lang="en-US" dirty="0" err="1"/>
              <a:t>alling</a:t>
            </a:r>
            <a:r>
              <a:rPr lang="en-US" dirty="0"/>
              <a:t> down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C04257-4F73-4728-B162-CE2C13A43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606" y="5695951"/>
            <a:ext cx="895350" cy="647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E197DB-C516-45B6-BE34-FBC5303AF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794" y="5505451"/>
            <a:ext cx="704850" cy="83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918686-7F9D-4D93-AEA4-9A8D4A12D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8238" y="5505451"/>
            <a:ext cx="590550" cy="838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276D93-3382-46F5-ADE8-268534F64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3755" y="5524501"/>
            <a:ext cx="657225" cy="819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86B035-06B3-4967-BEBF-925AC242EC0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0116" y="5427741"/>
            <a:ext cx="510450" cy="8837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CB3374-05C7-46AE-AC62-2E78B74DDB8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0513" y="5472947"/>
            <a:ext cx="731811" cy="8619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AB9047-4CAD-45DF-A801-0BB38F890257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2724" y="2636912"/>
            <a:ext cx="2142569" cy="23507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74205B-8BBC-4D4C-81CD-D18276A27107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396" y="5472948"/>
            <a:ext cx="771074" cy="8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4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33704"/>
            <a:ext cx="9144001" cy="1371600"/>
          </a:xfrm>
        </p:spPr>
        <p:txBody>
          <a:bodyPr/>
          <a:lstStyle/>
          <a:p>
            <a:r>
              <a:rPr lang="en-US" dirty="0"/>
              <a:t>Physics Behind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79" y="1557705"/>
            <a:ext cx="9846215" cy="4114800"/>
          </a:xfrm>
        </p:spPr>
        <p:txBody>
          <a:bodyPr>
            <a:normAutofit/>
          </a:bodyPr>
          <a:lstStyle/>
          <a:p>
            <a:r>
              <a:rPr lang="en-US" sz="1800" dirty="0"/>
              <a:t>From 2015 wearable devices start to populate the market (IoT)</a:t>
            </a:r>
          </a:p>
          <a:p>
            <a:r>
              <a:rPr lang="en-US" sz="1800" dirty="0"/>
              <a:t>These device produces high valuable information but needs to be processed for diversity of applications.</a:t>
            </a:r>
          </a:p>
          <a:p>
            <a:r>
              <a:rPr lang="en-US" sz="1800" dirty="0"/>
              <a:t>Smartphones today are very common and has incorporated devices like gyroscope and accelerometer, and goes everywhere user goes.</a:t>
            </a:r>
          </a:p>
          <a:p>
            <a:r>
              <a:rPr lang="en-US" sz="1800" dirty="0"/>
              <a:t>Those devices are limited in processing and power</a:t>
            </a:r>
          </a:p>
          <a:p>
            <a:r>
              <a:rPr lang="en-US" sz="1800" dirty="0"/>
              <a:t>Using ML models to classify the</a:t>
            </a:r>
            <a:br>
              <a:rPr lang="en-US" sz="1800" dirty="0"/>
            </a:br>
            <a:r>
              <a:rPr lang="en-US" sz="1800" dirty="0"/>
              <a:t>information is compute intensive and</a:t>
            </a:r>
            <a:br>
              <a:rPr lang="en-US" sz="1800" dirty="0"/>
            </a:br>
            <a:r>
              <a:rPr lang="en-US" sz="1800" dirty="0"/>
              <a:t>has accuracy problems</a:t>
            </a:r>
          </a:p>
          <a:p>
            <a:r>
              <a:rPr lang="en-US" sz="1800" dirty="0"/>
              <a:t>In this project we will explore several </a:t>
            </a:r>
            <a:br>
              <a:rPr lang="en-US" sz="1800" dirty="0"/>
            </a:br>
            <a:r>
              <a:rPr lang="en-US" sz="1800" dirty="0"/>
              <a:t>ML </a:t>
            </a:r>
            <a:r>
              <a:rPr lang="en-US" sz="1800" dirty="0" err="1"/>
              <a:t>algoritms</a:t>
            </a:r>
            <a:r>
              <a:rPr lang="en-US" sz="1800" dirty="0"/>
              <a:t> to check best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A4B5C-B427-4F43-AC6A-8828680D8EF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4492" y="3284984"/>
            <a:ext cx="4752528" cy="266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0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Steps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626041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33704"/>
            <a:ext cx="9144001" cy="137160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79" y="1557704"/>
            <a:ext cx="9846215" cy="424755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Depends on mobile type and model data from those devices stored (around 70MB)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Data has many measures (563 columns)</a:t>
            </a:r>
          </a:p>
          <a:p>
            <a:r>
              <a:rPr lang="en-US" sz="1800" dirty="0"/>
              <a:t>1000 records for training, 1000 for testing</a:t>
            </a:r>
          </a:p>
          <a:p>
            <a:r>
              <a:rPr lang="en-US" sz="1800" dirty="0"/>
              <a:t>The challenge: too many columns, too much information to be processed with some high computational algorithms in real time in small devices.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BC204-ED1C-4ED5-B084-F1AB0103883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702" y="2132856"/>
            <a:ext cx="9535417" cy="203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2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33704"/>
            <a:ext cx="9144001" cy="1019032"/>
          </a:xfrm>
        </p:spPr>
        <p:txBody>
          <a:bodyPr/>
          <a:lstStyle/>
          <a:p>
            <a:r>
              <a:rPr lang="en-US" dirty="0"/>
              <a:t>Data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79" y="1557704"/>
            <a:ext cx="9846215" cy="50396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Data Ok. Features scaled to be between -1 and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53952-2CBF-422A-9056-382604EBA37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938" y="1196752"/>
            <a:ext cx="10918948" cy="43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5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33704"/>
            <a:ext cx="9144001" cy="919966"/>
          </a:xfrm>
        </p:spPr>
        <p:txBody>
          <a:bodyPr/>
          <a:lstStyle/>
          <a:p>
            <a:r>
              <a:rPr lang="en-US" dirty="0"/>
              <a:t>Data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796" y="953670"/>
            <a:ext cx="10854327" cy="4114800"/>
          </a:xfrm>
        </p:spPr>
        <p:txBody>
          <a:bodyPr>
            <a:normAutofit/>
          </a:bodyPr>
          <a:lstStyle/>
          <a:p>
            <a:r>
              <a:rPr lang="en-US" sz="1800" dirty="0"/>
              <a:t>Using Python we checked for data distribution, one column at a time. Some of them more relevant to differentiate the activity</a:t>
            </a:r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E31252-9994-4C47-B632-844D75E5F88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6060" y="1700808"/>
            <a:ext cx="5688631" cy="1212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3F09E-38D2-45A1-82C8-3814FF29C82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1750" y="3155711"/>
            <a:ext cx="4639167" cy="3430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DB7293-C3E1-4CA4-9E2D-BA376363318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852" y="3140968"/>
            <a:ext cx="4658257" cy="34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1366</TotalTime>
  <Words>568</Words>
  <Application>Microsoft Office PowerPoint</Application>
  <PresentationFormat>Personalizado</PresentationFormat>
  <Paragraphs>128</Paragraphs>
  <Slides>17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Corbel</vt:lpstr>
      <vt:lpstr>Wingdings</vt:lpstr>
      <vt:lpstr>Digital Blue Tunnel 16x9</vt:lpstr>
      <vt:lpstr>Human Activity Recognition Using Smartphones</vt:lpstr>
      <vt:lpstr>Outline</vt:lpstr>
      <vt:lpstr>Motivation – Why?</vt:lpstr>
      <vt:lpstr>Goal</vt:lpstr>
      <vt:lpstr>Physics Behind</vt:lpstr>
      <vt:lpstr>Project Steps</vt:lpstr>
      <vt:lpstr>Dataset</vt:lpstr>
      <vt:lpstr>Data Quality</vt:lpstr>
      <vt:lpstr>Data Distribution</vt:lpstr>
      <vt:lpstr>Implemented Algorithms</vt:lpstr>
      <vt:lpstr>Keras Neural Network</vt:lpstr>
      <vt:lpstr>Grid Search</vt:lpstr>
      <vt:lpstr>Best accuracy</vt:lpstr>
      <vt:lpstr>Confusion Matrix – Random Forest</vt:lpstr>
      <vt:lpstr>Author Issues</vt:lpstr>
      <vt:lpstr>Conclusion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Recognition from mobile devices</dc:title>
  <dc:creator>Carlos Alberto Hernandez Ospina</dc:creator>
  <cp:lastModifiedBy>Shinigami</cp:lastModifiedBy>
  <cp:revision>86</cp:revision>
  <dcterms:created xsi:type="dcterms:W3CDTF">2018-11-13T00:58:34Z</dcterms:created>
  <dcterms:modified xsi:type="dcterms:W3CDTF">2018-11-26T01:41:35Z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