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0573" autoAdjust="0"/>
  </p:normalViewPr>
  <p:slideViewPr>
    <p:cSldViewPr snapToGrid="0" snapToObjects="1">
      <p:cViewPr varScale="1">
        <p:scale>
          <a:sx n="70" d="100"/>
          <a:sy n="70" d="100"/>
        </p:scale>
        <p:origin x="288" y="43"/>
      </p:cViewPr>
      <p:guideLst/>
    </p:cSldViewPr>
  </p:slideViewPr>
  <p:outlineViewPr>
    <p:cViewPr>
      <p:scale>
        <a:sx n="33" d="100"/>
        <a:sy n="33" d="100"/>
      </p:scale>
      <p:origin x="0" y="-1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5876-670D-421A-864E-0E7E9A056B3B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2D8B-A121-4468-8F6B-1519C60AF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作用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、传统</a:t>
            </a:r>
            <a:r>
              <a:rPr lang="en-US" altLang="zh-CN" dirty="0"/>
              <a:t>GAN</a:t>
            </a:r>
            <a:r>
              <a:rPr lang="zh-CN" altLang="en-US" dirty="0"/>
              <a:t>的不足，</a:t>
            </a:r>
            <a:r>
              <a:rPr lang="en-US" altLang="zh-CN" dirty="0"/>
              <a:t>Wasserstein GAN</a:t>
            </a:r>
            <a:r>
              <a:rPr lang="zh-CN" altLang="en-US" dirty="0"/>
              <a:t>优点、实现方式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、在实验中发现</a:t>
            </a:r>
            <a:r>
              <a:rPr lang="en-US" altLang="zh-CN" dirty="0"/>
              <a:t>Wasserstein GAN</a:t>
            </a:r>
            <a:r>
              <a:rPr lang="zh-CN" altLang="en-US" dirty="0"/>
              <a:t>存在的不足之处，优化方案和效果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mis.teach.ustc.edu.cn</a:t>
            </a:r>
            <a:r>
              <a:rPr lang="zh-CN" altLang="en-US" dirty="0"/>
              <a:t>教务系统验证码生成实验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张人脸的</a:t>
            </a:r>
            <a:r>
              <a:rPr lang="en-US" altLang="zh-CN" dirty="0" err="1"/>
              <a:t>CelebA</a:t>
            </a:r>
            <a:r>
              <a:rPr lang="zh-CN" altLang="en-US" dirty="0"/>
              <a:t>数据集上进行生成实验、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、总结优化方案和效果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F2D8B-A121-4468-8F6B-1519C60AF4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9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生成对抗网络是一种用对抗训练的方式来进化的生成模型，包含生成器和判别器两个部分。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月被提出之后，首先被运用在图像领域和自然语言处理领域，在图像超分辨率重建、文本和图像的相互转化、生成看起来“自然”的图像都取得较好的成果。</a:t>
            </a:r>
            <a:endParaRPr lang="en-US" altLang="zh-CN" dirty="0"/>
          </a:p>
          <a:p>
            <a:r>
              <a:rPr lang="zh-CN" altLang="en-US" dirty="0">
                <a:effectLst/>
              </a:rPr>
              <a:t>“它为创建无监督学习模型提供了强有力的算法框架，有望帮助我们为 </a:t>
            </a:r>
            <a:r>
              <a:rPr lang="en-US" altLang="zh-CN" dirty="0">
                <a:effectLst/>
              </a:rPr>
              <a:t>AI </a:t>
            </a:r>
            <a:r>
              <a:rPr lang="zh-CN" altLang="en-US" dirty="0">
                <a:effectLst/>
              </a:rPr>
              <a:t>加入常识（</a:t>
            </a:r>
            <a:r>
              <a:rPr lang="en-US" altLang="zh-CN" dirty="0">
                <a:effectLst/>
              </a:rPr>
              <a:t>common sense</a:t>
            </a:r>
            <a:r>
              <a:rPr lang="zh-CN" altLang="en-US" dirty="0">
                <a:effectLst/>
              </a:rPr>
              <a:t>）。我们认为，沿着这条路走下去，有不小的成功机会能开发出更智慧的 </a:t>
            </a:r>
            <a:r>
              <a:rPr lang="en-US" altLang="zh-CN" dirty="0">
                <a:effectLst/>
              </a:rPr>
              <a:t>AI </a:t>
            </a:r>
            <a:r>
              <a:rPr lang="zh-CN" altLang="en-US" dirty="0">
                <a:effectLst/>
              </a:rPr>
              <a:t>。”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F2D8B-A121-4468-8F6B-1519C60AF4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生成器的输入为噪声向量</a:t>
            </a:r>
            <a:r>
              <a:rPr lang="en-US" altLang="zh-CN" dirty="0"/>
              <a:t>z</a:t>
            </a:r>
            <a:r>
              <a:rPr lang="zh-CN" altLang="en-US" dirty="0"/>
              <a:t>，输出为伪造数据</a:t>
            </a:r>
            <a:r>
              <a:rPr lang="en-US" altLang="zh-CN" dirty="0"/>
              <a:t>fake data</a:t>
            </a:r>
            <a:r>
              <a:rPr lang="zh-CN" altLang="en-US" dirty="0"/>
              <a:t>，经过判别器判断之后的结果记为</a:t>
            </a:r>
            <a:r>
              <a:rPr lang="en-US" altLang="zh-CN" dirty="0"/>
              <a:t>fake</a:t>
            </a:r>
            <a:r>
              <a:rPr lang="zh-CN" altLang="en-US" dirty="0"/>
              <a:t>；记真实数据为</a:t>
            </a:r>
            <a:r>
              <a:rPr lang="en-US" altLang="zh-CN" dirty="0"/>
              <a:t>real data</a:t>
            </a:r>
            <a:r>
              <a:rPr lang="zh-CN" altLang="en-US" dirty="0"/>
              <a:t>，经过判别器判断之后的结果记为</a:t>
            </a:r>
            <a:r>
              <a:rPr lang="en-US" altLang="zh-CN" dirty="0"/>
              <a:t>real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通常清空下，将真实数据的标签记为</a:t>
            </a:r>
            <a:r>
              <a:rPr lang="en-US" altLang="zh-CN" dirty="0"/>
              <a:t>1</a:t>
            </a:r>
            <a:r>
              <a:rPr lang="zh-CN" altLang="en-US" dirty="0"/>
              <a:t>，伪造数据的标签记为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训练判别器的时候，保持生成器的参数不变化，输入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real data</a:t>
            </a:r>
            <a:r>
              <a:rPr lang="zh-CN" altLang="en-US" dirty="0"/>
              <a:t>，得到</a:t>
            </a:r>
            <a:r>
              <a:rPr lang="en-US" altLang="zh-CN" dirty="0"/>
              <a:t>fake</a:t>
            </a:r>
            <a:r>
              <a:rPr lang="zh-CN" altLang="en-US" dirty="0"/>
              <a:t>和</a:t>
            </a:r>
            <a:r>
              <a:rPr lang="en-US" altLang="zh-CN" dirty="0"/>
              <a:t>real</a:t>
            </a:r>
            <a:r>
              <a:rPr lang="zh-CN" altLang="en-US" dirty="0"/>
              <a:t>两组结果，分别计算</a:t>
            </a:r>
            <a:r>
              <a:rPr lang="en-US" altLang="zh-CN" dirty="0"/>
              <a:t>fake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的交叉熵、</a:t>
            </a:r>
            <a:r>
              <a:rPr lang="en-US" altLang="zh-CN" dirty="0"/>
              <a:t>real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的交叉熵，两者相加得到判别器的损失函数</a:t>
            </a:r>
            <a:r>
              <a:rPr lang="en-US" altLang="zh-CN" dirty="0" err="1"/>
              <a:t>dis_loss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训练生成器的时候，保持判别器的参数不变化，输入</a:t>
            </a:r>
            <a:r>
              <a:rPr lang="en-US" altLang="zh-CN" dirty="0"/>
              <a:t>z</a:t>
            </a:r>
            <a:r>
              <a:rPr lang="zh-CN" altLang="en-US" dirty="0"/>
              <a:t>，得到</a:t>
            </a:r>
            <a:r>
              <a:rPr lang="en-US" altLang="zh-CN" dirty="0"/>
              <a:t>fake</a:t>
            </a:r>
            <a:r>
              <a:rPr lang="zh-CN" altLang="en-US" dirty="0"/>
              <a:t>，计算</a:t>
            </a:r>
            <a:r>
              <a:rPr lang="en-US" altLang="zh-CN" dirty="0"/>
              <a:t>fake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的交叉熵，作为生成器的损失函数</a:t>
            </a:r>
            <a:r>
              <a:rPr lang="en-US" altLang="zh-CN" dirty="0" err="1"/>
              <a:t>gen_loss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直观上来讲，一个良好的判别器应当实现对真实数据判断为</a:t>
            </a:r>
            <a:r>
              <a:rPr lang="en-US" altLang="zh-CN" dirty="0"/>
              <a:t>1</a:t>
            </a:r>
            <a:r>
              <a:rPr lang="zh-CN" altLang="en-US" dirty="0"/>
              <a:t>，伪造数据判断为</a:t>
            </a:r>
            <a:r>
              <a:rPr lang="en-US" altLang="zh-CN" dirty="0"/>
              <a:t>0</a:t>
            </a:r>
            <a:r>
              <a:rPr lang="zh-CN" altLang="en-US" dirty="0"/>
              <a:t>；一个良好的生成器应当实现生成的数据接近真实数据，能让判别器误判为</a:t>
            </a:r>
            <a:r>
              <a:rPr lang="en-US" altLang="zh-CN" dirty="0"/>
              <a:t>1</a:t>
            </a:r>
            <a:r>
              <a:rPr lang="zh-CN" altLang="en-US" dirty="0"/>
              <a:t>，这就是对抗的过程。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F2D8B-A121-4468-8F6B-1519C60AF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1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F2D8B-A121-4468-8F6B-1519C60AF4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9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5" y="2128078"/>
            <a:ext cx="8084655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2" y="-4768555"/>
            <a:ext cx="9526783" cy="8018067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5" y="3169838"/>
            <a:ext cx="8084655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8" y="5313871"/>
            <a:ext cx="9526783" cy="8018067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5" y="4033470"/>
            <a:ext cx="8084655" cy="588643"/>
          </a:xfrm>
          <a:prstGeom prst="rect">
            <a:avLst/>
          </a:prstGeom>
        </p:spPr>
        <p:txBody>
          <a:bodyPr anchor="t"/>
          <a:lstStyle>
            <a:lvl1pPr marL="285744" indent="-285744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0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0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3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0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3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9" y="16937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9" y="3093408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0" y="449301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3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53768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58045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1" y="362322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5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1" y="466599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5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2031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1121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302105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930013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83896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7793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168835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259731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50626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4179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4" y="53269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5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毕业设计答辩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915215" y="3169838"/>
            <a:ext cx="8084655" cy="828230"/>
          </a:xfrm>
        </p:spPr>
        <p:txBody>
          <a:bodyPr/>
          <a:lstStyle/>
          <a:p>
            <a:r>
              <a:rPr kumimoji="1" lang="zh-CN" altLang="en-US" dirty="0"/>
              <a:t>深度卷积生成对抗网络优化</a:t>
            </a:r>
            <a:endParaRPr kumimoji="1" lang="en-US" altLang="zh-CN" dirty="0"/>
          </a:p>
          <a:p>
            <a:pPr>
              <a:lnSpc>
                <a:spcPts val="1200"/>
              </a:lnSpc>
            </a:pPr>
            <a:r>
              <a:rPr kumimoji="1" lang="en-US" altLang="zh-CN" sz="1600" dirty="0"/>
              <a:t>The Optimization of Deep Convolutional Generative Adversarial Networks</a:t>
            </a:r>
            <a:endParaRPr kumimoji="1" lang="zh-CN" altLang="en-US" sz="1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4" y="3998068"/>
            <a:ext cx="8084655" cy="1386027"/>
          </a:xfrm>
        </p:spPr>
        <p:txBody>
          <a:bodyPr/>
          <a:lstStyle/>
          <a:p>
            <a:r>
              <a:rPr kumimoji="1" lang="zh-CN" altLang="en-US" dirty="0"/>
              <a:t>答辩人：王悦</a:t>
            </a:r>
            <a:endParaRPr kumimoji="1" lang="en-US" altLang="zh-CN" dirty="0"/>
          </a:p>
          <a:p>
            <a:r>
              <a:rPr kumimoji="1" lang="zh-CN" altLang="en-US" dirty="0"/>
              <a:t>学号：</a:t>
            </a:r>
            <a:r>
              <a:rPr kumimoji="1" lang="en-US" altLang="zh-CN" dirty="0"/>
              <a:t>PB13011058</a:t>
            </a:r>
            <a:endParaRPr kumimoji="1" lang="zh-CN" altLang="en-US" dirty="0"/>
          </a:p>
          <a:p>
            <a:r>
              <a:rPr kumimoji="1" lang="zh-CN" altLang="en-US" dirty="0"/>
              <a:t>指导老师：张信明 教授</a:t>
            </a:r>
          </a:p>
          <a:p>
            <a:r>
              <a:rPr kumimoji="1" lang="zh-CN" altLang="en-US" dirty="0"/>
              <a:t>院系：</a:t>
            </a:r>
            <a:r>
              <a:rPr kumimoji="1" lang="zh-CN" altLang="en-US" sz="1400" dirty="0"/>
              <a:t>计算机科学与技术</a:t>
            </a:r>
            <a:r>
              <a:rPr kumimoji="1" lang="zh-CN" altLang="en-US" dirty="0"/>
              <a:t>学院</a:t>
            </a:r>
            <a:endParaRPr kumimoji="1"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53635" y="79478"/>
            <a:ext cx="2316884" cy="376764"/>
            <a:chOff x="2354095" y="70708"/>
            <a:chExt cx="9142492" cy="148672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0816" y="304799"/>
              <a:ext cx="7655771" cy="101854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4095" y="70708"/>
              <a:ext cx="1486722" cy="1486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7" y="2123407"/>
            <a:ext cx="3448279" cy="1938711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51" y="2123409"/>
            <a:ext cx="3448279" cy="1938711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8" y="800382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62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8" y="2350458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7"/>
            <a:ext cx="7590859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1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8" y="3364552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8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5" y="3481219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4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6" y="4627755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3" y="4168896"/>
            <a:ext cx="1612455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9" y="474593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9" y="429865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9" y="1901573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62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71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83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2" y="1901573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62" y="190157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6" y="1913447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83" y="1913448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8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8" y="503492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5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5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2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2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2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5" y="3019803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31" y="3031676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7" y="3019801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3" y="3031675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3" cy="1044363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9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2" y="5582155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2" y="513487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5" y="2819127"/>
            <a:ext cx="1044363" cy="1044363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4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2" y="3164370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2" y="271709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5" y="4028021"/>
            <a:ext cx="1044363" cy="1044363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7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2" y="4373263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2" y="392598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3" y="1610235"/>
            <a:ext cx="1044363" cy="1044363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7" y="1937552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1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7" y="2400604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7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4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40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9" y="2400602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1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8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2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3" y="2400604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3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10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6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8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101" y="1535402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101" y="4591000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9" y="1535402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9" y="4591000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11" y="1979822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219024" y="812850"/>
            <a:ext cx="932643" cy="6346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151665" y="812850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219024" y="1721806"/>
            <a:ext cx="932643" cy="6346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1721806"/>
            <a:ext cx="3253563" cy="634634"/>
          </a:xfrm>
        </p:spPr>
        <p:txBody>
          <a:bodyPr/>
          <a:lstStyle/>
          <a:p>
            <a:r>
              <a:rPr kumimoji="1" lang="en-US" altLang="zh-CN" dirty="0"/>
              <a:t>Wasserstein GAN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19024" y="2630762"/>
            <a:ext cx="932643" cy="6346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8151665" y="2630762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结合卷积网络的优化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7219024" y="3539718"/>
            <a:ext cx="932643" cy="634634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8151665" y="3539718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在验证码数据集上的实验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>
          <a:xfrm>
            <a:off x="7219024" y="4448674"/>
            <a:ext cx="932643" cy="634634"/>
          </a:xfrm>
        </p:spPr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>
          <a:xfrm>
            <a:off x="8151665" y="4448674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CelebA</a:t>
            </a:r>
            <a:r>
              <a:rPr kumimoji="1" lang="zh-CN" altLang="en-US" dirty="0"/>
              <a:t>数据集上的实验</a:t>
            </a:r>
          </a:p>
        </p:txBody>
      </p:sp>
      <p:sp>
        <p:nvSpPr>
          <p:cNvPr id="14" name="文本占位符 11"/>
          <p:cNvSpPr txBox="1">
            <a:spLocks/>
          </p:cNvSpPr>
          <p:nvPr/>
        </p:nvSpPr>
        <p:spPr>
          <a:xfrm>
            <a:off x="7219022" y="5357630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783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2971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160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349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7" name="文本占位符 12"/>
          <p:cNvSpPr txBox="1">
            <a:spLocks/>
          </p:cNvSpPr>
          <p:nvPr/>
        </p:nvSpPr>
        <p:spPr>
          <a:xfrm>
            <a:off x="8151667" y="5357630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783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2971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160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349" indent="-228594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总结回顾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41" y="2234349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10" y="2812578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8" y="227951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5" y="2234347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9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1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3" y="218803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8" y="331420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8" y="4375643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8" y="488426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8" y="545308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6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6" y="1697618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7" y="3457061"/>
            <a:ext cx="1786908" cy="14355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6" y="3457063"/>
            <a:ext cx="4536373" cy="1435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7" y="3457063"/>
            <a:ext cx="702624" cy="1435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52" y="3457063"/>
            <a:ext cx="3026229" cy="1435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5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5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1" y="52927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4" y="529273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5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3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6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2"/>
            <a:ext cx="2461443" cy="1674158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4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60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503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7" y="4250612"/>
            <a:ext cx="2461443" cy="1674158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9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7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8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4" y="4250612"/>
            <a:ext cx="2461443" cy="1674158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6" y="4033469"/>
            <a:ext cx="8084655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5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背景介绍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21" y="3233857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1" y="3737183"/>
            <a:ext cx="251766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生成模型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对抗训练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生成器、判别器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生成与样本相似的数据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4988" y="3279019"/>
            <a:ext cx="1560042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什么是</a:t>
            </a:r>
            <a:r>
              <a:rPr lang="en-US" altLang="zh-CN" sz="2000" b="1" dirty="0">
                <a:solidFill>
                  <a:schemeClr val="accent1"/>
                </a:solidFill>
              </a:rPr>
              <a:t>GAN</a:t>
            </a:r>
          </a:p>
        </p:txBody>
      </p:sp>
      <p:sp>
        <p:nvSpPr>
          <p:cNvPr id="6" name="矩形 5"/>
          <p:cNvSpPr/>
          <p:nvPr/>
        </p:nvSpPr>
        <p:spPr>
          <a:xfrm>
            <a:off x="3122515" y="323385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222275" y="3233857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生成“自然”图像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图像超分辨率重建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自然语言处理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文字和图像的相互转化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与强化学习相结合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3" y="3279019"/>
            <a:ext cx="15600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GAN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的应用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9" y="323385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180208" y="1499601"/>
            <a:ext cx="1560042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什么是</a:t>
            </a:r>
            <a:r>
              <a:rPr lang="en-US" altLang="zh-CN" sz="2000" b="1" dirty="0">
                <a:solidFill>
                  <a:schemeClr val="accent1"/>
                </a:solidFill>
              </a:rPr>
              <a:t>GAN</a:t>
            </a:r>
          </a:p>
        </p:txBody>
      </p:sp>
      <p:sp>
        <p:nvSpPr>
          <p:cNvPr id="39" name="流程图: 数据 38"/>
          <p:cNvSpPr/>
          <p:nvPr/>
        </p:nvSpPr>
        <p:spPr>
          <a:xfrm>
            <a:off x="3220811" y="2329499"/>
            <a:ext cx="1132114" cy="51162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real data</a:t>
            </a:r>
            <a:endParaRPr kumimoji="1" lang="zh-CN" altLang="en-US" dirty="0"/>
          </a:p>
        </p:txBody>
      </p:sp>
      <p:sp>
        <p:nvSpPr>
          <p:cNvPr id="40" name="流程图: 数据 39"/>
          <p:cNvSpPr/>
          <p:nvPr/>
        </p:nvSpPr>
        <p:spPr>
          <a:xfrm>
            <a:off x="3220811" y="4136685"/>
            <a:ext cx="1132114" cy="51162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fake data</a:t>
            </a:r>
            <a:endParaRPr kumimoji="1" lang="zh-CN" altLang="en-US" dirty="0"/>
          </a:p>
        </p:txBody>
      </p:sp>
      <p:sp>
        <p:nvSpPr>
          <p:cNvPr id="41" name="流程图: 数据 40"/>
          <p:cNvSpPr/>
          <p:nvPr/>
        </p:nvSpPr>
        <p:spPr>
          <a:xfrm>
            <a:off x="507349" y="4125724"/>
            <a:ext cx="766280" cy="51162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42" name="流程图: 过程 41"/>
          <p:cNvSpPr/>
          <p:nvPr/>
        </p:nvSpPr>
        <p:spPr>
          <a:xfrm>
            <a:off x="2035629" y="3739240"/>
            <a:ext cx="555172" cy="12845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生成器</a:t>
            </a:r>
          </a:p>
        </p:txBody>
      </p:sp>
      <p:sp>
        <p:nvSpPr>
          <p:cNvPr id="43" name="流程图: 过程 42"/>
          <p:cNvSpPr/>
          <p:nvPr/>
        </p:nvSpPr>
        <p:spPr>
          <a:xfrm>
            <a:off x="5240428" y="2841128"/>
            <a:ext cx="555172" cy="128459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判别器</a:t>
            </a:r>
          </a:p>
        </p:txBody>
      </p:sp>
      <p:sp>
        <p:nvSpPr>
          <p:cNvPr id="44" name="箭头: 右 43"/>
          <p:cNvSpPr/>
          <p:nvPr/>
        </p:nvSpPr>
        <p:spPr>
          <a:xfrm>
            <a:off x="2590801" y="4190995"/>
            <a:ext cx="772887" cy="383719"/>
          </a:xfrm>
          <a:prstGeom prst="rightArrow">
            <a:avLst>
              <a:gd name="adj1" fmla="val 30748"/>
              <a:gd name="adj2" fmla="val 489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1208314" y="4195155"/>
            <a:ext cx="827315" cy="372759"/>
          </a:xfrm>
          <a:prstGeom prst="rightArrow">
            <a:avLst>
              <a:gd name="adj1" fmla="val 30748"/>
              <a:gd name="adj2" fmla="val 489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箭头: 右 45"/>
          <p:cNvSpPr/>
          <p:nvPr/>
        </p:nvSpPr>
        <p:spPr>
          <a:xfrm rot="1557201">
            <a:off x="4178753" y="2639731"/>
            <a:ext cx="1122589" cy="468114"/>
          </a:xfrm>
          <a:prstGeom prst="rightArrow">
            <a:avLst>
              <a:gd name="adj1" fmla="val 31396"/>
              <a:gd name="adj2" fmla="val 755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箭头: 右 46"/>
          <p:cNvSpPr/>
          <p:nvPr/>
        </p:nvSpPr>
        <p:spPr>
          <a:xfrm rot="20042799" flipV="1">
            <a:off x="4178753" y="3945461"/>
            <a:ext cx="1122589" cy="468114"/>
          </a:xfrm>
          <a:prstGeom prst="rightArrow">
            <a:avLst>
              <a:gd name="adj1" fmla="val 31396"/>
              <a:gd name="adj2" fmla="val 755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箭头: 右 47"/>
          <p:cNvSpPr/>
          <p:nvPr/>
        </p:nvSpPr>
        <p:spPr>
          <a:xfrm rot="20042799" flipV="1">
            <a:off x="5734686" y="2607072"/>
            <a:ext cx="1122589" cy="468114"/>
          </a:xfrm>
          <a:prstGeom prst="rightArrow">
            <a:avLst>
              <a:gd name="adj1" fmla="val 31396"/>
              <a:gd name="adj2" fmla="val 755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箭头: 右 48"/>
          <p:cNvSpPr/>
          <p:nvPr/>
        </p:nvSpPr>
        <p:spPr>
          <a:xfrm rot="1557201">
            <a:off x="5734687" y="3977524"/>
            <a:ext cx="1122589" cy="468114"/>
          </a:xfrm>
          <a:prstGeom prst="rightArrow">
            <a:avLst>
              <a:gd name="adj1" fmla="val 31396"/>
              <a:gd name="adj2" fmla="val 755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流程图: 数据 49"/>
          <p:cNvSpPr/>
          <p:nvPr/>
        </p:nvSpPr>
        <p:spPr>
          <a:xfrm>
            <a:off x="6696567" y="2329499"/>
            <a:ext cx="1132114" cy="51162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real</a:t>
            </a:r>
            <a:endParaRPr kumimoji="1" lang="zh-CN" altLang="en-US" dirty="0"/>
          </a:p>
        </p:txBody>
      </p:sp>
      <p:sp>
        <p:nvSpPr>
          <p:cNvPr id="51" name="流程图: 数据 50"/>
          <p:cNvSpPr/>
          <p:nvPr/>
        </p:nvSpPr>
        <p:spPr>
          <a:xfrm>
            <a:off x="6702064" y="4113056"/>
            <a:ext cx="1132114" cy="511629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fake</a:t>
            </a:r>
            <a:endParaRPr kumimoji="1"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6696567" y="1421326"/>
            <a:ext cx="4606742" cy="2960208"/>
            <a:chOff x="6696567" y="1421326"/>
            <a:chExt cx="4606742" cy="2960208"/>
          </a:xfrm>
        </p:grpSpPr>
        <p:sp>
          <p:nvSpPr>
            <p:cNvPr id="52" name="流程图: 数据 51"/>
            <p:cNvSpPr/>
            <p:nvPr/>
          </p:nvSpPr>
          <p:spPr>
            <a:xfrm>
              <a:off x="6696567" y="1421326"/>
              <a:ext cx="1132114" cy="51162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3" name="流程图: 数据 52"/>
            <p:cNvSpPr/>
            <p:nvPr/>
          </p:nvSpPr>
          <p:spPr>
            <a:xfrm>
              <a:off x="6702064" y="3273711"/>
              <a:ext cx="1132114" cy="51162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5" name="箭头: V 形 54"/>
            <p:cNvSpPr/>
            <p:nvPr/>
          </p:nvSpPr>
          <p:spPr>
            <a:xfrm>
              <a:off x="7690811" y="1677140"/>
              <a:ext cx="972365" cy="90817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箭头: V 形 55"/>
            <p:cNvSpPr/>
            <p:nvPr/>
          </p:nvSpPr>
          <p:spPr>
            <a:xfrm>
              <a:off x="7690811" y="3473361"/>
              <a:ext cx="972365" cy="90817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右大括号 57"/>
            <p:cNvSpPr/>
            <p:nvPr/>
          </p:nvSpPr>
          <p:spPr>
            <a:xfrm>
              <a:off x="8704171" y="2131226"/>
              <a:ext cx="685800" cy="179851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9430966" y="2714367"/>
              <a:ext cx="1872343" cy="6322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dis_loss</a:t>
              </a:r>
              <a:endParaRPr kumimoji="1"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02064" y="4392451"/>
            <a:ext cx="4601245" cy="1071579"/>
            <a:chOff x="6702064" y="4392451"/>
            <a:chExt cx="4601245" cy="1071579"/>
          </a:xfrm>
        </p:grpSpPr>
        <p:sp>
          <p:nvSpPr>
            <p:cNvPr id="54" name="流程图: 数据 53"/>
            <p:cNvSpPr/>
            <p:nvPr/>
          </p:nvSpPr>
          <p:spPr>
            <a:xfrm>
              <a:off x="6702064" y="4952401"/>
              <a:ext cx="1132114" cy="51162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7" name="箭头: V 形 56"/>
            <p:cNvSpPr/>
            <p:nvPr/>
          </p:nvSpPr>
          <p:spPr>
            <a:xfrm>
              <a:off x="7690810" y="4392451"/>
              <a:ext cx="972365" cy="90817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57" idx="3"/>
            </p:cNvCxnSpPr>
            <p:nvPr/>
          </p:nvCxnSpPr>
          <p:spPr>
            <a:xfrm flipV="1">
              <a:off x="8663175" y="4846537"/>
              <a:ext cx="7267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: 圆角 61"/>
            <p:cNvSpPr/>
            <p:nvPr/>
          </p:nvSpPr>
          <p:spPr>
            <a:xfrm>
              <a:off x="9430966" y="4530421"/>
              <a:ext cx="1872343" cy="6322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gen_loss</a:t>
              </a:r>
              <a:endParaRPr kumimoji="1" lang="zh-CN" altLang="en-US" dirty="0"/>
            </a:p>
          </p:txBody>
        </p:sp>
      </p:grpSp>
      <p:sp>
        <p:nvSpPr>
          <p:cNvPr id="63" name="椭圆 62"/>
          <p:cNvSpPr/>
          <p:nvPr/>
        </p:nvSpPr>
        <p:spPr>
          <a:xfrm>
            <a:off x="668527" y="4157739"/>
            <a:ext cx="436027" cy="4360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563230" y="2367299"/>
            <a:ext cx="436027" cy="4360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75296" y="4157739"/>
            <a:ext cx="436027" cy="4360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11497 0.00093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7 0.00093 L 0.23828 0.0009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28 0.00093 L 0.38177 -0.10602 " pathEditMode="relative" rAng="0" ptsTypes="AA">
                                      <p:cBhvr>
                                        <p:cTn id="94" dur="1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534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3776 0.0870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0"/>
                            </p:stCondLst>
                            <p:childTnLst>
                              <p:par>
                                <p:cTn id="9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77 -0.10602 L 0.522 0.00093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534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76 0.08704 L 0.28268 0.00023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1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11497 0.00093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7 0.00093 L 0.23828 0.00093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28 0.00093 L 0.38177 -0.10602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00"/>
                            </p:stCondLst>
                            <p:childTnLst>
                              <p:par>
                                <p:cTn id="18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77 -0.10602 L 0.522 0.00093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7" grpId="1" animBg="1"/>
      <p:bldP spid="47" grpId="2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4" grpId="0" animBg="1"/>
      <p:bldP spid="64" grpId="1" animBg="1"/>
      <p:bldP spid="64" grpId="2" animBg="1"/>
      <p:bldP spid="64" grpId="3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67" y="1749158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7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3" y="3755091"/>
              <a:ext cx="309242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单图像超分辨率</a:t>
              </a:r>
              <a:endParaRPr lang="en-US" altLang="zh-CN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SRGAN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效果优于其他的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27" y="1749160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7" y="3604678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87" y="1749160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7" y="3604678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15" name="图片 1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4122" y="1272872"/>
            <a:ext cx="15600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GAN</a:t>
            </a:r>
            <a:r>
              <a:rPr lang="zh-CN" altLang="en-US" sz="2000" b="1" dirty="0">
                <a:solidFill>
                  <a:schemeClr val="accent1"/>
                </a:solidFill>
              </a:rPr>
              <a:t>的应用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92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90"/>
            <a:ext cx="3542683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5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5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3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8" y="1759160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8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2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52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5" y="3990988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5" y="448342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2" y="40361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9" y="399098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3" y="1759157"/>
            <a:ext cx="5232671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2163</Words>
  <Application>Microsoft Office PowerPoint</Application>
  <PresentationFormat>宽屏</PresentationFormat>
  <Paragraphs>182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宋体</vt:lpstr>
      <vt:lpstr>Microsoft YaHei</vt:lpstr>
      <vt:lpstr>Microsoft YaHei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王悦</cp:lastModifiedBy>
  <cp:revision>133</cp:revision>
  <dcterms:created xsi:type="dcterms:W3CDTF">2015-08-18T02:51:41Z</dcterms:created>
  <dcterms:modified xsi:type="dcterms:W3CDTF">2017-06-03T08:17:32Z</dcterms:modified>
  <cp:category/>
</cp:coreProperties>
</file>