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273" r:id="rId7"/>
    <p:sldId id="274" r:id="rId8"/>
    <p:sldId id="275" r:id="rId9"/>
    <p:sldId id="258" r:id="rId10"/>
    <p:sldId id="276" r:id="rId11"/>
    <p:sldId id="277" r:id="rId12"/>
    <p:sldId id="278" r:id="rId13"/>
    <p:sldId id="279" r:id="rId14"/>
    <p:sldId id="280" r:id="rId15"/>
    <p:sldId id="286" r:id="rId16"/>
    <p:sldId id="283" r:id="rId17"/>
    <p:sldId id="284" r:id="rId18"/>
    <p:sldId id="281" r:id="rId19"/>
    <p:sldId id="285" r:id="rId20"/>
    <p:sldId id="287" r:id="rId21"/>
    <p:sldId id="288" r:id="rId22"/>
    <p:sldId id="289" r:id="rId23"/>
    <p:sldId id="290" r:id="rId24"/>
    <p:sldId id="291" r:id="rId25"/>
    <p:sldId id="262" r:id="rId26"/>
    <p:sldId id="269" r:id="rId27"/>
    <p:sldId id="265" r:id="rId28"/>
    <p:sldId id="264" r:id="rId29"/>
    <p:sldId id="263" r:id="rId30"/>
    <p:sldId id="270" r:id="rId31"/>
    <p:sldId id="259" r:id="rId32"/>
    <p:sldId id="260" r:id="rId33"/>
    <p:sldId id="261" r:id="rId34"/>
    <p:sldId id="266"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tr-TR"/>
              <a:t>SmartArt grafiği eklemek için simgeye tıklayın</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tr-TR"/>
              <a:t>Asıl metin stillerini düzenlemek için tıklayın</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tr-TR"/>
              <a:t>Asıl metin stillerini düzenlemek için tıklayın</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tr-TR"/>
              <a:t>Asıl metin stillerini düzenlemek için tıklayın</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tr-TR"/>
              <a:t>Asıl metin stillerini düzenlemek için tıklayın</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İki İçeri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tr-TR"/>
              <a:t>Grafik eklemek için simgeye tıklayın</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tr-TR"/>
              <a:t>Tablo eklemek için simgeye tıklayın</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tr-TR"/>
              <a:t>Resim eklemek için simgeye tıklayın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tr-TR"/>
              <a:t>Resim eklemek için simgeye tıklayın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tr-TR"/>
              <a:t>Resim eklemek için simgeye tıklayın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tr-TR"/>
              <a:t>Resim eklemek için simgeye tıklayın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tr-TR"/>
              <a:t>Resim eklemek için simgeye tıklayın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tr-TR"/>
              <a:t>Resim eklemek için simgeye tıklayın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tr-TR"/>
              <a:t>Resim eklemek için simgeye tıklayın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tr-TR"/>
              <a:t>Resim eklemek için simgeye tıklayın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tr-TR"/>
              <a:t>Resim eklemek için simgeye tıklayın</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tr-TR"/>
              <a:t>Resim eklemek için simgeye tıklayın</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tr-TR"/>
              <a:t>Resim eklemek için simgeye tıklayın</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tr-TR"/>
              <a:t>Resim eklemek için simgeye tıklayın</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rabbitmq.com/tutorials/tutorial-two-python.html" TargetMode="External"/><Relationship Id="rId2" Type="http://schemas.openxmlformats.org/officeDocument/2006/relationships/hyperlink" Target="https://www.rabbitmq.com/tutorials/tutorial-one-python.html" TargetMode="External"/><Relationship Id="rId1" Type="http://schemas.openxmlformats.org/officeDocument/2006/relationships/slideLayout" Target="../slideLayouts/slideLayout2.xml"/><Relationship Id="rId6" Type="http://schemas.openxmlformats.org/officeDocument/2006/relationships/hyperlink" Target="https://www.rabbitmq.com/tutorials/tutorial-five-python.html" TargetMode="External"/><Relationship Id="rId5" Type="http://schemas.openxmlformats.org/officeDocument/2006/relationships/hyperlink" Target="https://www.rabbitmq.com/tutorials/tutorial-four-python.html" TargetMode="External"/><Relationship Id="rId4" Type="http://schemas.openxmlformats.org/officeDocument/2006/relationships/hyperlink" Target="https://www.rabbitmq.com/tutorials/tutorial-three-python.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 Id="rId5" Type="http://schemas.openxmlformats.org/officeDocument/2006/relationships/image" Target="../media/image22.jpe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9.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 Id="rId9" Type="http://schemas.openxmlformats.org/officeDocument/2006/relationships/image" Target="../media/image30.jp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tr-TR" dirty="0" err="1"/>
              <a:t>rabbıtmq</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tr-TR" dirty="0"/>
              <a:t>Cahit Yusuf KAFADAR</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613997" y="136525"/>
            <a:ext cx="5111750" cy="694825"/>
          </a:xfrm>
        </p:spPr>
        <p:txBody>
          <a:bodyPr/>
          <a:lstStyle/>
          <a:p>
            <a:r>
              <a:rPr lang="tr-TR" dirty="0"/>
              <a:t>Kod açıklamaları</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1" name="Rectangle 2">
            <a:extLst>
              <a:ext uri="{FF2B5EF4-FFF2-40B4-BE49-F238E27FC236}">
                <a16:creationId xmlns:a16="http://schemas.microsoft.com/office/drawing/2014/main" id="{BEFC8BA3-CBD6-1647-B122-42ED09497F4E}"/>
              </a:ext>
            </a:extLst>
          </p:cNvPr>
          <p:cNvSpPr>
            <a:spLocks noChangeArrowheads="1"/>
          </p:cNvSpPr>
          <p:nvPr/>
        </p:nvSpPr>
        <p:spPr bwMode="auto">
          <a:xfrm>
            <a:off x="121298" y="1265873"/>
            <a:ext cx="7688424" cy="400110"/>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26230"/>
                </a:solidFill>
                <a:effectLst/>
                <a:latin typeface="Arial Unicode MS"/>
              </a:rPr>
              <a:t>using</a:t>
            </a:r>
            <a:r>
              <a:rPr kumimoji="0" lang="en-US"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a:ln>
                  <a:noFill/>
                </a:ln>
                <a:solidFill>
                  <a:srgbClr val="C26230"/>
                </a:solidFill>
                <a:effectLst/>
                <a:latin typeface="Arial Unicode MS"/>
              </a:rPr>
              <a:t>var</a:t>
            </a:r>
            <a:r>
              <a:rPr kumimoji="0" lang="en-US" altLang="en-US" sz="2000" b="0" i="0" u="none" strike="noStrike" cap="none" normalizeH="0" baseline="0" dirty="0">
                <a:ln>
                  <a:noFill/>
                </a:ln>
                <a:solidFill>
                  <a:srgbClr val="E6E1DC"/>
                </a:solidFill>
                <a:effectLst/>
                <a:latin typeface="Arial Unicode MS"/>
              </a:rPr>
              <a:t> connection = </a:t>
            </a:r>
            <a:r>
              <a:rPr kumimoji="0" lang="en-US" altLang="en-US" sz="2000" b="0" i="0" u="none" strike="noStrike" cap="none" normalizeH="0" baseline="0" dirty="0" err="1">
                <a:ln>
                  <a:noFill/>
                </a:ln>
                <a:solidFill>
                  <a:srgbClr val="E6E1DC"/>
                </a:solidFill>
                <a:effectLst/>
                <a:latin typeface="Arial Unicode MS"/>
              </a:rPr>
              <a:t>factory.CreateConnection</a:t>
            </a:r>
            <a:r>
              <a:rPr kumimoji="0" lang="en-US" altLang="en-US" sz="2000" b="0" i="0" u="none" strike="noStrike" cap="none" normalizeH="0" baseline="0" dirty="0">
                <a:ln>
                  <a:noFill/>
                </a:ln>
                <a:solidFill>
                  <a:srgbClr val="E6E1DC"/>
                </a:solidFill>
                <a:effectLst/>
                <a:latin typeface="Arial Unicode MS"/>
              </a:rPr>
              <a:t>();</a:t>
            </a:r>
            <a:endParaRPr kumimoji="0" lang="tr-TR" altLang="en-US" sz="2000" b="0" i="0" u="none" strike="noStrike" cap="none" normalizeH="0" baseline="0" dirty="0">
              <a:ln>
                <a:noFill/>
              </a:ln>
              <a:solidFill>
                <a:srgbClr val="E6E1DC"/>
              </a:solidFill>
              <a:effectLst/>
              <a:latin typeface="Arial Unicode MS"/>
            </a:endParaRPr>
          </a:p>
        </p:txBody>
      </p:sp>
      <p:sp>
        <p:nvSpPr>
          <p:cNvPr id="8" name="Metin kutusu 7">
            <a:extLst>
              <a:ext uri="{FF2B5EF4-FFF2-40B4-BE49-F238E27FC236}">
                <a16:creationId xmlns:a16="http://schemas.microsoft.com/office/drawing/2014/main" id="{5ECCE133-B7D8-BAE0-6707-A9166FF1616A}"/>
              </a:ext>
            </a:extLst>
          </p:cNvPr>
          <p:cNvSpPr txBox="1"/>
          <p:nvPr/>
        </p:nvSpPr>
        <p:spPr>
          <a:xfrm>
            <a:off x="121298" y="2348443"/>
            <a:ext cx="6102220" cy="369332"/>
          </a:xfrm>
          <a:prstGeom prst="rect">
            <a:avLst/>
          </a:prstGeom>
          <a:noFill/>
        </p:spPr>
        <p:txBody>
          <a:bodyPr wrap="square">
            <a:spAutoFit/>
          </a:bodyPr>
          <a:lstStyle/>
          <a:p>
            <a:r>
              <a:rPr lang="tr-TR" b="1" dirty="0">
                <a:latin typeface="Söhne"/>
              </a:rPr>
              <a:t>2</a:t>
            </a:r>
            <a:r>
              <a:rPr lang="tr-TR" b="1" i="0" dirty="0">
                <a:effectLst/>
                <a:latin typeface="Söhne"/>
              </a:rPr>
              <a:t>. </a:t>
            </a:r>
            <a:r>
              <a:rPr lang="en-US" b="1" i="0" dirty="0" err="1">
                <a:effectLst/>
                <a:latin typeface="Söhne"/>
              </a:rPr>
              <a:t>Bağlantı</a:t>
            </a:r>
            <a:r>
              <a:rPr lang="en-US" b="1" i="0" dirty="0">
                <a:effectLst/>
                <a:latin typeface="Söhne"/>
              </a:rPr>
              <a:t> </a:t>
            </a:r>
            <a:r>
              <a:rPr lang="en-US" b="1" i="0" dirty="0" err="1">
                <a:effectLst/>
                <a:latin typeface="Söhne"/>
              </a:rPr>
              <a:t>Oluşturma</a:t>
            </a:r>
            <a:r>
              <a:rPr lang="en-US" b="1" i="0" dirty="0">
                <a:effectLst/>
                <a:latin typeface="Söhne"/>
              </a:rPr>
              <a:t>:</a:t>
            </a:r>
            <a:endParaRPr lang="en-US" dirty="0"/>
          </a:p>
        </p:txBody>
      </p:sp>
      <p:sp>
        <p:nvSpPr>
          <p:cNvPr id="12" name="Metin kutusu 11">
            <a:extLst>
              <a:ext uri="{FF2B5EF4-FFF2-40B4-BE49-F238E27FC236}">
                <a16:creationId xmlns:a16="http://schemas.microsoft.com/office/drawing/2014/main" id="{760E869C-F382-99FA-25A6-3A82D0E0F8C6}"/>
              </a:ext>
            </a:extLst>
          </p:cNvPr>
          <p:cNvSpPr txBox="1"/>
          <p:nvPr/>
        </p:nvSpPr>
        <p:spPr>
          <a:xfrm>
            <a:off x="121298" y="3006804"/>
            <a:ext cx="7418491" cy="1754326"/>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111827"/>
                </a:solidFill>
                <a:effectLst/>
                <a:latin typeface="Söhne Mono"/>
              </a:rPr>
              <a:t>factory.CreateConnection</a:t>
            </a:r>
            <a:r>
              <a:rPr lang="en-US" b="1" i="0" dirty="0">
                <a:solidFill>
                  <a:srgbClr val="111827"/>
                </a:solidFill>
                <a:effectLst/>
                <a:latin typeface="Söhne Mono"/>
              </a:rPr>
              <a:t>()</a:t>
            </a:r>
            <a:r>
              <a:rPr lang="tr-TR" b="1" i="0" dirty="0">
                <a:solidFill>
                  <a:srgbClr val="111827"/>
                </a:solidFill>
                <a:effectLst/>
                <a:latin typeface="Söhne Mono"/>
              </a:rPr>
              <a:t> </a:t>
            </a:r>
            <a:r>
              <a:rPr lang="tr-TR" dirty="0" err="1">
                <a:solidFill>
                  <a:srgbClr val="374151"/>
                </a:solidFill>
                <a:latin typeface="Söhne"/>
              </a:rPr>
              <a:t>methodu</a:t>
            </a:r>
            <a:r>
              <a:rPr lang="tr-TR" b="1" i="0" dirty="0">
                <a:solidFill>
                  <a:srgbClr val="111827"/>
                </a:solidFill>
                <a:effectLst/>
                <a:latin typeface="Söhne Mono"/>
              </a:rPr>
              <a:t> </a:t>
            </a:r>
            <a:r>
              <a:rPr lang="en-US" b="1" i="0" dirty="0" err="1">
                <a:solidFill>
                  <a:srgbClr val="111827"/>
                </a:solidFill>
                <a:effectLst/>
                <a:latin typeface="Söhne Mono"/>
              </a:rPr>
              <a:t>ConnectionFactory</a:t>
            </a:r>
            <a:r>
              <a:rPr lang="tr-TR" b="1" i="0" dirty="0">
                <a:solidFill>
                  <a:srgbClr val="111827"/>
                </a:solidFill>
                <a:effectLst/>
                <a:latin typeface="Söhne Mono"/>
              </a:rPr>
              <a:t> </a:t>
            </a:r>
            <a:r>
              <a:rPr lang="en-US" b="0" i="0" dirty="0" err="1">
                <a:solidFill>
                  <a:srgbClr val="374151"/>
                </a:solidFill>
                <a:effectLst/>
                <a:latin typeface="Söhne"/>
              </a:rPr>
              <a:t>ayarlarına</a:t>
            </a:r>
            <a:r>
              <a:rPr lang="en-US" b="0" i="0" dirty="0">
                <a:solidFill>
                  <a:srgbClr val="374151"/>
                </a:solidFill>
                <a:effectLst/>
                <a:latin typeface="Söhne"/>
              </a:rPr>
              <a:t> </a:t>
            </a:r>
            <a:r>
              <a:rPr lang="en-US" b="0" i="0" dirty="0" err="1">
                <a:solidFill>
                  <a:srgbClr val="374151"/>
                </a:solidFill>
                <a:effectLst/>
                <a:latin typeface="Söhne"/>
              </a:rPr>
              <a:t>göre</a:t>
            </a:r>
            <a:r>
              <a:rPr lang="en-US" b="0" i="0" dirty="0">
                <a:solidFill>
                  <a:srgbClr val="374151"/>
                </a:solidFill>
                <a:effectLst/>
                <a:latin typeface="Söhne"/>
              </a:rPr>
              <a:t> RabbitMQ </a:t>
            </a:r>
            <a:r>
              <a:rPr lang="en-US" b="0" i="0" dirty="0" err="1">
                <a:solidFill>
                  <a:srgbClr val="374151"/>
                </a:solidFill>
                <a:effectLst/>
                <a:latin typeface="Söhne"/>
              </a:rPr>
              <a:t>sunucusuna</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açar</a:t>
            </a:r>
            <a:r>
              <a:rPr lang="en-US" b="0" i="0" dirty="0">
                <a:solidFill>
                  <a:srgbClr val="374151"/>
                </a:solidFill>
                <a:effectLst/>
                <a:latin typeface="Söhne"/>
              </a:rPr>
              <a:t>. Bu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gönderme</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alma </a:t>
            </a:r>
            <a:r>
              <a:rPr lang="en-US" b="0" i="0" dirty="0" err="1">
                <a:solidFill>
                  <a:srgbClr val="374151"/>
                </a:solidFill>
                <a:effectLst/>
                <a:latin typeface="Söhne"/>
              </a:rPr>
              <a:t>işlemleri</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kullanılacaktır</a:t>
            </a:r>
            <a:r>
              <a:rPr lang="en-US" b="0" i="0" dirty="0">
                <a:solidFill>
                  <a:srgbClr val="374151"/>
                </a:solidFill>
                <a:effectLst/>
                <a:latin typeface="Söhne"/>
              </a:rPr>
              <a:t>.</a:t>
            </a:r>
            <a:endParaRPr lang="tr-TR" b="0" i="0" dirty="0">
              <a:solidFill>
                <a:srgbClr val="374151"/>
              </a:solidFill>
              <a:effectLst/>
              <a:latin typeface="Söhne"/>
            </a:endParaRPr>
          </a:p>
          <a:p>
            <a:pPr marL="285750" indent="-285750">
              <a:buFont typeface="Arial" panose="020B0604020202020204" pitchFamily="34" charset="0"/>
              <a:buChar char="•"/>
            </a:pPr>
            <a:r>
              <a:rPr lang="en-US" b="1" i="0" dirty="0">
                <a:solidFill>
                  <a:srgbClr val="111827"/>
                </a:solidFill>
                <a:effectLst/>
                <a:latin typeface="Söhne Mono"/>
              </a:rPr>
              <a:t>using var</a:t>
            </a:r>
            <a:r>
              <a:rPr lang="tr-TR" b="1" i="0" dirty="0">
                <a:solidFill>
                  <a:srgbClr val="111827"/>
                </a:solidFill>
                <a:effectLst/>
                <a:latin typeface="Söhne Mono"/>
              </a:rPr>
              <a:t> </a:t>
            </a:r>
            <a:r>
              <a:rPr lang="tr-TR" dirty="0">
                <a:solidFill>
                  <a:srgbClr val="374151"/>
                </a:solidFill>
                <a:latin typeface="Söhne"/>
              </a:rPr>
              <a:t>ifadesi </a:t>
            </a:r>
            <a:r>
              <a:rPr lang="en-US" b="1" i="0" dirty="0">
                <a:solidFill>
                  <a:srgbClr val="111827"/>
                </a:solidFill>
                <a:effectLst/>
                <a:latin typeface="Söhne Mono"/>
              </a:rPr>
              <a:t>connection</a:t>
            </a:r>
            <a:r>
              <a:rPr lang="tr-TR" b="1" i="0" dirty="0">
                <a:solidFill>
                  <a:srgbClr val="111827"/>
                </a:solidFill>
                <a:effectLst/>
                <a:latin typeface="Söhne Mono"/>
              </a:rPr>
              <a:t> </a:t>
            </a:r>
            <a:r>
              <a:rPr lang="en-US" b="0" i="0" dirty="0" err="1">
                <a:solidFill>
                  <a:srgbClr val="374151"/>
                </a:solidFill>
                <a:effectLst/>
                <a:latin typeface="Söhne"/>
              </a:rPr>
              <a:t>nesnesinin</a:t>
            </a:r>
            <a:r>
              <a:rPr lang="en-US" b="0" i="0" dirty="0">
                <a:solidFill>
                  <a:srgbClr val="374151"/>
                </a:solidFill>
                <a:effectLst/>
                <a:latin typeface="Söhne"/>
              </a:rPr>
              <a:t> </a:t>
            </a:r>
            <a:r>
              <a:rPr lang="en-US" b="0" i="0" dirty="0" err="1">
                <a:solidFill>
                  <a:srgbClr val="374151"/>
                </a:solidFill>
                <a:effectLst/>
                <a:latin typeface="Söhne"/>
              </a:rPr>
              <a:t>kullanımı</a:t>
            </a:r>
            <a:r>
              <a:rPr lang="en-US" b="0" i="0" dirty="0">
                <a:solidFill>
                  <a:srgbClr val="374151"/>
                </a:solidFill>
                <a:effectLst/>
                <a:latin typeface="Söhne"/>
              </a:rPr>
              <a:t> </a:t>
            </a:r>
            <a:r>
              <a:rPr lang="en-US" b="0" i="0" dirty="0" err="1">
                <a:solidFill>
                  <a:srgbClr val="374151"/>
                </a:solidFill>
                <a:effectLst/>
                <a:latin typeface="Söhne"/>
              </a:rPr>
              <a:t>bittiğinde</a:t>
            </a:r>
            <a:r>
              <a:rPr lang="en-US" b="0" i="0" dirty="0">
                <a:solidFill>
                  <a:srgbClr val="374151"/>
                </a:solidFill>
                <a:effectLst/>
                <a:latin typeface="Söhne"/>
              </a:rPr>
              <a:t> </a:t>
            </a:r>
            <a:r>
              <a:rPr lang="en-US" b="0" i="0" dirty="0" err="1">
                <a:solidFill>
                  <a:srgbClr val="374151"/>
                </a:solidFill>
                <a:effectLst/>
                <a:latin typeface="Söhne"/>
              </a:rPr>
              <a:t>otomatik</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temizlenmesini</a:t>
            </a:r>
            <a:r>
              <a:rPr lang="en-US" b="0" i="0" dirty="0">
                <a:solidFill>
                  <a:srgbClr val="374151"/>
                </a:solidFill>
                <a:effectLst/>
                <a:latin typeface="Söhne"/>
              </a:rPr>
              <a:t> (Dispose) </a:t>
            </a:r>
            <a:r>
              <a:rPr lang="en-US" b="0" i="0" dirty="0" err="1">
                <a:solidFill>
                  <a:srgbClr val="374151"/>
                </a:solidFill>
                <a:effectLst/>
                <a:latin typeface="Söhne"/>
              </a:rPr>
              <a:t>sağlar</a:t>
            </a:r>
            <a:r>
              <a:rPr lang="en-US" b="0" i="0" dirty="0">
                <a:solidFill>
                  <a:srgbClr val="374151"/>
                </a:solidFill>
                <a:effectLst/>
                <a:latin typeface="Söhne"/>
              </a:rPr>
              <a:t>. Bu, </a:t>
            </a:r>
            <a:r>
              <a:rPr lang="en-US" b="0" i="0" dirty="0" err="1">
                <a:solidFill>
                  <a:srgbClr val="374151"/>
                </a:solidFill>
                <a:effectLst/>
                <a:latin typeface="Söhne"/>
              </a:rPr>
              <a:t>kaynak</a:t>
            </a:r>
            <a:r>
              <a:rPr lang="en-US" b="0" i="0" dirty="0">
                <a:solidFill>
                  <a:srgbClr val="374151"/>
                </a:solidFill>
                <a:effectLst/>
                <a:latin typeface="Söhne"/>
              </a:rPr>
              <a:t> </a:t>
            </a:r>
            <a:r>
              <a:rPr lang="en-US" b="0" i="0" dirty="0" err="1">
                <a:solidFill>
                  <a:srgbClr val="374151"/>
                </a:solidFill>
                <a:effectLst/>
                <a:latin typeface="Söhne"/>
              </a:rPr>
              <a:t>yönetimi</a:t>
            </a:r>
            <a:r>
              <a:rPr lang="en-US" b="0" i="0" dirty="0">
                <a:solidFill>
                  <a:srgbClr val="374151"/>
                </a:solidFill>
                <a:effectLst/>
                <a:latin typeface="Söhne"/>
              </a:rPr>
              <a:t> </a:t>
            </a:r>
            <a:r>
              <a:rPr lang="en-US" b="0" i="0" dirty="0" err="1">
                <a:solidFill>
                  <a:srgbClr val="374151"/>
                </a:solidFill>
                <a:effectLst/>
                <a:latin typeface="Söhne"/>
              </a:rPr>
              <a:t>açısından</a:t>
            </a:r>
            <a:r>
              <a:rPr lang="en-US" b="0" i="0" dirty="0">
                <a:solidFill>
                  <a:srgbClr val="374151"/>
                </a:solidFill>
                <a:effectLst/>
                <a:latin typeface="Söhne"/>
              </a:rPr>
              <a:t> </a:t>
            </a:r>
            <a:r>
              <a:rPr lang="en-US" b="0" i="0" dirty="0" err="1">
                <a:solidFill>
                  <a:srgbClr val="374151"/>
                </a:solidFill>
                <a:effectLst/>
                <a:latin typeface="Söhne"/>
              </a:rPr>
              <a:t>önemlidir</a:t>
            </a:r>
            <a:r>
              <a:rPr lang="en-US" b="0" i="0" dirty="0">
                <a:solidFill>
                  <a:srgbClr val="374151"/>
                </a:solidFill>
                <a:effectLst/>
                <a:latin typeface="Söhne"/>
              </a:rPr>
              <a:t> </a:t>
            </a:r>
            <a:r>
              <a:rPr lang="en-US" b="0" i="0" dirty="0" err="1">
                <a:solidFill>
                  <a:srgbClr val="374151"/>
                </a:solidFill>
                <a:effectLst/>
                <a:latin typeface="Söhne"/>
              </a:rPr>
              <a:t>çünkü</a:t>
            </a:r>
            <a:r>
              <a:rPr lang="en-US" b="0" i="0" dirty="0">
                <a:solidFill>
                  <a:srgbClr val="374151"/>
                </a:solidFill>
                <a:effectLst/>
                <a:latin typeface="Söhne"/>
              </a:rPr>
              <a:t> </a:t>
            </a:r>
            <a:r>
              <a:rPr lang="en-US" b="0" i="0" dirty="0" err="1">
                <a:solidFill>
                  <a:srgbClr val="374151"/>
                </a:solidFill>
                <a:effectLst/>
                <a:latin typeface="Söhne"/>
              </a:rPr>
              <a:t>açık</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ağ</a:t>
            </a:r>
            <a:r>
              <a:rPr lang="en-US" b="0" i="0" dirty="0">
                <a:solidFill>
                  <a:srgbClr val="374151"/>
                </a:solidFill>
                <a:effectLst/>
                <a:latin typeface="Söhne"/>
              </a:rPr>
              <a:t> </a:t>
            </a:r>
            <a:r>
              <a:rPr lang="en-US" b="0" i="0" dirty="0" err="1">
                <a:solidFill>
                  <a:srgbClr val="374151"/>
                </a:solidFill>
                <a:effectLst/>
                <a:latin typeface="Söhne"/>
              </a:rPr>
              <a:t>bağlantısı</a:t>
            </a:r>
            <a:r>
              <a:rPr lang="en-US" b="0" i="0" dirty="0">
                <a:solidFill>
                  <a:srgbClr val="374151"/>
                </a:solidFill>
                <a:effectLst/>
                <a:latin typeface="Söhne"/>
              </a:rPr>
              <a:t> </a:t>
            </a:r>
            <a:r>
              <a:rPr lang="en-US" b="0" i="0" dirty="0" err="1">
                <a:solidFill>
                  <a:srgbClr val="374151"/>
                </a:solidFill>
                <a:effectLst/>
                <a:latin typeface="Söhne"/>
              </a:rPr>
              <a:t>sistem</a:t>
            </a:r>
            <a:r>
              <a:rPr lang="en-US" b="0" i="0" dirty="0">
                <a:solidFill>
                  <a:srgbClr val="374151"/>
                </a:solidFill>
                <a:effectLst/>
                <a:latin typeface="Söhne"/>
              </a:rPr>
              <a:t> </a:t>
            </a:r>
            <a:r>
              <a:rPr lang="en-US" b="0" i="0" dirty="0" err="1">
                <a:solidFill>
                  <a:srgbClr val="374151"/>
                </a:solidFill>
                <a:effectLst/>
                <a:latin typeface="Söhne"/>
              </a:rPr>
              <a:t>kaynaklarını</a:t>
            </a:r>
            <a:r>
              <a:rPr lang="en-US" b="0" i="0" dirty="0">
                <a:solidFill>
                  <a:srgbClr val="374151"/>
                </a:solidFill>
                <a:effectLst/>
                <a:latin typeface="Söhne"/>
              </a:rPr>
              <a:t> </a:t>
            </a:r>
            <a:r>
              <a:rPr lang="en-US" b="0" i="0" dirty="0" err="1">
                <a:solidFill>
                  <a:srgbClr val="374151"/>
                </a:solidFill>
                <a:effectLst/>
                <a:latin typeface="Söhne"/>
              </a:rPr>
              <a:t>kullanır</a:t>
            </a:r>
            <a:r>
              <a:rPr lang="en-US" b="0" i="0" dirty="0">
                <a:solidFill>
                  <a:srgbClr val="374151"/>
                </a:solidFill>
                <a:effectLst/>
                <a:latin typeface="Söhne"/>
              </a:rPr>
              <a:t>.</a:t>
            </a:r>
            <a:endParaRPr lang="en-US" dirty="0">
              <a:solidFill>
                <a:srgbClr val="374151"/>
              </a:solidFill>
              <a:latin typeface="Söhne"/>
            </a:endParaRPr>
          </a:p>
        </p:txBody>
      </p:sp>
    </p:spTree>
    <p:extLst>
      <p:ext uri="{BB962C8B-B14F-4D97-AF65-F5344CB8AC3E}">
        <p14:creationId xmlns:p14="http://schemas.microsoft.com/office/powerpoint/2010/main" val="97127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222112" y="216857"/>
            <a:ext cx="5111750" cy="694825"/>
          </a:xfrm>
        </p:spPr>
        <p:txBody>
          <a:bodyPr/>
          <a:lstStyle/>
          <a:p>
            <a:r>
              <a:rPr lang="tr-TR" dirty="0"/>
              <a:t>Kod açıklamaları</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1" name="Rectangle 2">
            <a:extLst>
              <a:ext uri="{FF2B5EF4-FFF2-40B4-BE49-F238E27FC236}">
                <a16:creationId xmlns:a16="http://schemas.microsoft.com/office/drawing/2014/main" id="{BEFC8BA3-CBD6-1647-B122-42ED09497F4E}"/>
              </a:ext>
            </a:extLst>
          </p:cNvPr>
          <p:cNvSpPr>
            <a:spLocks noChangeArrowheads="1"/>
          </p:cNvSpPr>
          <p:nvPr/>
        </p:nvSpPr>
        <p:spPr bwMode="auto">
          <a:xfrm>
            <a:off x="121298" y="1436819"/>
            <a:ext cx="7688424" cy="400110"/>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2E95D3"/>
                </a:solidFill>
                <a:effectLst/>
                <a:latin typeface="Söhne Mono"/>
              </a:rPr>
              <a:t>using</a:t>
            </a:r>
            <a:r>
              <a:rPr lang="en-US" sz="2000" b="0" i="0" dirty="0">
                <a:solidFill>
                  <a:srgbClr val="FFFFFF"/>
                </a:solidFill>
                <a:effectLst/>
                <a:latin typeface="Söhne Mono"/>
              </a:rPr>
              <a:t> </a:t>
            </a:r>
            <a:r>
              <a:rPr lang="en-US" sz="2000" b="0" i="0" dirty="0">
                <a:solidFill>
                  <a:srgbClr val="2E95D3"/>
                </a:solidFill>
                <a:effectLst/>
                <a:latin typeface="Söhne Mono"/>
              </a:rPr>
              <a:t>var</a:t>
            </a:r>
            <a:r>
              <a:rPr lang="en-US" sz="2000" b="0" i="0" dirty="0">
                <a:solidFill>
                  <a:srgbClr val="FFFFFF"/>
                </a:solidFill>
                <a:effectLst/>
                <a:latin typeface="Söhne Mono"/>
              </a:rPr>
              <a:t> channel = </a:t>
            </a:r>
            <a:r>
              <a:rPr lang="en-US" sz="2000" b="0" i="0" dirty="0" err="1">
                <a:solidFill>
                  <a:srgbClr val="FFFFFF"/>
                </a:solidFill>
                <a:effectLst/>
                <a:latin typeface="Söhne Mono"/>
              </a:rPr>
              <a:t>connection.CreateModel</a:t>
            </a:r>
            <a:r>
              <a:rPr lang="en-US" sz="2000" b="0" i="0" dirty="0">
                <a:solidFill>
                  <a:srgbClr val="FFFFFF"/>
                </a:solidFill>
                <a:effectLst/>
                <a:latin typeface="Söhne Mono"/>
              </a:rPr>
              <a:t>();</a:t>
            </a:r>
            <a:endParaRPr kumimoji="0" lang="tr-TR" altLang="en-US" sz="2000" b="0" i="0" u="none" strike="noStrike" cap="none" normalizeH="0" baseline="0" dirty="0">
              <a:ln>
                <a:noFill/>
              </a:ln>
              <a:solidFill>
                <a:srgbClr val="E6E1DC"/>
              </a:solidFill>
              <a:effectLst/>
              <a:latin typeface="Arial Unicode MS"/>
            </a:endParaRPr>
          </a:p>
        </p:txBody>
      </p:sp>
      <p:sp>
        <p:nvSpPr>
          <p:cNvPr id="8" name="Metin kutusu 7">
            <a:extLst>
              <a:ext uri="{FF2B5EF4-FFF2-40B4-BE49-F238E27FC236}">
                <a16:creationId xmlns:a16="http://schemas.microsoft.com/office/drawing/2014/main" id="{5ECCE133-B7D8-BAE0-6707-A9166FF1616A}"/>
              </a:ext>
            </a:extLst>
          </p:cNvPr>
          <p:cNvSpPr txBox="1"/>
          <p:nvPr/>
        </p:nvSpPr>
        <p:spPr>
          <a:xfrm>
            <a:off x="121298" y="2348443"/>
            <a:ext cx="6102220" cy="369332"/>
          </a:xfrm>
          <a:prstGeom prst="rect">
            <a:avLst/>
          </a:prstGeom>
          <a:noFill/>
        </p:spPr>
        <p:txBody>
          <a:bodyPr wrap="square">
            <a:spAutoFit/>
          </a:bodyPr>
          <a:lstStyle/>
          <a:p>
            <a:r>
              <a:rPr lang="tr-TR" b="1" i="0" dirty="0">
                <a:effectLst/>
                <a:latin typeface="Söhne"/>
              </a:rPr>
              <a:t>3. Kanal Oluşturma</a:t>
            </a:r>
            <a:r>
              <a:rPr lang="en-US" b="1" i="0" dirty="0">
                <a:effectLst/>
                <a:latin typeface="Söhne"/>
              </a:rPr>
              <a:t>:</a:t>
            </a:r>
            <a:endParaRPr lang="en-US" dirty="0"/>
          </a:p>
        </p:txBody>
      </p:sp>
      <p:sp>
        <p:nvSpPr>
          <p:cNvPr id="12" name="Metin kutusu 11">
            <a:extLst>
              <a:ext uri="{FF2B5EF4-FFF2-40B4-BE49-F238E27FC236}">
                <a16:creationId xmlns:a16="http://schemas.microsoft.com/office/drawing/2014/main" id="{760E869C-F382-99FA-25A6-3A82D0E0F8C6}"/>
              </a:ext>
            </a:extLst>
          </p:cNvPr>
          <p:cNvSpPr txBox="1"/>
          <p:nvPr/>
        </p:nvSpPr>
        <p:spPr>
          <a:xfrm>
            <a:off x="121298" y="3006804"/>
            <a:ext cx="7418491" cy="2031325"/>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111827"/>
                </a:solidFill>
                <a:effectLst/>
                <a:latin typeface="Söhne Mono"/>
              </a:rPr>
              <a:t>connection.CreateModel</a:t>
            </a:r>
            <a:r>
              <a:rPr lang="en-US" b="1" i="0" dirty="0">
                <a:solidFill>
                  <a:srgbClr val="111827"/>
                </a:solidFill>
                <a:effectLst/>
                <a:latin typeface="Söhne Mono"/>
              </a:rPr>
              <a:t>()</a:t>
            </a:r>
            <a:r>
              <a:rPr lang="tr-TR" b="1" i="0" dirty="0">
                <a:solidFill>
                  <a:srgbClr val="111827"/>
                </a:solidFill>
                <a:effectLst/>
                <a:latin typeface="Söhne Mono"/>
              </a:rPr>
              <a:t> </a:t>
            </a:r>
            <a:r>
              <a:rPr lang="en-US" b="0" i="0" dirty="0" err="1">
                <a:solidFill>
                  <a:srgbClr val="374151"/>
                </a:solidFill>
                <a:effectLst/>
                <a:latin typeface="Söhne"/>
              </a:rPr>
              <a:t>metodu</a:t>
            </a:r>
            <a:r>
              <a:rPr lang="en-US" b="0" i="0" dirty="0">
                <a:solidFill>
                  <a:srgbClr val="374151"/>
                </a:solidFill>
                <a:effectLst/>
                <a:latin typeface="Söhne"/>
              </a:rPr>
              <a:t>, </a:t>
            </a:r>
            <a:r>
              <a:rPr lang="en-US" b="0" i="0" dirty="0" err="1">
                <a:solidFill>
                  <a:srgbClr val="374151"/>
                </a:solidFill>
                <a:effectLst/>
                <a:latin typeface="Söhne"/>
              </a:rPr>
              <a:t>açılan</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üzerinde</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kanal</a:t>
            </a:r>
            <a:r>
              <a:rPr lang="en-US" b="0" i="0" dirty="0">
                <a:solidFill>
                  <a:srgbClr val="374151"/>
                </a:solidFill>
                <a:effectLst/>
                <a:latin typeface="Söhne"/>
              </a:rPr>
              <a:t> (channel) </a:t>
            </a:r>
            <a:r>
              <a:rPr lang="en-US" b="0" i="0" dirty="0" err="1">
                <a:solidFill>
                  <a:srgbClr val="374151"/>
                </a:solidFill>
                <a:effectLst/>
                <a:latin typeface="Söhne"/>
              </a:rPr>
              <a:t>oluşturur</a:t>
            </a:r>
            <a:r>
              <a:rPr lang="en-US" b="0" i="0" dirty="0">
                <a:solidFill>
                  <a:srgbClr val="374151"/>
                </a:solidFill>
                <a:effectLst/>
                <a:latin typeface="Söhne"/>
              </a:rPr>
              <a:t>. </a:t>
            </a:r>
            <a:r>
              <a:rPr lang="en-US" b="0" i="0" dirty="0" err="1">
                <a:solidFill>
                  <a:srgbClr val="374151"/>
                </a:solidFill>
                <a:effectLst/>
                <a:latin typeface="Söhne"/>
              </a:rPr>
              <a:t>RabbitMQ'da</a:t>
            </a:r>
            <a:r>
              <a:rPr lang="en-US" b="0" i="0" dirty="0">
                <a:solidFill>
                  <a:srgbClr val="374151"/>
                </a:solidFill>
                <a:effectLst/>
                <a:latin typeface="Söhne"/>
              </a:rPr>
              <a:t> </a:t>
            </a:r>
            <a:r>
              <a:rPr lang="en-US" b="0" i="0" dirty="0" err="1">
                <a:solidFill>
                  <a:srgbClr val="374151"/>
                </a:solidFill>
                <a:effectLst/>
                <a:latin typeface="Söhne"/>
              </a:rPr>
              <a:t>tüm</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gönderme</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alma </a:t>
            </a:r>
            <a:r>
              <a:rPr lang="en-US" b="0" i="0" dirty="0" err="1">
                <a:solidFill>
                  <a:srgbClr val="374151"/>
                </a:solidFill>
                <a:effectLst/>
                <a:latin typeface="Söhne"/>
              </a:rPr>
              <a:t>işlemleri</a:t>
            </a:r>
            <a:r>
              <a:rPr lang="en-US" b="0" i="0" dirty="0">
                <a:solidFill>
                  <a:srgbClr val="374151"/>
                </a:solidFill>
                <a:effectLst/>
                <a:latin typeface="Söhne"/>
              </a:rPr>
              <a:t> </a:t>
            </a:r>
            <a:r>
              <a:rPr lang="en-US" b="0" i="0" dirty="0" err="1">
                <a:solidFill>
                  <a:srgbClr val="374151"/>
                </a:solidFill>
                <a:effectLst/>
                <a:latin typeface="Söhne"/>
              </a:rPr>
              <a:t>kanallar</a:t>
            </a:r>
            <a:r>
              <a:rPr lang="en-US" b="0" i="0" dirty="0">
                <a:solidFill>
                  <a:srgbClr val="374151"/>
                </a:solidFill>
                <a:effectLst/>
                <a:latin typeface="Söhne"/>
              </a:rPr>
              <a:t> </a:t>
            </a:r>
            <a:r>
              <a:rPr lang="en-US" b="0" i="0" dirty="0" err="1">
                <a:solidFill>
                  <a:srgbClr val="374151"/>
                </a:solidFill>
                <a:effectLst/>
                <a:latin typeface="Söhne"/>
              </a:rPr>
              <a:t>üzerinden</a:t>
            </a:r>
            <a:r>
              <a:rPr lang="en-US" b="0" i="0" dirty="0">
                <a:solidFill>
                  <a:srgbClr val="374151"/>
                </a:solidFill>
                <a:effectLst/>
                <a:latin typeface="Söhne"/>
              </a:rPr>
              <a:t> </a:t>
            </a:r>
            <a:r>
              <a:rPr lang="en-US" b="0" i="0" dirty="0" err="1">
                <a:solidFill>
                  <a:srgbClr val="374151"/>
                </a:solidFill>
                <a:effectLst/>
                <a:latin typeface="Söhne"/>
              </a:rPr>
              <a:t>gerçekleşir</a:t>
            </a:r>
            <a:r>
              <a:rPr lang="en-US" b="0" i="0" dirty="0">
                <a:solidFill>
                  <a:srgbClr val="374151"/>
                </a:solidFill>
                <a:effectLst/>
                <a:latin typeface="Söhne"/>
              </a:rPr>
              <a:t>.</a:t>
            </a:r>
            <a:endParaRPr lang="tr-TR" b="0" i="0" dirty="0">
              <a:solidFill>
                <a:srgbClr val="374151"/>
              </a:solidFill>
              <a:effectLst/>
              <a:latin typeface="Söhne"/>
            </a:endParaRPr>
          </a:p>
          <a:p>
            <a:pPr marL="285750" indent="-285750">
              <a:buFont typeface="Arial" panose="020B0604020202020204" pitchFamily="34" charset="0"/>
              <a:buChar char="•"/>
            </a:pPr>
            <a:r>
              <a:rPr lang="en-US" b="0" i="0" dirty="0" err="1">
                <a:solidFill>
                  <a:srgbClr val="374151"/>
                </a:solidFill>
                <a:effectLst/>
                <a:latin typeface="Söhne"/>
              </a:rPr>
              <a:t>Kanallar</a:t>
            </a:r>
            <a:r>
              <a:rPr lang="en-US" b="0" i="0" dirty="0">
                <a:solidFill>
                  <a:srgbClr val="374151"/>
                </a:solidFill>
                <a:effectLst/>
                <a:latin typeface="Söhne"/>
              </a:rPr>
              <a:t>, RabbitMQ </a:t>
            </a:r>
            <a:r>
              <a:rPr lang="en-US" b="0" i="0" dirty="0" err="1">
                <a:solidFill>
                  <a:srgbClr val="374151"/>
                </a:solidFill>
                <a:effectLst/>
                <a:latin typeface="Söhne"/>
              </a:rPr>
              <a:t>sunucusuyla</a:t>
            </a:r>
            <a:r>
              <a:rPr lang="en-US" b="0" i="0" dirty="0">
                <a:solidFill>
                  <a:srgbClr val="374151"/>
                </a:solidFill>
                <a:effectLst/>
                <a:latin typeface="Söhne"/>
              </a:rPr>
              <a:t> </a:t>
            </a:r>
            <a:r>
              <a:rPr lang="en-US" b="0" i="0" dirty="0" err="1">
                <a:solidFill>
                  <a:srgbClr val="374151"/>
                </a:solidFill>
                <a:effectLst/>
                <a:latin typeface="Söhne"/>
              </a:rPr>
              <a:t>iletişim</a:t>
            </a:r>
            <a:r>
              <a:rPr lang="en-US" b="0" i="0" dirty="0">
                <a:solidFill>
                  <a:srgbClr val="374151"/>
                </a:solidFill>
                <a:effectLst/>
                <a:latin typeface="Söhne"/>
              </a:rPr>
              <a:t> </a:t>
            </a:r>
            <a:r>
              <a:rPr lang="en-US" b="0" i="0" dirty="0" err="1">
                <a:solidFill>
                  <a:srgbClr val="374151"/>
                </a:solidFill>
                <a:effectLst/>
                <a:latin typeface="Söhne"/>
              </a:rPr>
              <a:t>kurmak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yol</a:t>
            </a:r>
            <a:r>
              <a:rPr lang="en-US" b="0" i="0" dirty="0">
                <a:solidFill>
                  <a:srgbClr val="374151"/>
                </a:solidFill>
                <a:effectLst/>
                <a:latin typeface="Söhne"/>
              </a:rPr>
              <a:t> </a:t>
            </a:r>
            <a:r>
              <a:rPr lang="en-US" b="0" i="0" dirty="0" err="1">
                <a:solidFill>
                  <a:srgbClr val="374151"/>
                </a:solidFill>
                <a:effectLst/>
                <a:latin typeface="Söhne"/>
              </a:rPr>
              <a:t>sunar</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her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kanal</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TCP </a:t>
            </a:r>
            <a:r>
              <a:rPr lang="en-US" b="0" i="0" dirty="0" err="1">
                <a:solidFill>
                  <a:srgbClr val="374151"/>
                </a:solidFill>
                <a:effectLst/>
                <a:latin typeface="Söhne"/>
              </a:rPr>
              <a:t>bağlantısını</a:t>
            </a:r>
            <a:r>
              <a:rPr lang="en-US" b="0" i="0" dirty="0">
                <a:solidFill>
                  <a:srgbClr val="374151"/>
                </a:solidFill>
                <a:effectLst/>
                <a:latin typeface="Söhne"/>
              </a:rPr>
              <a:t> </a:t>
            </a:r>
            <a:r>
              <a:rPr lang="en-US" b="0" i="0" dirty="0" err="1">
                <a:solidFill>
                  <a:srgbClr val="374151"/>
                </a:solidFill>
                <a:effectLst/>
                <a:latin typeface="Söhne"/>
              </a:rPr>
              <a:t>temsil</a:t>
            </a:r>
            <a:r>
              <a:rPr lang="en-US" b="0" i="0" dirty="0">
                <a:solidFill>
                  <a:srgbClr val="374151"/>
                </a:solidFill>
                <a:effectLst/>
                <a:latin typeface="Söhne"/>
              </a:rPr>
              <a:t> </a:t>
            </a:r>
            <a:r>
              <a:rPr lang="en-US" b="0" i="0" dirty="0" err="1">
                <a:solidFill>
                  <a:srgbClr val="374151"/>
                </a:solidFill>
                <a:effectLst/>
                <a:latin typeface="Söhne"/>
              </a:rPr>
              <a:t>eder</a:t>
            </a:r>
            <a:r>
              <a:rPr lang="en-US" b="0" i="0" dirty="0">
                <a:solidFill>
                  <a:srgbClr val="374151"/>
                </a:solidFill>
                <a:effectLst/>
                <a:latin typeface="Söhne"/>
              </a:rPr>
              <a:t>.</a:t>
            </a:r>
            <a:endParaRPr lang="tr-TR" b="0" i="0" dirty="0">
              <a:solidFill>
                <a:srgbClr val="374151"/>
              </a:solidFill>
              <a:effectLst/>
              <a:latin typeface="Söhne"/>
            </a:endParaRPr>
          </a:p>
          <a:p>
            <a:pPr marL="285750" indent="-285750">
              <a:buFont typeface="Arial" panose="020B0604020202020204" pitchFamily="34" charset="0"/>
              <a:buChar char="•"/>
            </a:pPr>
            <a:r>
              <a:rPr lang="tr-TR" dirty="0">
                <a:solidFill>
                  <a:srgbClr val="374151"/>
                </a:solidFill>
                <a:latin typeface="Söhne"/>
              </a:rPr>
              <a:t>Yine </a:t>
            </a:r>
            <a:r>
              <a:rPr lang="en-US" b="1" i="0" dirty="0">
                <a:solidFill>
                  <a:srgbClr val="111827"/>
                </a:solidFill>
                <a:effectLst/>
                <a:latin typeface="Söhne Mono"/>
              </a:rPr>
              <a:t>using var</a:t>
            </a:r>
            <a:r>
              <a:rPr lang="tr-TR" dirty="0">
                <a:solidFill>
                  <a:srgbClr val="374151"/>
                </a:solidFill>
                <a:latin typeface="Söhne"/>
              </a:rPr>
              <a:t> ifadesi </a:t>
            </a:r>
            <a:r>
              <a:rPr lang="en-US" b="1" i="0" dirty="0">
                <a:solidFill>
                  <a:srgbClr val="111827"/>
                </a:solidFill>
                <a:effectLst/>
                <a:latin typeface="Söhne Mono"/>
              </a:rPr>
              <a:t>channel</a:t>
            </a:r>
            <a:r>
              <a:rPr lang="tr-TR" b="1" i="0" dirty="0">
                <a:solidFill>
                  <a:srgbClr val="374151"/>
                </a:solidFill>
                <a:effectLst/>
                <a:latin typeface="Söhne"/>
              </a:rPr>
              <a:t> </a:t>
            </a:r>
            <a:r>
              <a:rPr lang="en-US" b="0" i="0" dirty="0" err="1">
                <a:solidFill>
                  <a:srgbClr val="374151"/>
                </a:solidFill>
                <a:effectLst/>
                <a:latin typeface="Söhne"/>
              </a:rPr>
              <a:t>nesnesinin</a:t>
            </a:r>
            <a:r>
              <a:rPr lang="en-US" b="0" i="0" dirty="0">
                <a:solidFill>
                  <a:srgbClr val="374151"/>
                </a:solidFill>
                <a:effectLst/>
                <a:latin typeface="Söhne"/>
              </a:rPr>
              <a:t> </a:t>
            </a:r>
            <a:r>
              <a:rPr lang="en-US" b="0" i="0" dirty="0" err="1">
                <a:solidFill>
                  <a:srgbClr val="374151"/>
                </a:solidFill>
                <a:effectLst/>
                <a:latin typeface="Söhne"/>
              </a:rPr>
              <a:t>işi</a:t>
            </a:r>
            <a:r>
              <a:rPr lang="en-US" b="0" i="0" dirty="0">
                <a:solidFill>
                  <a:srgbClr val="374151"/>
                </a:solidFill>
                <a:effectLst/>
                <a:latin typeface="Söhne"/>
              </a:rPr>
              <a:t> </a:t>
            </a:r>
            <a:r>
              <a:rPr lang="en-US" b="0" i="0" dirty="0" err="1">
                <a:solidFill>
                  <a:srgbClr val="374151"/>
                </a:solidFill>
                <a:effectLst/>
                <a:latin typeface="Söhne"/>
              </a:rPr>
              <a:t>bittiğinde</a:t>
            </a:r>
            <a:r>
              <a:rPr lang="en-US" b="0" i="0" dirty="0">
                <a:solidFill>
                  <a:srgbClr val="374151"/>
                </a:solidFill>
                <a:effectLst/>
                <a:latin typeface="Söhne"/>
              </a:rPr>
              <a:t> </a:t>
            </a:r>
            <a:r>
              <a:rPr lang="en-US" b="0" i="0" dirty="0" err="1">
                <a:solidFill>
                  <a:srgbClr val="374151"/>
                </a:solidFill>
                <a:effectLst/>
                <a:latin typeface="Söhne"/>
              </a:rPr>
              <a:t>otomatik</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temizlenmesini</a:t>
            </a:r>
            <a:r>
              <a:rPr lang="en-US" b="0" i="0" dirty="0">
                <a:solidFill>
                  <a:srgbClr val="374151"/>
                </a:solidFill>
                <a:effectLst/>
                <a:latin typeface="Söhne"/>
              </a:rPr>
              <a:t> </a:t>
            </a:r>
            <a:r>
              <a:rPr lang="en-US" b="0" i="0" dirty="0" err="1">
                <a:solidFill>
                  <a:srgbClr val="374151"/>
                </a:solidFill>
                <a:effectLst/>
                <a:latin typeface="Söhne"/>
              </a:rPr>
              <a:t>sağlar</a:t>
            </a:r>
            <a:r>
              <a:rPr lang="en-US" b="0" i="0" dirty="0">
                <a:solidFill>
                  <a:srgbClr val="374151"/>
                </a:solidFill>
                <a:effectLst/>
                <a:latin typeface="Söhne"/>
              </a:rPr>
              <a:t>.</a:t>
            </a:r>
            <a:endParaRPr lang="en-US" dirty="0">
              <a:solidFill>
                <a:srgbClr val="374151"/>
              </a:solidFill>
              <a:latin typeface="Söhne"/>
            </a:endParaRPr>
          </a:p>
        </p:txBody>
      </p:sp>
    </p:spTree>
    <p:extLst>
      <p:ext uri="{BB962C8B-B14F-4D97-AF65-F5344CB8AC3E}">
        <p14:creationId xmlns:p14="http://schemas.microsoft.com/office/powerpoint/2010/main" val="184719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222112" y="216857"/>
            <a:ext cx="5111750" cy="694825"/>
          </a:xfrm>
        </p:spPr>
        <p:txBody>
          <a:bodyPr/>
          <a:lstStyle/>
          <a:p>
            <a:r>
              <a:rPr lang="tr-TR" dirty="0"/>
              <a:t>Kod açıklamaları</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8" name="Metin kutusu 7">
            <a:extLst>
              <a:ext uri="{FF2B5EF4-FFF2-40B4-BE49-F238E27FC236}">
                <a16:creationId xmlns:a16="http://schemas.microsoft.com/office/drawing/2014/main" id="{5ECCE133-B7D8-BAE0-6707-A9166FF1616A}"/>
              </a:ext>
            </a:extLst>
          </p:cNvPr>
          <p:cNvSpPr txBox="1"/>
          <p:nvPr/>
        </p:nvSpPr>
        <p:spPr>
          <a:xfrm>
            <a:off x="121298" y="3059668"/>
            <a:ext cx="6102220" cy="369332"/>
          </a:xfrm>
          <a:prstGeom prst="rect">
            <a:avLst/>
          </a:prstGeom>
          <a:noFill/>
        </p:spPr>
        <p:txBody>
          <a:bodyPr wrap="square">
            <a:spAutoFit/>
          </a:bodyPr>
          <a:lstStyle/>
          <a:p>
            <a:r>
              <a:rPr lang="tr-TR" b="1" dirty="0">
                <a:latin typeface="Söhne"/>
              </a:rPr>
              <a:t>6</a:t>
            </a:r>
            <a:r>
              <a:rPr lang="tr-TR" b="1" i="0" dirty="0">
                <a:effectLst/>
                <a:latin typeface="Söhne"/>
              </a:rPr>
              <a:t>. </a:t>
            </a:r>
            <a:r>
              <a:rPr lang="tr-TR" b="1" dirty="0">
                <a:latin typeface="Söhne"/>
              </a:rPr>
              <a:t>Mesajın Yayınlanması</a:t>
            </a:r>
            <a:endParaRPr lang="en-US" dirty="0"/>
          </a:p>
        </p:txBody>
      </p:sp>
      <p:sp>
        <p:nvSpPr>
          <p:cNvPr id="12" name="Metin kutusu 11">
            <a:extLst>
              <a:ext uri="{FF2B5EF4-FFF2-40B4-BE49-F238E27FC236}">
                <a16:creationId xmlns:a16="http://schemas.microsoft.com/office/drawing/2014/main" id="{760E869C-F382-99FA-25A6-3A82D0E0F8C6}"/>
              </a:ext>
            </a:extLst>
          </p:cNvPr>
          <p:cNvSpPr txBox="1"/>
          <p:nvPr/>
        </p:nvSpPr>
        <p:spPr>
          <a:xfrm>
            <a:off x="121298" y="3913077"/>
            <a:ext cx="7418491"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111827"/>
                </a:solidFill>
                <a:effectLst/>
                <a:latin typeface="Söhne Mono"/>
              </a:rPr>
              <a:t>channel.QueueDeclare</a:t>
            </a:r>
            <a:r>
              <a:rPr lang="tr-TR" b="1" i="0" dirty="0">
                <a:solidFill>
                  <a:srgbClr val="111827"/>
                </a:solidFill>
                <a:effectLst/>
                <a:latin typeface="Söhne Mono"/>
              </a:rPr>
              <a:t> </a:t>
            </a:r>
            <a:r>
              <a:rPr lang="en-US" b="0" i="0" dirty="0" err="1">
                <a:solidFill>
                  <a:srgbClr val="374151"/>
                </a:solidFill>
                <a:effectLst/>
                <a:latin typeface="Söhne"/>
              </a:rPr>
              <a:t>metodu</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kuyruğu</a:t>
            </a:r>
            <a:r>
              <a:rPr lang="en-US" b="0" i="0" dirty="0">
                <a:solidFill>
                  <a:srgbClr val="374151"/>
                </a:solidFill>
                <a:effectLst/>
                <a:latin typeface="Söhne"/>
              </a:rPr>
              <a:t> </a:t>
            </a:r>
            <a:r>
              <a:rPr lang="en-US" b="0" i="0" dirty="0" err="1">
                <a:solidFill>
                  <a:srgbClr val="374151"/>
                </a:solidFill>
                <a:effectLst/>
                <a:latin typeface="Söhne"/>
              </a:rPr>
              <a:t>oluşturmak</a:t>
            </a:r>
            <a:r>
              <a:rPr lang="en-US" b="0" i="0" dirty="0">
                <a:solidFill>
                  <a:srgbClr val="374151"/>
                </a:solidFill>
                <a:effectLst/>
                <a:latin typeface="Söhne"/>
              </a:rPr>
              <a:t> </a:t>
            </a:r>
            <a:r>
              <a:rPr lang="en-US" b="0" i="0" dirty="0" err="1">
                <a:solidFill>
                  <a:srgbClr val="374151"/>
                </a:solidFill>
                <a:effectLst/>
                <a:latin typeface="Söhne"/>
              </a:rPr>
              <a:t>veya</a:t>
            </a:r>
            <a:r>
              <a:rPr lang="en-US" b="0" i="0" dirty="0">
                <a:solidFill>
                  <a:srgbClr val="374151"/>
                </a:solidFill>
                <a:effectLst/>
                <a:latin typeface="Söhne"/>
              </a:rPr>
              <a:t> var </a:t>
            </a:r>
            <a:r>
              <a:rPr lang="en-US" b="0" i="0" dirty="0" err="1">
                <a:solidFill>
                  <a:srgbClr val="374151"/>
                </a:solidFill>
                <a:effectLst/>
                <a:latin typeface="Söhne"/>
              </a:rPr>
              <a:t>olan</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kuyruğa</a:t>
            </a:r>
            <a:r>
              <a:rPr lang="en-US" b="0" i="0" dirty="0">
                <a:solidFill>
                  <a:srgbClr val="374151"/>
                </a:solidFill>
                <a:effectLst/>
                <a:latin typeface="Söhne"/>
              </a:rPr>
              <a:t> </a:t>
            </a:r>
            <a:r>
              <a:rPr lang="en-US" b="0" i="0" dirty="0" err="1">
                <a:solidFill>
                  <a:srgbClr val="374151"/>
                </a:solidFill>
                <a:effectLst/>
                <a:latin typeface="Söhne"/>
              </a:rPr>
              <a:t>bağlanmak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kullanılır</a:t>
            </a:r>
            <a:r>
              <a:rPr lang="en-US" b="0" i="0" dirty="0">
                <a:solidFill>
                  <a:srgbClr val="374151"/>
                </a:solidFill>
                <a:effectLst/>
                <a:latin typeface="Söhne"/>
              </a:rPr>
              <a:t>. Bu </a:t>
            </a:r>
            <a:r>
              <a:rPr lang="en-US" b="0" i="0" dirty="0" err="1">
                <a:solidFill>
                  <a:srgbClr val="374151"/>
                </a:solidFill>
                <a:effectLst/>
                <a:latin typeface="Söhne"/>
              </a:rPr>
              <a:t>metodun</a:t>
            </a:r>
            <a:r>
              <a:rPr lang="en-US" b="0" i="0" dirty="0">
                <a:solidFill>
                  <a:srgbClr val="374151"/>
                </a:solidFill>
                <a:effectLst/>
                <a:latin typeface="Söhne"/>
              </a:rPr>
              <a:t> </a:t>
            </a:r>
            <a:r>
              <a:rPr lang="en-US" b="0" i="0" dirty="0" err="1">
                <a:solidFill>
                  <a:srgbClr val="374151"/>
                </a:solidFill>
                <a:effectLst/>
                <a:latin typeface="Söhne"/>
              </a:rPr>
              <a:t>parametreleri</a:t>
            </a:r>
            <a:r>
              <a:rPr lang="en-US" b="0" i="0" dirty="0">
                <a:solidFill>
                  <a:srgbClr val="374151"/>
                </a:solidFill>
                <a:effectLst/>
                <a:latin typeface="Söhne"/>
              </a:rPr>
              <a:t>, </a:t>
            </a:r>
            <a:r>
              <a:rPr lang="en-US" b="0" i="0" dirty="0" err="1">
                <a:solidFill>
                  <a:srgbClr val="374151"/>
                </a:solidFill>
                <a:effectLst/>
                <a:latin typeface="Söhne"/>
              </a:rPr>
              <a:t>kuyruğun</a:t>
            </a:r>
            <a:r>
              <a:rPr lang="en-US" b="0" i="0" dirty="0">
                <a:solidFill>
                  <a:srgbClr val="374151"/>
                </a:solidFill>
                <a:effectLst/>
                <a:latin typeface="Söhne"/>
              </a:rPr>
              <a:t> </a:t>
            </a:r>
            <a:r>
              <a:rPr lang="en-US" b="0" i="0" dirty="0" err="1">
                <a:solidFill>
                  <a:srgbClr val="374151"/>
                </a:solidFill>
                <a:effectLst/>
                <a:latin typeface="Söhne"/>
              </a:rPr>
              <a:t>nasıl</a:t>
            </a:r>
            <a:r>
              <a:rPr lang="en-US" b="0" i="0" dirty="0">
                <a:solidFill>
                  <a:srgbClr val="374151"/>
                </a:solidFill>
                <a:effectLst/>
                <a:latin typeface="Söhne"/>
              </a:rPr>
              <a:t> </a:t>
            </a:r>
            <a:r>
              <a:rPr lang="en-US" b="0" i="0" dirty="0" err="1">
                <a:solidFill>
                  <a:srgbClr val="374151"/>
                </a:solidFill>
                <a:effectLst/>
                <a:latin typeface="Söhne"/>
              </a:rPr>
              <a:t>davranacağını</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nasıl</a:t>
            </a:r>
            <a:r>
              <a:rPr lang="en-US" b="0" i="0" dirty="0">
                <a:solidFill>
                  <a:srgbClr val="374151"/>
                </a:solidFill>
                <a:effectLst/>
                <a:latin typeface="Söhne"/>
              </a:rPr>
              <a:t> </a:t>
            </a:r>
            <a:r>
              <a:rPr lang="en-US" b="0" i="0" dirty="0" err="1">
                <a:solidFill>
                  <a:srgbClr val="374151"/>
                </a:solidFill>
                <a:effectLst/>
                <a:latin typeface="Söhne"/>
              </a:rPr>
              <a:t>yapılandırılacağını</a:t>
            </a:r>
            <a:r>
              <a:rPr lang="en-US" b="0" i="0" dirty="0">
                <a:solidFill>
                  <a:srgbClr val="374151"/>
                </a:solidFill>
                <a:effectLst/>
                <a:latin typeface="Söhne"/>
              </a:rPr>
              <a:t> </a:t>
            </a:r>
            <a:r>
              <a:rPr lang="en-US" b="0" i="0" dirty="0" err="1">
                <a:solidFill>
                  <a:srgbClr val="374151"/>
                </a:solidFill>
                <a:effectLst/>
                <a:latin typeface="Söhne"/>
              </a:rPr>
              <a:t>belirler</a:t>
            </a:r>
            <a:r>
              <a:rPr lang="en-US" b="0" i="0" dirty="0">
                <a:solidFill>
                  <a:srgbClr val="374151"/>
                </a:solidFill>
                <a:effectLst/>
                <a:latin typeface="Söhne"/>
              </a:rPr>
              <a:t>.</a:t>
            </a:r>
            <a:r>
              <a:rPr lang="tr-TR" b="0" i="0" dirty="0">
                <a:solidFill>
                  <a:srgbClr val="374151"/>
                </a:solidFill>
                <a:effectLst/>
                <a:latin typeface="Söhne"/>
              </a:rPr>
              <a:t> Ö</a:t>
            </a:r>
            <a:r>
              <a:rPr lang="en-US" b="0" i="0" dirty="0" err="1">
                <a:solidFill>
                  <a:srgbClr val="374151"/>
                </a:solidFill>
                <a:effectLst/>
                <a:latin typeface="Söhne"/>
              </a:rPr>
              <a:t>rnekteki</a:t>
            </a:r>
            <a:r>
              <a:rPr lang="en-US" b="0" i="0" dirty="0">
                <a:solidFill>
                  <a:srgbClr val="374151"/>
                </a:solidFill>
                <a:effectLst/>
                <a:latin typeface="Söhne"/>
              </a:rPr>
              <a:t> </a:t>
            </a:r>
            <a:r>
              <a:rPr lang="en-US" b="0" i="0" dirty="0" err="1">
                <a:solidFill>
                  <a:srgbClr val="374151"/>
                </a:solidFill>
                <a:effectLst/>
                <a:latin typeface="Söhne"/>
              </a:rPr>
              <a:t>parametrelerin</a:t>
            </a:r>
            <a:r>
              <a:rPr lang="en-US" b="0" i="0" dirty="0">
                <a:solidFill>
                  <a:srgbClr val="374151"/>
                </a:solidFill>
                <a:effectLst/>
                <a:latin typeface="Söhne"/>
              </a:rPr>
              <a:t> </a:t>
            </a:r>
            <a:r>
              <a:rPr lang="en-US" b="0" i="0" dirty="0" err="1">
                <a:solidFill>
                  <a:srgbClr val="374151"/>
                </a:solidFill>
                <a:effectLst/>
                <a:latin typeface="Söhne"/>
              </a:rPr>
              <a:t>açıklamaları</a:t>
            </a:r>
            <a:r>
              <a:rPr lang="en-US" b="0" i="0" dirty="0">
                <a:solidFill>
                  <a:srgbClr val="374151"/>
                </a:solidFill>
                <a:effectLst/>
                <a:latin typeface="Söhne"/>
              </a:rPr>
              <a:t>:</a:t>
            </a:r>
            <a:endParaRPr lang="tr-TR" b="0" i="0" dirty="0">
              <a:solidFill>
                <a:srgbClr val="374151"/>
              </a:solidFill>
              <a:effectLst/>
              <a:latin typeface="Söhne"/>
            </a:endParaRPr>
          </a:p>
        </p:txBody>
      </p:sp>
      <p:sp>
        <p:nvSpPr>
          <p:cNvPr id="3" name="Rectangle 1">
            <a:extLst>
              <a:ext uri="{FF2B5EF4-FFF2-40B4-BE49-F238E27FC236}">
                <a16:creationId xmlns:a16="http://schemas.microsoft.com/office/drawing/2014/main" id="{28315393-58A6-E912-6C25-FFBEFF487FB8}"/>
              </a:ext>
            </a:extLst>
          </p:cNvPr>
          <p:cNvSpPr>
            <a:spLocks noChangeArrowheads="1"/>
          </p:cNvSpPr>
          <p:nvPr/>
        </p:nvSpPr>
        <p:spPr bwMode="auto">
          <a:xfrm>
            <a:off x="370114" y="1144864"/>
            <a:ext cx="5111750" cy="1246495"/>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E6E1DC"/>
                </a:solidFill>
                <a:effectLst/>
                <a:latin typeface="Arial Unicode MS"/>
              </a:rPr>
              <a:t>channel.QueueDeclare</a:t>
            </a:r>
            <a:r>
              <a:rPr kumimoji="0" lang="en-US" altLang="en-US" sz="1500" b="0" i="0" u="none" strike="noStrike" cap="none" normalizeH="0" baseline="0" dirty="0">
                <a:ln>
                  <a:noFill/>
                </a:ln>
                <a:solidFill>
                  <a:srgbClr val="E6E1DC"/>
                </a:solidFill>
                <a:effectLst/>
                <a:latin typeface="Arial Unicode MS"/>
              </a:rPr>
              <a:t>(queue: </a:t>
            </a:r>
            <a:r>
              <a:rPr kumimoji="0" lang="en-US" altLang="en-US" sz="1500" b="0" i="0" u="none" strike="noStrike" cap="none" normalizeH="0" baseline="0" dirty="0">
                <a:ln>
                  <a:noFill/>
                </a:ln>
                <a:solidFill>
                  <a:srgbClr val="A5C261"/>
                </a:solidFill>
                <a:effectLst/>
                <a:latin typeface="Arial Unicode MS"/>
              </a:rPr>
              <a:t>"hello"</a:t>
            </a:r>
            <a:r>
              <a:rPr kumimoji="0" lang="en-US" altLang="en-US" sz="1500" b="0" i="0" u="none" strike="noStrike" cap="none" normalizeH="0" baseline="0" dirty="0">
                <a:ln>
                  <a:noFill/>
                </a:ln>
                <a:solidFill>
                  <a:srgbClr val="E6E1DC"/>
                </a:solidFill>
                <a:effectLst/>
                <a:latin typeface="Arial Unicode MS"/>
              </a:rPr>
              <a:t>, </a:t>
            </a:r>
            <a:endParaRPr kumimoji="0" lang="tr-TR" altLang="en-US" sz="1500" b="0" i="0" u="none" strike="noStrike" cap="none" normalizeH="0" baseline="0" dirty="0">
              <a:ln>
                <a:noFill/>
              </a:ln>
              <a:solidFill>
                <a:srgbClr val="E6E1DC"/>
              </a:solidFill>
              <a:effectLst/>
              <a:latin typeface="Arial Unicode MS"/>
            </a:endParaRPr>
          </a:p>
          <a:p>
            <a:pPr lvl="4" eaLnBrk="0" fontAlgn="base" hangingPunct="0">
              <a:spcBef>
                <a:spcPct val="0"/>
              </a:spcBef>
              <a:spcAft>
                <a:spcPct val="0"/>
              </a:spcAf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E6E1DC"/>
                </a:solidFill>
                <a:effectLst/>
                <a:latin typeface="Arial Unicode MS"/>
              </a:rPr>
              <a:t>durable: false, </a:t>
            </a:r>
            <a:endParaRPr kumimoji="0" lang="tr-TR" altLang="en-US" sz="1500" b="0" i="0" u="none" strike="noStrike" cap="none" normalizeH="0" baseline="0" dirty="0">
              <a:ln>
                <a:noFill/>
              </a:ln>
              <a:solidFill>
                <a:srgbClr val="E6E1DC"/>
              </a:solidFill>
              <a:effectLst/>
              <a:latin typeface="Arial Unicode MS"/>
            </a:endParaRPr>
          </a:p>
          <a:p>
            <a:pPr lvl="4" eaLnBrk="0" fontAlgn="base" hangingPunct="0">
              <a:spcBef>
                <a:spcPct val="0"/>
              </a:spcBef>
              <a:spcAft>
                <a:spcPct val="0"/>
              </a:spcAf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E6E1DC"/>
                </a:solidFill>
                <a:effectLst/>
                <a:latin typeface="Arial Unicode MS"/>
              </a:rPr>
              <a:t>exclusive: false, </a:t>
            </a:r>
            <a:endParaRPr kumimoji="0" lang="tr-TR" altLang="en-US" sz="1500" b="0" i="0" u="none" strike="noStrike" cap="none" normalizeH="0" baseline="0" dirty="0">
              <a:ln>
                <a:noFill/>
              </a:ln>
              <a:solidFill>
                <a:srgbClr val="E6E1DC"/>
              </a:solidFill>
              <a:effectLst/>
              <a:latin typeface="Arial Unicode MS"/>
            </a:endParaRPr>
          </a:p>
          <a:p>
            <a:pPr lvl="4" eaLnBrk="0" fontAlgn="base" hangingPunct="0">
              <a:spcBef>
                <a:spcPct val="0"/>
              </a:spcBef>
              <a:spcAft>
                <a:spcPct val="0"/>
              </a:spcAf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err="1">
                <a:ln>
                  <a:noFill/>
                </a:ln>
                <a:solidFill>
                  <a:srgbClr val="E6E1DC"/>
                </a:solidFill>
                <a:effectLst/>
                <a:latin typeface="Arial Unicode MS"/>
              </a:rPr>
              <a:t>autoDelete</a:t>
            </a:r>
            <a:r>
              <a:rPr kumimoji="0" lang="en-US" altLang="en-US" sz="1500" b="0" i="0" u="none" strike="noStrike" cap="none" normalizeH="0" baseline="0" dirty="0">
                <a:ln>
                  <a:noFill/>
                </a:ln>
                <a:solidFill>
                  <a:srgbClr val="E6E1DC"/>
                </a:solidFill>
                <a:effectLst/>
                <a:latin typeface="Arial Unicode MS"/>
              </a:rPr>
              <a:t>: false, </a:t>
            </a:r>
            <a:endParaRPr kumimoji="0" lang="tr-TR" altLang="en-US" sz="1500" b="0" i="0" u="none" strike="noStrike" cap="none" normalizeH="0" baseline="0" dirty="0">
              <a:ln>
                <a:noFill/>
              </a:ln>
              <a:solidFill>
                <a:srgbClr val="E6E1DC"/>
              </a:solidFill>
              <a:effectLst/>
              <a:latin typeface="Arial Unicode MS"/>
            </a:endParaRPr>
          </a:p>
          <a:p>
            <a:pPr lvl="4" eaLnBrk="0" fontAlgn="base" hangingPunct="0">
              <a:spcBef>
                <a:spcPct val="0"/>
              </a:spcBef>
              <a:spcAft>
                <a:spcPct val="0"/>
              </a:spcAf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E6E1DC"/>
                </a:solidFill>
                <a:effectLst/>
                <a:latin typeface="Arial Unicode MS"/>
              </a:rPr>
              <a:t>arguments: null);</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063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10" name="Title 1">
            <a:extLst>
              <a:ext uri="{FF2B5EF4-FFF2-40B4-BE49-F238E27FC236}">
                <a16:creationId xmlns:a16="http://schemas.microsoft.com/office/drawing/2014/main" id="{3328AB55-2EE3-50B1-388C-3FB3FDAE3D4D}"/>
              </a:ext>
            </a:extLst>
          </p:cNvPr>
          <p:cNvSpPr>
            <a:spLocks noGrp="1"/>
          </p:cNvSpPr>
          <p:nvPr>
            <p:ph type="title"/>
          </p:nvPr>
        </p:nvSpPr>
        <p:spPr>
          <a:xfrm>
            <a:off x="1975998" y="136525"/>
            <a:ext cx="8240003" cy="694825"/>
          </a:xfrm>
        </p:spPr>
        <p:txBody>
          <a:bodyPr/>
          <a:lstStyle/>
          <a:p>
            <a:r>
              <a:rPr lang="tr-TR" dirty="0"/>
              <a:t>Kod açıklamaları</a:t>
            </a:r>
            <a:endParaRPr lang="en-US" dirty="0"/>
          </a:p>
        </p:txBody>
      </p:sp>
      <p:sp>
        <p:nvSpPr>
          <p:cNvPr id="11" name="Metin kutusu 10">
            <a:extLst>
              <a:ext uri="{FF2B5EF4-FFF2-40B4-BE49-F238E27FC236}">
                <a16:creationId xmlns:a16="http://schemas.microsoft.com/office/drawing/2014/main" id="{AB8FE2B7-4355-2791-9076-6458DAF8AD5C}"/>
              </a:ext>
            </a:extLst>
          </p:cNvPr>
          <p:cNvSpPr txBox="1"/>
          <p:nvPr/>
        </p:nvSpPr>
        <p:spPr>
          <a:xfrm>
            <a:off x="121298" y="1014175"/>
            <a:ext cx="9836614" cy="369332"/>
          </a:xfrm>
          <a:prstGeom prst="rect">
            <a:avLst/>
          </a:prstGeom>
          <a:noFill/>
        </p:spPr>
        <p:txBody>
          <a:bodyPr wrap="square">
            <a:spAutoFit/>
          </a:bodyPr>
          <a:lstStyle/>
          <a:p>
            <a:r>
              <a:rPr lang="tr-TR" b="1" i="0" dirty="0">
                <a:effectLst/>
                <a:latin typeface="Söhne"/>
              </a:rPr>
              <a:t>Parametrelerin Açıklamaları</a:t>
            </a:r>
            <a:r>
              <a:rPr lang="en-US" b="1" i="0" dirty="0">
                <a:effectLst/>
                <a:latin typeface="Söhne"/>
              </a:rPr>
              <a:t>:</a:t>
            </a:r>
            <a:endParaRPr lang="en-US" dirty="0"/>
          </a:p>
        </p:txBody>
      </p:sp>
      <p:sp>
        <p:nvSpPr>
          <p:cNvPr id="12" name="Metin kutusu 11">
            <a:extLst>
              <a:ext uri="{FF2B5EF4-FFF2-40B4-BE49-F238E27FC236}">
                <a16:creationId xmlns:a16="http://schemas.microsoft.com/office/drawing/2014/main" id="{A690D411-636D-8A06-7E5A-1F46D3F7F2A7}"/>
              </a:ext>
            </a:extLst>
          </p:cNvPr>
          <p:cNvSpPr txBox="1"/>
          <p:nvPr/>
        </p:nvSpPr>
        <p:spPr>
          <a:xfrm>
            <a:off x="121298" y="1566332"/>
            <a:ext cx="11958407" cy="3970318"/>
          </a:xfrm>
          <a:prstGeom prst="rect">
            <a:avLst/>
          </a:prstGeom>
          <a:noFill/>
        </p:spPr>
        <p:txBody>
          <a:bodyPr wrap="square" rtlCol="0">
            <a:spAutoFit/>
          </a:bodyPr>
          <a:lstStyle/>
          <a:p>
            <a:pPr marL="342900" indent="-342900">
              <a:buFont typeface="Wingdings" panose="05000000000000000000" pitchFamily="2" charset="2"/>
              <a:buChar char="ü"/>
            </a:pPr>
            <a:r>
              <a:rPr lang="en-US" b="1" i="0" dirty="0">
                <a:effectLst/>
                <a:latin typeface="Söhne"/>
              </a:rPr>
              <a:t>Queue</a:t>
            </a:r>
            <a:r>
              <a:rPr lang="tr-TR" b="1" i="0" dirty="0">
                <a:effectLst/>
                <a:latin typeface="Söhne"/>
              </a:rPr>
              <a:t>: </a:t>
            </a:r>
            <a:r>
              <a:rPr lang="tr-TR" b="1" dirty="0">
                <a:solidFill>
                  <a:srgbClr val="111827"/>
                </a:solidFill>
                <a:latin typeface="Söhne Mono"/>
              </a:rPr>
              <a:t>«</a:t>
            </a:r>
            <a:r>
              <a:rPr lang="tr-TR" b="1" dirty="0" err="1">
                <a:solidFill>
                  <a:srgbClr val="111827"/>
                </a:solidFill>
                <a:latin typeface="Söhne Mono"/>
              </a:rPr>
              <a:t>hello</a:t>
            </a:r>
            <a:r>
              <a:rPr lang="tr-TR" b="1" dirty="0">
                <a:solidFill>
                  <a:srgbClr val="111827"/>
                </a:solidFill>
                <a:latin typeface="Söhne Mono"/>
              </a:rPr>
              <a:t>»</a:t>
            </a:r>
          </a:p>
          <a:p>
            <a:pPr marL="800100" lvl="1" indent="-342900">
              <a:buFont typeface="Arial" panose="020B0604020202020204" pitchFamily="34" charset="0"/>
              <a:buChar char="•"/>
            </a:pPr>
            <a:r>
              <a:rPr lang="en-US" b="0" i="0" dirty="0">
                <a:solidFill>
                  <a:srgbClr val="374151"/>
                </a:solidFill>
                <a:effectLst/>
                <a:latin typeface="Söhne"/>
              </a:rPr>
              <a:t>Bu, </a:t>
            </a:r>
            <a:r>
              <a:rPr lang="en-US" b="0" i="0" dirty="0" err="1">
                <a:solidFill>
                  <a:srgbClr val="374151"/>
                </a:solidFill>
                <a:effectLst/>
                <a:latin typeface="Söhne"/>
              </a:rPr>
              <a:t>kuyruğun</a:t>
            </a:r>
            <a:r>
              <a:rPr lang="en-US" b="0" i="0" dirty="0">
                <a:solidFill>
                  <a:srgbClr val="374151"/>
                </a:solidFill>
                <a:effectLst/>
                <a:latin typeface="Söhne"/>
              </a:rPr>
              <a:t> </a:t>
            </a:r>
            <a:r>
              <a:rPr lang="en-US" b="0" i="0" dirty="0" err="1">
                <a:solidFill>
                  <a:srgbClr val="374151"/>
                </a:solidFill>
                <a:effectLst/>
                <a:latin typeface="Söhne"/>
              </a:rPr>
              <a:t>adıdır</a:t>
            </a:r>
            <a:r>
              <a:rPr lang="en-US" b="0" i="0" dirty="0">
                <a:solidFill>
                  <a:srgbClr val="374151"/>
                </a:solidFill>
                <a:effectLst/>
                <a:latin typeface="Söhne"/>
              </a:rPr>
              <a:t>. Bu </a:t>
            </a:r>
            <a:r>
              <a:rPr lang="en-US" b="0" i="0" dirty="0" err="1">
                <a:solidFill>
                  <a:srgbClr val="374151"/>
                </a:solidFill>
                <a:effectLst/>
                <a:latin typeface="Söhne"/>
              </a:rPr>
              <a:t>adla</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varsa</a:t>
            </a:r>
            <a:r>
              <a:rPr lang="en-US" b="0" i="0" dirty="0">
                <a:solidFill>
                  <a:srgbClr val="374151"/>
                </a:solidFill>
                <a:effectLst/>
                <a:latin typeface="Söhne"/>
              </a:rPr>
              <a:t>, o </a:t>
            </a:r>
            <a:r>
              <a:rPr lang="en-US" b="0" i="0" dirty="0" err="1">
                <a:solidFill>
                  <a:srgbClr val="374151"/>
                </a:solidFill>
                <a:effectLst/>
                <a:latin typeface="Söhne"/>
              </a:rPr>
              <a:t>kuyruğa</a:t>
            </a:r>
            <a:r>
              <a:rPr lang="en-US" b="0" i="0" dirty="0">
                <a:solidFill>
                  <a:srgbClr val="374151"/>
                </a:solidFill>
                <a:effectLst/>
                <a:latin typeface="Söhne"/>
              </a:rPr>
              <a:t> </a:t>
            </a:r>
            <a:r>
              <a:rPr lang="en-US" b="0" i="0" dirty="0" err="1">
                <a:solidFill>
                  <a:srgbClr val="374151"/>
                </a:solidFill>
                <a:effectLst/>
                <a:latin typeface="Söhne"/>
              </a:rPr>
              <a:t>bağlanılır</a:t>
            </a:r>
            <a:r>
              <a:rPr lang="en-US" b="0" i="0" dirty="0">
                <a:solidFill>
                  <a:srgbClr val="374151"/>
                </a:solidFill>
                <a:effectLst/>
                <a:latin typeface="Söhne"/>
              </a:rPr>
              <a:t>; </a:t>
            </a:r>
            <a:r>
              <a:rPr lang="en-US" b="0" i="0" dirty="0" err="1">
                <a:solidFill>
                  <a:srgbClr val="374151"/>
                </a:solidFill>
                <a:effectLst/>
                <a:latin typeface="Söhne"/>
              </a:rPr>
              <a:t>yoksa</a:t>
            </a:r>
            <a:r>
              <a:rPr lang="en-US" b="0" i="0" dirty="0">
                <a:solidFill>
                  <a:srgbClr val="374151"/>
                </a:solidFill>
                <a:effectLst/>
                <a:latin typeface="Söhne"/>
              </a:rPr>
              <a:t> </a:t>
            </a:r>
            <a:r>
              <a:rPr lang="en-US" b="0" i="0" dirty="0" err="1">
                <a:solidFill>
                  <a:srgbClr val="374151"/>
                </a:solidFill>
                <a:effectLst/>
                <a:latin typeface="Söhne"/>
              </a:rPr>
              <a:t>bu</a:t>
            </a:r>
            <a:r>
              <a:rPr lang="en-US" b="0" i="0" dirty="0">
                <a:solidFill>
                  <a:srgbClr val="374151"/>
                </a:solidFill>
                <a:effectLst/>
                <a:latin typeface="Söhne"/>
              </a:rPr>
              <a:t> </a:t>
            </a:r>
            <a:r>
              <a:rPr lang="en-US" b="0" i="0" dirty="0" err="1">
                <a:solidFill>
                  <a:srgbClr val="374151"/>
                </a:solidFill>
                <a:effectLst/>
                <a:latin typeface="Söhne"/>
              </a:rPr>
              <a:t>adla</a:t>
            </a:r>
            <a:r>
              <a:rPr lang="en-US" b="0" i="0" dirty="0">
                <a:solidFill>
                  <a:srgbClr val="374151"/>
                </a:solidFill>
                <a:effectLst/>
                <a:latin typeface="Söhne"/>
              </a:rPr>
              <a:t> yeni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oluşturulur</a:t>
            </a:r>
            <a:r>
              <a:rPr lang="en-US" b="0" i="0" dirty="0">
                <a:solidFill>
                  <a:srgbClr val="374151"/>
                </a:solidFill>
                <a:effectLst/>
                <a:latin typeface="Söhne"/>
              </a:rPr>
              <a:t>.</a:t>
            </a:r>
            <a:endParaRPr lang="tr-TR" b="0" i="0" dirty="0">
              <a:solidFill>
                <a:srgbClr val="374151"/>
              </a:solidFill>
              <a:effectLst/>
              <a:latin typeface="Söhne"/>
            </a:endParaRPr>
          </a:p>
          <a:p>
            <a:pPr marL="800100" lvl="1" indent="-342900">
              <a:buFont typeface="Arial" panose="020B0604020202020204" pitchFamily="34" charset="0"/>
              <a:buChar char="•"/>
            </a:pPr>
            <a:endParaRPr lang="tr-TR" b="1" i="0" dirty="0">
              <a:solidFill>
                <a:srgbClr val="111827"/>
              </a:solidFill>
              <a:effectLst/>
              <a:latin typeface="Söhne Mono"/>
            </a:endParaRPr>
          </a:p>
          <a:p>
            <a:pPr marL="342900" indent="-342900">
              <a:buFont typeface="Wingdings" panose="05000000000000000000" pitchFamily="2" charset="2"/>
              <a:buChar char="ü"/>
            </a:pPr>
            <a:r>
              <a:rPr lang="tr-TR" b="1" i="0" dirty="0" err="1">
                <a:effectLst/>
                <a:latin typeface="Söhne"/>
              </a:rPr>
              <a:t>Durable</a:t>
            </a:r>
            <a:r>
              <a:rPr lang="tr-TR" b="1" i="0" dirty="0">
                <a:effectLst/>
                <a:latin typeface="Söhne"/>
              </a:rPr>
              <a:t>: </a:t>
            </a:r>
            <a:r>
              <a:rPr lang="tr-TR" b="1" dirty="0">
                <a:solidFill>
                  <a:srgbClr val="111827"/>
                </a:solidFill>
                <a:latin typeface="Söhne Mono"/>
              </a:rPr>
              <a:t>«</a:t>
            </a:r>
            <a:r>
              <a:rPr lang="tr-TR" b="1" dirty="0" err="1">
                <a:solidFill>
                  <a:srgbClr val="111827"/>
                </a:solidFill>
                <a:latin typeface="Söhne Mono"/>
              </a:rPr>
              <a:t>false</a:t>
            </a:r>
            <a:r>
              <a:rPr lang="tr-TR" b="1" dirty="0">
                <a:solidFill>
                  <a:srgbClr val="111827"/>
                </a:solidFill>
                <a:latin typeface="Söhne Mono"/>
              </a:rPr>
              <a:t>»</a:t>
            </a:r>
          </a:p>
          <a:p>
            <a:pPr marL="800100" lvl="1" indent="-342900">
              <a:buFont typeface="Arial" panose="020B0604020202020204" pitchFamily="34" charset="0"/>
              <a:buChar char="•"/>
            </a:pPr>
            <a:r>
              <a:rPr lang="en-US" b="0" i="0" dirty="0">
                <a:solidFill>
                  <a:srgbClr val="374151"/>
                </a:solidFill>
                <a:effectLst/>
                <a:latin typeface="Söhne"/>
              </a:rPr>
              <a:t>Bir </a:t>
            </a:r>
            <a:r>
              <a:rPr lang="en-US" b="0" i="0" dirty="0" err="1">
                <a:solidFill>
                  <a:srgbClr val="374151"/>
                </a:solidFill>
                <a:effectLst/>
                <a:latin typeface="Söhne"/>
              </a:rPr>
              <a:t>kuyruğun</a:t>
            </a:r>
            <a:r>
              <a:rPr lang="en-US" b="0" i="0" dirty="0">
                <a:solidFill>
                  <a:srgbClr val="374151"/>
                </a:solidFill>
                <a:effectLst/>
                <a:latin typeface="Söhne"/>
              </a:rPr>
              <a:t> </a:t>
            </a:r>
            <a:r>
              <a:rPr lang="en-US" b="0" i="0" dirty="0" err="1">
                <a:solidFill>
                  <a:srgbClr val="374151"/>
                </a:solidFill>
                <a:effectLst/>
                <a:latin typeface="Söhne"/>
              </a:rPr>
              <a:t>dayanıklılığını</a:t>
            </a:r>
            <a:r>
              <a:rPr lang="en-US" b="0" i="0" dirty="0">
                <a:solidFill>
                  <a:srgbClr val="374151"/>
                </a:solidFill>
                <a:effectLst/>
                <a:latin typeface="Söhne"/>
              </a:rPr>
              <a:t> (durable) </a:t>
            </a:r>
            <a:r>
              <a:rPr lang="en-US" b="0" i="0" dirty="0" err="1">
                <a:solidFill>
                  <a:srgbClr val="374151"/>
                </a:solidFill>
                <a:effectLst/>
                <a:latin typeface="Söhne"/>
              </a:rPr>
              <a:t>belirtir</a:t>
            </a:r>
            <a:r>
              <a:rPr lang="tr-TR" b="0" i="0" dirty="0">
                <a:solidFill>
                  <a:srgbClr val="374151"/>
                </a:solidFill>
                <a:effectLst/>
                <a:latin typeface="Söhne"/>
              </a:rPr>
              <a:t>. Eğer </a:t>
            </a:r>
            <a:r>
              <a:rPr lang="en-US" b="1" i="0" dirty="0">
                <a:solidFill>
                  <a:srgbClr val="111827"/>
                </a:solidFill>
                <a:effectLst/>
                <a:latin typeface="Söhne Mono"/>
              </a:rPr>
              <a:t>true</a:t>
            </a:r>
            <a:r>
              <a:rPr lang="tr-TR" b="1" i="0" dirty="0">
                <a:solidFill>
                  <a:srgbClr val="111827"/>
                </a:solidFill>
                <a:effectLst/>
                <a:latin typeface="Söhne Mono"/>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ayarlanırsa</a:t>
            </a:r>
            <a:r>
              <a:rPr lang="en-US" b="0" i="0" dirty="0">
                <a:solidFill>
                  <a:srgbClr val="374151"/>
                </a:solidFill>
                <a:effectLst/>
                <a:latin typeface="Söhne"/>
              </a:rPr>
              <a:t>, RabbitMQ </a:t>
            </a:r>
            <a:r>
              <a:rPr lang="en-US" b="0" i="0" dirty="0" err="1">
                <a:solidFill>
                  <a:srgbClr val="374151"/>
                </a:solidFill>
                <a:effectLst/>
                <a:latin typeface="Söhne"/>
              </a:rPr>
              <a:t>sunucusu</a:t>
            </a:r>
            <a:r>
              <a:rPr lang="en-US" b="0" i="0" dirty="0">
                <a:solidFill>
                  <a:srgbClr val="374151"/>
                </a:solidFill>
                <a:effectLst/>
                <a:latin typeface="Söhne"/>
              </a:rPr>
              <a:t> </a:t>
            </a:r>
            <a:r>
              <a:rPr lang="en-US" b="0" i="0" dirty="0" err="1">
                <a:solidFill>
                  <a:srgbClr val="374151"/>
                </a:solidFill>
                <a:effectLst/>
                <a:latin typeface="Söhne"/>
              </a:rPr>
              <a:t>yeniden</a:t>
            </a:r>
            <a:r>
              <a:rPr lang="en-US" b="0" i="0" dirty="0">
                <a:solidFill>
                  <a:srgbClr val="374151"/>
                </a:solidFill>
                <a:effectLst/>
                <a:latin typeface="Söhne"/>
              </a:rPr>
              <a:t> </a:t>
            </a:r>
            <a:r>
              <a:rPr lang="en-US" b="0" i="0" dirty="0" err="1">
                <a:solidFill>
                  <a:srgbClr val="374151"/>
                </a:solidFill>
                <a:effectLst/>
                <a:latin typeface="Söhne"/>
              </a:rPr>
              <a:t>başlatıldığında</a:t>
            </a:r>
            <a:r>
              <a:rPr lang="en-US" b="0" i="0" dirty="0">
                <a:solidFill>
                  <a:srgbClr val="374151"/>
                </a:solidFill>
                <a:effectLst/>
                <a:latin typeface="Söhne"/>
              </a:rPr>
              <a:t> bile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korunur</a:t>
            </a:r>
            <a:r>
              <a:rPr lang="en-US" b="0" i="0" dirty="0">
                <a:solidFill>
                  <a:srgbClr val="374151"/>
                </a:solidFill>
                <a:effectLst/>
                <a:latin typeface="Söhne"/>
              </a:rPr>
              <a:t>.</a:t>
            </a:r>
            <a:r>
              <a:rPr lang="tr-TR" b="0" i="0" dirty="0">
                <a:solidFill>
                  <a:srgbClr val="374151"/>
                </a:solidFill>
                <a:effectLst/>
                <a:latin typeface="Söhne"/>
              </a:rPr>
              <a:t> </a:t>
            </a:r>
            <a:r>
              <a:rPr lang="tr-TR" b="1" dirty="0">
                <a:solidFill>
                  <a:srgbClr val="111827"/>
                </a:solidFill>
                <a:latin typeface="Söhne Mono"/>
              </a:rPr>
              <a:t>f</a:t>
            </a:r>
            <a:r>
              <a:rPr lang="en-US" b="1" i="0" dirty="0" err="1">
                <a:solidFill>
                  <a:srgbClr val="111827"/>
                </a:solidFill>
                <a:effectLst/>
                <a:latin typeface="Söhne Mono"/>
              </a:rPr>
              <a:t>alse</a:t>
            </a:r>
            <a:r>
              <a:rPr lang="tr-TR" b="1" i="0" dirty="0">
                <a:solidFill>
                  <a:srgbClr val="111827"/>
                </a:solidFill>
                <a:effectLst/>
                <a:latin typeface="Söhne Mono"/>
              </a:rPr>
              <a:t> </a:t>
            </a:r>
            <a:r>
              <a:rPr lang="en-US" b="0" i="0" dirty="0" err="1">
                <a:solidFill>
                  <a:srgbClr val="374151"/>
                </a:solidFill>
                <a:effectLst/>
                <a:latin typeface="Söhne"/>
              </a:rPr>
              <a:t>ise</a:t>
            </a:r>
            <a:r>
              <a:rPr lang="en-US" b="0" i="0" dirty="0">
                <a:solidFill>
                  <a:srgbClr val="374151"/>
                </a:solidFill>
                <a:effectLst/>
                <a:latin typeface="Söhne"/>
              </a:rPr>
              <a:t>, </a:t>
            </a:r>
            <a:r>
              <a:rPr lang="en-US" b="0" i="0" dirty="0" err="1">
                <a:solidFill>
                  <a:srgbClr val="374151"/>
                </a:solidFill>
                <a:effectLst/>
                <a:latin typeface="Söhne"/>
              </a:rPr>
              <a:t>sunucu</a:t>
            </a:r>
            <a:r>
              <a:rPr lang="en-US" b="0" i="0" dirty="0">
                <a:solidFill>
                  <a:srgbClr val="374151"/>
                </a:solidFill>
                <a:effectLst/>
                <a:latin typeface="Söhne"/>
              </a:rPr>
              <a:t> </a:t>
            </a:r>
            <a:r>
              <a:rPr lang="en-US" b="0" i="0" dirty="0" err="1">
                <a:solidFill>
                  <a:srgbClr val="374151"/>
                </a:solidFill>
                <a:effectLst/>
                <a:latin typeface="Söhne"/>
              </a:rPr>
              <a:t>yeniden</a:t>
            </a:r>
            <a:r>
              <a:rPr lang="en-US" b="0" i="0" dirty="0">
                <a:solidFill>
                  <a:srgbClr val="374151"/>
                </a:solidFill>
                <a:effectLst/>
                <a:latin typeface="Söhne"/>
              </a:rPr>
              <a:t> </a:t>
            </a:r>
            <a:r>
              <a:rPr lang="en-US" b="0" i="0" dirty="0" err="1">
                <a:solidFill>
                  <a:srgbClr val="374151"/>
                </a:solidFill>
                <a:effectLst/>
                <a:latin typeface="Söhne"/>
              </a:rPr>
              <a:t>başlatıldığında</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silinir</a:t>
            </a:r>
            <a:r>
              <a:rPr lang="en-US" b="0" i="0" dirty="0">
                <a:solidFill>
                  <a:srgbClr val="374151"/>
                </a:solidFill>
                <a:effectLst/>
                <a:latin typeface="Söhne"/>
              </a:rPr>
              <a:t>. </a:t>
            </a:r>
            <a:r>
              <a:rPr lang="en-US" b="0" i="0" dirty="0" err="1">
                <a:solidFill>
                  <a:srgbClr val="374151"/>
                </a:solidFill>
                <a:effectLst/>
                <a:latin typeface="Söhne"/>
              </a:rPr>
              <a:t>Dayanıklı</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mesajların</a:t>
            </a:r>
            <a:r>
              <a:rPr lang="en-US" b="0" i="0" dirty="0">
                <a:solidFill>
                  <a:srgbClr val="374151"/>
                </a:solidFill>
                <a:effectLst/>
                <a:latin typeface="Söhne"/>
              </a:rPr>
              <a:t> </a:t>
            </a:r>
            <a:r>
              <a:rPr lang="en-US" b="0" i="0" dirty="0" err="1">
                <a:solidFill>
                  <a:srgbClr val="374151"/>
                </a:solidFill>
                <a:effectLst/>
                <a:latin typeface="Söhne"/>
              </a:rPr>
              <a:t>güvenilir</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şekilde</a:t>
            </a:r>
            <a:r>
              <a:rPr lang="en-US" b="0" i="0" dirty="0">
                <a:solidFill>
                  <a:srgbClr val="374151"/>
                </a:solidFill>
                <a:effectLst/>
                <a:latin typeface="Söhne"/>
              </a:rPr>
              <a:t> </a:t>
            </a:r>
            <a:r>
              <a:rPr lang="en-US" b="0" i="0" dirty="0" err="1">
                <a:solidFill>
                  <a:srgbClr val="374151"/>
                </a:solidFill>
                <a:effectLst/>
                <a:latin typeface="Söhne"/>
              </a:rPr>
              <a:t>saklanmasını</a:t>
            </a:r>
            <a:r>
              <a:rPr lang="en-US" b="0" i="0" dirty="0">
                <a:solidFill>
                  <a:srgbClr val="374151"/>
                </a:solidFill>
                <a:effectLst/>
                <a:latin typeface="Söhne"/>
              </a:rPr>
              <a:t> </a:t>
            </a:r>
            <a:r>
              <a:rPr lang="en-US" b="0" i="0" dirty="0" err="1">
                <a:solidFill>
                  <a:srgbClr val="374151"/>
                </a:solidFill>
                <a:effectLst/>
                <a:latin typeface="Söhne"/>
              </a:rPr>
              <a:t>sağlamak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kullanılır</a:t>
            </a:r>
            <a:r>
              <a:rPr lang="en-US" b="0" i="0" dirty="0">
                <a:solidFill>
                  <a:srgbClr val="374151"/>
                </a:solidFill>
                <a:effectLst/>
                <a:latin typeface="Söhne"/>
              </a:rPr>
              <a:t>, </a:t>
            </a:r>
            <a:r>
              <a:rPr lang="en-US" b="0" i="0" dirty="0" err="1">
                <a:solidFill>
                  <a:srgbClr val="374151"/>
                </a:solidFill>
                <a:effectLst/>
                <a:latin typeface="Söhne"/>
              </a:rPr>
              <a:t>ancak</a:t>
            </a:r>
            <a:r>
              <a:rPr lang="en-US" b="0" i="0" dirty="0">
                <a:solidFill>
                  <a:srgbClr val="374151"/>
                </a:solidFill>
                <a:effectLst/>
                <a:latin typeface="Söhne"/>
              </a:rPr>
              <a:t> </a:t>
            </a:r>
            <a:r>
              <a:rPr lang="en-US" b="0" i="0" dirty="0" err="1">
                <a:solidFill>
                  <a:srgbClr val="374151"/>
                </a:solidFill>
                <a:effectLst/>
                <a:latin typeface="Söhne"/>
              </a:rPr>
              <a:t>performansı</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miktar</a:t>
            </a:r>
            <a:r>
              <a:rPr lang="en-US" b="0" i="0" dirty="0">
                <a:solidFill>
                  <a:srgbClr val="374151"/>
                </a:solidFill>
                <a:effectLst/>
                <a:latin typeface="Söhne"/>
              </a:rPr>
              <a:t> </a:t>
            </a:r>
            <a:r>
              <a:rPr lang="en-US" b="0" i="0" dirty="0" err="1">
                <a:solidFill>
                  <a:srgbClr val="374151"/>
                </a:solidFill>
                <a:effectLst/>
                <a:latin typeface="Söhne"/>
              </a:rPr>
              <a:t>azaltabilir</a:t>
            </a:r>
            <a:r>
              <a:rPr lang="en-US" b="0" i="0" dirty="0">
                <a:solidFill>
                  <a:srgbClr val="374151"/>
                </a:solidFill>
                <a:effectLst/>
                <a:latin typeface="Söhne"/>
              </a:rPr>
              <a:t>.</a:t>
            </a:r>
            <a:r>
              <a:rPr lang="tr-TR" b="1" dirty="0">
                <a:solidFill>
                  <a:srgbClr val="111827"/>
                </a:solidFill>
                <a:latin typeface="Söhne Mono"/>
              </a:rPr>
              <a:t>	</a:t>
            </a:r>
          </a:p>
          <a:p>
            <a:pPr marL="800100" lvl="1" indent="-342900">
              <a:buFont typeface="Arial" panose="020B0604020202020204" pitchFamily="34" charset="0"/>
              <a:buChar char="•"/>
            </a:pPr>
            <a:endParaRPr lang="tr-TR" b="1" dirty="0">
              <a:solidFill>
                <a:srgbClr val="111827"/>
              </a:solidFill>
              <a:latin typeface="Söhne Mono"/>
            </a:endParaRPr>
          </a:p>
          <a:p>
            <a:pPr marL="342900" indent="-342900">
              <a:buFont typeface="Wingdings" panose="05000000000000000000" pitchFamily="2" charset="2"/>
              <a:buChar char="ü"/>
            </a:pPr>
            <a:r>
              <a:rPr lang="tr-TR" b="1" i="0" dirty="0" err="1">
                <a:effectLst/>
                <a:latin typeface="Söhne"/>
              </a:rPr>
              <a:t>Exclusive</a:t>
            </a:r>
            <a:r>
              <a:rPr lang="tr-TR" b="1" i="0" dirty="0">
                <a:effectLst/>
                <a:latin typeface="Söhne"/>
              </a:rPr>
              <a:t>: </a:t>
            </a:r>
            <a:r>
              <a:rPr lang="tr-TR" b="1" dirty="0">
                <a:solidFill>
                  <a:srgbClr val="111827"/>
                </a:solidFill>
                <a:latin typeface="Söhne Mono"/>
              </a:rPr>
              <a:t>«</a:t>
            </a:r>
            <a:r>
              <a:rPr lang="tr-TR" b="1" dirty="0" err="1">
                <a:solidFill>
                  <a:srgbClr val="111827"/>
                </a:solidFill>
                <a:latin typeface="Söhne Mono"/>
              </a:rPr>
              <a:t>false</a:t>
            </a:r>
            <a:r>
              <a:rPr lang="tr-TR" b="1" dirty="0">
                <a:solidFill>
                  <a:srgbClr val="111827"/>
                </a:solidFill>
                <a:latin typeface="Söhne Mono"/>
              </a:rPr>
              <a:t>»</a:t>
            </a:r>
          </a:p>
          <a:p>
            <a:pPr marL="800100" lvl="1" indent="-342900">
              <a:buFont typeface="Arial" panose="020B0604020202020204" pitchFamily="34" charset="0"/>
              <a:buChar char="•"/>
            </a:pPr>
            <a:r>
              <a:rPr lang="en-US" b="0" i="0" dirty="0">
                <a:solidFill>
                  <a:srgbClr val="374151"/>
                </a:solidFill>
                <a:effectLst/>
                <a:latin typeface="Söhne"/>
              </a:rPr>
              <a:t>Bu </a:t>
            </a:r>
            <a:r>
              <a:rPr lang="en-US" b="0" i="0" dirty="0" err="1">
                <a:solidFill>
                  <a:srgbClr val="374151"/>
                </a:solidFill>
                <a:effectLst/>
                <a:latin typeface="Söhne"/>
              </a:rPr>
              <a:t>parametre</a:t>
            </a:r>
            <a:r>
              <a:rPr lang="en-US" b="0" i="0" dirty="0">
                <a:solidFill>
                  <a:srgbClr val="374151"/>
                </a:solidFill>
                <a:effectLst/>
                <a:latin typeface="Söhne"/>
              </a:rPr>
              <a:t>, </a:t>
            </a:r>
            <a:r>
              <a:rPr lang="en-US" b="0" i="0" dirty="0" err="1">
                <a:solidFill>
                  <a:srgbClr val="374151"/>
                </a:solidFill>
                <a:effectLst/>
                <a:latin typeface="Söhne"/>
              </a:rPr>
              <a:t>kuyruğun</a:t>
            </a:r>
            <a:r>
              <a:rPr lang="en-US" b="0" i="0" dirty="0">
                <a:solidFill>
                  <a:srgbClr val="374151"/>
                </a:solidFill>
                <a:effectLst/>
                <a:latin typeface="Söhne"/>
              </a:rPr>
              <a:t> </a:t>
            </a:r>
            <a:r>
              <a:rPr lang="en-US" b="0" i="0" dirty="0" err="1">
                <a:solidFill>
                  <a:srgbClr val="374151"/>
                </a:solidFill>
                <a:effectLst/>
                <a:latin typeface="Söhne"/>
              </a:rPr>
              <a:t>yalnızca</a:t>
            </a:r>
            <a:r>
              <a:rPr lang="en-US" b="0" i="0" dirty="0">
                <a:solidFill>
                  <a:srgbClr val="374151"/>
                </a:solidFill>
                <a:effectLst/>
                <a:latin typeface="Söhne"/>
              </a:rPr>
              <a:t> </a:t>
            </a:r>
            <a:r>
              <a:rPr lang="en-US" b="0" i="0" dirty="0" err="1">
                <a:solidFill>
                  <a:srgbClr val="374151"/>
                </a:solidFill>
                <a:effectLst/>
                <a:latin typeface="Söhne"/>
              </a:rPr>
              <a:t>şu</a:t>
            </a:r>
            <a:r>
              <a:rPr lang="en-US" b="0" i="0" dirty="0">
                <a:solidFill>
                  <a:srgbClr val="374151"/>
                </a:solidFill>
                <a:effectLst/>
                <a:latin typeface="Söhne"/>
              </a:rPr>
              <a:t> </a:t>
            </a:r>
            <a:r>
              <a:rPr lang="en-US" b="0" i="0" dirty="0" err="1">
                <a:solidFill>
                  <a:srgbClr val="374151"/>
                </a:solidFill>
                <a:effectLst/>
                <a:latin typeface="Söhne"/>
              </a:rPr>
              <a:t>anda</a:t>
            </a:r>
            <a:r>
              <a:rPr lang="en-US" b="0" i="0" dirty="0">
                <a:solidFill>
                  <a:srgbClr val="374151"/>
                </a:solidFill>
                <a:effectLst/>
                <a:latin typeface="Söhne"/>
              </a:rPr>
              <a:t> </a:t>
            </a:r>
            <a:r>
              <a:rPr lang="en-US" b="0" i="0" dirty="0" err="1">
                <a:solidFill>
                  <a:srgbClr val="374151"/>
                </a:solidFill>
                <a:effectLst/>
                <a:latin typeface="Söhne"/>
              </a:rPr>
              <a:t>bağlı</a:t>
            </a:r>
            <a:r>
              <a:rPr lang="en-US" b="0" i="0" dirty="0">
                <a:solidFill>
                  <a:srgbClr val="374151"/>
                </a:solidFill>
                <a:effectLst/>
                <a:latin typeface="Söhne"/>
              </a:rPr>
              <a:t> </a:t>
            </a:r>
            <a:r>
              <a:rPr lang="en-US" b="0" i="0" dirty="0" err="1">
                <a:solidFill>
                  <a:srgbClr val="374151"/>
                </a:solidFill>
                <a:effectLst/>
                <a:latin typeface="Söhne"/>
              </a:rPr>
              <a:t>olan</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tarafından</a:t>
            </a:r>
            <a:r>
              <a:rPr lang="en-US" b="0" i="0" dirty="0">
                <a:solidFill>
                  <a:srgbClr val="374151"/>
                </a:solidFill>
                <a:effectLst/>
                <a:latin typeface="Söhne"/>
              </a:rPr>
              <a:t> </a:t>
            </a:r>
            <a:r>
              <a:rPr lang="en-US" b="0" i="0" dirty="0" err="1">
                <a:solidFill>
                  <a:srgbClr val="374151"/>
                </a:solidFill>
                <a:effectLst/>
                <a:latin typeface="Söhne"/>
              </a:rPr>
              <a:t>kullanılıp</a:t>
            </a:r>
            <a:r>
              <a:rPr lang="en-US" b="0" i="0" dirty="0">
                <a:solidFill>
                  <a:srgbClr val="374151"/>
                </a:solidFill>
                <a:effectLst/>
                <a:latin typeface="Söhne"/>
              </a:rPr>
              <a:t> </a:t>
            </a:r>
            <a:r>
              <a:rPr lang="en-US" b="0" i="0" dirty="0" err="1">
                <a:solidFill>
                  <a:srgbClr val="374151"/>
                </a:solidFill>
                <a:effectLst/>
                <a:latin typeface="Söhne"/>
              </a:rPr>
              <a:t>kullanılmayacağını</a:t>
            </a:r>
            <a:r>
              <a:rPr lang="en-US" b="0" i="0" dirty="0">
                <a:solidFill>
                  <a:srgbClr val="374151"/>
                </a:solidFill>
                <a:effectLst/>
                <a:latin typeface="Söhne"/>
              </a:rPr>
              <a:t> </a:t>
            </a:r>
            <a:r>
              <a:rPr lang="en-US" b="0" i="0" dirty="0" err="1">
                <a:solidFill>
                  <a:srgbClr val="374151"/>
                </a:solidFill>
                <a:effectLst/>
                <a:latin typeface="Söhne"/>
              </a:rPr>
              <a:t>belirler</a:t>
            </a:r>
            <a:r>
              <a:rPr lang="en-US" b="0" i="0" dirty="0">
                <a:solidFill>
                  <a:srgbClr val="374151"/>
                </a:solidFill>
                <a:effectLst/>
                <a:latin typeface="Söhne"/>
              </a:rPr>
              <a:t>.</a:t>
            </a:r>
            <a:r>
              <a:rPr lang="tr-TR" b="0" i="0" dirty="0">
                <a:solidFill>
                  <a:srgbClr val="374151"/>
                </a:solidFill>
                <a:effectLst/>
                <a:latin typeface="Söhne"/>
              </a:rPr>
              <a:t> </a:t>
            </a:r>
            <a:r>
              <a:rPr lang="en-US" b="0" i="0" dirty="0" err="1">
                <a:solidFill>
                  <a:srgbClr val="374151"/>
                </a:solidFill>
                <a:effectLst/>
                <a:latin typeface="Söhne"/>
              </a:rPr>
              <a:t>Eğer</a:t>
            </a:r>
            <a:r>
              <a:rPr lang="en-US" b="0" i="0" dirty="0">
                <a:solidFill>
                  <a:srgbClr val="374151"/>
                </a:solidFill>
                <a:effectLst/>
                <a:latin typeface="Söhne"/>
              </a:rPr>
              <a:t> </a:t>
            </a:r>
            <a:r>
              <a:rPr lang="en-US" b="1" i="0" dirty="0">
                <a:solidFill>
                  <a:srgbClr val="111827"/>
                </a:solidFill>
                <a:effectLst/>
                <a:latin typeface="Söhne Mono"/>
              </a:rPr>
              <a:t>true</a:t>
            </a:r>
            <a:r>
              <a:rPr lang="tr-TR" b="1" i="0" dirty="0">
                <a:solidFill>
                  <a:srgbClr val="111827"/>
                </a:solidFill>
                <a:effectLst/>
                <a:latin typeface="Söhne Mono"/>
              </a:rPr>
              <a:t> </a:t>
            </a:r>
            <a:r>
              <a:rPr lang="en-US" b="0" i="0" dirty="0" err="1">
                <a:solidFill>
                  <a:srgbClr val="374151"/>
                </a:solidFill>
                <a:effectLst/>
                <a:latin typeface="Söhne"/>
              </a:rPr>
              <a:t>ise</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yalnızca</a:t>
            </a:r>
            <a:r>
              <a:rPr lang="en-US" b="0" i="0" dirty="0">
                <a:solidFill>
                  <a:srgbClr val="374151"/>
                </a:solidFill>
                <a:effectLst/>
                <a:latin typeface="Söhne"/>
              </a:rPr>
              <a:t> </a:t>
            </a:r>
            <a:r>
              <a:rPr lang="en-US" b="0" i="0" dirty="0" err="1">
                <a:solidFill>
                  <a:srgbClr val="374151"/>
                </a:solidFill>
                <a:effectLst/>
                <a:latin typeface="Söhne"/>
              </a:rPr>
              <a:t>bu</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tarafından</a:t>
            </a:r>
            <a:r>
              <a:rPr lang="en-US" b="0" i="0" dirty="0">
                <a:solidFill>
                  <a:srgbClr val="374151"/>
                </a:solidFill>
                <a:effectLst/>
                <a:latin typeface="Söhne"/>
              </a:rPr>
              <a:t> </a:t>
            </a:r>
            <a:r>
              <a:rPr lang="en-US" b="0" i="0" dirty="0" err="1">
                <a:solidFill>
                  <a:srgbClr val="374151"/>
                </a:solidFill>
                <a:effectLst/>
                <a:latin typeface="Söhne"/>
              </a:rPr>
              <a:t>kullanılabilir</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kapandığında</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silinir</a:t>
            </a:r>
            <a:r>
              <a:rPr lang="en-US" b="0" i="0" dirty="0">
                <a:solidFill>
                  <a:srgbClr val="374151"/>
                </a:solidFill>
                <a:effectLst/>
                <a:latin typeface="Söhne"/>
              </a:rPr>
              <a:t>.</a:t>
            </a:r>
            <a:r>
              <a:rPr lang="tr-TR" b="0" i="0" dirty="0">
                <a:solidFill>
                  <a:srgbClr val="374151"/>
                </a:solidFill>
                <a:effectLst/>
                <a:latin typeface="Söhne"/>
              </a:rPr>
              <a:t> </a:t>
            </a:r>
            <a:r>
              <a:rPr lang="tr-TR" b="1" dirty="0">
                <a:solidFill>
                  <a:srgbClr val="111827"/>
                </a:solidFill>
                <a:latin typeface="Söhne Mono"/>
              </a:rPr>
              <a:t>f</a:t>
            </a:r>
            <a:r>
              <a:rPr lang="en-US" b="1" i="0" dirty="0" err="1">
                <a:solidFill>
                  <a:srgbClr val="111827"/>
                </a:solidFill>
                <a:effectLst/>
                <a:latin typeface="Söhne Mono"/>
              </a:rPr>
              <a:t>alse</a:t>
            </a:r>
            <a:r>
              <a:rPr lang="tr-TR" b="1" i="0" dirty="0">
                <a:solidFill>
                  <a:srgbClr val="111827"/>
                </a:solidFill>
                <a:effectLst/>
                <a:latin typeface="Söhne Mono"/>
              </a:rPr>
              <a:t> </a:t>
            </a:r>
            <a:r>
              <a:rPr lang="en-US" b="0" i="0" dirty="0" err="1">
                <a:solidFill>
                  <a:srgbClr val="374151"/>
                </a:solidFill>
                <a:effectLst/>
                <a:latin typeface="Söhne"/>
              </a:rPr>
              <a:t>ise</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birden</a:t>
            </a:r>
            <a:r>
              <a:rPr lang="en-US" b="0" i="0" dirty="0">
                <a:solidFill>
                  <a:srgbClr val="374151"/>
                </a:solidFill>
                <a:effectLst/>
                <a:latin typeface="Söhne"/>
              </a:rPr>
              <a:t> </a:t>
            </a:r>
            <a:r>
              <a:rPr lang="en-US" b="0" i="0" dirty="0" err="1">
                <a:solidFill>
                  <a:srgbClr val="374151"/>
                </a:solidFill>
                <a:effectLst/>
                <a:latin typeface="Söhne"/>
              </a:rPr>
              <a:t>fazla</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tarafından</a:t>
            </a:r>
            <a:r>
              <a:rPr lang="en-US" b="0" i="0" dirty="0">
                <a:solidFill>
                  <a:srgbClr val="374151"/>
                </a:solidFill>
                <a:effectLst/>
                <a:latin typeface="Söhne"/>
              </a:rPr>
              <a:t> </a:t>
            </a:r>
            <a:r>
              <a:rPr lang="en-US" b="0" i="0" dirty="0" err="1">
                <a:solidFill>
                  <a:srgbClr val="374151"/>
                </a:solidFill>
                <a:effectLst/>
                <a:latin typeface="Söhne"/>
              </a:rPr>
              <a:t>kullanılabilir</a:t>
            </a:r>
            <a:r>
              <a:rPr lang="en-US" b="0" i="0" dirty="0">
                <a:solidFill>
                  <a:srgbClr val="374151"/>
                </a:solidFill>
                <a:effectLst/>
                <a:latin typeface="Söhne"/>
              </a:rPr>
              <a:t>.</a:t>
            </a:r>
            <a:r>
              <a:rPr lang="tr-TR" b="1" dirty="0">
                <a:solidFill>
                  <a:srgbClr val="111827"/>
                </a:solidFill>
                <a:latin typeface="Söhne Mono"/>
              </a:rPr>
              <a:t>	</a:t>
            </a:r>
          </a:p>
          <a:p>
            <a:pPr lvl="1"/>
            <a:endParaRPr lang="tr-TR" b="1" dirty="0">
              <a:solidFill>
                <a:srgbClr val="111827"/>
              </a:solidFill>
              <a:latin typeface="Söhne Mono"/>
            </a:endParaRPr>
          </a:p>
          <a:p>
            <a:pPr marL="342900" indent="-342900">
              <a:buFont typeface="Arial" panose="020B0604020202020204" pitchFamily="34" charset="0"/>
              <a:buChar char="•"/>
            </a:pPr>
            <a:endParaRPr lang="en-US" dirty="0">
              <a:solidFill>
                <a:srgbClr val="374151"/>
              </a:solidFill>
              <a:latin typeface="Söhne"/>
            </a:endParaRPr>
          </a:p>
        </p:txBody>
      </p:sp>
    </p:spTree>
    <p:extLst>
      <p:ext uri="{BB962C8B-B14F-4D97-AF65-F5344CB8AC3E}">
        <p14:creationId xmlns:p14="http://schemas.microsoft.com/office/powerpoint/2010/main" val="220869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0" name="Title 1">
            <a:extLst>
              <a:ext uri="{FF2B5EF4-FFF2-40B4-BE49-F238E27FC236}">
                <a16:creationId xmlns:a16="http://schemas.microsoft.com/office/drawing/2014/main" id="{3328AB55-2EE3-50B1-388C-3FB3FDAE3D4D}"/>
              </a:ext>
            </a:extLst>
          </p:cNvPr>
          <p:cNvSpPr>
            <a:spLocks noGrp="1"/>
          </p:cNvSpPr>
          <p:nvPr>
            <p:ph type="title"/>
          </p:nvPr>
        </p:nvSpPr>
        <p:spPr>
          <a:xfrm>
            <a:off x="1975998" y="136525"/>
            <a:ext cx="8240003" cy="694825"/>
          </a:xfrm>
        </p:spPr>
        <p:txBody>
          <a:bodyPr/>
          <a:lstStyle/>
          <a:p>
            <a:r>
              <a:rPr lang="tr-TR" dirty="0"/>
              <a:t>Kod açıklamaları</a:t>
            </a:r>
            <a:endParaRPr lang="en-US" dirty="0"/>
          </a:p>
        </p:txBody>
      </p:sp>
      <p:sp>
        <p:nvSpPr>
          <p:cNvPr id="11" name="Metin kutusu 10">
            <a:extLst>
              <a:ext uri="{FF2B5EF4-FFF2-40B4-BE49-F238E27FC236}">
                <a16:creationId xmlns:a16="http://schemas.microsoft.com/office/drawing/2014/main" id="{AB8FE2B7-4355-2791-9076-6458DAF8AD5C}"/>
              </a:ext>
            </a:extLst>
          </p:cNvPr>
          <p:cNvSpPr txBox="1"/>
          <p:nvPr/>
        </p:nvSpPr>
        <p:spPr>
          <a:xfrm>
            <a:off x="121298" y="1014175"/>
            <a:ext cx="9836614" cy="369332"/>
          </a:xfrm>
          <a:prstGeom prst="rect">
            <a:avLst/>
          </a:prstGeom>
          <a:noFill/>
        </p:spPr>
        <p:txBody>
          <a:bodyPr wrap="square">
            <a:spAutoFit/>
          </a:bodyPr>
          <a:lstStyle/>
          <a:p>
            <a:r>
              <a:rPr lang="tr-TR" b="1" i="0" dirty="0">
                <a:effectLst/>
                <a:latin typeface="Söhne"/>
              </a:rPr>
              <a:t>Parametrelerin Açıklamaları</a:t>
            </a:r>
            <a:r>
              <a:rPr lang="en-US" b="1" i="0" dirty="0">
                <a:effectLst/>
                <a:latin typeface="Söhne"/>
              </a:rPr>
              <a:t>:</a:t>
            </a:r>
            <a:endParaRPr lang="en-US" dirty="0"/>
          </a:p>
        </p:txBody>
      </p:sp>
      <p:sp>
        <p:nvSpPr>
          <p:cNvPr id="12" name="Metin kutusu 11">
            <a:extLst>
              <a:ext uri="{FF2B5EF4-FFF2-40B4-BE49-F238E27FC236}">
                <a16:creationId xmlns:a16="http://schemas.microsoft.com/office/drawing/2014/main" id="{A690D411-636D-8A06-7E5A-1F46D3F7F2A7}"/>
              </a:ext>
            </a:extLst>
          </p:cNvPr>
          <p:cNvSpPr txBox="1"/>
          <p:nvPr/>
        </p:nvSpPr>
        <p:spPr>
          <a:xfrm>
            <a:off x="121298" y="1566332"/>
            <a:ext cx="11958407" cy="3139321"/>
          </a:xfrm>
          <a:prstGeom prst="rect">
            <a:avLst/>
          </a:prstGeom>
          <a:noFill/>
        </p:spPr>
        <p:txBody>
          <a:bodyPr wrap="square" rtlCol="0">
            <a:spAutoFit/>
          </a:bodyPr>
          <a:lstStyle/>
          <a:p>
            <a:pPr marL="342900" indent="-342900">
              <a:buFont typeface="Wingdings" panose="05000000000000000000" pitchFamily="2" charset="2"/>
              <a:buChar char="ü"/>
            </a:pPr>
            <a:r>
              <a:rPr lang="tr-TR" b="1" dirty="0">
                <a:latin typeface="Söhne"/>
              </a:rPr>
              <a:t>A</a:t>
            </a:r>
            <a:r>
              <a:rPr lang="en-US" b="1" i="0" dirty="0" err="1">
                <a:effectLst/>
                <a:latin typeface="Söhne"/>
              </a:rPr>
              <a:t>utoDelete</a:t>
            </a:r>
            <a:r>
              <a:rPr lang="tr-TR" b="1" i="0" dirty="0">
                <a:effectLst/>
                <a:latin typeface="Söhne"/>
              </a:rPr>
              <a:t>: </a:t>
            </a:r>
            <a:r>
              <a:rPr lang="tr-TR" b="1" dirty="0">
                <a:solidFill>
                  <a:srgbClr val="111827"/>
                </a:solidFill>
                <a:latin typeface="Söhne Mono"/>
              </a:rPr>
              <a:t>«</a:t>
            </a:r>
            <a:r>
              <a:rPr lang="tr-TR" b="1" dirty="0" err="1">
                <a:solidFill>
                  <a:srgbClr val="111827"/>
                </a:solidFill>
                <a:latin typeface="Söhne Mono"/>
              </a:rPr>
              <a:t>false</a:t>
            </a:r>
            <a:r>
              <a:rPr lang="tr-TR" b="1" dirty="0">
                <a:solidFill>
                  <a:srgbClr val="111827"/>
                </a:solidFill>
                <a:latin typeface="Söhne Mono"/>
              </a:rPr>
              <a:t>»</a:t>
            </a:r>
          </a:p>
          <a:p>
            <a:pPr marL="800100" lvl="1" indent="-342900">
              <a:buFont typeface="Arial" panose="020B0604020202020204" pitchFamily="34" charset="0"/>
              <a:buChar char="•"/>
            </a:pPr>
            <a:r>
              <a:rPr lang="en-US" b="0" i="0" dirty="0">
                <a:solidFill>
                  <a:srgbClr val="374151"/>
                </a:solidFill>
                <a:effectLst/>
                <a:latin typeface="Söhne"/>
              </a:rPr>
              <a:t>Bu </a:t>
            </a:r>
            <a:r>
              <a:rPr lang="en-US" b="0" i="0" dirty="0" err="1">
                <a:solidFill>
                  <a:srgbClr val="374151"/>
                </a:solidFill>
                <a:effectLst/>
                <a:latin typeface="Söhne"/>
              </a:rPr>
              <a:t>parametre</a:t>
            </a:r>
            <a:r>
              <a:rPr lang="en-US" b="0" i="0" dirty="0">
                <a:solidFill>
                  <a:srgbClr val="374151"/>
                </a:solidFill>
                <a:effectLst/>
                <a:latin typeface="Söhne"/>
              </a:rPr>
              <a:t>, </a:t>
            </a:r>
            <a:r>
              <a:rPr lang="en-US" b="0" i="0" dirty="0" err="1">
                <a:solidFill>
                  <a:srgbClr val="374151"/>
                </a:solidFill>
                <a:effectLst/>
                <a:latin typeface="Söhne"/>
              </a:rPr>
              <a:t>kuyruğun</a:t>
            </a:r>
            <a:r>
              <a:rPr lang="en-US" b="0" i="0" dirty="0">
                <a:solidFill>
                  <a:srgbClr val="374151"/>
                </a:solidFill>
                <a:effectLst/>
                <a:latin typeface="Söhne"/>
              </a:rPr>
              <a:t> son </a:t>
            </a:r>
            <a:r>
              <a:rPr lang="en-US" b="0" i="0" dirty="0" err="1">
                <a:solidFill>
                  <a:srgbClr val="374151"/>
                </a:solidFill>
                <a:effectLst/>
                <a:latin typeface="Söhne"/>
              </a:rPr>
              <a:t>abonenin</a:t>
            </a:r>
            <a:r>
              <a:rPr lang="en-US" b="0" i="0" dirty="0">
                <a:solidFill>
                  <a:srgbClr val="374151"/>
                </a:solidFill>
                <a:effectLst/>
                <a:latin typeface="Söhne"/>
              </a:rPr>
              <a:t> </a:t>
            </a:r>
            <a:r>
              <a:rPr lang="en-US" b="0" i="0" dirty="0" err="1">
                <a:solidFill>
                  <a:srgbClr val="374151"/>
                </a:solidFill>
                <a:effectLst/>
                <a:latin typeface="Söhne"/>
              </a:rPr>
              <a:t>bağlantısını</a:t>
            </a:r>
            <a:r>
              <a:rPr lang="en-US" b="0" i="0" dirty="0">
                <a:solidFill>
                  <a:srgbClr val="374151"/>
                </a:solidFill>
                <a:effectLst/>
                <a:latin typeface="Söhne"/>
              </a:rPr>
              <a:t> </a:t>
            </a:r>
            <a:r>
              <a:rPr lang="en-US" b="0" i="0" dirty="0" err="1">
                <a:solidFill>
                  <a:srgbClr val="374151"/>
                </a:solidFill>
                <a:effectLst/>
                <a:latin typeface="Söhne"/>
              </a:rPr>
              <a:t>kesmesinden</a:t>
            </a:r>
            <a:r>
              <a:rPr lang="en-US" b="0" i="0" dirty="0">
                <a:solidFill>
                  <a:srgbClr val="374151"/>
                </a:solidFill>
                <a:effectLst/>
                <a:latin typeface="Söhne"/>
              </a:rPr>
              <a:t> </a:t>
            </a:r>
            <a:r>
              <a:rPr lang="en-US" b="0" i="0" dirty="0" err="1">
                <a:solidFill>
                  <a:srgbClr val="374151"/>
                </a:solidFill>
                <a:effectLst/>
                <a:latin typeface="Söhne"/>
              </a:rPr>
              <a:t>sonra</a:t>
            </a:r>
            <a:r>
              <a:rPr lang="en-US" b="0" i="0" dirty="0">
                <a:solidFill>
                  <a:srgbClr val="374151"/>
                </a:solidFill>
                <a:effectLst/>
                <a:latin typeface="Söhne"/>
              </a:rPr>
              <a:t> </a:t>
            </a:r>
            <a:r>
              <a:rPr lang="en-US" b="0" i="0" dirty="0" err="1">
                <a:solidFill>
                  <a:srgbClr val="374151"/>
                </a:solidFill>
                <a:effectLst/>
                <a:latin typeface="Söhne"/>
              </a:rPr>
              <a:t>otomatik</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silinip</a:t>
            </a:r>
            <a:r>
              <a:rPr lang="en-US" b="0" i="0" dirty="0">
                <a:solidFill>
                  <a:srgbClr val="374151"/>
                </a:solidFill>
                <a:effectLst/>
                <a:latin typeface="Söhne"/>
              </a:rPr>
              <a:t> </a:t>
            </a:r>
            <a:r>
              <a:rPr lang="en-US" b="0" i="0" dirty="0" err="1">
                <a:solidFill>
                  <a:srgbClr val="374151"/>
                </a:solidFill>
                <a:effectLst/>
                <a:latin typeface="Söhne"/>
              </a:rPr>
              <a:t>silinmeyeceğini</a:t>
            </a:r>
            <a:r>
              <a:rPr lang="en-US" b="0" i="0" dirty="0">
                <a:solidFill>
                  <a:srgbClr val="374151"/>
                </a:solidFill>
                <a:effectLst/>
                <a:latin typeface="Söhne"/>
              </a:rPr>
              <a:t> </a:t>
            </a:r>
            <a:r>
              <a:rPr lang="en-US" b="0" i="0" dirty="0" err="1">
                <a:solidFill>
                  <a:srgbClr val="374151"/>
                </a:solidFill>
                <a:effectLst/>
                <a:latin typeface="Söhne"/>
              </a:rPr>
              <a:t>belirler</a:t>
            </a:r>
            <a:r>
              <a:rPr lang="en-US" b="0" i="0" dirty="0">
                <a:solidFill>
                  <a:srgbClr val="374151"/>
                </a:solidFill>
                <a:effectLst/>
                <a:latin typeface="Söhne"/>
              </a:rPr>
              <a:t>. </a:t>
            </a:r>
            <a:r>
              <a:rPr lang="en-US" b="0" i="0" dirty="0" err="1">
                <a:solidFill>
                  <a:srgbClr val="374151"/>
                </a:solidFill>
                <a:effectLst/>
                <a:latin typeface="Söhne"/>
              </a:rPr>
              <a:t>Eğer</a:t>
            </a:r>
            <a:r>
              <a:rPr lang="tr-TR" b="0" i="0" dirty="0">
                <a:solidFill>
                  <a:srgbClr val="374151"/>
                </a:solidFill>
                <a:effectLst/>
                <a:latin typeface="Söhne"/>
              </a:rPr>
              <a:t> </a:t>
            </a:r>
            <a:r>
              <a:rPr lang="en-US" b="1" i="0" dirty="0">
                <a:solidFill>
                  <a:srgbClr val="111827"/>
                </a:solidFill>
                <a:effectLst/>
                <a:latin typeface="Söhne Mono"/>
              </a:rPr>
              <a:t>true</a:t>
            </a:r>
            <a:r>
              <a:rPr lang="tr-TR" b="1" i="0" dirty="0">
                <a:solidFill>
                  <a:srgbClr val="111827"/>
                </a:solidFill>
                <a:effectLst/>
                <a:latin typeface="Söhne Mono"/>
              </a:rPr>
              <a:t> </a:t>
            </a:r>
            <a:r>
              <a:rPr lang="en-US" b="0" i="0" dirty="0" err="1">
                <a:solidFill>
                  <a:srgbClr val="374151"/>
                </a:solidFill>
                <a:effectLst/>
                <a:latin typeface="Söhne"/>
              </a:rPr>
              <a:t>ise</a:t>
            </a:r>
            <a:r>
              <a:rPr lang="en-US" b="0" i="0" dirty="0">
                <a:solidFill>
                  <a:srgbClr val="374151"/>
                </a:solidFill>
                <a:effectLst/>
                <a:latin typeface="Söhne"/>
              </a:rPr>
              <a:t>, son </a:t>
            </a:r>
            <a:r>
              <a:rPr lang="en-US" b="0" i="0" dirty="0" err="1">
                <a:solidFill>
                  <a:srgbClr val="374151"/>
                </a:solidFill>
                <a:effectLst/>
                <a:latin typeface="Söhne"/>
              </a:rPr>
              <a:t>tüketici</a:t>
            </a:r>
            <a:r>
              <a:rPr lang="en-US" b="0" i="0" dirty="0">
                <a:solidFill>
                  <a:srgbClr val="374151"/>
                </a:solidFill>
                <a:effectLst/>
                <a:latin typeface="Söhne"/>
              </a:rPr>
              <a:t> </a:t>
            </a:r>
            <a:r>
              <a:rPr lang="en-US" b="0" i="0" dirty="0" err="1">
                <a:solidFill>
                  <a:srgbClr val="374151"/>
                </a:solidFill>
                <a:effectLst/>
                <a:latin typeface="Söhne"/>
              </a:rPr>
              <a:t>bağlantısını</a:t>
            </a:r>
            <a:r>
              <a:rPr lang="en-US" b="0" i="0" dirty="0">
                <a:solidFill>
                  <a:srgbClr val="374151"/>
                </a:solidFill>
                <a:effectLst/>
                <a:latin typeface="Söhne"/>
              </a:rPr>
              <a:t> </a:t>
            </a:r>
            <a:r>
              <a:rPr lang="en-US" b="0" i="0" dirty="0" err="1">
                <a:solidFill>
                  <a:srgbClr val="374151"/>
                </a:solidFill>
                <a:effectLst/>
                <a:latin typeface="Söhne"/>
              </a:rPr>
              <a:t>kestiğinde</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otomatik</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silinir</a:t>
            </a:r>
            <a:r>
              <a:rPr lang="en-US" b="0" i="0" dirty="0">
                <a:solidFill>
                  <a:srgbClr val="374151"/>
                </a:solidFill>
                <a:effectLst/>
                <a:latin typeface="Söhne"/>
              </a:rPr>
              <a:t>. </a:t>
            </a:r>
            <a:r>
              <a:rPr lang="tr-TR" b="1" dirty="0">
                <a:solidFill>
                  <a:srgbClr val="111827"/>
                </a:solidFill>
                <a:latin typeface="Söhne Mono"/>
              </a:rPr>
              <a:t>f</a:t>
            </a:r>
            <a:r>
              <a:rPr lang="en-US" b="1" i="0" dirty="0" err="1">
                <a:solidFill>
                  <a:srgbClr val="111827"/>
                </a:solidFill>
                <a:effectLst/>
                <a:latin typeface="Söhne Mono"/>
              </a:rPr>
              <a:t>alse</a:t>
            </a:r>
            <a:r>
              <a:rPr lang="tr-TR" b="1" i="0" dirty="0">
                <a:solidFill>
                  <a:srgbClr val="111827"/>
                </a:solidFill>
                <a:effectLst/>
                <a:latin typeface="Söhne Mono"/>
              </a:rPr>
              <a:t> </a:t>
            </a:r>
            <a:r>
              <a:rPr lang="nn-NO" b="0" i="0" dirty="0">
                <a:solidFill>
                  <a:srgbClr val="374151"/>
                </a:solidFill>
                <a:effectLst/>
                <a:latin typeface="Söhne"/>
              </a:rPr>
              <a:t>ise, kuyruk manuel olarak silinene kadar var olmaya devam eder.</a:t>
            </a:r>
            <a:r>
              <a:rPr lang="tr-TR" b="1" dirty="0">
                <a:solidFill>
                  <a:srgbClr val="111827"/>
                </a:solidFill>
                <a:latin typeface="Söhne Mono"/>
              </a:rPr>
              <a:t>	</a:t>
            </a:r>
          </a:p>
          <a:p>
            <a:pPr marL="800100" lvl="1" indent="-342900">
              <a:buFont typeface="Arial" panose="020B0604020202020204" pitchFamily="34" charset="0"/>
              <a:buChar char="•"/>
            </a:pPr>
            <a:endParaRPr lang="tr-TR" b="1" dirty="0">
              <a:solidFill>
                <a:srgbClr val="111827"/>
              </a:solidFill>
              <a:latin typeface="Söhne Mono"/>
            </a:endParaRPr>
          </a:p>
          <a:p>
            <a:pPr marL="342900" indent="-342900">
              <a:buFont typeface="Wingdings" panose="05000000000000000000" pitchFamily="2" charset="2"/>
              <a:buChar char="ü"/>
            </a:pPr>
            <a:r>
              <a:rPr lang="tr-TR" b="1" dirty="0">
                <a:latin typeface="Söhne"/>
              </a:rPr>
              <a:t>A</a:t>
            </a:r>
            <a:r>
              <a:rPr lang="en-US" b="1" i="0" dirty="0" err="1">
                <a:effectLst/>
                <a:latin typeface="Söhne"/>
              </a:rPr>
              <a:t>rguments</a:t>
            </a:r>
            <a:r>
              <a:rPr lang="tr-TR" b="1" i="0" dirty="0">
                <a:effectLst/>
                <a:latin typeface="Söhne"/>
              </a:rPr>
              <a:t>: </a:t>
            </a:r>
            <a:r>
              <a:rPr lang="tr-TR" b="1" dirty="0">
                <a:solidFill>
                  <a:srgbClr val="111827"/>
                </a:solidFill>
                <a:latin typeface="Söhne Mono"/>
              </a:rPr>
              <a:t>«</a:t>
            </a:r>
            <a:r>
              <a:rPr lang="tr-TR" b="1" dirty="0" err="1">
                <a:solidFill>
                  <a:srgbClr val="111827"/>
                </a:solidFill>
                <a:latin typeface="Söhne Mono"/>
              </a:rPr>
              <a:t>null</a:t>
            </a:r>
            <a:r>
              <a:rPr lang="tr-TR" b="1" dirty="0">
                <a:solidFill>
                  <a:srgbClr val="111827"/>
                </a:solidFill>
                <a:latin typeface="Söhne Mono"/>
              </a:rPr>
              <a:t>»</a:t>
            </a:r>
          </a:p>
          <a:p>
            <a:pPr marL="742950" lvl="1" indent="-285750">
              <a:buFont typeface="Arial" panose="020B0604020202020204" pitchFamily="34" charset="0"/>
              <a:buChar char="•"/>
            </a:pPr>
            <a:r>
              <a:rPr lang="en-US" b="0" i="0" dirty="0">
                <a:solidFill>
                  <a:srgbClr val="374151"/>
                </a:solidFill>
                <a:effectLst/>
                <a:latin typeface="Söhne"/>
              </a:rPr>
              <a:t>Bu,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ekstra</a:t>
            </a:r>
            <a:r>
              <a:rPr lang="en-US" b="0" i="0" dirty="0">
                <a:solidFill>
                  <a:srgbClr val="374151"/>
                </a:solidFill>
                <a:effectLst/>
                <a:latin typeface="Söhne"/>
              </a:rPr>
              <a:t> </a:t>
            </a:r>
            <a:r>
              <a:rPr lang="en-US" b="0" i="0" dirty="0" err="1">
                <a:solidFill>
                  <a:srgbClr val="374151"/>
                </a:solidFill>
                <a:effectLst/>
                <a:latin typeface="Söhne"/>
              </a:rPr>
              <a:t>argümanlar</a:t>
            </a:r>
            <a:r>
              <a:rPr lang="en-US" b="0" i="0" dirty="0">
                <a:solidFill>
                  <a:srgbClr val="374151"/>
                </a:solidFill>
                <a:effectLst/>
                <a:latin typeface="Söhne"/>
              </a:rPr>
              <a:t> </a:t>
            </a:r>
            <a:r>
              <a:rPr lang="en-US" b="0" i="0" dirty="0" err="1">
                <a:solidFill>
                  <a:srgbClr val="374151"/>
                </a:solidFill>
                <a:effectLst/>
                <a:latin typeface="Söhne"/>
              </a:rPr>
              <a:t>sağlamak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kullanılır</a:t>
            </a:r>
            <a:r>
              <a:rPr lang="en-US" b="0" i="0" dirty="0">
                <a:solidFill>
                  <a:srgbClr val="374151"/>
                </a:solidFill>
                <a:effectLst/>
                <a:latin typeface="Söhne"/>
              </a:rPr>
              <a:t>. </a:t>
            </a:r>
            <a:r>
              <a:rPr lang="en-US" b="0" i="0" dirty="0" err="1">
                <a:solidFill>
                  <a:srgbClr val="374151"/>
                </a:solidFill>
                <a:effectLst/>
                <a:latin typeface="Söhne"/>
              </a:rPr>
              <a:t>Örneğin</a:t>
            </a:r>
            <a:r>
              <a:rPr lang="en-US" b="0" i="0" dirty="0">
                <a:solidFill>
                  <a:srgbClr val="374151"/>
                </a:solidFill>
                <a:effectLst/>
                <a:latin typeface="Söhne"/>
              </a:rPr>
              <a:t>, </a:t>
            </a:r>
            <a:r>
              <a:rPr lang="en-US" b="0" i="0" dirty="0" err="1">
                <a:solidFill>
                  <a:srgbClr val="374151"/>
                </a:solidFill>
                <a:effectLst/>
                <a:latin typeface="Söhne"/>
              </a:rPr>
              <a:t>mesajın</a:t>
            </a:r>
            <a:r>
              <a:rPr lang="en-US" b="0" i="0" dirty="0">
                <a:solidFill>
                  <a:srgbClr val="374151"/>
                </a:solidFill>
                <a:effectLst/>
                <a:latin typeface="Söhne"/>
              </a:rPr>
              <a:t> </a:t>
            </a:r>
            <a:r>
              <a:rPr lang="en-US" b="0" i="0" dirty="0" err="1">
                <a:solidFill>
                  <a:srgbClr val="374151"/>
                </a:solidFill>
                <a:effectLst/>
                <a:latin typeface="Söhne"/>
              </a:rPr>
              <a:t>ömrünü</a:t>
            </a:r>
            <a:r>
              <a:rPr lang="en-US" b="0" i="0" dirty="0">
                <a:solidFill>
                  <a:srgbClr val="374151"/>
                </a:solidFill>
                <a:effectLst/>
                <a:latin typeface="Söhne"/>
              </a:rPr>
              <a:t> </a:t>
            </a:r>
            <a:r>
              <a:rPr lang="en-US" b="0" i="0" dirty="0" err="1">
                <a:solidFill>
                  <a:srgbClr val="374151"/>
                </a:solidFill>
                <a:effectLst/>
                <a:latin typeface="Söhne"/>
              </a:rPr>
              <a:t>belirlemek</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kapasitesini</a:t>
            </a:r>
            <a:r>
              <a:rPr lang="en-US" b="0" i="0" dirty="0">
                <a:solidFill>
                  <a:srgbClr val="374151"/>
                </a:solidFill>
                <a:effectLst/>
                <a:latin typeface="Söhne"/>
              </a:rPr>
              <a:t> </a:t>
            </a:r>
            <a:r>
              <a:rPr lang="en-US" b="0" i="0" dirty="0" err="1">
                <a:solidFill>
                  <a:srgbClr val="374151"/>
                </a:solidFill>
                <a:effectLst/>
                <a:latin typeface="Söhne"/>
              </a:rPr>
              <a:t>sınırlamak</a:t>
            </a:r>
            <a:r>
              <a:rPr lang="en-US" b="0" i="0" dirty="0">
                <a:solidFill>
                  <a:srgbClr val="374151"/>
                </a:solidFill>
                <a:effectLst/>
                <a:latin typeface="Söhne"/>
              </a:rPr>
              <a:t> </a:t>
            </a:r>
            <a:r>
              <a:rPr lang="en-US" b="0" i="0" dirty="0" err="1">
                <a:solidFill>
                  <a:srgbClr val="374151"/>
                </a:solidFill>
                <a:effectLst/>
                <a:latin typeface="Söhne"/>
              </a:rPr>
              <a:t>gibi</a:t>
            </a:r>
            <a:r>
              <a:rPr lang="en-US" b="0" i="0" dirty="0">
                <a:solidFill>
                  <a:srgbClr val="374151"/>
                </a:solidFill>
                <a:effectLst/>
                <a:latin typeface="Söhne"/>
              </a:rPr>
              <a:t> </a:t>
            </a:r>
            <a:r>
              <a:rPr lang="en-US" b="0" i="0" dirty="0" err="1">
                <a:solidFill>
                  <a:srgbClr val="374151"/>
                </a:solidFill>
                <a:effectLst/>
                <a:latin typeface="Söhne"/>
              </a:rPr>
              <a:t>ekstra</a:t>
            </a:r>
            <a:r>
              <a:rPr lang="en-US" b="0" i="0" dirty="0">
                <a:solidFill>
                  <a:srgbClr val="374151"/>
                </a:solidFill>
                <a:effectLst/>
                <a:latin typeface="Söhne"/>
              </a:rPr>
              <a:t> </a:t>
            </a:r>
            <a:r>
              <a:rPr lang="en-US" b="0" i="0" dirty="0" err="1">
                <a:solidFill>
                  <a:srgbClr val="374151"/>
                </a:solidFill>
                <a:effectLst/>
                <a:latin typeface="Söhne"/>
              </a:rPr>
              <a:t>yapılandırmalar</a:t>
            </a:r>
            <a:r>
              <a:rPr lang="en-US" b="0" i="0" dirty="0">
                <a:solidFill>
                  <a:srgbClr val="374151"/>
                </a:solidFill>
                <a:effectLst/>
                <a:latin typeface="Söhne"/>
              </a:rPr>
              <a:t> </a:t>
            </a:r>
            <a:r>
              <a:rPr lang="en-US" b="0" i="0" dirty="0" err="1">
                <a:solidFill>
                  <a:srgbClr val="374151"/>
                </a:solidFill>
                <a:effectLst/>
                <a:latin typeface="Söhne"/>
              </a:rPr>
              <a:t>burada</a:t>
            </a:r>
            <a:r>
              <a:rPr lang="en-US" b="0" i="0" dirty="0">
                <a:solidFill>
                  <a:srgbClr val="374151"/>
                </a:solidFill>
                <a:effectLst/>
                <a:latin typeface="Söhne"/>
              </a:rPr>
              <a:t> </a:t>
            </a:r>
            <a:r>
              <a:rPr lang="en-US" b="0" i="0" dirty="0" err="1">
                <a:solidFill>
                  <a:srgbClr val="374151"/>
                </a:solidFill>
                <a:effectLst/>
                <a:latin typeface="Söhne"/>
              </a:rPr>
              <a:t>tanımlanabilir</a:t>
            </a:r>
            <a:r>
              <a:rPr lang="en-US" b="0" i="0" dirty="0">
                <a:solidFill>
                  <a:srgbClr val="374151"/>
                </a:solidFill>
                <a:effectLst/>
                <a:latin typeface="Söhne"/>
              </a:rPr>
              <a:t>. </a:t>
            </a:r>
            <a:r>
              <a:rPr lang="en-US" b="1" i="0" dirty="0">
                <a:solidFill>
                  <a:srgbClr val="111827"/>
                </a:solidFill>
                <a:effectLst/>
                <a:latin typeface="Söhne Mono"/>
              </a:rPr>
              <a:t>Null</a:t>
            </a:r>
            <a:r>
              <a:rPr lang="tr-TR" b="1" i="0" dirty="0">
                <a:solidFill>
                  <a:srgbClr val="111827"/>
                </a:solidFill>
                <a:effectLst/>
                <a:latin typeface="Söhne Mono"/>
              </a:rPr>
              <a:t> </a:t>
            </a:r>
            <a:r>
              <a:rPr lang="en-US" b="0" i="0" dirty="0" err="1">
                <a:solidFill>
                  <a:srgbClr val="374151"/>
                </a:solidFill>
                <a:effectLst/>
                <a:latin typeface="Söhne"/>
              </a:rPr>
              <a:t>ise</a:t>
            </a:r>
            <a:r>
              <a:rPr lang="en-US" b="0" i="0" dirty="0">
                <a:solidFill>
                  <a:srgbClr val="374151"/>
                </a:solidFill>
                <a:effectLst/>
                <a:latin typeface="Söhne"/>
              </a:rPr>
              <a:t>, </a:t>
            </a:r>
            <a:r>
              <a:rPr lang="en-US" b="0" i="0" dirty="0" err="1">
                <a:solidFill>
                  <a:srgbClr val="374151"/>
                </a:solidFill>
                <a:effectLst/>
                <a:latin typeface="Söhne"/>
              </a:rPr>
              <a:t>ekstra</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yapılandırma</a:t>
            </a:r>
            <a:r>
              <a:rPr lang="en-US" b="0" i="0" dirty="0">
                <a:solidFill>
                  <a:srgbClr val="374151"/>
                </a:solidFill>
                <a:effectLst/>
                <a:latin typeface="Söhne"/>
              </a:rPr>
              <a:t> </a:t>
            </a:r>
            <a:r>
              <a:rPr lang="en-US" b="0" i="0" dirty="0" err="1">
                <a:solidFill>
                  <a:srgbClr val="374151"/>
                </a:solidFill>
                <a:effectLst/>
                <a:latin typeface="Söhne"/>
              </a:rPr>
              <a:t>yapılmadığı</a:t>
            </a:r>
            <a:r>
              <a:rPr lang="en-US" b="0" i="0" dirty="0">
                <a:solidFill>
                  <a:srgbClr val="374151"/>
                </a:solidFill>
                <a:effectLst/>
                <a:latin typeface="Söhne"/>
              </a:rPr>
              <a:t> </a:t>
            </a:r>
            <a:r>
              <a:rPr lang="en-US" b="0" i="0" dirty="0" err="1">
                <a:solidFill>
                  <a:srgbClr val="374151"/>
                </a:solidFill>
                <a:effectLst/>
                <a:latin typeface="Söhne"/>
              </a:rPr>
              <a:t>anlamına</a:t>
            </a:r>
            <a:r>
              <a:rPr lang="en-US" b="0" i="0" dirty="0">
                <a:solidFill>
                  <a:srgbClr val="374151"/>
                </a:solidFill>
                <a:effectLst/>
                <a:latin typeface="Söhne"/>
              </a:rPr>
              <a:t> </a:t>
            </a:r>
            <a:r>
              <a:rPr lang="en-US" b="0" i="0" dirty="0" err="1">
                <a:solidFill>
                  <a:srgbClr val="374151"/>
                </a:solidFill>
                <a:effectLst/>
                <a:latin typeface="Söhne"/>
              </a:rPr>
              <a:t>gelir</a:t>
            </a:r>
            <a:r>
              <a:rPr lang="en-US" b="0" i="0" dirty="0">
                <a:solidFill>
                  <a:srgbClr val="374151"/>
                </a:solidFill>
                <a:effectLst/>
                <a:latin typeface="Söhne"/>
              </a:rPr>
              <a:t>.</a:t>
            </a:r>
            <a:endParaRPr lang="tr-TR" b="1" dirty="0">
              <a:solidFill>
                <a:srgbClr val="111827"/>
              </a:solidFill>
              <a:latin typeface="Söhne Mono"/>
            </a:endParaRPr>
          </a:p>
          <a:p>
            <a:pPr lvl="1"/>
            <a:endParaRPr lang="tr-TR" b="1" dirty="0">
              <a:solidFill>
                <a:srgbClr val="111827"/>
              </a:solidFill>
              <a:latin typeface="Söhne Mono"/>
            </a:endParaRPr>
          </a:p>
          <a:p>
            <a:pPr marL="342900" indent="-342900">
              <a:buFont typeface="Arial" panose="020B0604020202020204" pitchFamily="34" charset="0"/>
              <a:buChar char="•"/>
            </a:pPr>
            <a:endParaRPr lang="en-US" dirty="0">
              <a:solidFill>
                <a:srgbClr val="374151"/>
              </a:solidFill>
              <a:latin typeface="Söhne"/>
            </a:endParaRPr>
          </a:p>
        </p:txBody>
      </p:sp>
    </p:spTree>
    <p:extLst>
      <p:ext uri="{BB962C8B-B14F-4D97-AF65-F5344CB8AC3E}">
        <p14:creationId xmlns:p14="http://schemas.microsoft.com/office/powerpoint/2010/main" val="219285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071197" y="136525"/>
            <a:ext cx="5111750" cy="694825"/>
          </a:xfrm>
        </p:spPr>
        <p:txBody>
          <a:bodyPr/>
          <a:lstStyle/>
          <a:p>
            <a:r>
              <a:rPr lang="tr-TR" dirty="0"/>
              <a:t>Kod açıklamaları</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8" name="Metin kutusu 7">
            <a:extLst>
              <a:ext uri="{FF2B5EF4-FFF2-40B4-BE49-F238E27FC236}">
                <a16:creationId xmlns:a16="http://schemas.microsoft.com/office/drawing/2014/main" id="{5ECCE133-B7D8-BAE0-6707-A9166FF1616A}"/>
              </a:ext>
            </a:extLst>
          </p:cNvPr>
          <p:cNvSpPr txBox="1"/>
          <p:nvPr/>
        </p:nvSpPr>
        <p:spPr>
          <a:xfrm>
            <a:off x="283027" y="2468152"/>
            <a:ext cx="6102220" cy="369332"/>
          </a:xfrm>
          <a:prstGeom prst="rect">
            <a:avLst/>
          </a:prstGeom>
          <a:noFill/>
        </p:spPr>
        <p:txBody>
          <a:bodyPr wrap="square">
            <a:spAutoFit/>
          </a:bodyPr>
          <a:lstStyle/>
          <a:p>
            <a:r>
              <a:rPr lang="tr-TR" b="1" dirty="0">
                <a:latin typeface="Söhne"/>
              </a:rPr>
              <a:t>5</a:t>
            </a:r>
            <a:r>
              <a:rPr lang="tr-TR" b="1" i="0" dirty="0">
                <a:effectLst/>
                <a:latin typeface="Söhne"/>
              </a:rPr>
              <a:t>. </a:t>
            </a:r>
            <a:r>
              <a:rPr lang="tr-TR" b="1" dirty="0">
                <a:latin typeface="Söhne"/>
              </a:rPr>
              <a:t>Mesajı Hazırla ve Byte Tipine Çevir</a:t>
            </a:r>
            <a:endParaRPr lang="en-US" dirty="0"/>
          </a:p>
        </p:txBody>
      </p:sp>
      <p:sp>
        <p:nvSpPr>
          <p:cNvPr id="12" name="Metin kutusu 11">
            <a:extLst>
              <a:ext uri="{FF2B5EF4-FFF2-40B4-BE49-F238E27FC236}">
                <a16:creationId xmlns:a16="http://schemas.microsoft.com/office/drawing/2014/main" id="{760E869C-F382-99FA-25A6-3A82D0E0F8C6}"/>
              </a:ext>
            </a:extLst>
          </p:cNvPr>
          <p:cNvSpPr txBox="1"/>
          <p:nvPr/>
        </p:nvSpPr>
        <p:spPr>
          <a:xfrm>
            <a:off x="121298" y="3429000"/>
            <a:ext cx="7418491" cy="2585323"/>
          </a:xfrm>
          <a:prstGeom prst="rect">
            <a:avLst/>
          </a:prstGeom>
          <a:noFill/>
        </p:spPr>
        <p:txBody>
          <a:bodyPr wrap="square" rtlCol="0">
            <a:spAutoFit/>
          </a:bodyPr>
          <a:lstStyle/>
          <a:p>
            <a:pPr marL="285750" indent="-285750">
              <a:buFont typeface="Arial" panose="020B0604020202020204" pitchFamily="34" charset="0"/>
              <a:buChar char="•"/>
            </a:pPr>
            <a:r>
              <a:rPr lang="tr-TR" altLang="en-US" b="1" dirty="0" err="1">
                <a:latin typeface="Söhne"/>
              </a:rPr>
              <a:t>const</a:t>
            </a:r>
            <a:r>
              <a:rPr lang="tr-TR" altLang="en-US" b="1" dirty="0">
                <a:latin typeface="Söhne"/>
              </a:rPr>
              <a:t> </a:t>
            </a:r>
            <a:r>
              <a:rPr lang="tr-TR" altLang="en-US" b="1" dirty="0" err="1">
                <a:latin typeface="Söhne"/>
              </a:rPr>
              <a:t>string</a:t>
            </a:r>
            <a:r>
              <a:rPr lang="tr-TR" altLang="en-US" b="1" dirty="0">
                <a:latin typeface="Söhne"/>
              </a:rPr>
              <a:t> </a:t>
            </a:r>
            <a:r>
              <a:rPr lang="tr-TR" altLang="en-US" b="1" dirty="0" err="1">
                <a:latin typeface="Söhne"/>
              </a:rPr>
              <a:t>message</a:t>
            </a:r>
            <a:r>
              <a:rPr lang="tr-TR" altLang="en-US" b="1" dirty="0">
                <a:latin typeface="Söhne"/>
              </a:rPr>
              <a:t> = "</a:t>
            </a:r>
            <a:r>
              <a:rPr lang="tr-TR" altLang="en-US" b="1" dirty="0" err="1">
                <a:latin typeface="Söhne"/>
              </a:rPr>
              <a:t>Hello</a:t>
            </a:r>
            <a:r>
              <a:rPr lang="tr-TR" altLang="en-US" b="1" dirty="0">
                <a:latin typeface="Söhne"/>
              </a:rPr>
              <a:t> World!";   </a:t>
            </a:r>
            <a:r>
              <a:rPr lang="en-US" b="0" i="0" dirty="0">
                <a:solidFill>
                  <a:srgbClr val="374151"/>
                </a:solidFill>
                <a:effectLst/>
                <a:latin typeface="Söhne"/>
              </a:rPr>
              <a:t>Bu </a:t>
            </a:r>
            <a:r>
              <a:rPr lang="en-US" b="0" i="0" dirty="0" err="1">
                <a:solidFill>
                  <a:srgbClr val="374151"/>
                </a:solidFill>
                <a:effectLst/>
                <a:latin typeface="Söhne"/>
              </a:rPr>
              <a:t>satır</a:t>
            </a:r>
            <a:r>
              <a:rPr lang="en-US" b="0" i="0" dirty="0">
                <a:solidFill>
                  <a:srgbClr val="374151"/>
                </a:solidFill>
                <a:effectLst/>
                <a:latin typeface="Söhne"/>
              </a:rPr>
              <a:t>, </a:t>
            </a:r>
            <a:r>
              <a:rPr lang="en-US" b="0" i="0" dirty="0" err="1">
                <a:solidFill>
                  <a:srgbClr val="374151"/>
                </a:solidFill>
                <a:effectLst/>
                <a:latin typeface="Söhne"/>
              </a:rPr>
              <a:t>gönderilecek</a:t>
            </a:r>
            <a:r>
              <a:rPr lang="en-US" b="0" i="0" dirty="0">
                <a:solidFill>
                  <a:srgbClr val="374151"/>
                </a:solidFill>
                <a:effectLst/>
                <a:latin typeface="Söhne"/>
              </a:rPr>
              <a:t> </a:t>
            </a:r>
            <a:r>
              <a:rPr lang="en-US" b="0" i="0" dirty="0" err="1">
                <a:solidFill>
                  <a:srgbClr val="374151"/>
                </a:solidFill>
                <a:effectLst/>
                <a:latin typeface="Söhne"/>
              </a:rPr>
              <a:t>olan</a:t>
            </a:r>
            <a:r>
              <a:rPr lang="en-US" b="0" i="0" dirty="0">
                <a:solidFill>
                  <a:srgbClr val="374151"/>
                </a:solidFill>
                <a:effectLst/>
                <a:latin typeface="Söhne"/>
              </a:rPr>
              <a:t> </a:t>
            </a:r>
            <a:r>
              <a:rPr lang="en-US" b="0" i="0" dirty="0" err="1">
                <a:solidFill>
                  <a:srgbClr val="374151"/>
                </a:solidFill>
                <a:effectLst/>
                <a:latin typeface="Söhne"/>
              </a:rPr>
              <a:t>mesajı</a:t>
            </a:r>
            <a:r>
              <a:rPr lang="en-US" b="0" i="0" dirty="0">
                <a:solidFill>
                  <a:srgbClr val="374151"/>
                </a:solidFill>
                <a:effectLst/>
                <a:latin typeface="Söhne"/>
              </a:rPr>
              <a:t> </a:t>
            </a:r>
            <a:r>
              <a:rPr lang="en-US" b="0" i="0" dirty="0" err="1">
                <a:solidFill>
                  <a:srgbClr val="374151"/>
                </a:solidFill>
                <a:effectLst/>
                <a:latin typeface="Söhne"/>
              </a:rPr>
              <a:t>tanımlar</a:t>
            </a:r>
            <a:r>
              <a:rPr lang="tr-TR" b="0" i="0" dirty="0">
                <a:solidFill>
                  <a:srgbClr val="374151"/>
                </a:solidFill>
                <a:effectLst/>
                <a:latin typeface="Söhne"/>
              </a:rPr>
              <a:t>.</a:t>
            </a:r>
          </a:p>
          <a:p>
            <a:endParaRPr lang="tr-TR" b="0" i="0" dirty="0">
              <a:solidFill>
                <a:srgbClr val="374151"/>
              </a:solidFill>
              <a:effectLst/>
              <a:latin typeface="Söhne"/>
            </a:endParaRPr>
          </a:p>
          <a:p>
            <a:pPr marL="285750" indent="-285750">
              <a:buFont typeface="Arial" panose="020B0604020202020204" pitchFamily="34" charset="0"/>
              <a:buChar char="•"/>
            </a:pPr>
            <a:r>
              <a:rPr lang="en-US" altLang="en-US" b="1" dirty="0">
                <a:latin typeface="Söhne"/>
              </a:rPr>
              <a:t>var body = Encoding.UTF8.GetBytes(message);</a:t>
            </a:r>
            <a:r>
              <a:rPr lang="tr-TR" altLang="en-US" b="1" dirty="0">
                <a:latin typeface="Söhne"/>
              </a:rPr>
              <a:t> </a:t>
            </a:r>
            <a:r>
              <a:rPr lang="en-US" b="1" i="0" dirty="0">
                <a:solidFill>
                  <a:srgbClr val="111827"/>
                </a:solidFill>
                <a:effectLst/>
                <a:latin typeface="Söhne Mono"/>
              </a:rPr>
              <a:t>Encoding.UTF8.GetBytes</a:t>
            </a:r>
            <a:r>
              <a:rPr lang="tr-TR" b="1" i="0" dirty="0">
                <a:solidFill>
                  <a:srgbClr val="111827"/>
                </a:solidFill>
                <a:effectLst/>
                <a:latin typeface="Söhne Mono"/>
              </a:rPr>
              <a:t> </a:t>
            </a:r>
            <a:r>
              <a:rPr lang="en-US" b="0" i="0" dirty="0" err="1">
                <a:solidFill>
                  <a:srgbClr val="374151"/>
                </a:solidFill>
                <a:effectLst/>
                <a:latin typeface="Söhne"/>
              </a:rPr>
              <a:t>metodu</a:t>
            </a:r>
            <a:r>
              <a:rPr lang="en-US" b="0" i="0" dirty="0">
                <a:solidFill>
                  <a:srgbClr val="374151"/>
                </a:solidFill>
                <a:effectLst/>
                <a:latin typeface="Söhne"/>
              </a:rPr>
              <a:t>, string </a:t>
            </a:r>
            <a:r>
              <a:rPr lang="en-US" b="0" i="0" dirty="0" err="1">
                <a:solidFill>
                  <a:srgbClr val="374151"/>
                </a:solidFill>
                <a:effectLst/>
                <a:latin typeface="Söhne"/>
              </a:rPr>
              <a:t>tipindeki</a:t>
            </a:r>
            <a:r>
              <a:rPr lang="en-US" b="0" i="0" dirty="0">
                <a:solidFill>
                  <a:srgbClr val="374151"/>
                </a:solidFill>
                <a:effectLst/>
                <a:latin typeface="Söhne"/>
              </a:rPr>
              <a:t> </a:t>
            </a:r>
            <a:r>
              <a:rPr lang="en-US" b="0" i="0" dirty="0" err="1">
                <a:solidFill>
                  <a:srgbClr val="374151"/>
                </a:solidFill>
                <a:effectLst/>
                <a:latin typeface="Söhne"/>
              </a:rPr>
              <a:t>mesajı</a:t>
            </a:r>
            <a:r>
              <a:rPr lang="en-US" b="0" i="0" dirty="0">
                <a:solidFill>
                  <a:srgbClr val="374151"/>
                </a:solidFill>
                <a:effectLst/>
                <a:latin typeface="Söhne"/>
              </a:rPr>
              <a:t> byte </a:t>
            </a:r>
            <a:r>
              <a:rPr lang="en-US" b="0" i="0" dirty="0" err="1">
                <a:solidFill>
                  <a:srgbClr val="374151"/>
                </a:solidFill>
                <a:effectLst/>
                <a:latin typeface="Söhne"/>
              </a:rPr>
              <a:t>dizisine</a:t>
            </a:r>
            <a:r>
              <a:rPr lang="en-US" b="0" i="0" dirty="0">
                <a:solidFill>
                  <a:srgbClr val="374151"/>
                </a:solidFill>
                <a:effectLst/>
                <a:latin typeface="Söhne"/>
              </a:rPr>
              <a:t> </a:t>
            </a:r>
            <a:r>
              <a:rPr lang="en-US" b="0" i="0" dirty="0" err="1">
                <a:solidFill>
                  <a:srgbClr val="374151"/>
                </a:solidFill>
                <a:effectLst/>
                <a:latin typeface="Söhne"/>
              </a:rPr>
              <a:t>çevirir</a:t>
            </a:r>
            <a:r>
              <a:rPr lang="en-US" b="0" i="0" dirty="0">
                <a:solidFill>
                  <a:srgbClr val="374151"/>
                </a:solidFill>
                <a:effectLst/>
                <a:latin typeface="Söhne"/>
              </a:rPr>
              <a:t>. RabbitMQ, </a:t>
            </a:r>
            <a:r>
              <a:rPr lang="en-US" b="0" i="0" dirty="0" err="1">
                <a:solidFill>
                  <a:srgbClr val="374151"/>
                </a:solidFill>
                <a:effectLst/>
                <a:latin typeface="Söhne"/>
              </a:rPr>
              <a:t>mesajları</a:t>
            </a:r>
            <a:r>
              <a:rPr lang="en-US" b="0" i="0" dirty="0">
                <a:solidFill>
                  <a:srgbClr val="374151"/>
                </a:solidFill>
                <a:effectLst/>
                <a:latin typeface="Söhne"/>
              </a:rPr>
              <a:t> byte </a:t>
            </a:r>
            <a:r>
              <a:rPr lang="en-US" b="0" i="0" dirty="0" err="1">
                <a:solidFill>
                  <a:srgbClr val="374151"/>
                </a:solidFill>
                <a:effectLst/>
                <a:latin typeface="Söhne"/>
              </a:rPr>
              <a:t>dizisi</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alır</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iletir</a:t>
            </a:r>
            <a:r>
              <a:rPr lang="en-US" b="0" i="0" dirty="0">
                <a:solidFill>
                  <a:srgbClr val="374151"/>
                </a:solidFill>
                <a:effectLst/>
                <a:latin typeface="Söhne"/>
              </a:rPr>
              <a:t>, </a:t>
            </a:r>
            <a:r>
              <a:rPr lang="en-US" b="0" i="0" dirty="0" err="1">
                <a:solidFill>
                  <a:srgbClr val="374151"/>
                </a:solidFill>
                <a:effectLst/>
                <a:latin typeface="Söhne"/>
              </a:rPr>
              <a:t>bu</a:t>
            </a:r>
            <a:r>
              <a:rPr lang="en-US" b="0" i="0" dirty="0">
                <a:solidFill>
                  <a:srgbClr val="374151"/>
                </a:solidFill>
                <a:effectLst/>
                <a:latin typeface="Söhne"/>
              </a:rPr>
              <a:t> </a:t>
            </a:r>
            <a:r>
              <a:rPr lang="en-US" b="0" i="0" dirty="0" err="1">
                <a:solidFill>
                  <a:srgbClr val="374151"/>
                </a:solidFill>
                <a:effectLst/>
                <a:latin typeface="Söhne"/>
              </a:rPr>
              <a:t>yüzden</a:t>
            </a:r>
            <a:r>
              <a:rPr lang="en-US" b="0" i="0" dirty="0">
                <a:solidFill>
                  <a:srgbClr val="374151"/>
                </a:solidFill>
                <a:effectLst/>
                <a:latin typeface="Söhne"/>
              </a:rPr>
              <a:t> </a:t>
            </a:r>
            <a:r>
              <a:rPr lang="en-US" b="0" i="0" dirty="0" err="1">
                <a:solidFill>
                  <a:srgbClr val="374151"/>
                </a:solidFill>
                <a:effectLst/>
                <a:latin typeface="Söhne"/>
              </a:rPr>
              <a:t>mesajı</a:t>
            </a:r>
            <a:r>
              <a:rPr lang="en-US" b="0" i="0" dirty="0">
                <a:solidFill>
                  <a:srgbClr val="374151"/>
                </a:solidFill>
                <a:effectLst/>
                <a:latin typeface="Söhne"/>
              </a:rPr>
              <a:t> </a:t>
            </a:r>
            <a:r>
              <a:rPr lang="en-US" b="0" i="0" dirty="0" err="1">
                <a:solidFill>
                  <a:srgbClr val="374151"/>
                </a:solidFill>
                <a:effectLst/>
                <a:latin typeface="Söhne"/>
              </a:rPr>
              <a:t>bu</a:t>
            </a:r>
            <a:r>
              <a:rPr lang="en-US" b="0" i="0" dirty="0">
                <a:solidFill>
                  <a:srgbClr val="374151"/>
                </a:solidFill>
                <a:effectLst/>
                <a:latin typeface="Söhne"/>
              </a:rPr>
              <a:t> </a:t>
            </a:r>
            <a:r>
              <a:rPr lang="en-US" b="0" i="0" dirty="0" err="1">
                <a:solidFill>
                  <a:srgbClr val="374151"/>
                </a:solidFill>
                <a:effectLst/>
                <a:latin typeface="Söhne"/>
              </a:rPr>
              <a:t>formata</a:t>
            </a:r>
            <a:r>
              <a:rPr lang="en-US" b="0" i="0" dirty="0">
                <a:solidFill>
                  <a:srgbClr val="374151"/>
                </a:solidFill>
                <a:effectLst/>
                <a:latin typeface="Söhne"/>
              </a:rPr>
              <a:t> </a:t>
            </a:r>
            <a:r>
              <a:rPr lang="en-US" b="0" i="0" dirty="0" err="1">
                <a:solidFill>
                  <a:srgbClr val="374151"/>
                </a:solidFill>
                <a:effectLst/>
                <a:latin typeface="Söhne"/>
              </a:rPr>
              <a:t>dönüştürmek</a:t>
            </a:r>
            <a:r>
              <a:rPr lang="en-US" b="0" i="0" dirty="0">
                <a:solidFill>
                  <a:srgbClr val="374151"/>
                </a:solidFill>
                <a:effectLst/>
                <a:latin typeface="Söhne"/>
              </a:rPr>
              <a:t> </a:t>
            </a:r>
            <a:r>
              <a:rPr lang="en-US" b="0" i="0" dirty="0" err="1">
                <a:solidFill>
                  <a:srgbClr val="374151"/>
                </a:solidFill>
                <a:effectLst/>
                <a:latin typeface="Söhne"/>
              </a:rPr>
              <a:t>gereklidir</a:t>
            </a:r>
            <a:r>
              <a:rPr lang="en-US" b="0" i="0" dirty="0">
                <a:solidFill>
                  <a:srgbClr val="374151"/>
                </a:solidFill>
                <a:effectLst/>
                <a:latin typeface="Söhne"/>
              </a:rPr>
              <a:t>.</a:t>
            </a:r>
            <a:endParaRPr lang="en-US" altLang="en-US" b="1" dirty="0">
              <a:latin typeface="Söhne"/>
            </a:endParaRPr>
          </a:p>
          <a:p>
            <a:pPr marL="285750" indent="-285750">
              <a:buFont typeface="Arial" panose="020B0604020202020204" pitchFamily="34" charset="0"/>
              <a:buChar char="•"/>
            </a:pPr>
            <a:endParaRPr lang="tr-TR" b="0" i="0" dirty="0">
              <a:solidFill>
                <a:srgbClr val="374151"/>
              </a:solidFill>
              <a:effectLst/>
              <a:latin typeface="Söhne"/>
            </a:endParaRPr>
          </a:p>
          <a:p>
            <a:pPr marL="285750" indent="-285750">
              <a:buFont typeface="Arial" panose="020B0604020202020204" pitchFamily="34" charset="0"/>
              <a:buChar char="•"/>
            </a:pPr>
            <a:endParaRPr lang="en-US" dirty="0">
              <a:solidFill>
                <a:srgbClr val="374151"/>
              </a:solidFill>
              <a:latin typeface="Söhne"/>
            </a:endParaRPr>
          </a:p>
        </p:txBody>
      </p:sp>
      <p:sp>
        <p:nvSpPr>
          <p:cNvPr id="3" name="Rectangle 1">
            <a:extLst>
              <a:ext uri="{FF2B5EF4-FFF2-40B4-BE49-F238E27FC236}">
                <a16:creationId xmlns:a16="http://schemas.microsoft.com/office/drawing/2014/main" id="{1AA1BDAC-2A32-EB9C-195C-230FA1847FBC}"/>
              </a:ext>
            </a:extLst>
          </p:cNvPr>
          <p:cNvSpPr>
            <a:spLocks noChangeArrowheads="1"/>
          </p:cNvSpPr>
          <p:nvPr/>
        </p:nvSpPr>
        <p:spPr bwMode="auto">
          <a:xfrm>
            <a:off x="367004" y="1259838"/>
            <a:ext cx="6102219" cy="784830"/>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500" b="0" i="0" u="none" strike="noStrike" cap="none" normalizeH="0" baseline="0" dirty="0" err="1">
                <a:ln>
                  <a:noFill/>
                </a:ln>
                <a:solidFill>
                  <a:srgbClr val="E6E1DC"/>
                </a:solidFill>
                <a:effectLst/>
                <a:latin typeface="Arial Unicode MS"/>
              </a:rPr>
              <a:t>const</a:t>
            </a:r>
            <a:r>
              <a:rPr kumimoji="0" lang="tr-TR" altLang="en-US" sz="1500" b="0" i="0" u="none" strike="noStrike" cap="none" normalizeH="0" baseline="0" dirty="0">
                <a:ln>
                  <a:noFill/>
                </a:ln>
                <a:solidFill>
                  <a:srgbClr val="E6E1DC"/>
                </a:solidFill>
                <a:effectLst/>
                <a:latin typeface="Arial Unicode MS"/>
              </a:rPr>
              <a:t> </a:t>
            </a:r>
            <a:r>
              <a:rPr kumimoji="0" lang="tr-TR" altLang="en-US" sz="1500" b="0" i="0" u="none" strike="noStrike" cap="none" normalizeH="0" baseline="0" dirty="0" err="1">
                <a:ln>
                  <a:noFill/>
                </a:ln>
                <a:solidFill>
                  <a:srgbClr val="E6E1DC"/>
                </a:solidFill>
                <a:effectLst/>
                <a:latin typeface="Arial Unicode MS"/>
              </a:rPr>
              <a:t>string</a:t>
            </a:r>
            <a:r>
              <a:rPr kumimoji="0" lang="tr-TR" altLang="en-US" sz="1500" b="0" i="0" u="none" strike="noStrike" cap="none" normalizeH="0" baseline="0" dirty="0">
                <a:ln>
                  <a:noFill/>
                </a:ln>
                <a:solidFill>
                  <a:srgbClr val="E6E1DC"/>
                </a:solidFill>
                <a:effectLst/>
                <a:latin typeface="Arial Unicode MS"/>
              </a:rPr>
              <a:t> </a:t>
            </a:r>
            <a:r>
              <a:rPr kumimoji="0" lang="tr-TR" altLang="en-US" sz="1500" b="0" i="0" u="none" strike="noStrike" cap="none" normalizeH="0" baseline="0" dirty="0" err="1">
                <a:ln>
                  <a:noFill/>
                </a:ln>
                <a:solidFill>
                  <a:srgbClr val="E6E1DC"/>
                </a:solidFill>
                <a:effectLst/>
                <a:latin typeface="Arial Unicode MS"/>
              </a:rPr>
              <a:t>message</a:t>
            </a:r>
            <a:r>
              <a:rPr kumimoji="0" lang="tr-TR" altLang="en-US" sz="1500" b="0" i="0" u="none" strike="noStrike" cap="none" normalizeH="0" baseline="0" dirty="0">
                <a:ln>
                  <a:noFill/>
                </a:ln>
                <a:solidFill>
                  <a:srgbClr val="E6E1DC"/>
                </a:solidFill>
                <a:effectLst/>
                <a:latin typeface="Arial Unicode MS"/>
              </a:rPr>
              <a:t> = "</a:t>
            </a:r>
            <a:r>
              <a:rPr kumimoji="0" lang="tr-TR" altLang="en-US" sz="1500" b="0" i="0" u="none" strike="noStrike" cap="none" normalizeH="0" baseline="0" dirty="0" err="1">
                <a:ln>
                  <a:noFill/>
                </a:ln>
                <a:solidFill>
                  <a:srgbClr val="E6E1DC"/>
                </a:solidFill>
                <a:effectLst/>
                <a:latin typeface="Arial Unicode MS"/>
              </a:rPr>
              <a:t>Hello</a:t>
            </a:r>
            <a:r>
              <a:rPr kumimoji="0" lang="tr-TR" altLang="en-US" sz="1500" b="0" i="0" u="none" strike="noStrike" cap="none" normalizeH="0" baseline="0" dirty="0">
                <a:ln>
                  <a:noFill/>
                </a:ln>
                <a:solidFill>
                  <a:srgbClr val="E6E1DC"/>
                </a:solidFill>
                <a:effectLst/>
                <a:latin typeface="Arial Unicode MS"/>
              </a:rPr>
              <a:t> World!";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E6E1DC"/>
                </a:solidFill>
                <a:effectLst/>
                <a:latin typeface="Arial Unicode MS"/>
              </a:rPr>
              <a:t>var body = Encoding.UTF8.GetBytes(message);</a:t>
            </a:r>
          </a:p>
        </p:txBody>
      </p:sp>
    </p:spTree>
    <p:extLst>
      <p:ext uri="{BB962C8B-B14F-4D97-AF65-F5344CB8AC3E}">
        <p14:creationId xmlns:p14="http://schemas.microsoft.com/office/powerpoint/2010/main" val="1152044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222112" y="216857"/>
            <a:ext cx="5111750" cy="694825"/>
          </a:xfrm>
        </p:spPr>
        <p:txBody>
          <a:bodyPr/>
          <a:lstStyle/>
          <a:p>
            <a:r>
              <a:rPr lang="tr-TR" dirty="0"/>
              <a:t>Kod açıklamaları</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1" name="Rectangle 2">
            <a:extLst>
              <a:ext uri="{FF2B5EF4-FFF2-40B4-BE49-F238E27FC236}">
                <a16:creationId xmlns:a16="http://schemas.microsoft.com/office/drawing/2014/main" id="{BEFC8BA3-CBD6-1647-B122-42ED09497F4E}"/>
              </a:ext>
            </a:extLst>
          </p:cNvPr>
          <p:cNvSpPr>
            <a:spLocks noChangeArrowheads="1"/>
          </p:cNvSpPr>
          <p:nvPr/>
        </p:nvSpPr>
        <p:spPr bwMode="auto">
          <a:xfrm>
            <a:off x="121298" y="1272414"/>
            <a:ext cx="7688424" cy="1323439"/>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E6E1DC"/>
                </a:solidFill>
                <a:effectLst/>
                <a:latin typeface="Arial Unicode MS"/>
              </a:rPr>
              <a:t>channel.BasicPublish</a:t>
            </a:r>
            <a:r>
              <a:rPr kumimoji="0" lang="en-US" altLang="en-US" sz="2000" b="0" i="0" u="none" strike="noStrike" cap="none" normalizeH="0" baseline="0" dirty="0">
                <a:ln>
                  <a:noFill/>
                </a:ln>
                <a:solidFill>
                  <a:srgbClr val="E6E1DC"/>
                </a:solidFill>
                <a:effectLst/>
                <a:latin typeface="Arial Unicode MS"/>
              </a:rPr>
              <a:t>(exchange: </a:t>
            </a:r>
            <a:r>
              <a:rPr kumimoji="0" lang="en-US" altLang="en-US" sz="2000" b="0" i="0" u="none" strike="noStrike" cap="none" normalizeH="0" baseline="0" dirty="0" err="1">
                <a:ln>
                  <a:noFill/>
                </a:ln>
                <a:solidFill>
                  <a:srgbClr val="E6E1DC"/>
                </a:solidFill>
                <a:effectLst/>
                <a:latin typeface="Arial Unicode MS"/>
              </a:rPr>
              <a:t>string.Empty</a:t>
            </a:r>
            <a:r>
              <a:rPr kumimoji="0" lang="en-US" altLang="en-US" sz="2000" b="0" i="0" u="none" strike="noStrike" cap="none" normalizeH="0" baseline="0" dirty="0">
                <a:ln>
                  <a:noFill/>
                </a:ln>
                <a:solidFill>
                  <a:srgbClr val="E6E1DC"/>
                </a:solidFill>
                <a:effectLst/>
                <a:latin typeface="Arial Unicode MS"/>
              </a:rPr>
              <a:t>,</a:t>
            </a:r>
          </a:p>
          <a:p>
            <a:pPr lvl="2" eaLnBrk="0" fontAlgn="base" hangingPunct="0">
              <a:spcBef>
                <a:spcPct val="0"/>
              </a:spcBef>
              <a:spcAft>
                <a:spcPct val="0"/>
              </a:spcAft>
            </a:pPr>
            <a:r>
              <a:rPr kumimoji="0" lang="en-US" altLang="en-US" sz="2000" b="0" i="0" u="none" strike="noStrike" cap="none" normalizeH="0" baseline="0" dirty="0">
                <a:ln>
                  <a:noFill/>
                </a:ln>
                <a:solidFill>
                  <a:srgbClr val="E6E1DC"/>
                </a:solidFill>
                <a:effectLst/>
                <a:latin typeface="Arial Unicode MS"/>
              </a:rPr>
              <a:t>                     </a:t>
            </a:r>
            <a:r>
              <a:rPr lang="tr-TR" altLang="en-US" sz="2000" dirty="0">
                <a:solidFill>
                  <a:srgbClr val="E6E1DC"/>
                </a:solidFill>
                <a:latin typeface="Arial Unicode MS"/>
              </a:rPr>
              <a:t>  </a:t>
            </a:r>
            <a:r>
              <a:rPr kumimoji="0" lang="en-US" altLang="en-US" sz="2000" b="0" i="0" u="none" strike="noStrike" cap="none" normalizeH="0" baseline="0" dirty="0" err="1">
                <a:ln>
                  <a:noFill/>
                </a:ln>
                <a:solidFill>
                  <a:srgbClr val="E6E1DC"/>
                </a:solidFill>
                <a:effectLst/>
                <a:latin typeface="Arial Unicode MS"/>
              </a:rPr>
              <a:t>routingKey</a:t>
            </a:r>
            <a:r>
              <a:rPr kumimoji="0" lang="en-US" altLang="en-US" sz="2000" b="0" i="0" u="none" strike="noStrike" cap="none" normalizeH="0" baseline="0" dirty="0">
                <a:ln>
                  <a:noFill/>
                </a:ln>
                <a:solidFill>
                  <a:srgbClr val="E6E1DC"/>
                </a:solidFill>
                <a:effectLst/>
                <a:latin typeface="Arial Unicode MS"/>
              </a:rPr>
              <a:t>: "hello",</a:t>
            </a:r>
          </a:p>
          <a:p>
            <a:pPr lvl="2" eaLnBrk="0" fontAlgn="base" hangingPunct="0">
              <a:spcBef>
                <a:spcPct val="0"/>
              </a:spcBef>
              <a:spcAft>
                <a:spcPct val="0"/>
              </a:spcAft>
            </a:pPr>
            <a:r>
              <a:rPr kumimoji="0" lang="en-US" altLang="en-US" sz="2000" b="0" i="0" u="none" strike="noStrike" cap="none" normalizeH="0" baseline="0" dirty="0">
                <a:ln>
                  <a:noFill/>
                </a:ln>
                <a:solidFill>
                  <a:srgbClr val="E6E1DC"/>
                </a:solidFill>
                <a:effectLst/>
                <a:latin typeface="Arial Unicode MS"/>
              </a:rPr>
              <a:t>                     </a:t>
            </a:r>
            <a:r>
              <a:rPr kumimoji="0" lang="tr-TR"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err="1">
                <a:ln>
                  <a:noFill/>
                </a:ln>
                <a:solidFill>
                  <a:srgbClr val="E6E1DC"/>
                </a:solidFill>
                <a:effectLst/>
                <a:latin typeface="Arial Unicode MS"/>
              </a:rPr>
              <a:t>basicProperties</a:t>
            </a:r>
            <a:r>
              <a:rPr kumimoji="0" lang="en-US" altLang="en-US" sz="2000" b="0" i="0" u="none" strike="noStrike" cap="none" normalizeH="0" baseline="0" dirty="0">
                <a:ln>
                  <a:noFill/>
                </a:ln>
                <a:solidFill>
                  <a:srgbClr val="E6E1DC"/>
                </a:solidFill>
                <a:effectLst/>
                <a:latin typeface="Arial Unicode MS"/>
              </a:rPr>
              <a:t>: null,</a:t>
            </a:r>
          </a:p>
          <a:p>
            <a:pPr lvl="2" eaLnBrk="0" fontAlgn="base" hangingPunct="0">
              <a:spcBef>
                <a:spcPct val="0"/>
              </a:spcBef>
              <a:spcAft>
                <a:spcPct val="0"/>
              </a:spcAft>
            </a:pPr>
            <a:r>
              <a:rPr kumimoji="0" lang="en-US" altLang="en-US" sz="2000" b="0" i="0" u="none" strike="noStrike" cap="none" normalizeH="0" baseline="0" dirty="0">
                <a:ln>
                  <a:noFill/>
                </a:ln>
                <a:solidFill>
                  <a:srgbClr val="E6E1DC"/>
                </a:solidFill>
                <a:effectLst/>
                <a:latin typeface="Arial Unicode MS"/>
              </a:rPr>
              <a:t>                     </a:t>
            </a:r>
            <a:r>
              <a:rPr kumimoji="0" lang="tr-TR"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a:ln>
                  <a:noFill/>
                </a:ln>
                <a:solidFill>
                  <a:srgbClr val="E6E1DC"/>
                </a:solidFill>
                <a:effectLst/>
                <a:latin typeface="Arial Unicode MS"/>
              </a:rPr>
              <a:t>body: body);</a:t>
            </a:r>
          </a:p>
        </p:txBody>
      </p:sp>
      <p:sp>
        <p:nvSpPr>
          <p:cNvPr id="8" name="Metin kutusu 7">
            <a:extLst>
              <a:ext uri="{FF2B5EF4-FFF2-40B4-BE49-F238E27FC236}">
                <a16:creationId xmlns:a16="http://schemas.microsoft.com/office/drawing/2014/main" id="{5ECCE133-B7D8-BAE0-6707-A9166FF1616A}"/>
              </a:ext>
            </a:extLst>
          </p:cNvPr>
          <p:cNvSpPr txBox="1"/>
          <p:nvPr/>
        </p:nvSpPr>
        <p:spPr>
          <a:xfrm>
            <a:off x="121298" y="3059668"/>
            <a:ext cx="6102220" cy="369332"/>
          </a:xfrm>
          <a:prstGeom prst="rect">
            <a:avLst/>
          </a:prstGeom>
          <a:noFill/>
        </p:spPr>
        <p:txBody>
          <a:bodyPr wrap="square">
            <a:spAutoFit/>
          </a:bodyPr>
          <a:lstStyle/>
          <a:p>
            <a:r>
              <a:rPr lang="tr-TR" b="1" dirty="0">
                <a:latin typeface="Söhne"/>
              </a:rPr>
              <a:t>6</a:t>
            </a:r>
            <a:r>
              <a:rPr lang="tr-TR" b="1" i="0" dirty="0">
                <a:effectLst/>
                <a:latin typeface="Söhne"/>
              </a:rPr>
              <a:t>. </a:t>
            </a:r>
            <a:r>
              <a:rPr lang="tr-TR" b="1" dirty="0">
                <a:latin typeface="Söhne"/>
              </a:rPr>
              <a:t>Mesajın Yayınlanması</a:t>
            </a:r>
            <a:endParaRPr lang="en-US" dirty="0"/>
          </a:p>
        </p:txBody>
      </p:sp>
      <p:sp>
        <p:nvSpPr>
          <p:cNvPr id="12" name="Metin kutusu 11">
            <a:extLst>
              <a:ext uri="{FF2B5EF4-FFF2-40B4-BE49-F238E27FC236}">
                <a16:creationId xmlns:a16="http://schemas.microsoft.com/office/drawing/2014/main" id="{760E869C-F382-99FA-25A6-3A82D0E0F8C6}"/>
              </a:ext>
            </a:extLst>
          </p:cNvPr>
          <p:cNvSpPr txBox="1"/>
          <p:nvPr/>
        </p:nvSpPr>
        <p:spPr>
          <a:xfrm>
            <a:off x="121298" y="3913077"/>
            <a:ext cx="7418491"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111827"/>
                </a:solidFill>
                <a:effectLst/>
                <a:latin typeface="Söhne Mono"/>
              </a:rPr>
              <a:t>channel.BasicPublish</a:t>
            </a:r>
            <a:r>
              <a:rPr lang="tr-TR" b="1" i="0" dirty="0">
                <a:solidFill>
                  <a:srgbClr val="111827"/>
                </a:solidFill>
                <a:effectLst/>
                <a:latin typeface="Söhne Mono"/>
              </a:rPr>
              <a:t> </a:t>
            </a:r>
            <a:r>
              <a:rPr lang="en-US" b="0" i="0" dirty="0" err="1">
                <a:solidFill>
                  <a:srgbClr val="374151"/>
                </a:solidFill>
                <a:effectLst/>
                <a:latin typeface="Söhne"/>
              </a:rPr>
              <a:t>metodu</a:t>
            </a:r>
            <a:r>
              <a:rPr lang="en-US" b="0" i="0" dirty="0">
                <a:solidFill>
                  <a:srgbClr val="374151"/>
                </a:solidFill>
                <a:effectLst/>
                <a:latin typeface="Söhne"/>
              </a:rPr>
              <a:t>, </a:t>
            </a:r>
            <a:r>
              <a:rPr lang="en-US" b="0" i="0" dirty="0" err="1">
                <a:solidFill>
                  <a:srgbClr val="374151"/>
                </a:solidFill>
                <a:effectLst/>
                <a:latin typeface="Söhne"/>
              </a:rPr>
              <a:t>mesajı</a:t>
            </a:r>
            <a:r>
              <a:rPr lang="en-US" b="0" i="0" dirty="0">
                <a:solidFill>
                  <a:srgbClr val="374151"/>
                </a:solidFill>
                <a:effectLst/>
                <a:latin typeface="Söhne"/>
              </a:rPr>
              <a:t> </a:t>
            </a:r>
            <a:r>
              <a:rPr lang="en-US" b="0" i="0" dirty="0" err="1">
                <a:solidFill>
                  <a:srgbClr val="374151"/>
                </a:solidFill>
                <a:effectLst/>
                <a:latin typeface="Söhne"/>
              </a:rPr>
              <a:t>belirli</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exchange </a:t>
            </a:r>
            <a:r>
              <a:rPr lang="en-US" b="0" i="0" dirty="0" err="1">
                <a:solidFill>
                  <a:srgbClr val="374151"/>
                </a:solidFill>
                <a:effectLst/>
                <a:latin typeface="Söhne"/>
              </a:rPr>
              <a:t>üzerinden</a:t>
            </a:r>
            <a:r>
              <a:rPr lang="en-US" b="0" i="0" dirty="0">
                <a:solidFill>
                  <a:srgbClr val="374151"/>
                </a:solidFill>
                <a:effectLst/>
                <a:latin typeface="Söhne"/>
              </a:rPr>
              <a:t> </a:t>
            </a:r>
            <a:r>
              <a:rPr lang="en-US" b="0" i="0" dirty="0" err="1">
                <a:solidFill>
                  <a:srgbClr val="374151"/>
                </a:solidFill>
                <a:effectLst/>
                <a:latin typeface="Söhne"/>
              </a:rPr>
              <a:t>yayınlamak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kullanılır</a:t>
            </a:r>
            <a:r>
              <a:rPr lang="en-US" b="0" i="0" dirty="0">
                <a:solidFill>
                  <a:srgbClr val="374151"/>
                </a:solidFill>
                <a:effectLst/>
                <a:latin typeface="Söhne"/>
              </a:rPr>
              <a:t>.</a:t>
            </a:r>
            <a:endParaRPr lang="tr-TR" b="0" i="0" dirty="0">
              <a:solidFill>
                <a:srgbClr val="374151"/>
              </a:solidFill>
              <a:effectLst/>
              <a:latin typeface="Söhne"/>
            </a:endParaRPr>
          </a:p>
        </p:txBody>
      </p:sp>
    </p:spTree>
    <p:extLst>
      <p:ext uri="{BB962C8B-B14F-4D97-AF65-F5344CB8AC3E}">
        <p14:creationId xmlns:p14="http://schemas.microsoft.com/office/powerpoint/2010/main" val="289401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10" name="Title 1">
            <a:extLst>
              <a:ext uri="{FF2B5EF4-FFF2-40B4-BE49-F238E27FC236}">
                <a16:creationId xmlns:a16="http://schemas.microsoft.com/office/drawing/2014/main" id="{3328AB55-2EE3-50B1-388C-3FB3FDAE3D4D}"/>
              </a:ext>
            </a:extLst>
          </p:cNvPr>
          <p:cNvSpPr>
            <a:spLocks noGrp="1"/>
          </p:cNvSpPr>
          <p:nvPr>
            <p:ph type="title"/>
          </p:nvPr>
        </p:nvSpPr>
        <p:spPr>
          <a:xfrm>
            <a:off x="1975998" y="136525"/>
            <a:ext cx="8240003" cy="694825"/>
          </a:xfrm>
        </p:spPr>
        <p:txBody>
          <a:bodyPr/>
          <a:lstStyle/>
          <a:p>
            <a:r>
              <a:rPr lang="tr-TR" dirty="0"/>
              <a:t>Kod açıklamaları</a:t>
            </a:r>
            <a:endParaRPr lang="en-US" dirty="0"/>
          </a:p>
        </p:txBody>
      </p:sp>
      <p:sp>
        <p:nvSpPr>
          <p:cNvPr id="11" name="Metin kutusu 10">
            <a:extLst>
              <a:ext uri="{FF2B5EF4-FFF2-40B4-BE49-F238E27FC236}">
                <a16:creationId xmlns:a16="http://schemas.microsoft.com/office/drawing/2014/main" id="{AB8FE2B7-4355-2791-9076-6458DAF8AD5C}"/>
              </a:ext>
            </a:extLst>
          </p:cNvPr>
          <p:cNvSpPr txBox="1"/>
          <p:nvPr/>
        </p:nvSpPr>
        <p:spPr>
          <a:xfrm>
            <a:off x="121298" y="1014175"/>
            <a:ext cx="9836614" cy="369332"/>
          </a:xfrm>
          <a:prstGeom prst="rect">
            <a:avLst/>
          </a:prstGeom>
          <a:noFill/>
        </p:spPr>
        <p:txBody>
          <a:bodyPr wrap="square">
            <a:spAutoFit/>
          </a:bodyPr>
          <a:lstStyle/>
          <a:p>
            <a:r>
              <a:rPr lang="tr-TR" b="1" i="0" dirty="0">
                <a:effectLst/>
                <a:latin typeface="Söhne"/>
              </a:rPr>
              <a:t>Parametrelerin Açıklamaları</a:t>
            </a:r>
            <a:r>
              <a:rPr lang="en-US" b="1" i="0" dirty="0">
                <a:effectLst/>
                <a:latin typeface="Söhne"/>
              </a:rPr>
              <a:t>:</a:t>
            </a:r>
            <a:endParaRPr lang="en-US" dirty="0"/>
          </a:p>
        </p:txBody>
      </p:sp>
      <p:sp>
        <p:nvSpPr>
          <p:cNvPr id="12" name="Metin kutusu 11">
            <a:extLst>
              <a:ext uri="{FF2B5EF4-FFF2-40B4-BE49-F238E27FC236}">
                <a16:creationId xmlns:a16="http://schemas.microsoft.com/office/drawing/2014/main" id="{A690D411-636D-8A06-7E5A-1F46D3F7F2A7}"/>
              </a:ext>
            </a:extLst>
          </p:cNvPr>
          <p:cNvSpPr txBox="1"/>
          <p:nvPr/>
        </p:nvSpPr>
        <p:spPr>
          <a:xfrm>
            <a:off x="121298" y="1566332"/>
            <a:ext cx="11958407" cy="4524315"/>
          </a:xfrm>
          <a:prstGeom prst="rect">
            <a:avLst/>
          </a:prstGeom>
          <a:noFill/>
        </p:spPr>
        <p:txBody>
          <a:bodyPr wrap="square" rtlCol="0">
            <a:spAutoFit/>
          </a:bodyPr>
          <a:lstStyle/>
          <a:p>
            <a:pPr marL="342900" indent="-342900">
              <a:buFont typeface="Wingdings" panose="05000000000000000000" pitchFamily="2" charset="2"/>
              <a:buChar char="ü"/>
            </a:pPr>
            <a:r>
              <a:rPr lang="tr-TR" b="1" dirty="0">
                <a:latin typeface="Söhne"/>
              </a:rPr>
              <a:t>Exchange</a:t>
            </a:r>
            <a:r>
              <a:rPr lang="tr-TR" b="1" i="0" dirty="0">
                <a:effectLst/>
                <a:latin typeface="Söhne"/>
              </a:rPr>
              <a:t>: </a:t>
            </a:r>
            <a:r>
              <a:rPr lang="tr-TR" b="1" dirty="0">
                <a:solidFill>
                  <a:srgbClr val="111827"/>
                </a:solidFill>
                <a:latin typeface="Söhne Mono"/>
              </a:rPr>
              <a:t>«</a:t>
            </a:r>
            <a:r>
              <a:rPr lang="tr-TR" b="1" dirty="0" err="1">
                <a:solidFill>
                  <a:srgbClr val="111827"/>
                </a:solidFill>
                <a:latin typeface="Söhne Mono"/>
              </a:rPr>
              <a:t>string:Empty</a:t>
            </a:r>
            <a:r>
              <a:rPr lang="tr-TR" b="1" dirty="0">
                <a:solidFill>
                  <a:srgbClr val="111827"/>
                </a:solidFill>
                <a:latin typeface="Söhne Mono"/>
              </a:rPr>
              <a:t>»</a:t>
            </a:r>
          </a:p>
          <a:p>
            <a:pPr marL="800100" lvl="1" indent="-342900">
              <a:buFont typeface="Arial" panose="020B0604020202020204" pitchFamily="34" charset="0"/>
              <a:buChar char="•"/>
            </a:pPr>
            <a:r>
              <a:rPr lang="en-US" b="0" i="0" dirty="0">
                <a:solidFill>
                  <a:srgbClr val="374151"/>
                </a:solidFill>
                <a:effectLst/>
                <a:latin typeface="Söhne"/>
              </a:rPr>
              <a:t>Bu </a:t>
            </a:r>
            <a:r>
              <a:rPr lang="en-US" b="0" i="0" dirty="0" err="1">
                <a:solidFill>
                  <a:srgbClr val="374151"/>
                </a:solidFill>
                <a:effectLst/>
                <a:latin typeface="Söhne"/>
              </a:rPr>
              <a:t>parametre</a:t>
            </a:r>
            <a:r>
              <a:rPr lang="en-US" b="0" i="0" dirty="0">
                <a:solidFill>
                  <a:srgbClr val="374151"/>
                </a:solidFill>
                <a:effectLst/>
                <a:latin typeface="Söhne"/>
              </a:rPr>
              <a:t>, </a:t>
            </a:r>
            <a:r>
              <a:rPr lang="en-US" b="0" i="0" dirty="0" err="1">
                <a:solidFill>
                  <a:srgbClr val="374151"/>
                </a:solidFill>
                <a:effectLst/>
                <a:latin typeface="Söhne"/>
              </a:rPr>
              <a:t>kullanılacak</a:t>
            </a:r>
            <a:r>
              <a:rPr lang="en-US" b="0" i="0" dirty="0">
                <a:solidFill>
                  <a:srgbClr val="374151"/>
                </a:solidFill>
                <a:effectLst/>
                <a:latin typeface="Söhne"/>
              </a:rPr>
              <a:t> </a:t>
            </a:r>
            <a:r>
              <a:rPr lang="en-US" b="0" i="0" dirty="0" err="1">
                <a:solidFill>
                  <a:srgbClr val="374151"/>
                </a:solidFill>
                <a:effectLst/>
                <a:latin typeface="Söhne"/>
              </a:rPr>
              <a:t>exchange'in</a:t>
            </a:r>
            <a:r>
              <a:rPr lang="en-US" b="0" i="0" dirty="0">
                <a:solidFill>
                  <a:srgbClr val="374151"/>
                </a:solidFill>
                <a:effectLst/>
                <a:latin typeface="Söhne"/>
              </a:rPr>
              <a:t> </a:t>
            </a:r>
            <a:r>
              <a:rPr lang="en-US" b="0" i="0" dirty="0" err="1">
                <a:solidFill>
                  <a:srgbClr val="374151"/>
                </a:solidFill>
                <a:effectLst/>
                <a:latin typeface="Söhne"/>
              </a:rPr>
              <a:t>adını</a:t>
            </a:r>
            <a:r>
              <a:rPr lang="en-US" b="0" i="0" dirty="0">
                <a:solidFill>
                  <a:srgbClr val="374151"/>
                </a:solidFill>
                <a:effectLst/>
                <a:latin typeface="Söhne"/>
              </a:rPr>
              <a:t> </a:t>
            </a:r>
            <a:r>
              <a:rPr lang="en-US" b="0" i="0" dirty="0" err="1">
                <a:solidFill>
                  <a:srgbClr val="374151"/>
                </a:solidFill>
                <a:effectLst/>
                <a:latin typeface="Söhne"/>
              </a:rPr>
              <a:t>belirtir</a:t>
            </a:r>
            <a:r>
              <a:rPr lang="tr-TR" b="0" i="0" dirty="0">
                <a:solidFill>
                  <a:srgbClr val="374151"/>
                </a:solidFill>
                <a:effectLst/>
                <a:latin typeface="Söhne"/>
              </a:rPr>
              <a:t>. </a:t>
            </a:r>
            <a:r>
              <a:rPr lang="en-US" b="0" i="0" dirty="0" err="1">
                <a:solidFill>
                  <a:srgbClr val="374151"/>
                </a:solidFill>
                <a:effectLst/>
                <a:latin typeface="Söhne"/>
              </a:rPr>
              <a:t>Boş</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string </a:t>
            </a:r>
            <a:r>
              <a:rPr lang="en-US" b="0" i="0" dirty="0" err="1">
                <a:solidFill>
                  <a:srgbClr val="374151"/>
                </a:solidFill>
                <a:effectLst/>
                <a:latin typeface="Söhne"/>
              </a:rPr>
              <a:t>kullanmak</a:t>
            </a:r>
            <a:r>
              <a:rPr lang="en-US" b="0" i="0" dirty="0">
                <a:solidFill>
                  <a:srgbClr val="374151"/>
                </a:solidFill>
                <a:effectLst/>
                <a:latin typeface="Söhne"/>
              </a:rPr>
              <a:t>, </a:t>
            </a:r>
            <a:r>
              <a:rPr lang="en-US" b="0" i="0" dirty="0" err="1">
                <a:solidFill>
                  <a:srgbClr val="374151"/>
                </a:solidFill>
                <a:effectLst/>
                <a:latin typeface="Söhne"/>
              </a:rPr>
              <a:t>varsayılan</a:t>
            </a:r>
            <a:r>
              <a:rPr lang="en-US" b="0" i="0" dirty="0">
                <a:solidFill>
                  <a:srgbClr val="374151"/>
                </a:solidFill>
                <a:effectLst/>
                <a:latin typeface="Söhne"/>
              </a:rPr>
              <a:t> (default) </a:t>
            </a:r>
            <a:r>
              <a:rPr lang="en-US" b="0" i="0" dirty="0" err="1">
                <a:solidFill>
                  <a:srgbClr val="374151"/>
                </a:solidFill>
                <a:effectLst/>
                <a:latin typeface="Söhne"/>
              </a:rPr>
              <a:t>exchange'i</a:t>
            </a:r>
            <a:r>
              <a:rPr lang="en-US" b="0" i="0" dirty="0">
                <a:solidFill>
                  <a:srgbClr val="374151"/>
                </a:solidFill>
                <a:effectLst/>
                <a:latin typeface="Söhne"/>
              </a:rPr>
              <a:t> </a:t>
            </a:r>
            <a:r>
              <a:rPr lang="en-US" b="0" i="0" dirty="0" err="1">
                <a:solidFill>
                  <a:srgbClr val="374151"/>
                </a:solidFill>
                <a:effectLst/>
                <a:latin typeface="Söhne"/>
              </a:rPr>
              <a:t>kullanacağınız</a:t>
            </a:r>
            <a:r>
              <a:rPr lang="en-US" b="0" i="0" dirty="0">
                <a:solidFill>
                  <a:srgbClr val="374151"/>
                </a:solidFill>
                <a:effectLst/>
                <a:latin typeface="Söhne"/>
              </a:rPr>
              <a:t> </a:t>
            </a:r>
            <a:r>
              <a:rPr lang="en-US" b="0" i="0" dirty="0" err="1">
                <a:solidFill>
                  <a:srgbClr val="374151"/>
                </a:solidFill>
                <a:effectLst/>
                <a:latin typeface="Söhne"/>
              </a:rPr>
              <a:t>anlamına</a:t>
            </a:r>
            <a:r>
              <a:rPr lang="en-US" b="0" i="0" dirty="0">
                <a:solidFill>
                  <a:srgbClr val="374151"/>
                </a:solidFill>
                <a:effectLst/>
                <a:latin typeface="Söhne"/>
              </a:rPr>
              <a:t> </a:t>
            </a:r>
            <a:r>
              <a:rPr lang="en-US" b="0" i="0" dirty="0" err="1">
                <a:solidFill>
                  <a:srgbClr val="374151"/>
                </a:solidFill>
                <a:effectLst/>
                <a:latin typeface="Söhne"/>
              </a:rPr>
              <a:t>gelir</a:t>
            </a:r>
            <a:r>
              <a:rPr lang="en-US" b="0" i="0" dirty="0">
                <a:solidFill>
                  <a:srgbClr val="374151"/>
                </a:solidFill>
                <a:effectLst/>
                <a:latin typeface="Söhne"/>
              </a:rPr>
              <a:t>. </a:t>
            </a:r>
            <a:r>
              <a:rPr lang="en-US" b="0" i="0" dirty="0" err="1">
                <a:solidFill>
                  <a:srgbClr val="374151"/>
                </a:solidFill>
                <a:effectLst/>
                <a:latin typeface="Söhne"/>
              </a:rPr>
              <a:t>RabbitMQ'da</a:t>
            </a:r>
            <a:r>
              <a:rPr lang="en-US" b="0" i="0" dirty="0">
                <a:solidFill>
                  <a:srgbClr val="374151"/>
                </a:solidFill>
                <a:effectLst/>
                <a:latin typeface="Söhne"/>
              </a:rPr>
              <a:t> </a:t>
            </a:r>
            <a:r>
              <a:rPr lang="en-US" b="0" i="0" dirty="0" err="1">
                <a:solidFill>
                  <a:srgbClr val="374151"/>
                </a:solidFill>
                <a:effectLst/>
                <a:latin typeface="Söhne"/>
              </a:rPr>
              <a:t>varsayılan</a:t>
            </a:r>
            <a:r>
              <a:rPr lang="en-US" b="0" i="0" dirty="0">
                <a:solidFill>
                  <a:srgbClr val="374151"/>
                </a:solidFill>
                <a:effectLst/>
                <a:latin typeface="Söhne"/>
              </a:rPr>
              <a:t> exchange, </a:t>
            </a:r>
            <a:r>
              <a:rPr lang="en-US" b="0" i="0" dirty="0" err="1">
                <a:solidFill>
                  <a:srgbClr val="374151"/>
                </a:solidFill>
                <a:effectLst/>
                <a:latin typeface="Söhne"/>
              </a:rPr>
              <a:t>doğrudan</a:t>
            </a:r>
            <a:r>
              <a:rPr lang="en-US" b="0" i="0" dirty="0">
                <a:solidFill>
                  <a:srgbClr val="374151"/>
                </a:solidFill>
                <a:effectLst/>
                <a:latin typeface="Söhne"/>
              </a:rPr>
              <a:t> routing key </a:t>
            </a:r>
            <a:r>
              <a:rPr lang="en-US" b="0" i="0" dirty="0" err="1">
                <a:solidFill>
                  <a:srgbClr val="374151"/>
                </a:solidFill>
                <a:effectLst/>
                <a:latin typeface="Söhne"/>
              </a:rPr>
              <a:t>ile</a:t>
            </a:r>
            <a:r>
              <a:rPr lang="en-US" b="0" i="0" dirty="0">
                <a:solidFill>
                  <a:srgbClr val="374151"/>
                </a:solidFill>
                <a:effectLst/>
                <a:latin typeface="Söhne"/>
              </a:rPr>
              <a:t> </a:t>
            </a:r>
            <a:r>
              <a:rPr lang="en-US" b="0" i="0" dirty="0" err="1">
                <a:solidFill>
                  <a:srgbClr val="374151"/>
                </a:solidFill>
                <a:effectLst/>
                <a:latin typeface="Söhne"/>
              </a:rPr>
              <a:t>eşleşen</a:t>
            </a:r>
            <a:r>
              <a:rPr lang="en-US" b="0" i="0" dirty="0">
                <a:solidFill>
                  <a:srgbClr val="374151"/>
                </a:solidFill>
                <a:effectLst/>
                <a:latin typeface="Söhne"/>
              </a:rPr>
              <a:t> </a:t>
            </a:r>
            <a:r>
              <a:rPr lang="en-US" b="0" i="0" dirty="0" err="1">
                <a:solidFill>
                  <a:srgbClr val="374151"/>
                </a:solidFill>
                <a:effectLst/>
                <a:latin typeface="Söhne"/>
              </a:rPr>
              <a:t>kuyruğa</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gönderir</a:t>
            </a:r>
            <a:r>
              <a:rPr lang="en-US" b="0" i="0" dirty="0">
                <a:solidFill>
                  <a:srgbClr val="374151"/>
                </a:solidFill>
                <a:effectLst/>
                <a:latin typeface="Söhne"/>
              </a:rPr>
              <a:t>.</a:t>
            </a:r>
            <a:endParaRPr lang="tr-TR" b="1" i="0" dirty="0">
              <a:solidFill>
                <a:srgbClr val="111827"/>
              </a:solidFill>
              <a:effectLst/>
              <a:latin typeface="Söhne Mono"/>
            </a:endParaRPr>
          </a:p>
          <a:p>
            <a:pPr marL="342900" indent="-342900">
              <a:buFont typeface="Wingdings" panose="05000000000000000000" pitchFamily="2" charset="2"/>
              <a:buChar char="ü"/>
            </a:pPr>
            <a:r>
              <a:rPr lang="en-US" b="1" i="0" dirty="0" err="1">
                <a:solidFill>
                  <a:srgbClr val="111827"/>
                </a:solidFill>
                <a:effectLst/>
                <a:latin typeface="Söhne Mono"/>
              </a:rPr>
              <a:t>routingKey</a:t>
            </a:r>
            <a:r>
              <a:rPr lang="tr-TR" b="1" i="0" dirty="0">
                <a:effectLst/>
                <a:latin typeface="Söhne"/>
              </a:rPr>
              <a:t>: </a:t>
            </a:r>
            <a:r>
              <a:rPr lang="tr-TR" b="1" dirty="0">
                <a:solidFill>
                  <a:srgbClr val="111827"/>
                </a:solidFill>
                <a:latin typeface="Söhne Mono"/>
              </a:rPr>
              <a:t>«</a:t>
            </a:r>
            <a:r>
              <a:rPr lang="tr-TR" b="1" dirty="0" err="1">
                <a:solidFill>
                  <a:srgbClr val="111827"/>
                </a:solidFill>
                <a:latin typeface="Söhne Mono"/>
              </a:rPr>
              <a:t>hello</a:t>
            </a:r>
            <a:r>
              <a:rPr lang="tr-TR" b="1" dirty="0">
                <a:solidFill>
                  <a:srgbClr val="111827"/>
                </a:solidFill>
                <a:latin typeface="Söhne Mono"/>
              </a:rPr>
              <a:t>»</a:t>
            </a:r>
          </a:p>
          <a:p>
            <a:pPr marL="800100" lvl="1" indent="-342900">
              <a:buFont typeface="Arial" panose="020B0604020202020204" pitchFamily="34" charset="0"/>
              <a:buChar char="•"/>
            </a:pP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ek </a:t>
            </a:r>
            <a:r>
              <a:rPr lang="en-US" b="0" i="0" dirty="0" err="1">
                <a:solidFill>
                  <a:srgbClr val="374151"/>
                </a:solidFill>
                <a:effectLst/>
                <a:latin typeface="Söhne"/>
              </a:rPr>
              <a:t>özellikler</a:t>
            </a:r>
            <a:r>
              <a:rPr lang="en-US" b="0" i="0" dirty="0">
                <a:solidFill>
                  <a:srgbClr val="374151"/>
                </a:solidFill>
                <a:effectLst/>
                <a:latin typeface="Söhne"/>
              </a:rPr>
              <a:t> </a:t>
            </a:r>
            <a:r>
              <a:rPr lang="en-US" b="0" i="0" dirty="0" err="1">
                <a:solidFill>
                  <a:srgbClr val="374151"/>
                </a:solidFill>
                <a:effectLst/>
                <a:latin typeface="Söhne"/>
              </a:rPr>
              <a:t>tanımlamak</a:t>
            </a:r>
            <a:r>
              <a:rPr lang="en-US" b="0" i="0" dirty="0">
                <a:solidFill>
                  <a:srgbClr val="374151"/>
                </a:solidFill>
                <a:effectLst/>
                <a:latin typeface="Söhne"/>
              </a:rPr>
              <a:t> </a:t>
            </a:r>
            <a:r>
              <a:rPr lang="en-US" b="0" i="0" dirty="0" err="1">
                <a:solidFill>
                  <a:srgbClr val="374151"/>
                </a:solidFill>
                <a:effectLst/>
                <a:latin typeface="Söhne"/>
              </a:rPr>
              <a:t>istemiyorsanız</a:t>
            </a:r>
            <a:r>
              <a:rPr lang="tr-TR" b="0" i="0" dirty="0">
                <a:solidFill>
                  <a:srgbClr val="374151"/>
                </a:solidFill>
                <a:effectLst/>
                <a:latin typeface="Söhne"/>
              </a:rPr>
              <a:t> </a:t>
            </a:r>
            <a:r>
              <a:rPr lang="en-US" b="1" i="0" dirty="0">
                <a:solidFill>
                  <a:srgbClr val="111827"/>
                </a:solidFill>
                <a:effectLst/>
                <a:latin typeface="Söhne Mono"/>
              </a:rPr>
              <a:t>null</a:t>
            </a:r>
            <a:r>
              <a:rPr lang="tr-TR" b="1" i="0" dirty="0">
                <a:solidFill>
                  <a:srgbClr val="111827"/>
                </a:solidFill>
                <a:effectLst/>
                <a:latin typeface="Söhne Mono"/>
              </a:rPr>
              <a:t> </a:t>
            </a:r>
            <a:r>
              <a:rPr lang="en-US" b="0" i="0" dirty="0" err="1">
                <a:solidFill>
                  <a:srgbClr val="374151"/>
                </a:solidFill>
                <a:effectLst/>
                <a:latin typeface="Söhne"/>
              </a:rPr>
              <a:t>kullanılır</a:t>
            </a:r>
            <a:r>
              <a:rPr lang="en-US" b="0" i="0" dirty="0">
                <a:solidFill>
                  <a:srgbClr val="374151"/>
                </a:solidFill>
                <a:effectLst/>
                <a:latin typeface="Söhne"/>
              </a:rPr>
              <a:t>. Bu, </a:t>
            </a:r>
            <a:r>
              <a:rPr lang="en-US" b="0" i="0" dirty="0" err="1">
                <a:solidFill>
                  <a:srgbClr val="374151"/>
                </a:solidFill>
                <a:effectLst/>
                <a:latin typeface="Söhne"/>
              </a:rPr>
              <a:t>mesajın</a:t>
            </a:r>
            <a:r>
              <a:rPr lang="en-US" b="0" i="0" dirty="0">
                <a:solidFill>
                  <a:srgbClr val="374151"/>
                </a:solidFill>
                <a:effectLst/>
                <a:latin typeface="Söhne"/>
              </a:rPr>
              <a:t> </a:t>
            </a:r>
            <a:r>
              <a:rPr lang="en-US" b="0" i="0" dirty="0" err="1">
                <a:solidFill>
                  <a:srgbClr val="374151"/>
                </a:solidFill>
                <a:effectLst/>
                <a:latin typeface="Söhne"/>
              </a:rPr>
              <a:t>standart</a:t>
            </a:r>
            <a:r>
              <a:rPr lang="en-US" b="0" i="0" dirty="0">
                <a:solidFill>
                  <a:srgbClr val="374151"/>
                </a:solidFill>
                <a:effectLst/>
                <a:latin typeface="Söhne"/>
              </a:rPr>
              <a:t> </a:t>
            </a:r>
            <a:r>
              <a:rPr lang="en-US" b="0" i="0" dirty="0" err="1">
                <a:solidFill>
                  <a:srgbClr val="374151"/>
                </a:solidFill>
                <a:effectLst/>
                <a:latin typeface="Söhne"/>
              </a:rPr>
              <a:t>özelliklerle</a:t>
            </a:r>
            <a:r>
              <a:rPr lang="en-US" b="0" i="0" dirty="0">
                <a:solidFill>
                  <a:srgbClr val="374151"/>
                </a:solidFill>
                <a:effectLst/>
                <a:latin typeface="Söhne"/>
              </a:rPr>
              <a:t> </a:t>
            </a:r>
            <a:r>
              <a:rPr lang="en-US" b="0" i="0" dirty="0" err="1">
                <a:solidFill>
                  <a:srgbClr val="374151"/>
                </a:solidFill>
                <a:effectLst/>
                <a:latin typeface="Söhne"/>
              </a:rPr>
              <a:t>gönderileceği</a:t>
            </a:r>
            <a:r>
              <a:rPr lang="en-US" b="0" i="0" dirty="0">
                <a:solidFill>
                  <a:srgbClr val="374151"/>
                </a:solidFill>
                <a:effectLst/>
                <a:latin typeface="Söhne"/>
              </a:rPr>
              <a:t> </a:t>
            </a:r>
            <a:r>
              <a:rPr lang="en-US" b="0" i="0" dirty="0" err="1">
                <a:solidFill>
                  <a:srgbClr val="374151"/>
                </a:solidFill>
                <a:effectLst/>
                <a:latin typeface="Söhne"/>
              </a:rPr>
              <a:t>anlamına</a:t>
            </a:r>
            <a:r>
              <a:rPr lang="en-US" b="0" i="0" dirty="0">
                <a:solidFill>
                  <a:srgbClr val="374151"/>
                </a:solidFill>
                <a:effectLst/>
                <a:latin typeface="Söhne"/>
              </a:rPr>
              <a:t> </a:t>
            </a:r>
            <a:r>
              <a:rPr lang="en-US" b="0" i="0" dirty="0" err="1">
                <a:solidFill>
                  <a:srgbClr val="374151"/>
                </a:solidFill>
                <a:effectLst/>
                <a:latin typeface="Söhne"/>
              </a:rPr>
              <a:t>gelir</a:t>
            </a:r>
            <a:r>
              <a:rPr lang="en-US" b="0" i="0" dirty="0">
                <a:solidFill>
                  <a:srgbClr val="374151"/>
                </a:solidFill>
                <a:effectLst/>
                <a:latin typeface="Söhne"/>
              </a:rPr>
              <a:t>.</a:t>
            </a:r>
            <a:r>
              <a:rPr lang="tr-TR" b="1" dirty="0">
                <a:solidFill>
                  <a:srgbClr val="111827"/>
                </a:solidFill>
                <a:latin typeface="Söhne Mono"/>
              </a:rPr>
              <a:t>	</a:t>
            </a:r>
          </a:p>
          <a:p>
            <a:pPr marL="342900" indent="-342900">
              <a:buFont typeface="Wingdings" panose="05000000000000000000" pitchFamily="2" charset="2"/>
              <a:buChar char="ü"/>
            </a:pPr>
            <a:r>
              <a:rPr lang="en-US" b="1" i="0" dirty="0" err="1">
                <a:solidFill>
                  <a:srgbClr val="111827"/>
                </a:solidFill>
                <a:effectLst/>
                <a:latin typeface="Söhne Mono"/>
              </a:rPr>
              <a:t>basicProperties</a:t>
            </a:r>
            <a:r>
              <a:rPr lang="tr-TR" b="1" i="0" dirty="0">
                <a:effectLst/>
                <a:latin typeface="Söhne"/>
              </a:rPr>
              <a:t>: </a:t>
            </a:r>
            <a:r>
              <a:rPr lang="tr-TR" b="1" dirty="0">
                <a:solidFill>
                  <a:srgbClr val="111827"/>
                </a:solidFill>
                <a:latin typeface="Söhne Mono"/>
              </a:rPr>
              <a:t>«</a:t>
            </a:r>
            <a:r>
              <a:rPr lang="tr-TR" b="1" dirty="0" err="1">
                <a:solidFill>
                  <a:srgbClr val="111827"/>
                </a:solidFill>
                <a:latin typeface="Söhne Mono"/>
              </a:rPr>
              <a:t>null</a:t>
            </a:r>
            <a:r>
              <a:rPr lang="tr-TR" b="1" dirty="0">
                <a:solidFill>
                  <a:srgbClr val="111827"/>
                </a:solidFill>
                <a:latin typeface="Söhne Mono"/>
              </a:rPr>
              <a:t>»</a:t>
            </a:r>
          </a:p>
          <a:p>
            <a:pPr marL="800100" lvl="1" indent="-342900">
              <a:buFont typeface="Arial" panose="020B0604020202020204" pitchFamily="34" charset="0"/>
              <a:buChar char="•"/>
            </a:pPr>
            <a:r>
              <a:rPr lang="en-US" b="0" i="0" dirty="0">
                <a:solidFill>
                  <a:srgbClr val="374151"/>
                </a:solidFill>
                <a:effectLst/>
                <a:latin typeface="Söhne"/>
              </a:rPr>
              <a:t>Bu </a:t>
            </a:r>
            <a:r>
              <a:rPr lang="en-US" b="0" i="0" dirty="0" err="1">
                <a:solidFill>
                  <a:srgbClr val="374151"/>
                </a:solidFill>
                <a:effectLst/>
                <a:latin typeface="Söhne"/>
              </a:rPr>
              <a:t>parametre</a:t>
            </a:r>
            <a:r>
              <a:rPr lang="en-US" b="0" i="0" dirty="0">
                <a:solidFill>
                  <a:srgbClr val="374151"/>
                </a:solidFill>
                <a:effectLst/>
                <a:latin typeface="Söhne"/>
              </a:rPr>
              <a:t>, </a:t>
            </a:r>
            <a:r>
              <a:rPr lang="en-US" b="0" i="0" dirty="0" err="1">
                <a:solidFill>
                  <a:srgbClr val="374151"/>
                </a:solidFill>
                <a:effectLst/>
                <a:latin typeface="Söhne"/>
              </a:rPr>
              <a:t>kuyruğun</a:t>
            </a:r>
            <a:r>
              <a:rPr lang="en-US" b="0" i="0" dirty="0">
                <a:solidFill>
                  <a:srgbClr val="374151"/>
                </a:solidFill>
                <a:effectLst/>
                <a:latin typeface="Söhne"/>
              </a:rPr>
              <a:t> </a:t>
            </a:r>
            <a:r>
              <a:rPr lang="en-US" b="0" i="0" dirty="0" err="1">
                <a:solidFill>
                  <a:srgbClr val="374151"/>
                </a:solidFill>
                <a:effectLst/>
                <a:latin typeface="Söhne"/>
              </a:rPr>
              <a:t>yalnızca</a:t>
            </a:r>
            <a:r>
              <a:rPr lang="en-US" b="0" i="0" dirty="0">
                <a:solidFill>
                  <a:srgbClr val="374151"/>
                </a:solidFill>
                <a:effectLst/>
                <a:latin typeface="Söhne"/>
              </a:rPr>
              <a:t> </a:t>
            </a:r>
            <a:r>
              <a:rPr lang="en-US" b="0" i="0" dirty="0" err="1">
                <a:solidFill>
                  <a:srgbClr val="374151"/>
                </a:solidFill>
                <a:effectLst/>
                <a:latin typeface="Söhne"/>
              </a:rPr>
              <a:t>şu</a:t>
            </a:r>
            <a:r>
              <a:rPr lang="en-US" b="0" i="0" dirty="0">
                <a:solidFill>
                  <a:srgbClr val="374151"/>
                </a:solidFill>
                <a:effectLst/>
                <a:latin typeface="Söhne"/>
              </a:rPr>
              <a:t> </a:t>
            </a:r>
            <a:r>
              <a:rPr lang="en-US" b="0" i="0" dirty="0" err="1">
                <a:solidFill>
                  <a:srgbClr val="374151"/>
                </a:solidFill>
                <a:effectLst/>
                <a:latin typeface="Söhne"/>
              </a:rPr>
              <a:t>anda</a:t>
            </a:r>
            <a:r>
              <a:rPr lang="en-US" b="0" i="0" dirty="0">
                <a:solidFill>
                  <a:srgbClr val="374151"/>
                </a:solidFill>
                <a:effectLst/>
                <a:latin typeface="Söhne"/>
              </a:rPr>
              <a:t> </a:t>
            </a:r>
            <a:r>
              <a:rPr lang="en-US" b="0" i="0" dirty="0" err="1">
                <a:solidFill>
                  <a:srgbClr val="374151"/>
                </a:solidFill>
                <a:effectLst/>
                <a:latin typeface="Söhne"/>
              </a:rPr>
              <a:t>bağlı</a:t>
            </a:r>
            <a:r>
              <a:rPr lang="en-US" b="0" i="0" dirty="0">
                <a:solidFill>
                  <a:srgbClr val="374151"/>
                </a:solidFill>
                <a:effectLst/>
                <a:latin typeface="Söhne"/>
              </a:rPr>
              <a:t> </a:t>
            </a:r>
            <a:r>
              <a:rPr lang="en-US" b="0" i="0" dirty="0" err="1">
                <a:solidFill>
                  <a:srgbClr val="374151"/>
                </a:solidFill>
                <a:effectLst/>
                <a:latin typeface="Söhne"/>
              </a:rPr>
              <a:t>olan</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tarafından</a:t>
            </a:r>
            <a:r>
              <a:rPr lang="en-US" b="0" i="0" dirty="0">
                <a:solidFill>
                  <a:srgbClr val="374151"/>
                </a:solidFill>
                <a:effectLst/>
                <a:latin typeface="Söhne"/>
              </a:rPr>
              <a:t> </a:t>
            </a:r>
            <a:r>
              <a:rPr lang="en-US" b="0" i="0" dirty="0" err="1">
                <a:solidFill>
                  <a:srgbClr val="374151"/>
                </a:solidFill>
                <a:effectLst/>
                <a:latin typeface="Söhne"/>
              </a:rPr>
              <a:t>kullanılıp</a:t>
            </a:r>
            <a:r>
              <a:rPr lang="en-US" b="0" i="0" dirty="0">
                <a:solidFill>
                  <a:srgbClr val="374151"/>
                </a:solidFill>
                <a:effectLst/>
                <a:latin typeface="Söhne"/>
              </a:rPr>
              <a:t> </a:t>
            </a:r>
            <a:r>
              <a:rPr lang="en-US" b="0" i="0" dirty="0" err="1">
                <a:solidFill>
                  <a:srgbClr val="374151"/>
                </a:solidFill>
                <a:effectLst/>
                <a:latin typeface="Söhne"/>
              </a:rPr>
              <a:t>kullanılmayacağını</a:t>
            </a:r>
            <a:r>
              <a:rPr lang="en-US" b="0" i="0" dirty="0">
                <a:solidFill>
                  <a:srgbClr val="374151"/>
                </a:solidFill>
                <a:effectLst/>
                <a:latin typeface="Söhne"/>
              </a:rPr>
              <a:t> </a:t>
            </a:r>
            <a:r>
              <a:rPr lang="en-US" b="0" i="0" dirty="0" err="1">
                <a:solidFill>
                  <a:srgbClr val="374151"/>
                </a:solidFill>
                <a:effectLst/>
                <a:latin typeface="Söhne"/>
              </a:rPr>
              <a:t>belirler</a:t>
            </a:r>
            <a:r>
              <a:rPr lang="en-US" b="0" i="0" dirty="0">
                <a:solidFill>
                  <a:srgbClr val="374151"/>
                </a:solidFill>
                <a:effectLst/>
                <a:latin typeface="Söhne"/>
              </a:rPr>
              <a:t>.</a:t>
            </a:r>
            <a:r>
              <a:rPr lang="tr-TR" b="0" i="0" dirty="0">
                <a:solidFill>
                  <a:srgbClr val="374151"/>
                </a:solidFill>
                <a:effectLst/>
                <a:latin typeface="Söhne"/>
              </a:rPr>
              <a:t> </a:t>
            </a:r>
            <a:r>
              <a:rPr lang="en-US" b="0" i="0" dirty="0" err="1">
                <a:solidFill>
                  <a:srgbClr val="374151"/>
                </a:solidFill>
                <a:effectLst/>
                <a:latin typeface="Söhne"/>
              </a:rPr>
              <a:t>Eğer</a:t>
            </a:r>
            <a:r>
              <a:rPr lang="en-US" b="0" i="0" dirty="0">
                <a:solidFill>
                  <a:srgbClr val="374151"/>
                </a:solidFill>
                <a:effectLst/>
                <a:latin typeface="Söhne"/>
              </a:rPr>
              <a:t> </a:t>
            </a:r>
            <a:r>
              <a:rPr lang="en-US" b="1" i="0" dirty="0">
                <a:solidFill>
                  <a:srgbClr val="111827"/>
                </a:solidFill>
                <a:effectLst/>
                <a:latin typeface="Söhne Mono"/>
              </a:rPr>
              <a:t>true</a:t>
            </a:r>
            <a:r>
              <a:rPr lang="tr-TR" b="1" i="0" dirty="0">
                <a:solidFill>
                  <a:srgbClr val="111827"/>
                </a:solidFill>
                <a:effectLst/>
                <a:latin typeface="Söhne Mono"/>
              </a:rPr>
              <a:t> </a:t>
            </a:r>
            <a:r>
              <a:rPr lang="en-US" b="0" i="0" dirty="0" err="1">
                <a:solidFill>
                  <a:srgbClr val="374151"/>
                </a:solidFill>
                <a:effectLst/>
                <a:latin typeface="Söhne"/>
              </a:rPr>
              <a:t>ise</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yalnızca</a:t>
            </a:r>
            <a:r>
              <a:rPr lang="en-US" b="0" i="0" dirty="0">
                <a:solidFill>
                  <a:srgbClr val="374151"/>
                </a:solidFill>
                <a:effectLst/>
                <a:latin typeface="Söhne"/>
              </a:rPr>
              <a:t> </a:t>
            </a:r>
            <a:r>
              <a:rPr lang="en-US" b="0" i="0" dirty="0" err="1">
                <a:solidFill>
                  <a:srgbClr val="374151"/>
                </a:solidFill>
                <a:effectLst/>
                <a:latin typeface="Söhne"/>
              </a:rPr>
              <a:t>bu</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tarafından</a:t>
            </a:r>
            <a:r>
              <a:rPr lang="en-US" b="0" i="0" dirty="0">
                <a:solidFill>
                  <a:srgbClr val="374151"/>
                </a:solidFill>
                <a:effectLst/>
                <a:latin typeface="Söhne"/>
              </a:rPr>
              <a:t> </a:t>
            </a:r>
            <a:r>
              <a:rPr lang="en-US" b="0" i="0" dirty="0" err="1">
                <a:solidFill>
                  <a:srgbClr val="374151"/>
                </a:solidFill>
                <a:effectLst/>
                <a:latin typeface="Söhne"/>
              </a:rPr>
              <a:t>kullanılabilir</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kapandığında</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silinir</a:t>
            </a:r>
            <a:r>
              <a:rPr lang="en-US" b="0" i="0" dirty="0">
                <a:solidFill>
                  <a:srgbClr val="374151"/>
                </a:solidFill>
                <a:effectLst/>
                <a:latin typeface="Söhne"/>
              </a:rPr>
              <a:t>.</a:t>
            </a:r>
            <a:r>
              <a:rPr lang="tr-TR" b="0" i="0" dirty="0">
                <a:solidFill>
                  <a:srgbClr val="374151"/>
                </a:solidFill>
                <a:effectLst/>
                <a:latin typeface="Söhne"/>
              </a:rPr>
              <a:t> </a:t>
            </a:r>
            <a:r>
              <a:rPr lang="tr-TR" b="1" dirty="0">
                <a:solidFill>
                  <a:srgbClr val="111827"/>
                </a:solidFill>
                <a:latin typeface="Söhne Mono"/>
              </a:rPr>
              <a:t>f</a:t>
            </a:r>
            <a:r>
              <a:rPr lang="en-US" b="1" i="0" dirty="0" err="1">
                <a:solidFill>
                  <a:srgbClr val="111827"/>
                </a:solidFill>
                <a:effectLst/>
                <a:latin typeface="Söhne Mono"/>
              </a:rPr>
              <a:t>alse</a:t>
            </a:r>
            <a:r>
              <a:rPr lang="tr-TR" b="1" i="0" dirty="0">
                <a:solidFill>
                  <a:srgbClr val="111827"/>
                </a:solidFill>
                <a:effectLst/>
                <a:latin typeface="Söhne Mono"/>
              </a:rPr>
              <a:t> </a:t>
            </a:r>
            <a:r>
              <a:rPr lang="en-US" b="0" i="0" dirty="0" err="1">
                <a:solidFill>
                  <a:srgbClr val="374151"/>
                </a:solidFill>
                <a:effectLst/>
                <a:latin typeface="Söhne"/>
              </a:rPr>
              <a:t>ise</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birden</a:t>
            </a:r>
            <a:r>
              <a:rPr lang="en-US" b="0" i="0" dirty="0">
                <a:solidFill>
                  <a:srgbClr val="374151"/>
                </a:solidFill>
                <a:effectLst/>
                <a:latin typeface="Söhne"/>
              </a:rPr>
              <a:t> </a:t>
            </a:r>
            <a:r>
              <a:rPr lang="en-US" b="0" i="0" dirty="0" err="1">
                <a:solidFill>
                  <a:srgbClr val="374151"/>
                </a:solidFill>
                <a:effectLst/>
                <a:latin typeface="Söhne"/>
              </a:rPr>
              <a:t>fazla</a:t>
            </a:r>
            <a:r>
              <a:rPr lang="en-US" b="0" i="0" dirty="0">
                <a:solidFill>
                  <a:srgbClr val="374151"/>
                </a:solidFill>
                <a:effectLst/>
                <a:latin typeface="Söhne"/>
              </a:rPr>
              <a:t> </a:t>
            </a:r>
            <a:r>
              <a:rPr lang="en-US" b="0" i="0" dirty="0" err="1">
                <a:solidFill>
                  <a:srgbClr val="374151"/>
                </a:solidFill>
                <a:effectLst/>
                <a:latin typeface="Söhne"/>
              </a:rPr>
              <a:t>bağlantı</a:t>
            </a:r>
            <a:r>
              <a:rPr lang="en-US" b="0" i="0" dirty="0">
                <a:solidFill>
                  <a:srgbClr val="374151"/>
                </a:solidFill>
                <a:effectLst/>
                <a:latin typeface="Söhne"/>
              </a:rPr>
              <a:t> </a:t>
            </a:r>
            <a:r>
              <a:rPr lang="en-US" b="0" i="0" dirty="0" err="1">
                <a:solidFill>
                  <a:srgbClr val="374151"/>
                </a:solidFill>
                <a:effectLst/>
                <a:latin typeface="Söhne"/>
              </a:rPr>
              <a:t>tarafından</a:t>
            </a:r>
            <a:r>
              <a:rPr lang="en-US" b="0" i="0" dirty="0">
                <a:solidFill>
                  <a:srgbClr val="374151"/>
                </a:solidFill>
                <a:effectLst/>
                <a:latin typeface="Söhne"/>
              </a:rPr>
              <a:t> </a:t>
            </a:r>
            <a:r>
              <a:rPr lang="en-US" b="0" i="0" dirty="0" err="1">
                <a:solidFill>
                  <a:srgbClr val="374151"/>
                </a:solidFill>
                <a:effectLst/>
                <a:latin typeface="Söhne"/>
              </a:rPr>
              <a:t>kullanılabilir</a:t>
            </a:r>
            <a:r>
              <a:rPr lang="en-US" b="0" i="0" dirty="0">
                <a:solidFill>
                  <a:srgbClr val="374151"/>
                </a:solidFill>
                <a:effectLst/>
                <a:latin typeface="Söhne"/>
              </a:rPr>
              <a:t>.</a:t>
            </a:r>
            <a:r>
              <a:rPr lang="tr-TR" b="1" dirty="0">
                <a:solidFill>
                  <a:srgbClr val="111827"/>
                </a:solidFill>
                <a:latin typeface="Söhne Mono"/>
              </a:rPr>
              <a:t>	</a:t>
            </a:r>
          </a:p>
          <a:p>
            <a:pPr marL="342900" indent="-342900">
              <a:buFont typeface="Wingdings" panose="05000000000000000000" pitchFamily="2" charset="2"/>
              <a:buChar char="ü"/>
            </a:pPr>
            <a:r>
              <a:rPr lang="en-US" b="1" i="0" dirty="0">
                <a:solidFill>
                  <a:srgbClr val="111827"/>
                </a:solidFill>
                <a:effectLst/>
                <a:latin typeface="Söhne Mono"/>
              </a:rPr>
              <a:t>body</a:t>
            </a:r>
            <a:r>
              <a:rPr lang="tr-TR" b="1" i="0" dirty="0">
                <a:effectLst/>
                <a:latin typeface="Söhne"/>
              </a:rPr>
              <a:t>: </a:t>
            </a:r>
            <a:r>
              <a:rPr lang="en-US" b="1" i="0" dirty="0">
                <a:solidFill>
                  <a:srgbClr val="111827"/>
                </a:solidFill>
                <a:effectLst/>
                <a:latin typeface="Söhne Mono"/>
              </a:rPr>
              <a:t>body</a:t>
            </a:r>
            <a:endParaRPr lang="tr-TR" b="1" dirty="0">
              <a:solidFill>
                <a:srgbClr val="111827"/>
              </a:solidFill>
              <a:latin typeface="Söhne Mono"/>
            </a:endParaRPr>
          </a:p>
          <a:p>
            <a:pPr marL="800100" lvl="1" indent="-342900">
              <a:buFont typeface="Arial" panose="020B0604020202020204" pitchFamily="34" charset="0"/>
              <a:buChar char="•"/>
            </a:pPr>
            <a:r>
              <a:rPr lang="en-US" b="0" i="0" dirty="0" err="1">
                <a:solidFill>
                  <a:srgbClr val="374151"/>
                </a:solidFill>
                <a:effectLst/>
                <a:latin typeface="Söhne"/>
              </a:rPr>
              <a:t>önderilecek</a:t>
            </a:r>
            <a:r>
              <a:rPr lang="en-US" b="0" i="0" dirty="0">
                <a:solidFill>
                  <a:srgbClr val="374151"/>
                </a:solidFill>
                <a:effectLst/>
                <a:latin typeface="Söhne"/>
              </a:rPr>
              <a:t> </a:t>
            </a:r>
            <a:r>
              <a:rPr lang="en-US" b="0" i="0" dirty="0" err="1">
                <a:solidFill>
                  <a:srgbClr val="374151"/>
                </a:solidFill>
                <a:effectLst/>
                <a:latin typeface="Söhne"/>
              </a:rPr>
              <a:t>mesajın</a:t>
            </a:r>
            <a:r>
              <a:rPr lang="en-US" b="0" i="0" dirty="0">
                <a:solidFill>
                  <a:srgbClr val="374151"/>
                </a:solidFill>
                <a:effectLst/>
                <a:latin typeface="Söhne"/>
              </a:rPr>
              <a:t> </a:t>
            </a:r>
            <a:r>
              <a:rPr lang="en-US" b="0" i="0" dirty="0" err="1">
                <a:solidFill>
                  <a:srgbClr val="374151"/>
                </a:solidFill>
                <a:effectLst/>
                <a:latin typeface="Söhne"/>
              </a:rPr>
              <a:t>içeriği</a:t>
            </a:r>
            <a:r>
              <a:rPr lang="en-US" b="0" i="0" dirty="0">
                <a:solidFill>
                  <a:srgbClr val="374151"/>
                </a:solidFill>
                <a:effectLst/>
                <a:latin typeface="Söhne"/>
              </a:rPr>
              <a:t>. </a:t>
            </a:r>
            <a:r>
              <a:rPr lang="en-US" b="0" i="0" dirty="0" err="1">
                <a:solidFill>
                  <a:srgbClr val="374151"/>
                </a:solidFill>
                <a:effectLst/>
                <a:latin typeface="Söhne"/>
              </a:rPr>
              <a:t>Yukarıda</a:t>
            </a:r>
            <a:r>
              <a:rPr lang="en-US" b="0" i="0" dirty="0">
                <a:solidFill>
                  <a:srgbClr val="374151"/>
                </a:solidFill>
                <a:effectLst/>
                <a:latin typeface="Söhne"/>
              </a:rPr>
              <a:t> byte </a:t>
            </a:r>
            <a:r>
              <a:rPr lang="en-US" b="0" i="0" dirty="0" err="1">
                <a:solidFill>
                  <a:srgbClr val="374151"/>
                </a:solidFill>
                <a:effectLst/>
                <a:latin typeface="Söhne"/>
              </a:rPr>
              <a:t>dizisine</a:t>
            </a:r>
            <a:r>
              <a:rPr lang="en-US" b="0" i="0" dirty="0">
                <a:solidFill>
                  <a:srgbClr val="374151"/>
                </a:solidFill>
                <a:effectLst/>
                <a:latin typeface="Söhne"/>
              </a:rPr>
              <a:t> </a:t>
            </a:r>
            <a:r>
              <a:rPr lang="en-US" b="0" i="0" dirty="0" err="1">
                <a:solidFill>
                  <a:srgbClr val="374151"/>
                </a:solidFill>
                <a:effectLst/>
                <a:latin typeface="Söhne"/>
              </a:rPr>
              <a:t>dönüştürülen</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burada</a:t>
            </a:r>
            <a:r>
              <a:rPr lang="en-US" b="0" i="0" dirty="0">
                <a:solidFill>
                  <a:srgbClr val="374151"/>
                </a:solidFill>
                <a:effectLst/>
                <a:latin typeface="Söhne"/>
              </a:rPr>
              <a:t> </a:t>
            </a:r>
            <a:r>
              <a:rPr lang="en-US" b="0" i="0" dirty="0" err="1">
                <a:solidFill>
                  <a:srgbClr val="374151"/>
                </a:solidFill>
                <a:effectLst/>
                <a:latin typeface="Söhne"/>
              </a:rPr>
              <a:t>belirtilir</a:t>
            </a:r>
            <a:r>
              <a:rPr lang="en-US" b="0" i="0" dirty="0">
                <a:solidFill>
                  <a:srgbClr val="374151"/>
                </a:solidFill>
                <a:effectLst/>
                <a:latin typeface="Söhne"/>
              </a:rPr>
              <a:t>.</a:t>
            </a:r>
            <a:endParaRPr lang="tr-TR" b="1" dirty="0">
              <a:solidFill>
                <a:srgbClr val="111827"/>
              </a:solidFill>
              <a:latin typeface="Söhne Mono"/>
            </a:endParaRPr>
          </a:p>
          <a:p>
            <a:pPr lvl="1"/>
            <a:endParaRPr lang="tr-TR" b="1" dirty="0">
              <a:solidFill>
                <a:srgbClr val="111827"/>
              </a:solidFill>
              <a:latin typeface="Söhne Mono"/>
            </a:endParaRPr>
          </a:p>
          <a:p>
            <a:pPr lvl="1"/>
            <a:endParaRPr lang="tr-TR" b="1" dirty="0">
              <a:solidFill>
                <a:srgbClr val="111827"/>
              </a:solidFill>
              <a:latin typeface="Söhne Mono"/>
            </a:endParaRPr>
          </a:p>
          <a:p>
            <a:pPr marL="342900" indent="-342900">
              <a:buFont typeface="Arial" panose="020B0604020202020204" pitchFamily="34" charset="0"/>
              <a:buChar char="•"/>
            </a:pPr>
            <a:endParaRPr lang="en-US" dirty="0">
              <a:solidFill>
                <a:srgbClr val="374151"/>
              </a:solidFill>
              <a:latin typeface="Söhne"/>
            </a:endParaRPr>
          </a:p>
        </p:txBody>
      </p:sp>
    </p:spTree>
    <p:extLst>
      <p:ext uri="{BB962C8B-B14F-4D97-AF65-F5344CB8AC3E}">
        <p14:creationId xmlns:p14="http://schemas.microsoft.com/office/powerpoint/2010/main" val="237727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10" name="Title 1">
            <a:extLst>
              <a:ext uri="{FF2B5EF4-FFF2-40B4-BE49-F238E27FC236}">
                <a16:creationId xmlns:a16="http://schemas.microsoft.com/office/drawing/2014/main" id="{3328AB55-2EE3-50B1-388C-3FB3FDAE3D4D}"/>
              </a:ext>
            </a:extLst>
          </p:cNvPr>
          <p:cNvSpPr>
            <a:spLocks noGrp="1"/>
          </p:cNvSpPr>
          <p:nvPr>
            <p:ph type="title"/>
          </p:nvPr>
        </p:nvSpPr>
        <p:spPr>
          <a:xfrm>
            <a:off x="3627007" y="136525"/>
            <a:ext cx="4508778" cy="694825"/>
          </a:xfrm>
        </p:spPr>
        <p:txBody>
          <a:bodyPr/>
          <a:lstStyle/>
          <a:p>
            <a:pPr algn="l"/>
            <a:r>
              <a:rPr lang="en-US" sz="2800" b="1" dirty="0">
                <a:latin typeface="Söhne"/>
              </a:rPr>
              <a:t>Receiving</a:t>
            </a:r>
            <a:r>
              <a:rPr lang="tr-TR" sz="2800" b="1" dirty="0">
                <a:latin typeface="Söhne"/>
              </a:rPr>
              <a:t> (Consumer)</a:t>
            </a:r>
            <a:endParaRPr lang="en-US" sz="2800" b="1" dirty="0">
              <a:latin typeface="Söhne"/>
            </a:endParaRPr>
          </a:p>
        </p:txBody>
      </p:sp>
      <p:sp>
        <p:nvSpPr>
          <p:cNvPr id="5" name="Rectangle 1">
            <a:extLst>
              <a:ext uri="{FF2B5EF4-FFF2-40B4-BE49-F238E27FC236}">
                <a16:creationId xmlns:a16="http://schemas.microsoft.com/office/drawing/2014/main" id="{B1B76AB8-E374-9E95-CC53-8E55A6339B4B}"/>
              </a:ext>
            </a:extLst>
          </p:cNvPr>
          <p:cNvSpPr>
            <a:spLocks noChangeArrowheads="1"/>
          </p:cNvSpPr>
          <p:nvPr/>
        </p:nvSpPr>
        <p:spPr bwMode="auto">
          <a:xfrm>
            <a:off x="2300406" y="719832"/>
            <a:ext cx="7161981" cy="6001643"/>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26230"/>
                </a:solidFill>
                <a:effectLst/>
                <a:latin typeface="Arial Unicode MS"/>
              </a:rPr>
              <a:t>using</a:t>
            </a:r>
            <a:r>
              <a:rPr kumimoji="0" lang="en-US"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err="1">
                <a:ln>
                  <a:noFill/>
                </a:ln>
                <a:solidFill>
                  <a:srgbClr val="E6E1DC"/>
                </a:solidFill>
                <a:effectLst/>
                <a:latin typeface="Arial Unicode MS"/>
              </a:rPr>
              <a:t>System.Text</a:t>
            </a: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26230"/>
                </a:solidFill>
                <a:effectLst/>
                <a:latin typeface="Arial Unicode MS"/>
              </a:rPr>
              <a:t>using</a:t>
            </a:r>
            <a:r>
              <a:rPr kumimoji="0" lang="en-US"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err="1">
                <a:ln>
                  <a:noFill/>
                </a:ln>
                <a:solidFill>
                  <a:srgbClr val="E6E1DC"/>
                </a:solidFill>
                <a:effectLst/>
                <a:latin typeface="Arial Unicode MS"/>
              </a:rPr>
              <a:t>RabbitMQ.Client</a:t>
            </a: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26230"/>
                </a:solidFill>
                <a:effectLst/>
                <a:latin typeface="Arial Unicode MS"/>
              </a:rPr>
              <a:t>using</a:t>
            </a:r>
            <a:r>
              <a:rPr kumimoji="0" lang="en-US"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err="1">
                <a:ln>
                  <a:noFill/>
                </a:ln>
                <a:solidFill>
                  <a:srgbClr val="E6E1DC"/>
                </a:solidFill>
                <a:effectLst/>
                <a:latin typeface="Arial Unicode MS"/>
              </a:rPr>
              <a:t>RabbitMQ.Client.Events</a:t>
            </a: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26230"/>
                </a:solidFill>
                <a:effectLst/>
                <a:latin typeface="Arial Unicode MS"/>
              </a:rPr>
              <a:t>var</a:t>
            </a:r>
            <a:r>
              <a:rPr kumimoji="0" lang="en-US" altLang="en-US" sz="1200" b="0" i="0" u="none" strike="noStrike" cap="none" normalizeH="0" baseline="0" dirty="0">
                <a:ln>
                  <a:noFill/>
                </a:ln>
                <a:solidFill>
                  <a:srgbClr val="E6E1DC"/>
                </a:solidFill>
                <a:effectLst/>
                <a:latin typeface="Arial Unicode MS"/>
              </a:rPr>
              <a:t> factory = </a:t>
            </a:r>
            <a:r>
              <a:rPr kumimoji="0" lang="en-US" altLang="en-US" sz="1200" b="0" i="0" u="none" strike="noStrike" cap="none" normalizeH="0" baseline="0" dirty="0">
                <a:ln>
                  <a:noFill/>
                </a:ln>
                <a:solidFill>
                  <a:srgbClr val="C26230"/>
                </a:solidFill>
                <a:effectLst/>
                <a:latin typeface="Arial Unicode MS"/>
              </a:rPr>
              <a:t>new</a:t>
            </a:r>
            <a:r>
              <a:rPr kumimoji="0" lang="en-US"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err="1">
                <a:ln>
                  <a:noFill/>
                </a:ln>
                <a:solidFill>
                  <a:srgbClr val="E6E1DC"/>
                </a:solidFill>
                <a:effectLst/>
                <a:latin typeface="Arial Unicode MS"/>
              </a:rPr>
              <a:t>ConnectionFactory</a:t>
            </a:r>
            <a:r>
              <a:rPr kumimoji="0" lang="en-US" altLang="en-US" sz="1200" b="0" i="0" u="none" strike="noStrike" cap="none" normalizeH="0" baseline="0" dirty="0">
                <a:ln>
                  <a:noFill/>
                </a:ln>
                <a:solidFill>
                  <a:srgbClr val="E6E1DC"/>
                </a:solidFill>
                <a:effectLst/>
                <a:latin typeface="Arial Unicode MS"/>
              </a:rPr>
              <a:t> { </a:t>
            </a:r>
            <a:r>
              <a:rPr kumimoji="0" lang="en-US" altLang="en-US" sz="1200" b="0" i="0" u="none" strike="noStrike" cap="none" normalizeH="0" baseline="0" dirty="0" err="1">
                <a:ln>
                  <a:noFill/>
                </a:ln>
                <a:solidFill>
                  <a:srgbClr val="E6E1DC"/>
                </a:solidFill>
                <a:effectLst/>
                <a:latin typeface="Arial Unicode MS"/>
              </a:rPr>
              <a:t>HostName</a:t>
            </a:r>
            <a:r>
              <a:rPr kumimoji="0" lang="en-US" altLang="en-US" sz="1200" b="0" i="0" u="none" strike="noStrike" cap="none" normalizeH="0" baseline="0" dirty="0">
                <a:ln>
                  <a:noFill/>
                </a:ln>
                <a:solidFill>
                  <a:srgbClr val="E6E1DC"/>
                </a:solidFill>
                <a:effectLst/>
                <a:latin typeface="Arial Unicode MS"/>
              </a:rPr>
              <a:t> = </a:t>
            </a:r>
            <a:r>
              <a:rPr kumimoji="0" lang="en-US" altLang="en-US" sz="1200" b="0" i="0" u="none" strike="noStrike" cap="none" normalizeH="0" baseline="0" dirty="0">
                <a:ln>
                  <a:noFill/>
                </a:ln>
                <a:solidFill>
                  <a:srgbClr val="A5C261"/>
                </a:solidFill>
                <a:effectLst/>
                <a:latin typeface="Arial Unicode MS"/>
              </a:rPr>
              <a:t>"localhost"</a:t>
            </a:r>
            <a:r>
              <a:rPr kumimoji="0" lang="en-US" altLang="en-US" sz="1200" b="0" i="0" u="none" strike="noStrike" cap="none" normalizeH="0" baseline="0" dirty="0">
                <a:ln>
                  <a:noFill/>
                </a:ln>
                <a:solidFill>
                  <a:srgbClr val="E6E1DC"/>
                </a:solidFill>
                <a:effectLst/>
                <a:latin typeface="Arial Unicode MS"/>
              </a:rPr>
              <a:t> };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26230"/>
                </a:solidFill>
                <a:effectLst/>
                <a:latin typeface="Arial Unicode MS"/>
              </a:rPr>
              <a:t>using</a:t>
            </a:r>
            <a:r>
              <a:rPr kumimoji="0" lang="en-US"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a:ln>
                  <a:noFill/>
                </a:ln>
                <a:solidFill>
                  <a:srgbClr val="C26230"/>
                </a:solidFill>
                <a:effectLst/>
                <a:latin typeface="Arial Unicode MS"/>
              </a:rPr>
              <a:t>var</a:t>
            </a:r>
            <a:r>
              <a:rPr kumimoji="0" lang="en-US" altLang="en-US" sz="1200" b="0" i="0" u="none" strike="noStrike" cap="none" normalizeH="0" baseline="0" dirty="0">
                <a:ln>
                  <a:noFill/>
                </a:ln>
                <a:solidFill>
                  <a:srgbClr val="E6E1DC"/>
                </a:solidFill>
                <a:effectLst/>
                <a:latin typeface="Arial Unicode MS"/>
              </a:rPr>
              <a:t> connection = </a:t>
            </a:r>
            <a:r>
              <a:rPr kumimoji="0" lang="en-US" altLang="en-US" sz="1200" b="0" i="0" u="none" strike="noStrike" cap="none" normalizeH="0" baseline="0" dirty="0" err="1">
                <a:ln>
                  <a:noFill/>
                </a:ln>
                <a:solidFill>
                  <a:srgbClr val="E6E1DC"/>
                </a:solidFill>
                <a:effectLst/>
                <a:latin typeface="Arial Unicode MS"/>
              </a:rPr>
              <a:t>factory.CreateConnection</a:t>
            </a:r>
            <a:r>
              <a:rPr kumimoji="0" lang="en-US" altLang="en-US" sz="1200" b="0" i="0" u="none" strike="noStrike" cap="none" normalizeH="0" baseline="0" dirty="0">
                <a:ln>
                  <a:noFill/>
                </a:ln>
                <a:solidFill>
                  <a:srgbClr val="E6E1DC"/>
                </a:solidFill>
                <a:effectLst/>
                <a:latin typeface="Arial Unicode MS"/>
              </a:rPr>
              <a:t>();</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26230"/>
                </a:solidFill>
                <a:effectLst/>
                <a:latin typeface="Arial Unicode MS"/>
              </a:rPr>
              <a:t>using</a:t>
            </a:r>
            <a:r>
              <a:rPr kumimoji="0" lang="en-US"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a:ln>
                  <a:noFill/>
                </a:ln>
                <a:solidFill>
                  <a:srgbClr val="C26230"/>
                </a:solidFill>
                <a:effectLst/>
                <a:latin typeface="Arial Unicode MS"/>
              </a:rPr>
              <a:t>var</a:t>
            </a:r>
            <a:r>
              <a:rPr kumimoji="0" lang="en-US" altLang="en-US" sz="1200" b="0" i="0" u="none" strike="noStrike" cap="none" normalizeH="0" baseline="0" dirty="0">
                <a:ln>
                  <a:noFill/>
                </a:ln>
                <a:solidFill>
                  <a:srgbClr val="E6E1DC"/>
                </a:solidFill>
                <a:effectLst/>
                <a:latin typeface="Arial Unicode MS"/>
              </a:rPr>
              <a:t> channel = </a:t>
            </a:r>
            <a:r>
              <a:rPr kumimoji="0" lang="en-US" altLang="en-US" sz="1200" b="0" i="0" u="none" strike="noStrike" cap="none" normalizeH="0" baseline="0" dirty="0" err="1">
                <a:ln>
                  <a:noFill/>
                </a:ln>
                <a:solidFill>
                  <a:srgbClr val="E6E1DC"/>
                </a:solidFill>
                <a:effectLst/>
                <a:latin typeface="Arial Unicode MS"/>
              </a:rPr>
              <a:t>connection.CreateModel</a:t>
            </a: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E6E1DC"/>
                </a:solidFill>
                <a:effectLst/>
                <a:latin typeface="Arial Unicode MS"/>
              </a:rPr>
              <a:t>channel.QueueDeclare</a:t>
            </a:r>
            <a:r>
              <a:rPr kumimoji="0" lang="en-US" altLang="en-US" sz="1200" b="0" i="0" u="none" strike="noStrike" cap="none" normalizeH="0" baseline="0" dirty="0">
                <a:ln>
                  <a:noFill/>
                </a:ln>
                <a:solidFill>
                  <a:srgbClr val="E6E1DC"/>
                </a:solidFill>
                <a:effectLst/>
                <a:latin typeface="Arial Unicode MS"/>
              </a:rPr>
              <a:t>(queue: </a:t>
            </a:r>
            <a:r>
              <a:rPr kumimoji="0" lang="en-US" altLang="en-US" sz="1200" b="0" i="0" u="none" strike="noStrike" cap="none" normalizeH="0" baseline="0" dirty="0">
                <a:ln>
                  <a:noFill/>
                </a:ln>
                <a:solidFill>
                  <a:srgbClr val="A5C261"/>
                </a:solidFill>
                <a:effectLst/>
                <a:latin typeface="Arial Unicode MS"/>
              </a:rPr>
              <a:t>"hello"</a:t>
            </a: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lvl="3" eaLnBrk="0" fontAlgn="base" hangingPunct="0">
              <a:spcBef>
                <a:spcPct val="0"/>
              </a:spcBef>
              <a:spcAft>
                <a:spcPct val="0"/>
              </a:spcAft>
            </a:pPr>
            <a:r>
              <a:rPr kumimoji="0" lang="tr-TR"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a:ln>
                  <a:noFill/>
                </a:ln>
                <a:solidFill>
                  <a:srgbClr val="E6E1DC"/>
                </a:solidFill>
                <a:effectLst/>
                <a:latin typeface="Arial Unicode MS"/>
              </a:rPr>
              <a:t>durable: false, </a:t>
            </a:r>
            <a:endParaRPr kumimoji="0" lang="tr-TR" altLang="en-US" sz="1200" b="0" i="0" u="none" strike="noStrike" cap="none" normalizeH="0" baseline="0" dirty="0">
              <a:ln>
                <a:noFill/>
              </a:ln>
              <a:solidFill>
                <a:srgbClr val="E6E1DC"/>
              </a:solidFill>
              <a:effectLst/>
              <a:latin typeface="Arial Unicode MS"/>
            </a:endParaRPr>
          </a:p>
          <a:p>
            <a:pPr lvl="3" eaLnBrk="0" fontAlgn="base" hangingPunct="0">
              <a:spcBef>
                <a:spcPct val="0"/>
              </a:spcBef>
              <a:spcAft>
                <a:spcPct val="0"/>
              </a:spcAft>
            </a:pPr>
            <a:r>
              <a:rPr kumimoji="0" lang="tr-TR"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a:ln>
                  <a:noFill/>
                </a:ln>
                <a:solidFill>
                  <a:srgbClr val="E6E1DC"/>
                </a:solidFill>
                <a:effectLst/>
                <a:latin typeface="Arial Unicode MS"/>
              </a:rPr>
              <a:t>exclusive: false, </a:t>
            </a:r>
            <a:endParaRPr kumimoji="0" lang="tr-TR" altLang="en-US" sz="1200" b="0" i="0" u="none" strike="noStrike" cap="none" normalizeH="0" baseline="0" dirty="0">
              <a:ln>
                <a:noFill/>
              </a:ln>
              <a:solidFill>
                <a:srgbClr val="E6E1DC"/>
              </a:solidFill>
              <a:effectLst/>
              <a:latin typeface="Arial Unicode MS"/>
            </a:endParaRPr>
          </a:p>
          <a:p>
            <a:pPr lvl="3" eaLnBrk="0" fontAlgn="base" hangingPunct="0">
              <a:spcBef>
                <a:spcPct val="0"/>
              </a:spcBef>
              <a:spcAft>
                <a:spcPct val="0"/>
              </a:spcAft>
            </a:pPr>
            <a:r>
              <a:rPr kumimoji="0" lang="tr-TR"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err="1">
                <a:ln>
                  <a:noFill/>
                </a:ln>
                <a:solidFill>
                  <a:srgbClr val="E6E1DC"/>
                </a:solidFill>
                <a:effectLst/>
                <a:latin typeface="Arial Unicode MS"/>
              </a:rPr>
              <a:t>autoDelete</a:t>
            </a:r>
            <a:r>
              <a:rPr kumimoji="0" lang="en-US" altLang="en-US" sz="1200" b="0" i="0" u="none" strike="noStrike" cap="none" normalizeH="0" baseline="0" dirty="0">
                <a:ln>
                  <a:noFill/>
                </a:ln>
                <a:solidFill>
                  <a:srgbClr val="E6E1DC"/>
                </a:solidFill>
                <a:effectLst/>
                <a:latin typeface="Arial Unicode MS"/>
              </a:rPr>
              <a:t>: false, </a:t>
            </a:r>
            <a:endParaRPr kumimoji="0" lang="tr-TR" altLang="en-US" sz="1200" b="0" i="0" u="none" strike="noStrike" cap="none" normalizeH="0" baseline="0" dirty="0">
              <a:ln>
                <a:noFill/>
              </a:ln>
              <a:solidFill>
                <a:srgbClr val="E6E1DC"/>
              </a:solidFill>
              <a:effectLst/>
              <a:latin typeface="Arial Unicode MS"/>
            </a:endParaRPr>
          </a:p>
          <a:p>
            <a:pPr lvl="3" eaLnBrk="0" fontAlgn="base" hangingPunct="0">
              <a:spcBef>
                <a:spcPct val="0"/>
              </a:spcBef>
              <a:spcAft>
                <a:spcPct val="0"/>
              </a:spcAft>
            </a:pPr>
            <a:r>
              <a:rPr kumimoji="0" lang="tr-TR"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a:ln>
                  <a:noFill/>
                </a:ln>
                <a:solidFill>
                  <a:srgbClr val="E6E1DC"/>
                </a:solidFill>
                <a:effectLst/>
                <a:latin typeface="Arial Unicode MS"/>
              </a:rPr>
              <a:t>arguments: null);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E6E1DC"/>
                </a:solidFill>
                <a:effectLst/>
                <a:latin typeface="Arial Unicode MS"/>
              </a:rPr>
              <a:t>Console.WriteLine</a:t>
            </a:r>
            <a:r>
              <a:rPr kumimoji="0" lang="en-US" altLang="en-US" sz="1200" b="0" i="0" u="none" strike="noStrike" cap="none" normalizeH="0" baseline="0" dirty="0">
                <a:ln>
                  <a:noFill/>
                </a:ln>
                <a:solidFill>
                  <a:srgbClr val="E6E1DC"/>
                </a:solidFill>
                <a:effectLst/>
                <a:latin typeface="Arial Unicode MS"/>
              </a:rPr>
              <a:t>(</a:t>
            </a:r>
            <a:r>
              <a:rPr kumimoji="0" lang="en-US" altLang="en-US" sz="1200" b="0" i="0" u="none" strike="noStrike" cap="none" normalizeH="0" baseline="0" dirty="0">
                <a:ln>
                  <a:noFill/>
                </a:ln>
                <a:solidFill>
                  <a:srgbClr val="A5C261"/>
                </a:solidFill>
                <a:effectLst/>
                <a:latin typeface="Arial Unicode MS"/>
              </a:rPr>
              <a:t>" [*] Waiting for messages."</a:t>
            </a: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26230"/>
                </a:solidFill>
                <a:effectLst/>
                <a:latin typeface="Arial Unicode MS"/>
              </a:rPr>
              <a:t>var</a:t>
            </a:r>
            <a:r>
              <a:rPr kumimoji="0" lang="en-US" altLang="en-US" sz="1200" b="0" i="0" u="none" strike="noStrike" cap="none" normalizeH="0" baseline="0" dirty="0">
                <a:ln>
                  <a:noFill/>
                </a:ln>
                <a:solidFill>
                  <a:srgbClr val="E6E1DC"/>
                </a:solidFill>
                <a:effectLst/>
                <a:latin typeface="Arial Unicode MS"/>
              </a:rPr>
              <a:t> consumer = </a:t>
            </a:r>
            <a:r>
              <a:rPr kumimoji="0" lang="en-US" altLang="en-US" sz="1200" b="0" i="0" u="none" strike="noStrike" cap="none" normalizeH="0" baseline="0" dirty="0">
                <a:ln>
                  <a:noFill/>
                </a:ln>
                <a:solidFill>
                  <a:srgbClr val="C26230"/>
                </a:solidFill>
                <a:effectLst/>
                <a:latin typeface="Arial Unicode MS"/>
              </a:rPr>
              <a:t>new</a:t>
            </a:r>
            <a:r>
              <a:rPr kumimoji="0" lang="en-US"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err="1">
                <a:ln>
                  <a:noFill/>
                </a:ln>
                <a:solidFill>
                  <a:srgbClr val="E6E1DC"/>
                </a:solidFill>
                <a:effectLst/>
                <a:latin typeface="Arial Unicode MS"/>
              </a:rPr>
              <a:t>EventingBasicConsumer</a:t>
            </a:r>
            <a:r>
              <a:rPr kumimoji="0" lang="en-US" altLang="en-US" sz="1200" b="0" i="0" u="none" strike="noStrike" cap="none" normalizeH="0" baseline="0" dirty="0">
                <a:ln>
                  <a:noFill/>
                </a:ln>
                <a:solidFill>
                  <a:srgbClr val="E6E1DC"/>
                </a:solidFill>
                <a:effectLst/>
                <a:latin typeface="Arial Unicode MS"/>
              </a:rPr>
              <a:t>(channel);</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E6E1DC"/>
                </a:solidFill>
                <a:effectLst/>
                <a:latin typeface="Arial Unicode MS"/>
              </a:rPr>
              <a:t>consumer.Received</a:t>
            </a:r>
            <a:r>
              <a:rPr kumimoji="0" lang="en-US" altLang="en-US" sz="1200" b="0" i="0" u="none" strike="noStrike" cap="none" normalizeH="0" baseline="0" dirty="0">
                <a:ln>
                  <a:noFill/>
                </a:ln>
                <a:solidFill>
                  <a:srgbClr val="E6E1DC"/>
                </a:solidFill>
                <a:effectLst/>
                <a:latin typeface="Arial Unicode MS"/>
              </a:rPr>
              <a:t> += (model, </a:t>
            </a:r>
            <a:r>
              <a:rPr kumimoji="0" lang="en-US" altLang="en-US" sz="1200" b="0" i="0" u="none" strike="noStrike" cap="none" normalizeH="0" baseline="0" dirty="0" err="1">
                <a:ln>
                  <a:noFill/>
                </a:ln>
                <a:solidFill>
                  <a:srgbClr val="E6E1DC"/>
                </a:solidFill>
                <a:effectLst/>
                <a:latin typeface="Arial Unicode MS"/>
              </a:rPr>
              <a:t>ea</a:t>
            </a:r>
            <a:r>
              <a:rPr kumimoji="0" lang="en-US" altLang="en-US" sz="1200" b="0" i="0" u="none" strike="noStrike" cap="none" normalizeH="0" baseline="0" dirty="0">
                <a:ln>
                  <a:noFill/>
                </a:ln>
                <a:solidFill>
                  <a:srgbClr val="E6E1DC"/>
                </a:solidFill>
                <a:effectLst/>
                <a:latin typeface="Arial Unicode MS"/>
              </a:rPr>
              <a:t>) =&gt; {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26230"/>
                </a:solidFill>
                <a:effectLst/>
                <a:latin typeface="Arial Unicode MS"/>
              </a:rPr>
              <a:t>var</a:t>
            </a:r>
            <a:r>
              <a:rPr kumimoji="0" lang="en-US" altLang="en-US" sz="1200" b="0" i="0" u="none" strike="noStrike" cap="none" normalizeH="0" baseline="0" dirty="0">
                <a:ln>
                  <a:noFill/>
                </a:ln>
                <a:solidFill>
                  <a:srgbClr val="E6E1DC"/>
                </a:solidFill>
                <a:effectLst/>
                <a:latin typeface="Arial Unicode MS"/>
              </a:rPr>
              <a:t> body = </a:t>
            </a:r>
            <a:r>
              <a:rPr kumimoji="0" lang="en-US" altLang="en-US" sz="1200" b="0" i="0" u="none" strike="noStrike" cap="none" normalizeH="0" baseline="0" dirty="0" err="1">
                <a:ln>
                  <a:noFill/>
                </a:ln>
                <a:solidFill>
                  <a:srgbClr val="E6E1DC"/>
                </a:solidFill>
                <a:effectLst/>
                <a:latin typeface="Arial Unicode MS"/>
              </a:rPr>
              <a:t>ea.Body.ToArray</a:t>
            </a:r>
            <a:r>
              <a:rPr kumimoji="0" lang="en-US" altLang="en-US" sz="1200" b="0" i="0" u="none" strike="noStrike" cap="none" normalizeH="0" baseline="0" dirty="0">
                <a:ln>
                  <a:noFill/>
                </a:ln>
                <a:solidFill>
                  <a:srgbClr val="E6E1DC"/>
                </a:solidFill>
                <a:effectLst/>
                <a:latin typeface="Arial Unicode MS"/>
              </a:rPr>
              <a:t>(); </a:t>
            </a: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26230"/>
                </a:solidFill>
                <a:effectLst/>
                <a:latin typeface="Arial Unicode MS"/>
              </a:rPr>
              <a:t>var</a:t>
            </a:r>
            <a:r>
              <a:rPr kumimoji="0" lang="en-US" altLang="en-US" sz="1200" b="0" i="0" u="none" strike="noStrike" cap="none" normalizeH="0" baseline="0" dirty="0">
                <a:ln>
                  <a:noFill/>
                </a:ln>
                <a:solidFill>
                  <a:srgbClr val="E6E1DC"/>
                </a:solidFill>
                <a:effectLst/>
                <a:latin typeface="Arial Unicode MS"/>
              </a:rPr>
              <a:t> message = Encoding.UTF8.GetString(body); </a:t>
            </a: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E6E1DC"/>
                </a:solidFill>
                <a:effectLst/>
                <a:latin typeface="Arial Unicode MS"/>
              </a:rPr>
              <a:t>Console.WriteLine</a:t>
            </a:r>
            <a:r>
              <a:rPr kumimoji="0" lang="en-US" altLang="en-US" sz="1200" b="0" i="0" u="none" strike="noStrike" cap="none" normalizeH="0" baseline="0" dirty="0">
                <a:ln>
                  <a:noFill/>
                </a:ln>
                <a:solidFill>
                  <a:srgbClr val="E6E1DC"/>
                </a:solidFill>
                <a:effectLst/>
                <a:latin typeface="Arial Unicode MS"/>
              </a:rPr>
              <a:t>(</a:t>
            </a:r>
            <a:r>
              <a:rPr kumimoji="0" lang="en-US" altLang="en-US" sz="1200" b="0" i="0" u="none" strike="noStrike" cap="none" normalizeH="0" baseline="0" dirty="0">
                <a:ln>
                  <a:noFill/>
                </a:ln>
                <a:solidFill>
                  <a:srgbClr val="A5C261"/>
                </a:solidFill>
                <a:effectLst/>
                <a:latin typeface="Arial Unicode MS"/>
              </a:rPr>
              <a:t>$" [x] Received </a:t>
            </a:r>
            <a:r>
              <a:rPr kumimoji="0" lang="en-US" altLang="en-US" sz="1200" b="0" i="0" u="none" strike="noStrike" cap="none" normalizeH="0" baseline="0" dirty="0">
                <a:ln>
                  <a:noFill/>
                </a:ln>
                <a:solidFill>
                  <a:srgbClr val="519F50"/>
                </a:solidFill>
                <a:effectLst/>
                <a:latin typeface="Arial Unicode MS"/>
              </a:rPr>
              <a:t>{message}</a:t>
            </a:r>
            <a:r>
              <a:rPr kumimoji="0" lang="en-US" altLang="en-US" sz="1200" b="0" i="0" u="none" strike="noStrike" cap="none" normalizeH="0" baseline="0" dirty="0">
                <a:ln>
                  <a:noFill/>
                </a:ln>
                <a:solidFill>
                  <a:srgbClr val="A5C261"/>
                </a:solidFill>
                <a:effectLst/>
                <a:latin typeface="Arial Unicode MS"/>
              </a:rPr>
              <a:t>"</a:t>
            </a: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E6E1DC"/>
                </a:solidFill>
                <a:effectLst/>
                <a:latin typeface="Arial Unicode MS"/>
              </a:rPr>
              <a:t>channel.BasicConsume</a:t>
            </a:r>
            <a:r>
              <a:rPr kumimoji="0" lang="en-US" altLang="en-US" sz="1200" b="0" i="0" u="none" strike="noStrike" cap="none" normalizeH="0" baseline="0" dirty="0">
                <a:ln>
                  <a:noFill/>
                </a:ln>
                <a:solidFill>
                  <a:srgbClr val="E6E1DC"/>
                </a:solidFill>
                <a:effectLst/>
                <a:latin typeface="Arial Unicode MS"/>
              </a:rPr>
              <a:t>(queue: </a:t>
            </a:r>
            <a:r>
              <a:rPr kumimoji="0" lang="en-US" altLang="en-US" sz="1200" b="0" i="0" u="none" strike="noStrike" cap="none" normalizeH="0" baseline="0" dirty="0">
                <a:ln>
                  <a:noFill/>
                </a:ln>
                <a:solidFill>
                  <a:srgbClr val="A5C261"/>
                </a:solidFill>
                <a:effectLst/>
                <a:latin typeface="Arial Unicode MS"/>
              </a:rPr>
              <a:t>"hello"</a:t>
            </a: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lvl="3" eaLnBrk="0" fontAlgn="base" hangingPunct="0">
              <a:spcBef>
                <a:spcPct val="0"/>
              </a:spcBef>
              <a:spcAft>
                <a:spcPct val="0"/>
              </a:spcAft>
            </a:pPr>
            <a:r>
              <a:rPr kumimoji="0" lang="tr-TR"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err="1">
                <a:ln>
                  <a:noFill/>
                </a:ln>
                <a:solidFill>
                  <a:srgbClr val="E6E1DC"/>
                </a:solidFill>
                <a:effectLst/>
                <a:latin typeface="Arial Unicode MS"/>
              </a:rPr>
              <a:t>autoAck</a:t>
            </a:r>
            <a:r>
              <a:rPr kumimoji="0" lang="en-US" altLang="en-US" sz="1200" b="0" i="0" u="none" strike="noStrike" cap="none" normalizeH="0" baseline="0" dirty="0">
                <a:ln>
                  <a:noFill/>
                </a:ln>
                <a:solidFill>
                  <a:srgbClr val="E6E1DC"/>
                </a:solidFill>
                <a:effectLst/>
                <a:latin typeface="Arial Unicode MS"/>
              </a:rPr>
              <a:t>: true, </a:t>
            </a:r>
            <a:endParaRPr kumimoji="0" lang="tr-TR" altLang="en-US" sz="1200" b="0" i="0" u="none" strike="noStrike" cap="none" normalizeH="0" baseline="0" dirty="0">
              <a:ln>
                <a:noFill/>
              </a:ln>
              <a:solidFill>
                <a:srgbClr val="E6E1DC"/>
              </a:solidFill>
              <a:effectLst/>
              <a:latin typeface="Arial Unicode MS"/>
            </a:endParaRPr>
          </a:p>
          <a:p>
            <a:pPr lvl="3" eaLnBrk="0" fontAlgn="base" hangingPunct="0">
              <a:spcBef>
                <a:spcPct val="0"/>
              </a:spcBef>
              <a:spcAft>
                <a:spcPct val="0"/>
              </a:spcAft>
            </a:pPr>
            <a:r>
              <a:rPr kumimoji="0" lang="tr-TR" altLang="en-US" sz="1200" b="0" i="0" u="none" strike="noStrike" cap="none" normalizeH="0" baseline="0" dirty="0">
                <a:ln>
                  <a:noFill/>
                </a:ln>
                <a:solidFill>
                  <a:srgbClr val="E6E1DC"/>
                </a:solidFill>
                <a:effectLst/>
                <a:latin typeface="Arial Unicode MS"/>
              </a:rPr>
              <a:t>      </a:t>
            </a:r>
            <a:r>
              <a:rPr kumimoji="0" lang="en-US" altLang="en-US" sz="1200" b="0" i="0" u="none" strike="noStrike" cap="none" normalizeH="0" baseline="0" dirty="0">
                <a:ln>
                  <a:noFill/>
                </a:ln>
                <a:solidFill>
                  <a:srgbClr val="E6E1DC"/>
                </a:solidFill>
                <a:effectLst/>
                <a:latin typeface="Arial Unicode MS"/>
              </a:rPr>
              <a:t>consumer: consumer);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2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E6E1DC"/>
                </a:solidFill>
                <a:effectLst/>
                <a:latin typeface="Arial Unicode MS"/>
              </a:rPr>
              <a:t>Console.WriteLine</a:t>
            </a:r>
            <a:r>
              <a:rPr kumimoji="0" lang="en-US" altLang="en-US" sz="1200" b="0" i="0" u="none" strike="noStrike" cap="none" normalizeH="0" baseline="0" dirty="0">
                <a:ln>
                  <a:noFill/>
                </a:ln>
                <a:solidFill>
                  <a:srgbClr val="E6E1DC"/>
                </a:solidFill>
                <a:effectLst/>
                <a:latin typeface="Arial Unicode MS"/>
              </a:rPr>
              <a:t>(</a:t>
            </a:r>
            <a:r>
              <a:rPr kumimoji="0" lang="en-US" altLang="en-US" sz="1200" b="0" i="0" u="none" strike="noStrike" cap="none" normalizeH="0" baseline="0" dirty="0">
                <a:ln>
                  <a:noFill/>
                </a:ln>
                <a:solidFill>
                  <a:srgbClr val="A5C261"/>
                </a:solidFill>
                <a:effectLst/>
                <a:latin typeface="Arial Unicode MS"/>
              </a:rPr>
              <a:t>" Press [enter] to exit."</a:t>
            </a:r>
            <a:r>
              <a:rPr kumimoji="0" lang="en-US" altLang="en-US" sz="1200" b="0" i="0" u="none" strike="noStrike" cap="none" normalizeH="0" baseline="0" dirty="0">
                <a:ln>
                  <a:noFill/>
                </a:ln>
                <a:solidFill>
                  <a:srgbClr val="E6E1DC"/>
                </a:solidFill>
                <a:effectLst/>
                <a:latin typeface="Arial Unicode MS"/>
              </a:rPr>
              <a:t>); </a:t>
            </a:r>
            <a:endParaRPr kumimoji="0" lang="tr-TR" altLang="en-US" sz="12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E6E1DC"/>
                </a:solidFill>
                <a:effectLst/>
                <a:latin typeface="Arial Unicode MS"/>
              </a:rPr>
              <a:t>Console.ReadLine</a:t>
            </a:r>
            <a:r>
              <a:rPr kumimoji="0" lang="en-US" altLang="en-US" sz="1200" b="0" i="0" u="none" strike="noStrike" cap="none" normalizeH="0" baseline="0" dirty="0">
                <a:ln>
                  <a:noFill/>
                </a:ln>
                <a:solidFill>
                  <a:srgbClr val="E6E1DC"/>
                </a:solidFill>
                <a:effectLst/>
                <a:latin typeface="Arial Unicode MS"/>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23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25557" y="18427"/>
            <a:ext cx="5111750" cy="694825"/>
          </a:xfrm>
        </p:spPr>
        <p:txBody>
          <a:bodyPr/>
          <a:lstStyle/>
          <a:p>
            <a:r>
              <a:rPr lang="tr-TR" dirty="0"/>
              <a:t>Kod açıklamaları</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12" name="Metin kutusu 11">
            <a:extLst>
              <a:ext uri="{FF2B5EF4-FFF2-40B4-BE49-F238E27FC236}">
                <a16:creationId xmlns:a16="http://schemas.microsoft.com/office/drawing/2014/main" id="{760E869C-F382-99FA-25A6-3A82D0E0F8C6}"/>
              </a:ext>
            </a:extLst>
          </p:cNvPr>
          <p:cNvSpPr txBox="1"/>
          <p:nvPr/>
        </p:nvSpPr>
        <p:spPr>
          <a:xfrm>
            <a:off x="0" y="3073136"/>
            <a:ext cx="7418491"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Söhne"/>
              </a:rPr>
              <a:t>Bu </a:t>
            </a:r>
            <a:r>
              <a:rPr lang="en-US" b="0" i="0" dirty="0" err="1">
                <a:solidFill>
                  <a:srgbClr val="374151"/>
                </a:solidFill>
                <a:effectLst/>
                <a:latin typeface="Söhne"/>
              </a:rPr>
              <a:t>satır</a:t>
            </a:r>
            <a:r>
              <a:rPr lang="en-US" b="0" i="0" dirty="0">
                <a:solidFill>
                  <a:srgbClr val="374151"/>
                </a:solidFill>
                <a:effectLst/>
                <a:latin typeface="Söhne"/>
              </a:rPr>
              <a:t>, </a:t>
            </a:r>
            <a:r>
              <a:rPr lang="en-US" b="0" i="0" dirty="0" err="1">
                <a:solidFill>
                  <a:srgbClr val="374151"/>
                </a:solidFill>
                <a:effectLst/>
                <a:latin typeface="Söhne"/>
              </a:rPr>
              <a:t>verilen</a:t>
            </a:r>
            <a:r>
              <a:rPr lang="tr-TR" b="0" i="0" dirty="0">
                <a:solidFill>
                  <a:srgbClr val="374151"/>
                </a:solidFill>
                <a:effectLst/>
                <a:latin typeface="Söhne"/>
              </a:rPr>
              <a:t> </a:t>
            </a:r>
            <a:r>
              <a:rPr lang="en-US" b="1" i="0" dirty="0">
                <a:solidFill>
                  <a:srgbClr val="111827"/>
                </a:solidFill>
                <a:effectLst/>
                <a:latin typeface="Söhne Mono"/>
              </a:rPr>
              <a:t>channel</a:t>
            </a:r>
            <a:r>
              <a:rPr lang="tr-TR" b="1" i="0" dirty="0">
                <a:solidFill>
                  <a:srgbClr val="111827"/>
                </a:solidFill>
                <a:effectLst/>
                <a:latin typeface="Söhne Mono"/>
              </a:rPr>
              <a:t> </a:t>
            </a:r>
            <a:r>
              <a:rPr lang="en-US" b="0" i="0" dirty="0" err="1">
                <a:solidFill>
                  <a:srgbClr val="374151"/>
                </a:solidFill>
                <a:effectLst/>
                <a:latin typeface="Söhne"/>
              </a:rPr>
              <a:t>üzerinde</a:t>
            </a:r>
            <a:r>
              <a:rPr lang="en-US" b="0" i="0" dirty="0">
                <a:solidFill>
                  <a:srgbClr val="374151"/>
                </a:solidFill>
                <a:effectLst/>
                <a:latin typeface="Söhne"/>
              </a:rPr>
              <a:t> yeni </a:t>
            </a:r>
            <a:r>
              <a:rPr lang="en-US" b="0" i="0" dirty="0" err="1">
                <a:solidFill>
                  <a:srgbClr val="374151"/>
                </a:solidFill>
                <a:effectLst/>
                <a:latin typeface="Söhne"/>
              </a:rPr>
              <a:t>bir</a:t>
            </a:r>
            <a:r>
              <a:rPr lang="tr-TR" b="0" i="0" dirty="0">
                <a:solidFill>
                  <a:srgbClr val="374151"/>
                </a:solidFill>
                <a:effectLst/>
                <a:latin typeface="Söhne"/>
              </a:rPr>
              <a:t> </a:t>
            </a:r>
            <a:r>
              <a:rPr lang="en-US" b="1" i="0" dirty="0" err="1">
                <a:solidFill>
                  <a:srgbClr val="111827"/>
                </a:solidFill>
                <a:effectLst/>
                <a:latin typeface="Söhne Mono"/>
              </a:rPr>
              <a:t>EventingBasicConsumer</a:t>
            </a:r>
            <a:r>
              <a:rPr lang="tr-TR" b="1" i="0" dirty="0">
                <a:solidFill>
                  <a:srgbClr val="111827"/>
                </a:solidFill>
                <a:effectLst/>
                <a:latin typeface="Söhne Mono"/>
              </a:rPr>
              <a:t> </a:t>
            </a:r>
            <a:r>
              <a:rPr lang="en-US" b="0" i="0" dirty="0" err="1">
                <a:solidFill>
                  <a:srgbClr val="374151"/>
                </a:solidFill>
                <a:effectLst/>
                <a:latin typeface="Söhne"/>
              </a:rPr>
              <a:t>nesnesi</a:t>
            </a:r>
            <a:r>
              <a:rPr lang="en-US" b="0" i="0" dirty="0">
                <a:solidFill>
                  <a:srgbClr val="374151"/>
                </a:solidFill>
                <a:effectLst/>
                <a:latin typeface="Söhne"/>
              </a:rPr>
              <a:t> </a:t>
            </a:r>
            <a:r>
              <a:rPr lang="en-US" b="0" i="0" dirty="0" err="1">
                <a:solidFill>
                  <a:srgbClr val="374151"/>
                </a:solidFill>
                <a:effectLst/>
                <a:latin typeface="Söhne"/>
              </a:rPr>
              <a:t>oluşturur</a:t>
            </a:r>
            <a:r>
              <a:rPr lang="en-US" b="0" i="0" dirty="0">
                <a:solidFill>
                  <a:srgbClr val="374151"/>
                </a:solidFill>
                <a:effectLst/>
                <a:latin typeface="Söhne"/>
              </a:rPr>
              <a:t>. </a:t>
            </a:r>
            <a:r>
              <a:rPr lang="en-US" b="1" i="0" dirty="0" err="1">
                <a:solidFill>
                  <a:srgbClr val="111827"/>
                </a:solidFill>
                <a:effectLst/>
                <a:latin typeface="Söhne Mono"/>
              </a:rPr>
              <a:t>EventingBasicConsumer</a:t>
            </a:r>
            <a:r>
              <a:rPr lang="tr-TR" b="1" i="0" dirty="0">
                <a:solidFill>
                  <a:srgbClr val="111827"/>
                </a:solidFill>
                <a:effectLst/>
                <a:latin typeface="Söhne Mono"/>
              </a:rPr>
              <a:t> </a:t>
            </a:r>
            <a:r>
              <a:rPr lang="en-US" b="0" i="0" dirty="0">
                <a:solidFill>
                  <a:srgbClr val="374151"/>
                </a:solidFill>
                <a:effectLst/>
                <a:latin typeface="Söhne"/>
              </a:rPr>
              <a:t>, RabbitMQ </a:t>
            </a:r>
            <a:r>
              <a:rPr lang="en-US" b="0" i="0" dirty="0" err="1">
                <a:solidFill>
                  <a:srgbClr val="374151"/>
                </a:solidFill>
                <a:effectLst/>
                <a:latin typeface="Söhne"/>
              </a:rPr>
              <a:t>kuyruğundan</a:t>
            </a:r>
            <a:r>
              <a:rPr lang="en-US" b="0" i="0" dirty="0">
                <a:solidFill>
                  <a:srgbClr val="374151"/>
                </a:solidFill>
                <a:effectLst/>
                <a:latin typeface="Söhne"/>
              </a:rPr>
              <a:t> </a:t>
            </a:r>
            <a:r>
              <a:rPr lang="en-US" b="0" i="0" dirty="0" err="1">
                <a:solidFill>
                  <a:srgbClr val="374151"/>
                </a:solidFill>
                <a:effectLst/>
                <a:latin typeface="Söhne"/>
              </a:rPr>
              <a:t>mesajları</a:t>
            </a:r>
            <a:r>
              <a:rPr lang="en-US" b="0" i="0" dirty="0">
                <a:solidFill>
                  <a:srgbClr val="374151"/>
                </a:solidFill>
                <a:effectLst/>
                <a:latin typeface="Söhne"/>
              </a:rPr>
              <a:t> </a:t>
            </a:r>
            <a:r>
              <a:rPr lang="en-US" b="0" i="0" dirty="0" err="1">
                <a:solidFill>
                  <a:srgbClr val="374151"/>
                </a:solidFill>
                <a:effectLst/>
                <a:latin typeface="Söhne"/>
              </a:rPr>
              <a:t>asenkron</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almak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kullanılır</a:t>
            </a:r>
            <a:r>
              <a:rPr lang="en-US" b="0" i="0" dirty="0">
                <a:solidFill>
                  <a:srgbClr val="374151"/>
                </a:solidFill>
                <a:effectLst/>
                <a:latin typeface="Söhne"/>
              </a:rPr>
              <a:t>.</a:t>
            </a:r>
            <a:endParaRPr lang="tr-TR" b="0" i="0" dirty="0">
              <a:solidFill>
                <a:srgbClr val="374151"/>
              </a:solidFill>
              <a:effectLst/>
              <a:latin typeface="Söhne"/>
            </a:endParaRPr>
          </a:p>
        </p:txBody>
      </p:sp>
      <p:sp>
        <p:nvSpPr>
          <p:cNvPr id="3" name="Rectangle 1">
            <a:extLst>
              <a:ext uri="{FF2B5EF4-FFF2-40B4-BE49-F238E27FC236}">
                <a16:creationId xmlns:a16="http://schemas.microsoft.com/office/drawing/2014/main" id="{06801BA7-B0D5-30EB-2B69-106D00BBDEAB}"/>
              </a:ext>
            </a:extLst>
          </p:cNvPr>
          <p:cNvSpPr>
            <a:spLocks noChangeArrowheads="1"/>
          </p:cNvSpPr>
          <p:nvPr/>
        </p:nvSpPr>
        <p:spPr bwMode="auto">
          <a:xfrm>
            <a:off x="399251" y="2286944"/>
            <a:ext cx="6876661" cy="323165"/>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C26230"/>
                </a:solidFill>
                <a:effectLst/>
                <a:latin typeface="Arial Unicode MS"/>
              </a:rPr>
              <a:t>var</a:t>
            </a:r>
            <a:r>
              <a:rPr kumimoji="0" lang="en-US" altLang="en-US" sz="1500" b="0" i="0" u="none" strike="noStrike" cap="none" normalizeH="0" baseline="0" dirty="0">
                <a:ln>
                  <a:noFill/>
                </a:ln>
                <a:solidFill>
                  <a:srgbClr val="E6E1DC"/>
                </a:solidFill>
                <a:effectLst/>
                <a:latin typeface="Arial Unicode MS"/>
              </a:rPr>
              <a:t> consumer = </a:t>
            </a:r>
            <a:r>
              <a:rPr kumimoji="0" lang="en-US" altLang="en-US" sz="1500" b="0" i="0" u="none" strike="noStrike" cap="none" normalizeH="0" baseline="0" dirty="0">
                <a:ln>
                  <a:noFill/>
                </a:ln>
                <a:solidFill>
                  <a:srgbClr val="C26230"/>
                </a:solidFill>
                <a:effectLst/>
                <a:latin typeface="Arial Unicode MS"/>
              </a:rPr>
              <a:t>new</a:t>
            </a:r>
            <a:r>
              <a:rPr kumimoji="0" lang="en-US"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err="1">
                <a:ln>
                  <a:noFill/>
                </a:ln>
                <a:solidFill>
                  <a:srgbClr val="E6E1DC"/>
                </a:solidFill>
                <a:effectLst/>
                <a:latin typeface="Arial Unicode MS"/>
              </a:rPr>
              <a:t>EventingBasicConsumer</a:t>
            </a:r>
            <a:r>
              <a:rPr kumimoji="0" lang="en-US" altLang="en-US" sz="1500" b="0" i="0" u="none" strike="noStrike" cap="none" normalizeH="0" baseline="0" dirty="0">
                <a:ln>
                  <a:noFill/>
                </a:ln>
                <a:solidFill>
                  <a:srgbClr val="E6E1DC"/>
                </a:solidFill>
                <a:effectLst/>
                <a:latin typeface="Arial Unicode MS"/>
              </a:rPr>
              <a:t>(channel);</a:t>
            </a:r>
            <a:endParaRPr kumimoji="0" lang="tr-TR" altLang="en-US" sz="1500" b="0" i="0" u="none" strike="noStrike" cap="none" normalizeH="0" baseline="0" dirty="0">
              <a:ln>
                <a:noFill/>
              </a:ln>
              <a:solidFill>
                <a:srgbClr val="E6E1DC"/>
              </a:solidFill>
              <a:effectLst/>
              <a:latin typeface="Arial Unicode MS"/>
            </a:endParaRPr>
          </a:p>
        </p:txBody>
      </p:sp>
      <p:sp>
        <p:nvSpPr>
          <p:cNvPr id="4" name="Metin kutusu 3">
            <a:extLst>
              <a:ext uri="{FF2B5EF4-FFF2-40B4-BE49-F238E27FC236}">
                <a16:creationId xmlns:a16="http://schemas.microsoft.com/office/drawing/2014/main" id="{4B106669-89A6-420F-4110-A583F80BAF24}"/>
              </a:ext>
            </a:extLst>
          </p:cNvPr>
          <p:cNvSpPr txBox="1"/>
          <p:nvPr/>
        </p:nvSpPr>
        <p:spPr>
          <a:xfrm>
            <a:off x="399251" y="1315432"/>
            <a:ext cx="6102220" cy="369332"/>
          </a:xfrm>
          <a:prstGeom prst="rect">
            <a:avLst/>
          </a:prstGeom>
          <a:noFill/>
        </p:spPr>
        <p:txBody>
          <a:bodyPr wrap="square">
            <a:spAutoFit/>
          </a:bodyPr>
          <a:lstStyle/>
          <a:p>
            <a:r>
              <a:rPr lang="tr-TR" b="1" i="0" dirty="0">
                <a:effectLst/>
                <a:latin typeface="Söhne"/>
              </a:rPr>
              <a:t>1. </a:t>
            </a:r>
            <a:r>
              <a:rPr lang="en-US" b="1" i="0" dirty="0" err="1">
                <a:effectLst/>
                <a:latin typeface="Söhne"/>
              </a:rPr>
              <a:t>EventingBasicConsumer</a:t>
            </a:r>
            <a:r>
              <a:rPr lang="en-US" b="1" i="0" dirty="0">
                <a:effectLst/>
                <a:latin typeface="Söhne"/>
              </a:rPr>
              <a:t> </a:t>
            </a:r>
            <a:r>
              <a:rPr lang="en-US" b="1" i="0" dirty="0" err="1">
                <a:effectLst/>
                <a:latin typeface="Söhne"/>
              </a:rPr>
              <a:t>Oluşturma</a:t>
            </a:r>
            <a:endParaRPr lang="en-US" dirty="0"/>
          </a:p>
        </p:txBody>
      </p:sp>
    </p:spTree>
    <p:extLst>
      <p:ext uri="{BB962C8B-B14F-4D97-AF65-F5344CB8AC3E}">
        <p14:creationId xmlns:p14="http://schemas.microsoft.com/office/powerpoint/2010/main" val="281835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tr-TR" dirty="0"/>
              <a:t>İÇERİK</a:t>
            </a: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a:bodyPr>
          <a:lstStyle/>
          <a:p>
            <a:pPr algn="l"/>
            <a:r>
              <a:rPr lang="en-US" b="0" i="0" u="sng" dirty="0">
                <a:solidFill>
                  <a:srgbClr val="FF6600"/>
                </a:solidFill>
                <a:effectLst/>
                <a:latin typeface="Raleway" pitchFamily="2" charset="-94"/>
                <a:hlinkClick r:id="rId2"/>
              </a:rPr>
              <a:t>"Hello World!"</a:t>
            </a:r>
            <a:endParaRPr lang="en-US" b="0" i="0" dirty="0">
              <a:solidFill>
                <a:srgbClr val="000000"/>
              </a:solidFill>
              <a:effectLst/>
              <a:latin typeface="Raleway" pitchFamily="2" charset="-94"/>
            </a:endParaRPr>
          </a:p>
          <a:p>
            <a:pPr algn="l"/>
            <a:r>
              <a:rPr lang="en-US" b="0" i="0" u="sng" dirty="0">
                <a:solidFill>
                  <a:srgbClr val="FF6600"/>
                </a:solidFill>
                <a:effectLst/>
                <a:latin typeface="Raleway" panose="020F0502020204030204" pitchFamily="2" charset="-94"/>
                <a:hlinkClick r:id="rId3"/>
              </a:rPr>
              <a:t>Work queues</a:t>
            </a:r>
            <a:endParaRPr lang="en-US" b="0" i="0" dirty="0">
              <a:solidFill>
                <a:srgbClr val="000000"/>
              </a:solidFill>
              <a:effectLst/>
              <a:latin typeface="Raleway" panose="020F0502020204030204" pitchFamily="2" charset="-94"/>
            </a:endParaRPr>
          </a:p>
          <a:p>
            <a:pPr algn="l"/>
            <a:r>
              <a:rPr lang="en-US" b="0" i="0" u="sng" dirty="0">
                <a:solidFill>
                  <a:srgbClr val="FF6600"/>
                </a:solidFill>
                <a:effectLst/>
                <a:latin typeface="Raleway" pitchFamily="2" charset="-94"/>
                <a:hlinkClick r:id="rId4"/>
              </a:rPr>
              <a:t>Publish/Subscribe</a:t>
            </a:r>
            <a:endParaRPr lang="en-US" b="0" i="0" dirty="0">
              <a:solidFill>
                <a:srgbClr val="000000"/>
              </a:solidFill>
              <a:effectLst/>
              <a:latin typeface="Raleway" pitchFamily="2" charset="-94"/>
            </a:endParaRPr>
          </a:p>
          <a:p>
            <a:r>
              <a:rPr lang="en-US" b="0" i="0" u="sng" dirty="0">
                <a:solidFill>
                  <a:srgbClr val="FF6600"/>
                </a:solidFill>
                <a:effectLst/>
                <a:latin typeface="Raleway" pitchFamily="2" charset="-94"/>
                <a:hlinkClick r:id="rId5"/>
              </a:rPr>
              <a:t>Routing</a:t>
            </a:r>
            <a:endParaRPr lang="en-US" dirty="0"/>
          </a:p>
          <a:p>
            <a:r>
              <a:rPr lang="en-US" b="0" i="0" u="sng" dirty="0">
                <a:solidFill>
                  <a:srgbClr val="FF6600"/>
                </a:solidFill>
                <a:effectLst/>
                <a:latin typeface="Raleway" pitchFamily="2" charset="-94"/>
                <a:hlinkClick r:id="rId6"/>
              </a:rPr>
              <a:t>Topics</a:t>
            </a:r>
            <a:endParaRPr lang="en-US" b="0" i="0" dirty="0">
              <a:solidFill>
                <a:srgbClr val="000000"/>
              </a:solidFill>
              <a:effectLst/>
              <a:latin typeface="Raleway" pitchFamily="2" charset="-94"/>
            </a:endParaRP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25557" y="18427"/>
            <a:ext cx="5111750" cy="694825"/>
          </a:xfrm>
        </p:spPr>
        <p:txBody>
          <a:bodyPr/>
          <a:lstStyle/>
          <a:p>
            <a:r>
              <a:rPr lang="tr-TR" dirty="0"/>
              <a:t>Kod açıklamaları</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12" name="Metin kutusu 11">
            <a:extLst>
              <a:ext uri="{FF2B5EF4-FFF2-40B4-BE49-F238E27FC236}">
                <a16:creationId xmlns:a16="http://schemas.microsoft.com/office/drawing/2014/main" id="{760E869C-F382-99FA-25A6-3A82D0E0F8C6}"/>
              </a:ext>
            </a:extLst>
          </p:cNvPr>
          <p:cNvSpPr txBox="1"/>
          <p:nvPr/>
        </p:nvSpPr>
        <p:spPr>
          <a:xfrm>
            <a:off x="-83976" y="3429000"/>
            <a:ext cx="7418491" cy="2862322"/>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111827"/>
                </a:solidFill>
                <a:effectLst/>
                <a:latin typeface="Söhne Mono"/>
              </a:rPr>
              <a:t>consumer.Received</a:t>
            </a:r>
            <a:r>
              <a:rPr lang="en-US" b="1" i="0" dirty="0">
                <a:solidFill>
                  <a:srgbClr val="111827"/>
                </a:solidFill>
                <a:effectLst/>
                <a:latin typeface="Söhne Mono"/>
              </a:rPr>
              <a:t> += ...</a:t>
            </a:r>
            <a:r>
              <a:rPr lang="tr-TR" b="1" i="0" dirty="0">
                <a:solidFill>
                  <a:srgbClr val="111827"/>
                </a:solidFill>
                <a:effectLst/>
                <a:latin typeface="Söhne Mono"/>
              </a:rPr>
              <a:t> </a:t>
            </a:r>
            <a:r>
              <a:rPr lang="en-US" b="0" i="0" dirty="0" err="1">
                <a:solidFill>
                  <a:srgbClr val="374151"/>
                </a:solidFill>
                <a:effectLst/>
                <a:latin typeface="Söhne"/>
              </a:rPr>
              <a:t>kısmı</a:t>
            </a:r>
            <a:r>
              <a:rPr lang="en-US" b="0" i="0" dirty="0">
                <a:solidFill>
                  <a:srgbClr val="374151"/>
                </a:solidFill>
                <a:effectLst/>
                <a:latin typeface="Söhne"/>
              </a:rPr>
              <a:t>, </a:t>
            </a:r>
            <a:r>
              <a:rPr lang="en-US" b="0" i="0" dirty="0" err="1">
                <a:solidFill>
                  <a:srgbClr val="374151"/>
                </a:solidFill>
                <a:effectLst/>
                <a:latin typeface="Söhne"/>
              </a:rPr>
              <a:t>kuyruktan</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alındığında</a:t>
            </a:r>
            <a:r>
              <a:rPr lang="en-US" b="0" i="0" dirty="0">
                <a:solidFill>
                  <a:srgbClr val="374151"/>
                </a:solidFill>
                <a:effectLst/>
                <a:latin typeface="Söhne"/>
              </a:rPr>
              <a:t> </a:t>
            </a:r>
            <a:r>
              <a:rPr lang="en-US" b="0" i="0" dirty="0" err="1">
                <a:solidFill>
                  <a:srgbClr val="374151"/>
                </a:solidFill>
                <a:effectLst/>
                <a:latin typeface="Söhne"/>
              </a:rPr>
              <a:t>tetiklenecek</a:t>
            </a:r>
            <a:r>
              <a:rPr lang="en-US" b="0" i="0" dirty="0">
                <a:solidFill>
                  <a:srgbClr val="374151"/>
                </a:solidFill>
                <a:effectLst/>
                <a:latin typeface="Söhne"/>
              </a:rPr>
              <a:t> </a:t>
            </a:r>
            <a:r>
              <a:rPr lang="en-US" b="0" i="0" dirty="0" err="1">
                <a:solidFill>
                  <a:srgbClr val="374151"/>
                </a:solidFill>
                <a:effectLst/>
                <a:latin typeface="Söhne"/>
              </a:rPr>
              <a:t>olayı</a:t>
            </a:r>
            <a:r>
              <a:rPr lang="en-US" b="0" i="0" dirty="0">
                <a:solidFill>
                  <a:srgbClr val="374151"/>
                </a:solidFill>
                <a:effectLst/>
                <a:latin typeface="Söhne"/>
              </a:rPr>
              <a:t> (event) </a:t>
            </a:r>
            <a:r>
              <a:rPr lang="en-US" b="0" i="0" dirty="0" err="1">
                <a:solidFill>
                  <a:srgbClr val="374151"/>
                </a:solidFill>
                <a:effectLst/>
                <a:latin typeface="Söhne"/>
              </a:rPr>
              <a:t>tanımlar</a:t>
            </a:r>
            <a:r>
              <a:rPr lang="en-US" b="0" i="0" dirty="0">
                <a:solidFill>
                  <a:srgbClr val="374151"/>
                </a:solidFill>
                <a:effectLst/>
                <a:latin typeface="Söhne"/>
              </a:rPr>
              <a:t>.</a:t>
            </a:r>
            <a:endParaRPr lang="tr-TR" b="0" i="0" dirty="0">
              <a:solidFill>
                <a:srgbClr val="374151"/>
              </a:solidFill>
              <a:effectLst/>
              <a:latin typeface="Söhne"/>
            </a:endParaRPr>
          </a:p>
          <a:p>
            <a:pPr marL="285750" indent="-285750">
              <a:buFont typeface="Arial" panose="020B0604020202020204" pitchFamily="34" charset="0"/>
              <a:buChar char="•"/>
            </a:pPr>
            <a:endParaRPr lang="tr-TR" b="0" i="0" dirty="0">
              <a:solidFill>
                <a:srgbClr val="374151"/>
              </a:solidFill>
              <a:effectLst/>
              <a:latin typeface="Söhne"/>
            </a:endParaRPr>
          </a:p>
          <a:p>
            <a:pPr marL="285750" indent="-285750">
              <a:buFont typeface="Arial" panose="020B0604020202020204" pitchFamily="34" charset="0"/>
              <a:buChar char="•"/>
            </a:pPr>
            <a:r>
              <a:rPr lang="en-US" b="1" i="0" dirty="0">
                <a:solidFill>
                  <a:srgbClr val="111827"/>
                </a:solidFill>
                <a:effectLst/>
                <a:latin typeface="Söhne Mono"/>
              </a:rPr>
              <a:t>(model, </a:t>
            </a:r>
            <a:r>
              <a:rPr lang="en-US" b="1" i="0" dirty="0" err="1">
                <a:solidFill>
                  <a:srgbClr val="111827"/>
                </a:solidFill>
                <a:effectLst/>
                <a:latin typeface="Söhne Mono"/>
              </a:rPr>
              <a:t>ea</a:t>
            </a:r>
            <a:r>
              <a:rPr lang="en-US" b="1" i="0" dirty="0">
                <a:solidFill>
                  <a:srgbClr val="111827"/>
                </a:solidFill>
                <a:effectLst/>
                <a:latin typeface="Söhne Mono"/>
              </a:rPr>
              <a:t>)</a:t>
            </a:r>
            <a:r>
              <a:rPr lang="tr-TR" dirty="0">
                <a:solidFill>
                  <a:srgbClr val="374151"/>
                </a:solidFill>
                <a:latin typeface="Söhne"/>
              </a:rPr>
              <a:t> </a:t>
            </a:r>
            <a:r>
              <a:rPr lang="en-US" b="0" i="0" dirty="0" err="1">
                <a:solidFill>
                  <a:srgbClr val="374151"/>
                </a:solidFill>
                <a:effectLst/>
                <a:latin typeface="Söhne"/>
              </a:rPr>
              <a:t>fadesi</a:t>
            </a:r>
            <a:r>
              <a:rPr lang="en-US" b="0" i="0" dirty="0">
                <a:solidFill>
                  <a:srgbClr val="374151"/>
                </a:solidFill>
                <a:effectLst/>
                <a:latin typeface="Söhne"/>
              </a:rPr>
              <a:t>, </a:t>
            </a:r>
            <a:r>
              <a:rPr lang="en-US" b="0" i="0" dirty="0" err="1">
                <a:solidFill>
                  <a:srgbClr val="374151"/>
                </a:solidFill>
                <a:effectLst/>
                <a:latin typeface="Söhne"/>
              </a:rPr>
              <a:t>olayın</a:t>
            </a:r>
            <a:r>
              <a:rPr lang="en-US" b="0" i="0" dirty="0">
                <a:solidFill>
                  <a:srgbClr val="374151"/>
                </a:solidFill>
                <a:effectLst/>
                <a:latin typeface="Söhne"/>
              </a:rPr>
              <a:t> </a:t>
            </a:r>
            <a:r>
              <a:rPr lang="en-US" b="0" i="0" dirty="0" err="1">
                <a:solidFill>
                  <a:srgbClr val="374151"/>
                </a:solidFill>
                <a:effectLst/>
                <a:latin typeface="Söhne"/>
              </a:rPr>
              <a:t>parametreleridir</a:t>
            </a:r>
            <a:r>
              <a:rPr lang="en-US" b="0" i="0" dirty="0">
                <a:solidFill>
                  <a:srgbClr val="374151"/>
                </a:solidFill>
                <a:effectLst/>
                <a:latin typeface="Söhne"/>
              </a:rPr>
              <a:t>. </a:t>
            </a:r>
            <a:r>
              <a:rPr lang="en-US" b="0" i="0" dirty="0" err="1">
                <a:solidFill>
                  <a:srgbClr val="374151"/>
                </a:solidFill>
                <a:effectLst/>
                <a:latin typeface="Söhne"/>
              </a:rPr>
              <a:t>Burada</a:t>
            </a:r>
            <a:r>
              <a:rPr lang="en-US" b="0" i="0" dirty="0">
                <a:solidFill>
                  <a:srgbClr val="374151"/>
                </a:solidFill>
                <a:effectLst/>
                <a:latin typeface="Söhne"/>
              </a:rPr>
              <a:t> </a:t>
            </a:r>
            <a:r>
              <a:rPr lang="en-US" b="1" i="0" dirty="0">
                <a:solidFill>
                  <a:srgbClr val="111827"/>
                </a:solidFill>
                <a:effectLst/>
                <a:latin typeface="Söhne Mono"/>
              </a:rPr>
              <a:t>model</a:t>
            </a:r>
            <a:r>
              <a:rPr lang="tr-TR" dirty="0">
                <a:solidFill>
                  <a:srgbClr val="374151"/>
                </a:solidFill>
                <a:latin typeface="Söhne"/>
              </a:rPr>
              <a:t> </a:t>
            </a:r>
            <a:r>
              <a:rPr lang="en-US" b="0" i="0" dirty="0" err="1">
                <a:solidFill>
                  <a:srgbClr val="374151"/>
                </a:solidFill>
                <a:effectLst/>
                <a:latin typeface="Söhne"/>
              </a:rPr>
              <a:t>kanalı</a:t>
            </a:r>
            <a:r>
              <a:rPr lang="en-US" b="0" i="0" dirty="0">
                <a:solidFill>
                  <a:srgbClr val="374151"/>
                </a:solidFill>
                <a:effectLst/>
                <a:latin typeface="Söhne"/>
              </a:rPr>
              <a:t> </a:t>
            </a:r>
            <a:r>
              <a:rPr lang="en-US" b="0" i="0" dirty="0" err="1">
                <a:solidFill>
                  <a:srgbClr val="374151"/>
                </a:solidFill>
                <a:effectLst/>
                <a:latin typeface="Söhne"/>
              </a:rPr>
              <a:t>temsil</a:t>
            </a:r>
            <a:r>
              <a:rPr lang="en-US" b="0" i="0" dirty="0">
                <a:solidFill>
                  <a:srgbClr val="374151"/>
                </a:solidFill>
                <a:effectLst/>
                <a:latin typeface="Söhne"/>
              </a:rPr>
              <a:t> </a:t>
            </a:r>
            <a:r>
              <a:rPr lang="en-US" b="0" i="0" dirty="0" err="1">
                <a:solidFill>
                  <a:srgbClr val="374151"/>
                </a:solidFill>
                <a:effectLst/>
                <a:latin typeface="Söhne"/>
              </a:rPr>
              <a:t>eder</a:t>
            </a:r>
            <a:r>
              <a:rPr lang="en-US" b="0" i="0" dirty="0">
                <a:solidFill>
                  <a:srgbClr val="374151"/>
                </a:solidFill>
                <a:effectLst/>
                <a:latin typeface="Söhne"/>
              </a:rPr>
              <a:t>,</a:t>
            </a:r>
            <a:r>
              <a:rPr lang="tr-TR" dirty="0">
                <a:solidFill>
                  <a:srgbClr val="374151"/>
                </a:solidFill>
                <a:latin typeface="Söhne"/>
              </a:rPr>
              <a:t> </a:t>
            </a:r>
            <a:r>
              <a:rPr lang="en-US" b="1" i="0" dirty="0" err="1">
                <a:solidFill>
                  <a:srgbClr val="111827"/>
                </a:solidFill>
                <a:effectLst/>
                <a:latin typeface="Söhne Mono"/>
              </a:rPr>
              <a:t>ea</a:t>
            </a:r>
            <a:r>
              <a:rPr lang="tr-TR" dirty="0">
                <a:solidFill>
                  <a:srgbClr val="374151"/>
                </a:solidFill>
                <a:latin typeface="Söhne"/>
              </a:rPr>
              <a:t> </a:t>
            </a:r>
            <a:r>
              <a:rPr lang="en-US" b="0" i="0" dirty="0">
                <a:solidFill>
                  <a:srgbClr val="374151"/>
                </a:solidFill>
                <a:effectLst/>
                <a:latin typeface="Söhne"/>
              </a:rPr>
              <a:t>(Event </a:t>
            </a:r>
            <a:r>
              <a:rPr lang="en-US" b="0" i="0" dirty="0" err="1">
                <a:solidFill>
                  <a:srgbClr val="374151"/>
                </a:solidFill>
                <a:effectLst/>
                <a:latin typeface="Söhne"/>
              </a:rPr>
              <a:t>Args</a:t>
            </a:r>
            <a:r>
              <a:rPr lang="en-US" b="0" i="0" dirty="0">
                <a:solidFill>
                  <a:srgbClr val="374151"/>
                </a:solidFill>
                <a:effectLst/>
                <a:latin typeface="Söhne"/>
              </a:rPr>
              <a:t>) </a:t>
            </a:r>
            <a:r>
              <a:rPr lang="en-US" b="0" i="0" dirty="0" err="1">
                <a:solidFill>
                  <a:srgbClr val="374151"/>
                </a:solidFill>
                <a:effectLst/>
                <a:latin typeface="Söhne"/>
              </a:rPr>
              <a:t>ise</a:t>
            </a:r>
            <a:r>
              <a:rPr lang="en-US" b="0" i="0" dirty="0">
                <a:solidFill>
                  <a:srgbClr val="374151"/>
                </a:solidFill>
                <a:effectLst/>
                <a:latin typeface="Söhne"/>
              </a:rPr>
              <a:t> </a:t>
            </a:r>
            <a:r>
              <a:rPr lang="en-US" b="0" i="0" dirty="0" err="1">
                <a:solidFill>
                  <a:srgbClr val="374151"/>
                </a:solidFill>
                <a:effectLst/>
                <a:latin typeface="Söhne"/>
              </a:rPr>
              <a:t>alınan</a:t>
            </a:r>
            <a:r>
              <a:rPr lang="en-US" b="0" i="0" dirty="0">
                <a:solidFill>
                  <a:srgbClr val="374151"/>
                </a:solidFill>
                <a:effectLst/>
                <a:latin typeface="Söhne"/>
              </a:rPr>
              <a:t> </a:t>
            </a:r>
            <a:r>
              <a:rPr lang="en-US" b="0" i="0" dirty="0" err="1">
                <a:solidFill>
                  <a:srgbClr val="374151"/>
                </a:solidFill>
                <a:effectLst/>
                <a:latin typeface="Söhne"/>
              </a:rPr>
              <a:t>mesajla</a:t>
            </a:r>
            <a:r>
              <a:rPr lang="en-US" b="0" i="0" dirty="0">
                <a:solidFill>
                  <a:srgbClr val="374151"/>
                </a:solidFill>
                <a:effectLst/>
                <a:latin typeface="Söhne"/>
              </a:rPr>
              <a:t> </a:t>
            </a:r>
            <a:r>
              <a:rPr lang="en-US" b="0" i="0" dirty="0" err="1">
                <a:solidFill>
                  <a:srgbClr val="374151"/>
                </a:solidFill>
                <a:effectLst/>
                <a:latin typeface="Söhne"/>
              </a:rPr>
              <a:t>ilgili</a:t>
            </a:r>
            <a:r>
              <a:rPr lang="en-US" b="0" i="0" dirty="0">
                <a:solidFill>
                  <a:srgbClr val="374151"/>
                </a:solidFill>
                <a:effectLst/>
                <a:latin typeface="Söhne"/>
              </a:rPr>
              <a:t> </a:t>
            </a:r>
            <a:r>
              <a:rPr lang="en-US" b="0" i="0" dirty="0" err="1">
                <a:solidFill>
                  <a:srgbClr val="374151"/>
                </a:solidFill>
                <a:effectLst/>
                <a:latin typeface="Söhne"/>
              </a:rPr>
              <a:t>bilgiler</a:t>
            </a:r>
            <a:r>
              <a:rPr lang="en-US" b="0" i="0" dirty="0">
                <a:solidFill>
                  <a:srgbClr val="374151"/>
                </a:solidFill>
                <a:effectLst/>
                <a:latin typeface="Söhne"/>
              </a:rPr>
              <a:t> </a:t>
            </a:r>
            <a:r>
              <a:rPr lang="en-US" b="0" i="0" dirty="0" err="1">
                <a:solidFill>
                  <a:srgbClr val="374151"/>
                </a:solidFill>
                <a:effectLst/>
                <a:latin typeface="Söhne"/>
              </a:rPr>
              <a:t>içerir</a:t>
            </a:r>
            <a:r>
              <a:rPr lang="en-US" b="0" i="0" dirty="0">
                <a:solidFill>
                  <a:srgbClr val="374151"/>
                </a:solidFill>
                <a:effectLst/>
                <a:latin typeface="Söhne"/>
              </a:rPr>
              <a:t>.</a:t>
            </a:r>
            <a:endParaRPr lang="tr-TR" b="0" i="0" dirty="0">
              <a:solidFill>
                <a:srgbClr val="374151"/>
              </a:solidFill>
              <a:effectLst/>
              <a:latin typeface="Söhne"/>
            </a:endParaRPr>
          </a:p>
          <a:p>
            <a:pPr marL="285750" indent="-285750">
              <a:buFont typeface="Arial" panose="020B0604020202020204" pitchFamily="34" charset="0"/>
              <a:buChar char="•"/>
            </a:pPr>
            <a:endParaRPr lang="tr-TR" dirty="0">
              <a:solidFill>
                <a:srgbClr val="374151"/>
              </a:solidFill>
              <a:latin typeface="Söhne"/>
            </a:endParaRPr>
          </a:p>
          <a:p>
            <a:pPr marL="285750" indent="-285750">
              <a:buFont typeface="Arial" panose="020B0604020202020204" pitchFamily="34" charset="0"/>
              <a:buChar char="•"/>
            </a:pPr>
            <a:r>
              <a:rPr lang="en-US" b="1" i="0" dirty="0" err="1">
                <a:solidFill>
                  <a:srgbClr val="111827"/>
                </a:solidFill>
                <a:effectLst/>
                <a:latin typeface="Söhne Mono"/>
              </a:rPr>
              <a:t>ea.Body.ToArray</a:t>
            </a:r>
            <a:r>
              <a:rPr lang="en-US" b="1" i="0" dirty="0">
                <a:solidFill>
                  <a:srgbClr val="111827"/>
                </a:solidFill>
                <a:effectLst/>
                <a:latin typeface="Söhne Mono"/>
              </a:rPr>
              <a:t>()</a:t>
            </a:r>
            <a:r>
              <a:rPr lang="tr-TR" b="1" i="0" dirty="0">
                <a:solidFill>
                  <a:srgbClr val="374151"/>
                </a:solidFill>
                <a:effectLst/>
                <a:latin typeface="Söhne"/>
              </a:rPr>
              <a:t> </a:t>
            </a:r>
            <a:r>
              <a:rPr lang="en-US" b="0" i="0" dirty="0" err="1">
                <a:solidFill>
                  <a:srgbClr val="374151"/>
                </a:solidFill>
                <a:effectLst/>
                <a:latin typeface="Söhne"/>
              </a:rPr>
              <a:t>ile</a:t>
            </a:r>
            <a:r>
              <a:rPr lang="en-US" b="0" i="0" dirty="0">
                <a:solidFill>
                  <a:srgbClr val="374151"/>
                </a:solidFill>
                <a:effectLst/>
                <a:latin typeface="Söhne"/>
              </a:rPr>
              <a:t> </a:t>
            </a:r>
            <a:r>
              <a:rPr lang="en-US" b="0" i="0" dirty="0" err="1">
                <a:solidFill>
                  <a:srgbClr val="374151"/>
                </a:solidFill>
                <a:effectLst/>
                <a:latin typeface="Söhne"/>
              </a:rPr>
              <a:t>mesajın</a:t>
            </a:r>
            <a:r>
              <a:rPr lang="en-US" b="0" i="0" dirty="0">
                <a:solidFill>
                  <a:srgbClr val="374151"/>
                </a:solidFill>
                <a:effectLst/>
                <a:latin typeface="Söhne"/>
              </a:rPr>
              <a:t> </a:t>
            </a:r>
            <a:r>
              <a:rPr lang="en-US" b="0" i="0" dirty="0" err="1">
                <a:solidFill>
                  <a:srgbClr val="374151"/>
                </a:solidFill>
                <a:effectLst/>
                <a:latin typeface="Söhne"/>
              </a:rPr>
              <a:t>içeriği</a:t>
            </a:r>
            <a:r>
              <a:rPr lang="en-US" b="0" i="0" dirty="0">
                <a:solidFill>
                  <a:srgbClr val="374151"/>
                </a:solidFill>
                <a:effectLst/>
                <a:latin typeface="Söhne"/>
              </a:rPr>
              <a:t> </a:t>
            </a:r>
            <a:r>
              <a:rPr lang="en-US" b="0" i="0" dirty="0" err="1">
                <a:solidFill>
                  <a:srgbClr val="374151"/>
                </a:solidFill>
                <a:effectLst/>
                <a:latin typeface="Söhne"/>
              </a:rPr>
              <a:t>bayt</a:t>
            </a:r>
            <a:r>
              <a:rPr lang="en-US" b="0" i="0" dirty="0">
                <a:solidFill>
                  <a:srgbClr val="374151"/>
                </a:solidFill>
                <a:effectLst/>
                <a:latin typeface="Söhne"/>
              </a:rPr>
              <a:t> </a:t>
            </a:r>
            <a:r>
              <a:rPr lang="en-US" b="0" i="0" dirty="0" err="1">
                <a:solidFill>
                  <a:srgbClr val="374151"/>
                </a:solidFill>
                <a:effectLst/>
                <a:latin typeface="Söhne"/>
              </a:rPr>
              <a:t>dizisi</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alınır</a:t>
            </a:r>
            <a:r>
              <a:rPr lang="en-US" b="0" i="0" dirty="0">
                <a:solidFill>
                  <a:srgbClr val="374151"/>
                </a:solidFill>
                <a:effectLst/>
                <a:latin typeface="Söhne"/>
              </a:rPr>
              <a:t> </a:t>
            </a:r>
            <a:r>
              <a:rPr lang="en-US" b="0" i="0" dirty="0" err="1">
                <a:solidFill>
                  <a:srgbClr val="374151"/>
                </a:solidFill>
                <a:effectLst/>
                <a:latin typeface="Söhne"/>
              </a:rPr>
              <a:t>ve</a:t>
            </a:r>
            <a:r>
              <a:rPr lang="tr-TR" b="0" i="0" dirty="0">
                <a:solidFill>
                  <a:srgbClr val="374151"/>
                </a:solidFill>
                <a:effectLst/>
                <a:latin typeface="Söhne"/>
              </a:rPr>
              <a:t> </a:t>
            </a:r>
            <a:r>
              <a:rPr lang="en-US" b="1" i="0" dirty="0">
                <a:solidFill>
                  <a:srgbClr val="111827"/>
                </a:solidFill>
                <a:effectLst/>
                <a:latin typeface="Söhne Mono"/>
              </a:rPr>
              <a:t>Encoding.UTF8.GetString(body)</a:t>
            </a:r>
            <a:r>
              <a:rPr lang="tr-TR" b="1" i="0" dirty="0">
                <a:solidFill>
                  <a:srgbClr val="374151"/>
                </a:solidFill>
                <a:effectLst/>
                <a:latin typeface="Söhne"/>
              </a:rPr>
              <a:t> </a:t>
            </a:r>
            <a:r>
              <a:rPr lang="en-US" b="0" i="0" dirty="0" err="1">
                <a:solidFill>
                  <a:srgbClr val="374151"/>
                </a:solidFill>
                <a:effectLst/>
                <a:latin typeface="Söhne"/>
              </a:rPr>
              <a:t>ile</a:t>
            </a:r>
            <a:r>
              <a:rPr lang="en-US" b="0" i="0" dirty="0">
                <a:solidFill>
                  <a:srgbClr val="374151"/>
                </a:solidFill>
                <a:effectLst/>
                <a:latin typeface="Söhne"/>
              </a:rPr>
              <a:t> </a:t>
            </a:r>
            <a:r>
              <a:rPr lang="en-US" b="0" i="0" dirty="0" err="1">
                <a:solidFill>
                  <a:srgbClr val="374151"/>
                </a:solidFill>
                <a:effectLst/>
                <a:latin typeface="Söhne"/>
              </a:rPr>
              <a:t>bu</a:t>
            </a:r>
            <a:r>
              <a:rPr lang="en-US" b="0" i="0" dirty="0">
                <a:solidFill>
                  <a:srgbClr val="374151"/>
                </a:solidFill>
                <a:effectLst/>
                <a:latin typeface="Söhne"/>
              </a:rPr>
              <a:t> </a:t>
            </a:r>
            <a:r>
              <a:rPr lang="en-US" b="0" i="0" dirty="0" err="1">
                <a:solidFill>
                  <a:srgbClr val="374151"/>
                </a:solidFill>
                <a:effectLst/>
                <a:latin typeface="Söhne"/>
              </a:rPr>
              <a:t>bayt</a:t>
            </a:r>
            <a:r>
              <a:rPr lang="en-US" b="0" i="0" dirty="0">
                <a:solidFill>
                  <a:srgbClr val="374151"/>
                </a:solidFill>
                <a:effectLst/>
                <a:latin typeface="Söhne"/>
              </a:rPr>
              <a:t> </a:t>
            </a:r>
            <a:r>
              <a:rPr lang="en-US" b="0" i="0" dirty="0" err="1">
                <a:solidFill>
                  <a:srgbClr val="374151"/>
                </a:solidFill>
                <a:effectLst/>
                <a:latin typeface="Söhne"/>
              </a:rPr>
              <a:t>dizisi</a:t>
            </a:r>
            <a:r>
              <a:rPr lang="en-US" b="0" i="0" dirty="0">
                <a:solidFill>
                  <a:srgbClr val="374151"/>
                </a:solidFill>
                <a:effectLst/>
                <a:latin typeface="Söhne"/>
              </a:rPr>
              <a:t> </a:t>
            </a:r>
            <a:r>
              <a:rPr lang="en-US" b="0" i="0" dirty="0" err="1">
                <a:solidFill>
                  <a:srgbClr val="374151"/>
                </a:solidFill>
                <a:effectLst/>
                <a:latin typeface="Söhne"/>
              </a:rPr>
              <a:t>string'e</a:t>
            </a:r>
            <a:r>
              <a:rPr lang="en-US" b="0" i="0" dirty="0">
                <a:solidFill>
                  <a:srgbClr val="374151"/>
                </a:solidFill>
                <a:effectLst/>
                <a:latin typeface="Söhne"/>
              </a:rPr>
              <a:t> </a:t>
            </a:r>
            <a:r>
              <a:rPr lang="en-US" b="0" i="0" dirty="0" err="1">
                <a:solidFill>
                  <a:srgbClr val="374151"/>
                </a:solidFill>
                <a:effectLst/>
                <a:latin typeface="Söhne"/>
              </a:rPr>
              <a:t>dönüştürülür</a:t>
            </a:r>
            <a:r>
              <a:rPr lang="en-US" b="0" i="0" dirty="0">
                <a:solidFill>
                  <a:srgbClr val="374151"/>
                </a:solidFill>
                <a:effectLst/>
                <a:latin typeface="Söhne"/>
              </a:rPr>
              <a:t>.</a:t>
            </a:r>
            <a:endParaRPr lang="tr-TR" b="0" i="0" dirty="0">
              <a:solidFill>
                <a:srgbClr val="374151"/>
              </a:solidFill>
              <a:effectLst/>
              <a:latin typeface="Söhne"/>
            </a:endParaRPr>
          </a:p>
          <a:p>
            <a:endParaRPr lang="tr-TR" b="0" i="0" dirty="0">
              <a:solidFill>
                <a:srgbClr val="374151"/>
              </a:solidFill>
              <a:effectLst/>
              <a:latin typeface="Söhne"/>
            </a:endParaRPr>
          </a:p>
          <a:p>
            <a:pPr marL="285750" indent="-285750">
              <a:buFont typeface="Arial" panose="020B0604020202020204" pitchFamily="34" charset="0"/>
              <a:buChar char="•"/>
            </a:pPr>
            <a:r>
              <a:rPr lang="en-US" b="1" i="0" dirty="0" err="1">
                <a:solidFill>
                  <a:srgbClr val="111827"/>
                </a:solidFill>
                <a:effectLst/>
                <a:latin typeface="Söhne Mono"/>
              </a:rPr>
              <a:t>Console.WriteLine</a:t>
            </a:r>
            <a:r>
              <a:rPr lang="en-US" b="1" i="0" dirty="0">
                <a:solidFill>
                  <a:srgbClr val="111827"/>
                </a:solidFill>
                <a:effectLst/>
                <a:latin typeface="Söhne Mono"/>
              </a:rPr>
              <a:t>(...)</a:t>
            </a:r>
            <a:r>
              <a:rPr lang="tr-TR" dirty="0">
                <a:solidFill>
                  <a:srgbClr val="374151"/>
                </a:solidFill>
                <a:latin typeface="Söhne"/>
              </a:rPr>
              <a:t> </a:t>
            </a:r>
            <a:r>
              <a:rPr lang="es-ES" b="0" i="0" dirty="0" err="1">
                <a:solidFill>
                  <a:srgbClr val="374151"/>
                </a:solidFill>
                <a:effectLst/>
                <a:latin typeface="Söhne"/>
              </a:rPr>
              <a:t>ile</a:t>
            </a:r>
            <a:r>
              <a:rPr lang="es-ES" b="0" i="0" dirty="0">
                <a:solidFill>
                  <a:srgbClr val="374151"/>
                </a:solidFill>
                <a:effectLst/>
                <a:latin typeface="Söhne"/>
              </a:rPr>
              <a:t> </a:t>
            </a:r>
            <a:r>
              <a:rPr lang="es-ES" b="0" i="0" dirty="0" err="1">
                <a:solidFill>
                  <a:srgbClr val="374151"/>
                </a:solidFill>
                <a:effectLst/>
                <a:latin typeface="Söhne"/>
              </a:rPr>
              <a:t>alınan</a:t>
            </a:r>
            <a:r>
              <a:rPr lang="es-ES" b="0" i="0" dirty="0">
                <a:solidFill>
                  <a:srgbClr val="374151"/>
                </a:solidFill>
                <a:effectLst/>
                <a:latin typeface="Söhne"/>
              </a:rPr>
              <a:t> </a:t>
            </a:r>
            <a:r>
              <a:rPr lang="es-ES" b="0" i="0" dirty="0" err="1">
                <a:solidFill>
                  <a:srgbClr val="374151"/>
                </a:solidFill>
                <a:effectLst/>
                <a:latin typeface="Söhne"/>
              </a:rPr>
              <a:t>mesaj</a:t>
            </a:r>
            <a:r>
              <a:rPr lang="es-ES" b="0" i="0" dirty="0">
                <a:solidFill>
                  <a:srgbClr val="374151"/>
                </a:solidFill>
                <a:effectLst/>
                <a:latin typeface="Söhne"/>
              </a:rPr>
              <a:t> </a:t>
            </a:r>
            <a:r>
              <a:rPr lang="es-ES" b="0" i="0" dirty="0" err="1">
                <a:solidFill>
                  <a:srgbClr val="374151"/>
                </a:solidFill>
                <a:effectLst/>
                <a:latin typeface="Söhne"/>
              </a:rPr>
              <a:t>konsola</a:t>
            </a:r>
            <a:r>
              <a:rPr lang="es-ES" b="0" i="0" dirty="0">
                <a:solidFill>
                  <a:srgbClr val="374151"/>
                </a:solidFill>
                <a:effectLst/>
                <a:latin typeface="Söhne"/>
              </a:rPr>
              <a:t> </a:t>
            </a:r>
            <a:r>
              <a:rPr lang="es-ES" b="0" i="0" dirty="0" err="1">
                <a:solidFill>
                  <a:srgbClr val="374151"/>
                </a:solidFill>
                <a:effectLst/>
                <a:latin typeface="Söhne"/>
              </a:rPr>
              <a:t>yazdırılır</a:t>
            </a:r>
            <a:r>
              <a:rPr lang="es-ES" b="0" i="0" dirty="0">
                <a:solidFill>
                  <a:srgbClr val="374151"/>
                </a:solidFill>
                <a:effectLst/>
                <a:latin typeface="Söhne"/>
              </a:rPr>
              <a:t>.</a:t>
            </a:r>
            <a:endParaRPr lang="tr-TR" b="0" i="0" dirty="0">
              <a:solidFill>
                <a:srgbClr val="374151"/>
              </a:solidFill>
              <a:effectLst/>
              <a:latin typeface="Söhne"/>
            </a:endParaRPr>
          </a:p>
        </p:txBody>
      </p:sp>
      <p:sp>
        <p:nvSpPr>
          <p:cNvPr id="3" name="Rectangle 1">
            <a:extLst>
              <a:ext uri="{FF2B5EF4-FFF2-40B4-BE49-F238E27FC236}">
                <a16:creationId xmlns:a16="http://schemas.microsoft.com/office/drawing/2014/main" id="{06801BA7-B0D5-30EB-2B69-106D00BBDEAB}"/>
              </a:ext>
            </a:extLst>
          </p:cNvPr>
          <p:cNvSpPr>
            <a:spLocks noChangeArrowheads="1"/>
          </p:cNvSpPr>
          <p:nvPr/>
        </p:nvSpPr>
        <p:spPr bwMode="auto">
          <a:xfrm>
            <a:off x="270914" y="915230"/>
            <a:ext cx="6876661" cy="1569660"/>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err="1">
                <a:solidFill>
                  <a:srgbClr val="FFFFFF"/>
                </a:solidFill>
                <a:effectLst/>
                <a:latin typeface="Söhne Mono"/>
              </a:rPr>
              <a:t>consumer.Received</a:t>
            </a:r>
            <a:r>
              <a:rPr lang="en-US" sz="1600" b="0" i="0" dirty="0">
                <a:solidFill>
                  <a:srgbClr val="FFFFFF"/>
                </a:solidFill>
                <a:effectLst/>
                <a:latin typeface="Söhne Mono"/>
              </a:rPr>
              <a:t> += (model, </a:t>
            </a:r>
            <a:r>
              <a:rPr lang="en-US" sz="1600" b="0" i="0" dirty="0" err="1">
                <a:solidFill>
                  <a:srgbClr val="FFFFFF"/>
                </a:solidFill>
                <a:effectLst/>
                <a:latin typeface="Söhne Mono"/>
              </a:rPr>
              <a:t>ea</a:t>
            </a:r>
            <a:r>
              <a:rPr lang="en-US" sz="1600" b="0" i="0" dirty="0">
                <a:solidFill>
                  <a:srgbClr val="FFFFFF"/>
                </a:solidFill>
                <a:effectLst/>
                <a:latin typeface="Söhne Mono"/>
              </a:rPr>
              <a:t>) =&gt; </a:t>
            </a:r>
            <a:endParaRPr lang="tr-TR" sz="1600" b="0" i="0" dirty="0">
              <a:solidFill>
                <a:srgbClr val="FFFFFF"/>
              </a:solidFill>
              <a:effectLst/>
              <a:latin typeface="Söhne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FFFFFF"/>
                </a:solidFill>
                <a:effectLst/>
                <a:latin typeface="Söhne Mono"/>
              </a:rPr>
              <a:t>{ </a:t>
            </a:r>
            <a:endParaRPr lang="tr-TR" sz="1600" b="0" i="0" dirty="0">
              <a:solidFill>
                <a:srgbClr val="FFFFFF"/>
              </a:solidFill>
              <a:effectLst/>
              <a:latin typeface="Söhne Mono"/>
            </a:endParaRPr>
          </a:p>
          <a:p>
            <a:pPr lvl="1" eaLnBrk="0" fontAlgn="base" hangingPunct="0">
              <a:spcBef>
                <a:spcPct val="0"/>
              </a:spcBef>
              <a:spcAft>
                <a:spcPct val="0"/>
              </a:spcAft>
            </a:pPr>
            <a:r>
              <a:rPr lang="en-US" sz="1600" b="0" i="0" dirty="0">
                <a:solidFill>
                  <a:srgbClr val="2E95D3"/>
                </a:solidFill>
                <a:effectLst/>
                <a:latin typeface="Söhne Mono"/>
              </a:rPr>
              <a:t>var</a:t>
            </a:r>
            <a:r>
              <a:rPr lang="en-US" sz="1600" b="0" i="0" dirty="0">
                <a:solidFill>
                  <a:srgbClr val="FFFFFF"/>
                </a:solidFill>
                <a:effectLst/>
                <a:latin typeface="Söhne Mono"/>
              </a:rPr>
              <a:t> body = </a:t>
            </a:r>
            <a:r>
              <a:rPr lang="en-US" sz="1600" b="0" i="0" dirty="0" err="1">
                <a:solidFill>
                  <a:srgbClr val="FFFFFF"/>
                </a:solidFill>
                <a:effectLst/>
                <a:latin typeface="Söhne Mono"/>
              </a:rPr>
              <a:t>ea.Body.ToArray</a:t>
            </a:r>
            <a:r>
              <a:rPr lang="en-US" sz="1600" b="0" i="0" dirty="0">
                <a:solidFill>
                  <a:srgbClr val="FFFFFF"/>
                </a:solidFill>
                <a:effectLst/>
                <a:latin typeface="Söhne Mono"/>
              </a:rPr>
              <a:t>(); </a:t>
            </a:r>
            <a:endParaRPr lang="tr-TR" sz="1600" b="0" i="0" dirty="0">
              <a:solidFill>
                <a:srgbClr val="FFFFFF"/>
              </a:solidFill>
              <a:effectLst/>
              <a:latin typeface="Söhne Mono"/>
            </a:endParaRPr>
          </a:p>
          <a:p>
            <a:pPr lvl="1" eaLnBrk="0" fontAlgn="base" hangingPunct="0">
              <a:spcBef>
                <a:spcPct val="0"/>
              </a:spcBef>
              <a:spcAft>
                <a:spcPct val="0"/>
              </a:spcAft>
            </a:pPr>
            <a:r>
              <a:rPr lang="en-US" sz="1600" b="0" i="0" dirty="0">
                <a:solidFill>
                  <a:srgbClr val="2E95D3"/>
                </a:solidFill>
                <a:effectLst/>
                <a:latin typeface="Söhne Mono"/>
              </a:rPr>
              <a:t>var</a:t>
            </a:r>
            <a:r>
              <a:rPr lang="en-US" sz="1600" b="0" i="0" dirty="0">
                <a:solidFill>
                  <a:srgbClr val="FFFFFF"/>
                </a:solidFill>
                <a:effectLst/>
                <a:latin typeface="Söhne Mono"/>
              </a:rPr>
              <a:t> message = Encoding.UTF8.GetString(body); </a:t>
            </a:r>
            <a:endParaRPr lang="tr-TR" sz="1600" b="0" i="0" dirty="0">
              <a:solidFill>
                <a:srgbClr val="FFFFFF"/>
              </a:solidFill>
              <a:effectLst/>
              <a:latin typeface="Söhne Mono"/>
            </a:endParaRPr>
          </a:p>
          <a:p>
            <a:pPr lvl="1" eaLnBrk="0" fontAlgn="base" hangingPunct="0">
              <a:spcBef>
                <a:spcPct val="0"/>
              </a:spcBef>
              <a:spcAft>
                <a:spcPct val="0"/>
              </a:spcAft>
            </a:pPr>
            <a:r>
              <a:rPr lang="en-US" sz="1600" b="0" i="0" dirty="0" err="1">
                <a:solidFill>
                  <a:srgbClr val="FFFFFF"/>
                </a:solidFill>
                <a:effectLst/>
                <a:latin typeface="Söhne Mono"/>
              </a:rPr>
              <a:t>Console.WriteLine</a:t>
            </a:r>
            <a:r>
              <a:rPr lang="en-US" sz="1600" b="0" i="0" dirty="0">
                <a:solidFill>
                  <a:srgbClr val="FFFFFF"/>
                </a:solidFill>
                <a:effectLst/>
                <a:latin typeface="Söhne Mono"/>
              </a:rPr>
              <a:t>(</a:t>
            </a:r>
            <a:r>
              <a:rPr lang="en-US" sz="1600" b="0" i="0" dirty="0">
                <a:solidFill>
                  <a:srgbClr val="00A67D"/>
                </a:solidFill>
                <a:effectLst/>
                <a:latin typeface="Söhne Mono"/>
              </a:rPr>
              <a:t>$" [x] Received {message}"</a:t>
            </a:r>
            <a:r>
              <a:rPr lang="en-US" sz="1600" b="0" i="0" dirty="0">
                <a:solidFill>
                  <a:srgbClr val="FFFFFF"/>
                </a:solidFill>
                <a:effectLst/>
                <a:latin typeface="Söhne Mono"/>
              </a:rPr>
              <a:t>); </a:t>
            </a:r>
            <a:endParaRPr lang="tr-TR" sz="1600" b="0" i="0" dirty="0">
              <a:solidFill>
                <a:srgbClr val="FFFFFF"/>
              </a:solidFill>
              <a:effectLst/>
              <a:latin typeface="Söhne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FFFFFF"/>
                </a:solidFill>
                <a:effectLst/>
                <a:latin typeface="Söhne Mono"/>
              </a:rPr>
              <a:t>};</a:t>
            </a:r>
            <a:endParaRPr kumimoji="0" lang="tr-TR" altLang="en-US" sz="1500" b="0" i="0" u="none" strike="noStrike" cap="none" normalizeH="0" baseline="0" dirty="0">
              <a:ln>
                <a:noFill/>
              </a:ln>
              <a:solidFill>
                <a:srgbClr val="E6E1DC"/>
              </a:solidFill>
              <a:effectLst/>
              <a:latin typeface="Arial Unicode MS"/>
            </a:endParaRPr>
          </a:p>
        </p:txBody>
      </p:sp>
      <p:sp>
        <p:nvSpPr>
          <p:cNvPr id="4" name="Metin kutusu 3">
            <a:extLst>
              <a:ext uri="{FF2B5EF4-FFF2-40B4-BE49-F238E27FC236}">
                <a16:creationId xmlns:a16="http://schemas.microsoft.com/office/drawing/2014/main" id="{4B106669-89A6-420F-4110-A583F80BAF24}"/>
              </a:ext>
            </a:extLst>
          </p:cNvPr>
          <p:cNvSpPr txBox="1"/>
          <p:nvPr/>
        </p:nvSpPr>
        <p:spPr>
          <a:xfrm>
            <a:off x="91341" y="2743016"/>
            <a:ext cx="6102220" cy="369332"/>
          </a:xfrm>
          <a:prstGeom prst="rect">
            <a:avLst/>
          </a:prstGeom>
          <a:noFill/>
        </p:spPr>
        <p:txBody>
          <a:bodyPr wrap="square">
            <a:spAutoFit/>
          </a:bodyPr>
          <a:lstStyle/>
          <a:p>
            <a:r>
              <a:rPr lang="tr-TR" b="1" dirty="0">
                <a:latin typeface="Söhne"/>
              </a:rPr>
              <a:t>2</a:t>
            </a:r>
            <a:r>
              <a:rPr lang="tr-TR" b="1" i="0" dirty="0">
                <a:effectLst/>
                <a:latin typeface="Söhne"/>
              </a:rPr>
              <a:t>. </a:t>
            </a:r>
            <a:r>
              <a:rPr lang="en-US" b="1" i="0" dirty="0" err="1">
                <a:effectLst/>
                <a:latin typeface="Söhne"/>
              </a:rPr>
              <a:t>Mesaj</a:t>
            </a:r>
            <a:r>
              <a:rPr lang="en-US" b="1" i="0" dirty="0">
                <a:effectLst/>
                <a:latin typeface="Söhne"/>
              </a:rPr>
              <a:t> Alma </a:t>
            </a:r>
            <a:r>
              <a:rPr lang="en-US" b="1" i="0" dirty="0" err="1">
                <a:effectLst/>
                <a:latin typeface="Söhne"/>
              </a:rPr>
              <a:t>Olayını</a:t>
            </a:r>
            <a:r>
              <a:rPr lang="en-US" b="1" i="0" dirty="0">
                <a:effectLst/>
                <a:latin typeface="Söhne"/>
              </a:rPr>
              <a:t> </a:t>
            </a:r>
            <a:r>
              <a:rPr lang="en-US" b="1" i="0" dirty="0" err="1">
                <a:effectLst/>
                <a:latin typeface="Söhne"/>
              </a:rPr>
              <a:t>Tanımlama</a:t>
            </a:r>
            <a:endParaRPr lang="en-US" dirty="0"/>
          </a:p>
        </p:txBody>
      </p:sp>
    </p:spTree>
    <p:extLst>
      <p:ext uri="{BB962C8B-B14F-4D97-AF65-F5344CB8AC3E}">
        <p14:creationId xmlns:p14="http://schemas.microsoft.com/office/powerpoint/2010/main" val="163587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25557" y="18427"/>
            <a:ext cx="5111750" cy="694825"/>
          </a:xfrm>
        </p:spPr>
        <p:txBody>
          <a:bodyPr/>
          <a:lstStyle/>
          <a:p>
            <a:r>
              <a:rPr lang="tr-TR" dirty="0"/>
              <a:t>Kod açıklamaları</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12" name="Metin kutusu 11">
            <a:extLst>
              <a:ext uri="{FF2B5EF4-FFF2-40B4-BE49-F238E27FC236}">
                <a16:creationId xmlns:a16="http://schemas.microsoft.com/office/drawing/2014/main" id="{760E869C-F382-99FA-25A6-3A82D0E0F8C6}"/>
              </a:ext>
            </a:extLst>
          </p:cNvPr>
          <p:cNvSpPr txBox="1"/>
          <p:nvPr/>
        </p:nvSpPr>
        <p:spPr>
          <a:xfrm>
            <a:off x="-2" y="2851398"/>
            <a:ext cx="7418491" cy="2862322"/>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111827"/>
                </a:solidFill>
                <a:effectLst/>
                <a:latin typeface="Söhne Mono"/>
              </a:rPr>
              <a:t>channel.BasicConsume</a:t>
            </a:r>
            <a:r>
              <a:rPr lang="en-US" b="1" i="0" dirty="0">
                <a:solidFill>
                  <a:srgbClr val="111827"/>
                </a:solidFill>
                <a:effectLst/>
                <a:latin typeface="Söhne Mono"/>
              </a:rPr>
              <a:t> </a:t>
            </a:r>
            <a:r>
              <a:rPr lang="en-US" b="0" i="0" dirty="0" err="1">
                <a:solidFill>
                  <a:srgbClr val="374151"/>
                </a:solidFill>
                <a:effectLst/>
                <a:latin typeface="Söhne"/>
              </a:rPr>
              <a:t>metodu</a:t>
            </a:r>
            <a:r>
              <a:rPr lang="en-US" b="0" i="0" dirty="0">
                <a:solidFill>
                  <a:srgbClr val="374151"/>
                </a:solidFill>
                <a:effectLst/>
                <a:latin typeface="Söhne"/>
              </a:rPr>
              <a:t>, </a:t>
            </a:r>
            <a:r>
              <a:rPr lang="en-US" b="0" i="0" dirty="0" err="1">
                <a:solidFill>
                  <a:srgbClr val="374151"/>
                </a:solidFill>
                <a:effectLst/>
                <a:latin typeface="Söhne"/>
              </a:rPr>
              <a:t>belirtilen</a:t>
            </a:r>
            <a:r>
              <a:rPr lang="en-US" b="0" i="0" dirty="0">
                <a:solidFill>
                  <a:srgbClr val="374151"/>
                </a:solidFill>
                <a:effectLst/>
                <a:latin typeface="Söhne"/>
              </a:rPr>
              <a:t> </a:t>
            </a:r>
            <a:r>
              <a:rPr lang="en-US" b="0" i="0" dirty="0" err="1">
                <a:solidFill>
                  <a:srgbClr val="374151"/>
                </a:solidFill>
                <a:effectLst/>
                <a:latin typeface="Söhne"/>
              </a:rPr>
              <a:t>kuyruğu</a:t>
            </a:r>
            <a:r>
              <a:rPr lang="en-US" b="0" i="0" dirty="0">
                <a:solidFill>
                  <a:srgbClr val="374151"/>
                </a:solidFill>
                <a:effectLst/>
                <a:latin typeface="Söhne"/>
              </a:rPr>
              <a:t> </a:t>
            </a:r>
            <a:r>
              <a:rPr lang="en-US" b="1" i="0" dirty="0">
                <a:solidFill>
                  <a:srgbClr val="111827"/>
                </a:solidFill>
                <a:effectLst/>
                <a:latin typeface="Söhne Mono"/>
              </a:rPr>
              <a:t>hello </a:t>
            </a:r>
            <a:r>
              <a:rPr lang="en-US" b="0" i="0" dirty="0" err="1">
                <a:solidFill>
                  <a:srgbClr val="374151"/>
                </a:solidFill>
                <a:effectLst/>
                <a:latin typeface="Söhne"/>
              </a:rPr>
              <a:t>tüketmeye</a:t>
            </a:r>
            <a:r>
              <a:rPr lang="en-US" b="0" i="0" dirty="0">
                <a:solidFill>
                  <a:srgbClr val="374151"/>
                </a:solidFill>
                <a:effectLst/>
                <a:latin typeface="Söhne"/>
              </a:rPr>
              <a:t> </a:t>
            </a:r>
            <a:r>
              <a:rPr lang="en-US" b="0" i="0" dirty="0" err="1">
                <a:solidFill>
                  <a:srgbClr val="374151"/>
                </a:solidFill>
                <a:effectLst/>
                <a:latin typeface="Söhne"/>
              </a:rPr>
              <a:t>başlamak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kullanılır</a:t>
            </a:r>
            <a:r>
              <a:rPr lang="en-US" b="0" i="0" dirty="0">
                <a:solidFill>
                  <a:srgbClr val="374151"/>
                </a:solidFill>
                <a:effectLst/>
                <a:latin typeface="Söhne"/>
              </a:rPr>
              <a:t>.</a:t>
            </a:r>
            <a:endParaRPr lang="tr-TR" b="0" i="0" dirty="0">
              <a:solidFill>
                <a:srgbClr val="374151"/>
              </a:solidFill>
              <a:effectLst/>
              <a:latin typeface="Söhne"/>
            </a:endParaRPr>
          </a:p>
          <a:p>
            <a:endParaRPr lang="tr-TR" b="0" i="0" dirty="0">
              <a:solidFill>
                <a:srgbClr val="374151"/>
              </a:solidFill>
              <a:effectLst/>
              <a:latin typeface="Söhne"/>
            </a:endParaRPr>
          </a:p>
          <a:p>
            <a:pPr marL="285750" indent="-285750">
              <a:buFont typeface="Arial" panose="020B0604020202020204" pitchFamily="34" charset="0"/>
              <a:buChar char="•"/>
            </a:pPr>
            <a:r>
              <a:rPr lang="en-US" b="1" i="0" dirty="0" err="1">
                <a:solidFill>
                  <a:srgbClr val="111827"/>
                </a:solidFill>
                <a:effectLst/>
                <a:latin typeface="Söhne Mono"/>
              </a:rPr>
              <a:t>autoAck</a:t>
            </a:r>
            <a:r>
              <a:rPr lang="en-US" b="1" i="0" dirty="0">
                <a:solidFill>
                  <a:srgbClr val="111827"/>
                </a:solidFill>
                <a:effectLst/>
                <a:latin typeface="Söhne Mono"/>
              </a:rPr>
              <a:t>: true </a:t>
            </a:r>
            <a:r>
              <a:rPr lang="en-US" b="0" i="0" dirty="0" err="1">
                <a:solidFill>
                  <a:srgbClr val="374151"/>
                </a:solidFill>
                <a:effectLst/>
                <a:latin typeface="Söhne"/>
              </a:rPr>
              <a:t>parametresi</a:t>
            </a:r>
            <a:r>
              <a:rPr lang="en-US" b="0" i="0" dirty="0">
                <a:solidFill>
                  <a:srgbClr val="374151"/>
                </a:solidFill>
                <a:effectLst/>
                <a:latin typeface="Söhne"/>
              </a:rPr>
              <a:t>, </a:t>
            </a:r>
            <a:r>
              <a:rPr lang="en-US" b="0" i="0" dirty="0" err="1">
                <a:solidFill>
                  <a:srgbClr val="374151"/>
                </a:solidFill>
                <a:effectLst/>
                <a:latin typeface="Söhne"/>
              </a:rPr>
              <a:t>mesajların</a:t>
            </a:r>
            <a:r>
              <a:rPr lang="en-US" b="0" i="0" dirty="0">
                <a:solidFill>
                  <a:srgbClr val="374151"/>
                </a:solidFill>
                <a:effectLst/>
                <a:latin typeface="Söhne"/>
              </a:rPr>
              <a:t> </a:t>
            </a:r>
            <a:r>
              <a:rPr lang="en-US" b="0" i="0" dirty="0" err="1">
                <a:solidFill>
                  <a:srgbClr val="374151"/>
                </a:solidFill>
                <a:effectLst/>
                <a:latin typeface="Söhne"/>
              </a:rPr>
              <a:t>otomatik</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onaylanmasını</a:t>
            </a:r>
            <a:r>
              <a:rPr lang="en-US" b="0" i="0" dirty="0">
                <a:solidFill>
                  <a:srgbClr val="374151"/>
                </a:solidFill>
                <a:effectLst/>
                <a:latin typeface="Söhne"/>
              </a:rPr>
              <a:t> (acknowledgement) </a:t>
            </a:r>
            <a:r>
              <a:rPr lang="en-US" b="0" i="0" dirty="0" err="1">
                <a:solidFill>
                  <a:srgbClr val="374151"/>
                </a:solidFill>
                <a:effectLst/>
                <a:latin typeface="Söhne"/>
              </a:rPr>
              <a:t>sağlar</a:t>
            </a:r>
            <a:r>
              <a:rPr lang="en-US" b="0" i="0" dirty="0">
                <a:solidFill>
                  <a:srgbClr val="374151"/>
                </a:solidFill>
                <a:effectLst/>
                <a:latin typeface="Söhne"/>
              </a:rPr>
              <a:t>. </a:t>
            </a:r>
            <a:r>
              <a:rPr lang="en-US" b="0" i="0" dirty="0" err="1">
                <a:solidFill>
                  <a:srgbClr val="374151"/>
                </a:solidFill>
                <a:effectLst/>
                <a:latin typeface="Söhne"/>
              </a:rPr>
              <a:t>Yani</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alındığında</a:t>
            </a:r>
            <a:r>
              <a:rPr lang="en-US" b="0" i="0" dirty="0">
                <a:solidFill>
                  <a:srgbClr val="374151"/>
                </a:solidFill>
                <a:effectLst/>
                <a:latin typeface="Söhne"/>
              </a:rPr>
              <a:t>, </a:t>
            </a:r>
            <a:r>
              <a:rPr lang="en-US" b="0" i="0" dirty="0" err="1">
                <a:solidFill>
                  <a:srgbClr val="374151"/>
                </a:solidFill>
                <a:effectLst/>
                <a:latin typeface="Söhne"/>
              </a:rPr>
              <a:t>RabbitMQ'ya</a:t>
            </a:r>
            <a:r>
              <a:rPr lang="en-US" b="0" i="0" dirty="0">
                <a:solidFill>
                  <a:srgbClr val="374151"/>
                </a:solidFill>
                <a:effectLst/>
                <a:latin typeface="Söhne"/>
              </a:rPr>
              <a:t> </a:t>
            </a:r>
            <a:r>
              <a:rPr lang="en-US" b="0" i="0" dirty="0" err="1">
                <a:solidFill>
                  <a:srgbClr val="374151"/>
                </a:solidFill>
                <a:effectLst/>
                <a:latin typeface="Söhne"/>
              </a:rPr>
              <a:t>mesajın</a:t>
            </a:r>
            <a:r>
              <a:rPr lang="en-US" b="0" i="0" dirty="0">
                <a:solidFill>
                  <a:srgbClr val="374151"/>
                </a:solidFill>
                <a:effectLst/>
                <a:latin typeface="Söhne"/>
              </a:rPr>
              <a:t> </a:t>
            </a:r>
            <a:r>
              <a:rPr lang="en-US" b="0" i="0" dirty="0" err="1">
                <a:solidFill>
                  <a:srgbClr val="374151"/>
                </a:solidFill>
                <a:effectLst/>
                <a:latin typeface="Söhne"/>
              </a:rPr>
              <a:t>başarıyla</a:t>
            </a:r>
            <a:r>
              <a:rPr lang="en-US" b="0" i="0" dirty="0">
                <a:solidFill>
                  <a:srgbClr val="374151"/>
                </a:solidFill>
                <a:effectLst/>
                <a:latin typeface="Söhne"/>
              </a:rPr>
              <a:t> </a:t>
            </a:r>
            <a:r>
              <a:rPr lang="en-US" b="0" i="0" dirty="0" err="1">
                <a:solidFill>
                  <a:srgbClr val="374151"/>
                </a:solidFill>
                <a:effectLst/>
                <a:latin typeface="Söhne"/>
              </a:rPr>
              <a:t>alındığı</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işlendiği</a:t>
            </a:r>
            <a:r>
              <a:rPr lang="en-US" b="0" i="0" dirty="0">
                <a:solidFill>
                  <a:srgbClr val="374151"/>
                </a:solidFill>
                <a:effectLst/>
                <a:latin typeface="Söhne"/>
              </a:rPr>
              <a:t> </a:t>
            </a:r>
            <a:r>
              <a:rPr lang="en-US" b="0" i="0" dirty="0" err="1">
                <a:solidFill>
                  <a:srgbClr val="374151"/>
                </a:solidFill>
                <a:effectLst/>
                <a:latin typeface="Söhne"/>
              </a:rPr>
              <a:t>otomatik</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bildirilir</a:t>
            </a:r>
            <a:r>
              <a:rPr lang="en-US" b="0" i="0" dirty="0">
                <a:solidFill>
                  <a:srgbClr val="374151"/>
                </a:solidFill>
                <a:effectLst/>
                <a:latin typeface="Söhne"/>
              </a:rPr>
              <a:t>.</a:t>
            </a:r>
            <a:r>
              <a:rPr lang="tr-TR" b="0" i="0" dirty="0">
                <a:solidFill>
                  <a:srgbClr val="374151"/>
                </a:solidFill>
                <a:effectLst/>
                <a:latin typeface="Söhne"/>
              </a:rPr>
              <a:t> </a:t>
            </a:r>
            <a:r>
              <a:rPr lang="en-US" b="1" i="0" dirty="0">
                <a:solidFill>
                  <a:srgbClr val="111827"/>
                </a:solidFill>
                <a:effectLst/>
                <a:latin typeface="Söhne Mono"/>
              </a:rPr>
              <a:t>False</a:t>
            </a:r>
            <a:r>
              <a:rPr lang="tr-TR" b="1" i="0" dirty="0">
                <a:solidFill>
                  <a:srgbClr val="111827"/>
                </a:solidFill>
                <a:effectLst/>
                <a:latin typeface="Söhne Mono"/>
              </a:rPr>
              <a:t> </a:t>
            </a:r>
            <a:r>
              <a:rPr lang="en-US" b="0" i="0" dirty="0" err="1">
                <a:solidFill>
                  <a:srgbClr val="374151"/>
                </a:solidFill>
                <a:effectLst/>
                <a:latin typeface="Söhne"/>
              </a:rPr>
              <a:t>olması</a:t>
            </a:r>
            <a:r>
              <a:rPr lang="en-US" b="0" i="0" dirty="0">
                <a:solidFill>
                  <a:srgbClr val="374151"/>
                </a:solidFill>
                <a:effectLst/>
                <a:latin typeface="Söhne"/>
              </a:rPr>
              <a:t> </a:t>
            </a:r>
            <a:r>
              <a:rPr lang="en-US" b="0" i="0" dirty="0" err="1">
                <a:solidFill>
                  <a:srgbClr val="374151"/>
                </a:solidFill>
                <a:effectLst/>
                <a:latin typeface="Söhne"/>
              </a:rPr>
              <a:t>durumunda</a:t>
            </a:r>
            <a:r>
              <a:rPr lang="en-US" b="0" i="0" dirty="0">
                <a:solidFill>
                  <a:srgbClr val="374151"/>
                </a:solidFill>
                <a:effectLst/>
                <a:latin typeface="Söhne"/>
              </a:rPr>
              <a:t>, </a:t>
            </a:r>
            <a:r>
              <a:rPr lang="en-US" b="0" i="0" dirty="0" err="1">
                <a:solidFill>
                  <a:srgbClr val="374151"/>
                </a:solidFill>
                <a:effectLst/>
                <a:latin typeface="Söhne"/>
              </a:rPr>
              <a:t>mesajın</a:t>
            </a:r>
            <a:r>
              <a:rPr lang="en-US" b="0" i="0" dirty="0">
                <a:solidFill>
                  <a:srgbClr val="374151"/>
                </a:solidFill>
                <a:effectLst/>
                <a:latin typeface="Söhne"/>
              </a:rPr>
              <a:t> </a:t>
            </a:r>
            <a:r>
              <a:rPr lang="en-US" b="0" i="0" dirty="0" err="1">
                <a:solidFill>
                  <a:srgbClr val="374151"/>
                </a:solidFill>
                <a:effectLst/>
                <a:latin typeface="Söhne"/>
              </a:rPr>
              <a:t>manuel</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onaylanması</a:t>
            </a:r>
            <a:r>
              <a:rPr lang="en-US" b="0" i="0" dirty="0">
                <a:solidFill>
                  <a:srgbClr val="374151"/>
                </a:solidFill>
                <a:effectLst/>
                <a:latin typeface="Söhne"/>
              </a:rPr>
              <a:t> </a:t>
            </a:r>
            <a:r>
              <a:rPr lang="en-US" b="0" i="0" dirty="0" err="1">
                <a:solidFill>
                  <a:srgbClr val="374151"/>
                </a:solidFill>
                <a:effectLst/>
                <a:latin typeface="Söhne"/>
              </a:rPr>
              <a:t>gerekir</a:t>
            </a:r>
            <a:r>
              <a:rPr lang="en-US" b="0" i="0" dirty="0">
                <a:solidFill>
                  <a:srgbClr val="374151"/>
                </a:solidFill>
                <a:effectLst/>
                <a:latin typeface="Söhne"/>
              </a:rPr>
              <a:t>.</a:t>
            </a:r>
            <a:endParaRPr lang="tr-TR" b="0" i="0" dirty="0">
              <a:solidFill>
                <a:srgbClr val="374151"/>
              </a:solidFill>
              <a:effectLst/>
              <a:latin typeface="Söhne"/>
            </a:endParaRPr>
          </a:p>
          <a:p>
            <a:pPr marL="285750" indent="-285750">
              <a:buFont typeface="Arial" panose="020B0604020202020204" pitchFamily="34" charset="0"/>
              <a:buChar char="•"/>
            </a:pPr>
            <a:endParaRPr lang="tr-TR" dirty="0">
              <a:solidFill>
                <a:srgbClr val="374151"/>
              </a:solidFill>
              <a:latin typeface="Söhne"/>
            </a:endParaRPr>
          </a:p>
          <a:p>
            <a:pPr marL="285750" indent="-285750">
              <a:buFont typeface="Arial" panose="020B0604020202020204" pitchFamily="34" charset="0"/>
              <a:buChar char="•"/>
            </a:pPr>
            <a:r>
              <a:rPr lang="en-US" b="1" i="0" dirty="0">
                <a:solidFill>
                  <a:srgbClr val="111827"/>
                </a:solidFill>
                <a:effectLst/>
                <a:latin typeface="Söhne Mono"/>
              </a:rPr>
              <a:t>consumer: consumer </a:t>
            </a:r>
            <a:r>
              <a:rPr lang="en-US" b="0" i="0" dirty="0" err="1">
                <a:solidFill>
                  <a:srgbClr val="374151"/>
                </a:solidFill>
                <a:effectLst/>
                <a:latin typeface="Söhne"/>
              </a:rPr>
              <a:t>ile</a:t>
            </a:r>
            <a:r>
              <a:rPr lang="en-US" b="0" i="0" dirty="0">
                <a:solidFill>
                  <a:srgbClr val="374151"/>
                </a:solidFill>
                <a:effectLst/>
                <a:latin typeface="Söhne"/>
              </a:rPr>
              <a:t> </a:t>
            </a:r>
            <a:r>
              <a:rPr lang="en-US" b="0" i="0" dirty="0" err="1">
                <a:solidFill>
                  <a:srgbClr val="374151"/>
                </a:solidFill>
                <a:effectLst/>
                <a:latin typeface="Söhne"/>
              </a:rPr>
              <a:t>bu</a:t>
            </a:r>
            <a:r>
              <a:rPr lang="en-US" b="0" i="0" dirty="0">
                <a:solidFill>
                  <a:srgbClr val="374151"/>
                </a:solidFill>
                <a:effectLst/>
                <a:latin typeface="Söhne"/>
              </a:rPr>
              <a:t> </a:t>
            </a:r>
            <a:r>
              <a:rPr lang="en-US" b="0" i="0" dirty="0" err="1">
                <a:solidFill>
                  <a:srgbClr val="374151"/>
                </a:solidFill>
                <a:effectLst/>
                <a:latin typeface="Söhne"/>
              </a:rPr>
              <a:t>kuyruğu</a:t>
            </a:r>
            <a:r>
              <a:rPr lang="en-US" b="0" i="0" dirty="0">
                <a:solidFill>
                  <a:srgbClr val="374151"/>
                </a:solidFill>
                <a:effectLst/>
                <a:latin typeface="Söhne"/>
              </a:rPr>
              <a:t> </a:t>
            </a:r>
            <a:r>
              <a:rPr lang="en-US" b="0" i="0" dirty="0" err="1">
                <a:solidFill>
                  <a:srgbClr val="374151"/>
                </a:solidFill>
                <a:effectLst/>
                <a:latin typeface="Söhne"/>
              </a:rPr>
              <a:t>dinlemek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hangi </a:t>
            </a:r>
            <a:r>
              <a:rPr lang="en-US" b="0" i="0" dirty="0" err="1">
                <a:solidFill>
                  <a:srgbClr val="374151"/>
                </a:solidFill>
                <a:effectLst/>
                <a:latin typeface="Söhne"/>
              </a:rPr>
              <a:t>tüketici</a:t>
            </a:r>
            <a:r>
              <a:rPr lang="en-US" b="0" i="0" dirty="0">
                <a:solidFill>
                  <a:srgbClr val="374151"/>
                </a:solidFill>
                <a:effectLst/>
                <a:latin typeface="Söhne"/>
              </a:rPr>
              <a:t> (consumer) </a:t>
            </a:r>
            <a:r>
              <a:rPr lang="en-US" b="0" i="0" dirty="0" err="1">
                <a:solidFill>
                  <a:srgbClr val="374151"/>
                </a:solidFill>
                <a:effectLst/>
                <a:latin typeface="Söhne"/>
              </a:rPr>
              <a:t>nesnesinin</a:t>
            </a:r>
            <a:r>
              <a:rPr lang="en-US" b="0" i="0" dirty="0">
                <a:solidFill>
                  <a:srgbClr val="374151"/>
                </a:solidFill>
                <a:effectLst/>
                <a:latin typeface="Söhne"/>
              </a:rPr>
              <a:t> </a:t>
            </a:r>
            <a:r>
              <a:rPr lang="en-US" b="0" i="0" dirty="0" err="1">
                <a:solidFill>
                  <a:srgbClr val="374151"/>
                </a:solidFill>
                <a:effectLst/>
                <a:latin typeface="Söhne"/>
              </a:rPr>
              <a:t>kullanılacağını</a:t>
            </a:r>
            <a:r>
              <a:rPr lang="en-US" b="0" i="0" dirty="0">
                <a:solidFill>
                  <a:srgbClr val="374151"/>
                </a:solidFill>
                <a:effectLst/>
                <a:latin typeface="Söhne"/>
              </a:rPr>
              <a:t> </a:t>
            </a:r>
            <a:r>
              <a:rPr lang="en-US" b="0" i="0" dirty="0" err="1">
                <a:solidFill>
                  <a:srgbClr val="374151"/>
                </a:solidFill>
                <a:effectLst/>
                <a:latin typeface="Söhne"/>
              </a:rPr>
              <a:t>belirtir</a:t>
            </a:r>
            <a:r>
              <a:rPr lang="en-US" b="0" i="0" dirty="0">
                <a:solidFill>
                  <a:srgbClr val="374151"/>
                </a:solidFill>
                <a:effectLst/>
                <a:latin typeface="Söhne"/>
              </a:rPr>
              <a:t>.</a:t>
            </a:r>
            <a:endParaRPr lang="tr-TR" b="0" i="0" dirty="0">
              <a:solidFill>
                <a:srgbClr val="374151"/>
              </a:solidFill>
              <a:effectLst/>
              <a:latin typeface="Söhne"/>
            </a:endParaRPr>
          </a:p>
        </p:txBody>
      </p:sp>
      <p:sp>
        <p:nvSpPr>
          <p:cNvPr id="3" name="Rectangle 1">
            <a:extLst>
              <a:ext uri="{FF2B5EF4-FFF2-40B4-BE49-F238E27FC236}">
                <a16:creationId xmlns:a16="http://schemas.microsoft.com/office/drawing/2014/main" id="{06801BA7-B0D5-30EB-2B69-106D00BBDEAB}"/>
              </a:ext>
            </a:extLst>
          </p:cNvPr>
          <p:cNvSpPr>
            <a:spLocks noChangeArrowheads="1"/>
          </p:cNvSpPr>
          <p:nvPr/>
        </p:nvSpPr>
        <p:spPr bwMode="auto">
          <a:xfrm>
            <a:off x="270914" y="920479"/>
            <a:ext cx="6876661" cy="830997"/>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sz="1600" b="0" i="0" dirty="0">
                <a:solidFill>
                  <a:srgbClr val="FFFFFF"/>
                </a:solidFill>
                <a:effectLst/>
                <a:latin typeface="Söhne Mono"/>
              </a:rPr>
              <a:t>channel.BasicConsume(queue: </a:t>
            </a:r>
            <a:r>
              <a:rPr lang="it-IT" sz="1600" b="0" i="0" dirty="0">
                <a:solidFill>
                  <a:srgbClr val="00A67D"/>
                </a:solidFill>
                <a:effectLst/>
                <a:latin typeface="Söhne Mono"/>
              </a:rPr>
              <a:t>"hello"</a:t>
            </a:r>
            <a:r>
              <a:rPr lang="tr-TR" sz="1600" dirty="0">
                <a:solidFill>
                  <a:srgbClr val="FFFFFF"/>
                </a:solidFill>
                <a:latin typeface="Söhne Mono"/>
              </a:rPr>
              <a:t>,</a:t>
            </a:r>
          </a:p>
          <a:p>
            <a:pPr marL="0" marR="0" lvl="0" indent="0" algn="l" defTabSz="914400" rtl="0" eaLnBrk="0" fontAlgn="base" latinLnBrk="0" hangingPunct="0">
              <a:lnSpc>
                <a:spcPct val="100000"/>
              </a:lnSpc>
              <a:spcBef>
                <a:spcPct val="0"/>
              </a:spcBef>
              <a:spcAft>
                <a:spcPct val="0"/>
              </a:spcAft>
              <a:buClrTx/>
              <a:buSzTx/>
              <a:buFontTx/>
              <a:buNone/>
              <a:tabLst/>
            </a:pPr>
            <a:r>
              <a:rPr lang="tr-TR" sz="1600" b="0" i="0" dirty="0">
                <a:solidFill>
                  <a:srgbClr val="FFFFFF"/>
                </a:solidFill>
                <a:effectLst/>
                <a:latin typeface="Söhne Mono"/>
              </a:rPr>
              <a:t>                                          </a:t>
            </a:r>
            <a:r>
              <a:rPr lang="it-IT" sz="1600" b="0" i="0" dirty="0">
                <a:solidFill>
                  <a:srgbClr val="FFFFFF"/>
                </a:solidFill>
                <a:effectLst/>
                <a:latin typeface="Söhne Mono"/>
              </a:rPr>
              <a:t>autoAck: </a:t>
            </a:r>
            <a:r>
              <a:rPr lang="it-IT" sz="1600" b="0" i="0" dirty="0">
                <a:solidFill>
                  <a:srgbClr val="2E95D3"/>
                </a:solidFill>
                <a:effectLst/>
                <a:latin typeface="Söhne Mono"/>
              </a:rPr>
              <a:t>true</a:t>
            </a:r>
            <a:r>
              <a:rPr lang="it-IT" sz="1600" b="0" i="0" dirty="0">
                <a:solidFill>
                  <a:srgbClr val="FFFFFF"/>
                </a:solidFill>
                <a:effectLst/>
                <a:latin typeface="Söhne Mono"/>
              </a:rPr>
              <a:t>, </a:t>
            </a:r>
            <a:endParaRPr lang="tr-TR" sz="1600" dirty="0">
              <a:solidFill>
                <a:srgbClr val="FFFFFF"/>
              </a:solidFill>
              <a:latin typeface="Söhne Mono"/>
            </a:endParaRPr>
          </a:p>
          <a:p>
            <a:pPr marL="0" marR="0" lvl="0" indent="0" algn="l" defTabSz="914400" rtl="0" eaLnBrk="0" fontAlgn="base" latinLnBrk="0" hangingPunct="0">
              <a:lnSpc>
                <a:spcPct val="100000"/>
              </a:lnSpc>
              <a:spcBef>
                <a:spcPct val="0"/>
              </a:spcBef>
              <a:spcAft>
                <a:spcPct val="0"/>
              </a:spcAft>
              <a:buClrTx/>
              <a:buSzTx/>
              <a:buFontTx/>
              <a:buNone/>
              <a:tabLst/>
            </a:pPr>
            <a:r>
              <a:rPr lang="tr-TR" sz="1600" b="0" i="0" dirty="0">
                <a:solidFill>
                  <a:srgbClr val="FFFFFF"/>
                </a:solidFill>
                <a:effectLst/>
                <a:latin typeface="Söhne Mono"/>
              </a:rPr>
              <a:t>                                          </a:t>
            </a:r>
            <a:r>
              <a:rPr lang="it-IT" sz="1600" b="0" i="0" dirty="0">
                <a:solidFill>
                  <a:srgbClr val="FFFFFF"/>
                </a:solidFill>
                <a:effectLst/>
                <a:latin typeface="Söhne Mono"/>
              </a:rPr>
              <a:t>consumer: consumer);</a:t>
            </a:r>
            <a:endParaRPr kumimoji="0" lang="tr-TR" altLang="en-US" sz="1500" b="0" i="0" u="none" strike="noStrike" cap="none" normalizeH="0" baseline="0" dirty="0">
              <a:ln>
                <a:noFill/>
              </a:ln>
              <a:solidFill>
                <a:srgbClr val="E6E1DC"/>
              </a:solidFill>
              <a:effectLst/>
              <a:latin typeface="Arial Unicode MS"/>
            </a:endParaRPr>
          </a:p>
        </p:txBody>
      </p:sp>
      <p:sp>
        <p:nvSpPr>
          <p:cNvPr id="4" name="Metin kutusu 3">
            <a:extLst>
              <a:ext uri="{FF2B5EF4-FFF2-40B4-BE49-F238E27FC236}">
                <a16:creationId xmlns:a16="http://schemas.microsoft.com/office/drawing/2014/main" id="{4B106669-89A6-420F-4110-A583F80BAF24}"/>
              </a:ext>
            </a:extLst>
          </p:cNvPr>
          <p:cNvSpPr txBox="1"/>
          <p:nvPr/>
        </p:nvSpPr>
        <p:spPr>
          <a:xfrm>
            <a:off x="270914" y="2206110"/>
            <a:ext cx="6102220" cy="369332"/>
          </a:xfrm>
          <a:prstGeom prst="rect">
            <a:avLst/>
          </a:prstGeom>
          <a:noFill/>
        </p:spPr>
        <p:txBody>
          <a:bodyPr wrap="square">
            <a:spAutoFit/>
          </a:bodyPr>
          <a:lstStyle/>
          <a:p>
            <a:r>
              <a:rPr lang="tr-TR" b="1" i="0" dirty="0">
                <a:effectLst/>
                <a:latin typeface="Söhne"/>
              </a:rPr>
              <a:t>3</a:t>
            </a:r>
            <a:r>
              <a:rPr lang="tr-TR" b="1" i="0">
                <a:effectLst/>
                <a:latin typeface="Söhne"/>
              </a:rPr>
              <a:t>. </a:t>
            </a:r>
            <a:r>
              <a:rPr lang="tr-TR" b="1" i="0" dirty="0">
                <a:effectLst/>
                <a:latin typeface="Söhne"/>
              </a:rPr>
              <a:t>Kuyruğu Tüketmeye Başlama</a:t>
            </a:r>
            <a:endParaRPr lang="en-US" dirty="0"/>
          </a:p>
        </p:txBody>
      </p:sp>
    </p:spTree>
    <p:extLst>
      <p:ext uri="{BB962C8B-B14F-4D97-AF65-F5344CB8AC3E}">
        <p14:creationId xmlns:p14="http://schemas.microsoft.com/office/powerpoint/2010/main" val="4052001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417093"/>
            <a:ext cx="5111750" cy="694825"/>
          </a:xfrm>
        </p:spPr>
        <p:txBody>
          <a:bodyPr/>
          <a:lstStyle/>
          <a:p>
            <a:r>
              <a:rPr lang="tr-TR" dirty="0" err="1"/>
              <a:t>rabbıtmq</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11844" y="1445752"/>
            <a:ext cx="6434388" cy="4910598"/>
          </a:xfrm>
        </p:spPr>
        <p:txBody>
          <a:bodyPr>
            <a:normAutofit/>
          </a:bodyPr>
          <a:lstStyle/>
          <a:p>
            <a:pPr algn="l"/>
            <a:r>
              <a:rPr lang="en-US" b="0" i="0" dirty="0">
                <a:solidFill>
                  <a:srgbClr val="374151"/>
                </a:solidFill>
                <a:effectLst/>
                <a:latin typeface="Söhne"/>
              </a:rPr>
              <a:t>RabbitMQ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aracısıdır</a:t>
            </a:r>
            <a:r>
              <a:rPr lang="en-US" b="0" i="0" dirty="0">
                <a:solidFill>
                  <a:srgbClr val="374151"/>
                </a:solidFill>
                <a:effectLst/>
                <a:latin typeface="Söhne"/>
              </a:rPr>
              <a:t>: </a:t>
            </a:r>
            <a:r>
              <a:rPr lang="en-US" b="0" i="0" dirty="0" err="1">
                <a:solidFill>
                  <a:srgbClr val="374151"/>
                </a:solidFill>
                <a:effectLst/>
                <a:latin typeface="Söhne"/>
              </a:rPr>
              <a:t>mesajları</a:t>
            </a:r>
            <a:r>
              <a:rPr lang="en-US" b="0" i="0" dirty="0">
                <a:solidFill>
                  <a:srgbClr val="374151"/>
                </a:solidFill>
                <a:effectLst/>
                <a:latin typeface="Söhne"/>
              </a:rPr>
              <a:t> </a:t>
            </a:r>
            <a:r>
              <a:rPr lang="en-US" b="0" i="0" dirty="0" err="1">
                <a:solidFill>
                  <a:srgbClr val="374151"/>
                </a:solidFill>
                <a:effectLst/>
                <a:latin typeface="Söhne"/>
              </a:rPr>
              <a:t>kabul</a:t>
            </a:r>
            <a:r>
              <a:rPr lang="en-US" b="0" i="0" dirty="0">
                <a:solidFill>
                  <a:srgbClr val="374151"/>
                </a:solidFill>
                <a:effectLst/>
                <a:latin typeface="Söhne"/>
              </a:rPr>
              <a:t> </a:t>
            </a:r>
            <a:r>
              <a:rPr lang="en-US" b="0" i="0" dirty="0" err="1">
                <a:solidFill>
                  <a:srgbClr val="374151"/>
                </a:solidFill>
                <a:effectLst/>
                <a:latin typeface="Söhne"/>
              </a:rPr>
              <a:t>eder</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iletir</a:t>
            </a:r>
            <a:r>
              <a:rPr lang="en-US" b="0" i="0" dirty="0">
                <a:solidFill>
                  <a:srgbClr val="374151"/>
                </a:solidFill>
                <a:effectLst/>
                <a:latin typeface="Söhne"/>
              </a:rPr>
              <a:t>. Onu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postane</a:t>
            </a:r>
            <a:r>
              <a:rPr lang="en-US" b="0" i="0" dirty="0">
                <a:solidFill>
                  <a:srgbClr val="374151"/>
                </a:solidFill>
                <a:effectLst/>
                <a:latin typeface="Söhne"/>
              </a:rPr>
              <a:t> </a:t>
            </a:r>
            <a:r>
              <a:rPr lang="en-US" b="0" i="0" dirty="0" err="1">
                <a:solidFill>
                  <a:srgbClr val="374151"/>
                </a:solidFill>
                <a:effectLst/>
                <a:latin typeface="Söhne"/>
              </a:rPr>
              <a:t>gibi</a:t>
            </a:r>
            <a:r>
              <a:rPr lang="en-US" b="0" i="0" dirty="0">
                <a:solidFill>
                  <a:srgbClr val="374151"/>
                </a:solidFill>
                <a:effectLst/>
                <a:latin typeface="Söhne"/>
              </a:rPr>
              <a:t> </a:t>
            </a:r>
            <a:r>
              <a:rPr lang="en-US" b="0" i="0" dirty="0" err="1">
                <a:solidFill>
                  <a:srgbClr val="374151"/>
                </a:solidFill>
                <a:effectLst/>
                <a:latin typeface="Söhne"/>
              </a:rPr>
              <a:t>düşünebilirsiniz</a:t>
            </a:r>
            <a:r>
              <a:rPr lang="en-US" b="0" i="0" dirty="0">
                <a:solidFill>
                  <a:srgbClr val="374151"/>
                </a:solidFill>
                <a:effectLst/>
                <a:latin typeface="Söhne"/>
              </a:rPr>
              <a:t>: Posta </a:t>
            </a:r>
            <a:r>
              <a:rPr lang="en-US" b="0" i="0" dirty="0" err="1">
                <a:solidFill>
                  <a:srgbClr val="374151"/>
                </a:solidFill>
                <a:effectLst/>
                <a:latin typeface="Söhne"/>
              </a:rPr>
              <a:t>kutusuna</a:t>
            </a:r>
            <a:r>
              <a:rPr lang="en-US" b="0" i="0" dirty="0">
                <a:solidFill>
                  <a:srgbClr val="374151"/>
                </a:solidFill>
                <a:effectLst/>
                <a:latin typeface="Söhne"/>
              </a:rPr>
              <a:t> </a:t>
            </a:r>
            <a:r>
              <a:rPr lang="en-US" b="0" i="0" dirty="0" err="1">
                <a:solidFill>
                  <a:srgbClr val="374151"/>
                </a:solidFill>
                <a:effectLst/>
                <a:latin typeface="Söhne"/>
              </a:rPr>
              <a:t>göndermek</a:t>
            </a:r>
            <a:r>
              <a:rPr lang="en-US" b="0" i="0" dirty="0">
                <a:solidFill>
                  <a:srgbClr val="374151"/>
                </a:solidFill>
                <a:effectLst/>
                <a:latin typeface="Söhne"/>
              </a:rPr>
              <a:t> </a:t>
            </a:r>
            <a:r>
              <a:rPr lang="en-US" b="0" i="0" dirty="0" err="1">
                <a:solidFill>
                  <a:srgbClr val="374151"/>
                </a:solidFill>
                <a:effectLst/>
                <a:latin typeface="Söhne"/>
              </a:rPr>
              <a:t>istediğiniz</a:t>
            </a:r>
            <a:r>
              <a:rPr lang="en-US" b="0" i="0" dirty="0">
                <a:solidFill>
                  <a:srgbClr val="374151"/>
                </a:solidFill>
                <a:effectLst/>
                <a:latin typeface="Söhne"/>
              </a:rPr>
              <a:t> </a:t>
            </a:r>
            <a:r>
              <a:rPr lang="en-US" b="0" i="0" dirty="0" err="1">
                <a:solidFill>
                  <a:srgbClr val="374151"/>
                </a:solidFill>
                <a:effectLst/>
                <a:latin typeface="Söhne"/>
              </a:rPr>
              <a:t>postayı</a:t>
            </a:r>
            <a:r>
              <a:rPr lang="en-US" b="0" i="0" dirty="0">
                <a:solidFill>
                  <a:srgbClr val="374151"/>
                </a:solidFill>
                <a:effectLst/>
                <a:latin typeface="Söhne"/>
              </a:rPr>
              <a:t> </a:t>
            </a:r>
            <a:r>
              <a:rPr lang="en-US" b="0" i="0" dirty="0" err="1">
                <a:solidFill>
                  <a:srgbClr val="374151"/>
                </a:solidFill>
                <a:effectLst/>
                <a:latin typeface="Söhne"/>
              </a:rPr>
              <a:t>koyduğunuzda</a:t>
            </a:r>
            <a:r>
              <a:rPr lang="en-US" b="0" i="0" dirty="0">
                <a:solidFill>
                  <a:srgbClr val="374151"/>
                </a:solidFill>
                <a:effectLst/>
                <a:latin typeface="Söhne"/>
              </a:rPr>
              <a:t>, </a:t>
            </a:r>
            <a:r>
              <a:rPr lang="en-US" b="0" i="0" dirty="0" err="1">
                <a:solidFill>
                  <a:srgbClr val="374151"/>
                </a:solidFill>
                <a:effectLst/>
                <a:latin typeface="Söhne"/>
              </a:rPr>
              <a:t>postacının</a:t>
            </a:r>
            <a:r>
              <a:rPr lang="en-US" b="0" i="0" dirty="0">
                <a:solidFill>
                  <a:srgbClr val="374151"/>
                </a:solidFill>
                <a:effectLst/>
                <a:latin typeface="Söhne"/>
              </a:rPr>
              <a:t> </a:t>
            </a:r>
            <a:r>
              <a:rPr lang="en-US" b="0" i="0" dirty="0" err="1">
                <a:solidFill>
                  <a:srgbClr val="374151"/>
                </a:solidFill>
                <a:effectLst/>
                <a:latin typeface="Söhne"/>
              </a:rPr>
              <a:t>sonunda</a:t>
            </a:r>
            <a:r>
              <a:rPr lang="en-US" b="0" i="0" dirty="0">
                <a:solidFill>
                  <a:srgbClr val="374151"/>
                </a:solidFill>
                <a:effectLst/>
                <a:latin typeface="Söhne"/>
              </a:rPr>
              <a:t> </a:t>
            </a:r>
            <a:r>
              <a:rPr lang="en-US" b="0" i="0" dirty="0" err="1">
                <a:solidFill>
                  <a:srgbClr val="374151"/>
                </a:solidFill>
                <a:effectLst/>
                <a:latin typeface="Söhne"/>
              </a:rPr>
              <a:t>postayı</a:t>
            </a:r>
            <a:r>
              <a:rPr lang="en-US" b="0" i="0" dirty="0">
                <a:solidFill>
                  <a:srgbClr val="374151"/>
                </a:solidFill>
                <a:effectLst/>
                <a:latin typeface="Söhne"/>
              </a:rPr>
              <a:t> </a:t>
            </a:r>
            <a:r>
              <a:rPr lang="en-US" b="0" i="0" dirty="0" err="1">
                <a:solidFill>
                  <a:srgbClr val="374151"/>
                </a:solidFill>
                <a:effectLst/>
                <a:latin typeface="Söhne"/>
              </a:rPr>
              <a:t>alıcınıza</a:t>
            </a:r>
            <a:r>
              <a:rPr lang="en-US" b="0" i="0" dirty="0">
                <a:solidFill>
                  <a:srgbClr val="374151"/>
                </a:solidFill>
                <a:effectLst/>
                <a:latin typeface="Söhne"/>
              </a:rPr>
              <a:t> </a:t>
            </a:r>
            <a:r>
              <a:rPr lang="en-US" b="0" i="0" dirty="0" err="1">
                <a:solidFill>
                  <a:srgbClr val="374151"/>
                </a:solidFill>
                <a:effectLst/>
                <a:latin typeface="Söhne"/>
              </a:rPr>
              <a:t>teslim</a:t>
            </a:r>
            <a:r>
              <a:rPr lang="en-US" b="0" i="0" dirty="0">
                <a:solidFill>
                  <a:srgbClr val="374151"/>
                </a:solidFill>
                <a:effectLst/>
                <a:latin typeface="Söhne"/>
              </a:rPr>
              <a:t> </a:t>
            </a:r>
            <a:r>
              <a:rPr lang="en-US" b="0" i="0" dirty="0" err="1">
                <a:solidFill>
                  <a:srgbClr val="374151"/>
                </a:solidFill>
                <a:effectLst/>
                <a:latin typeface="Söhne"/>
              </a:rPr>
              <a:t>edeceğinden</a:t>
            </a:r>
            <a:r>
              <a:rPr lang="en-US" b="0" i="0" dirty="0">
                <a:solidFill>
                  <a:srgbClr val="374151"/>
                </a:solidFill>
                <a:effectLst/>
                <a:latin typeface="Söhne"/>
              </a:rPr>
              <a:t> </a:t>
            </a:r>
            <a:r>
              <a:rPr lang="en-US" b="0" i="0" dirty="0" err="1">
                <a:solidFill>
                  <a:srgbClr val="374151"/>
                </a:solidFill>
                <a:effectLst/>
                <a:latin typeface="Söhne"/>
              </a:rPr>
              <a:t>emin</a:t>
            </a:r>
            <a:r>
              <a:rPr lang="en-US" b="0" i="0" dirty="0">
                <a:solidFill>
                  <a:srgbClr val="374151"/>
                </a:solidFill>
                <a:effectLst/>
                <a:latin typeface="Söhne"/>
              </a:rPr>
              <a:t> </a:t>
            </a:r>
            <a:r>
              <a:rPr lang="en-US" b="0" i="0" dirty="0" err="1">
                <a:solidFill>
                  <a:srgbClr val="374151"/>
                </a:solidFill>
                <a:effectLst/>
                <a:latin typeface="Söhne"/>
              </a:rPr>
              <a:t>olabilirsiniz</a:t>
            </a:r>
            <a:r>
              <a:rPr lang="en-US" b="0" i="0" dirty="0">
                <a:solidFill>
                  <a:srgbClr val="374151"/>
                </a:solidFill>
                <a:effectLst/>
                <a:latin typeface="Söhne"/>
              </a:rPr>
              <a:t>. Bu </a:t>
            </a:r>
            <a:r>
              <a:rPr lang="en-US" b="0" i="0" dirty="0" err="1">
                <a:solidFill>
                  <a:srgbClr val="374151"/>
                </a:solidFill>
                <a:effectLst/>
                <a:latin typeface="Söhne"/>
              </a:rPr>
              <a:t>benzetmede</a:t>
            </a:r>
            <a:r>
              <a:rPr lang="en-US" b="0" i="0" dirty="0">
                <a:solidFill>
                  <a:srgbClr val="374151"/>
                </a:solidFill>
                <a:effectLst/>
                <a:latin typeface="Söhne"/>
              </a:rPr>
              <a:t>, RabbitMQ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posta</a:t>
            </a:r>
            <a:r>
              <a:rPr lang="en-US" b="0" i="0" dirty="0">
                <a:solidFill>
                  <a:srgbClr val="374151"/>
                </a:solidFill>
                <a:effectLst/>
                <a:latin typeface="Söhne"/>
              </a:rPr>
              <a:t> </a:t>
            </a:r>
            <a:r>
              <a:rPr lang="en-US" b="0" i="0" dirty="0" err="1">
                <a:solidFill>
                  <a:srgbClr val="374151"/>
                </a:solidFill>
                <a:effectLst/>
                <a:latin typeface="Söhne"/>
              </a:rPr>
              <a:t>kutusu</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postane</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postacıdır</a:t>
            </a:r>
            <a:r>
              <a:rPr lang="en-US" b="0" i="0" dirty="0">
                <a:solidFill>
                  <a:srgbClr val="374151"/>
                </a:solidFill>
                <a:effectLst/>
                <a:latin typeface="Söhne"/>
              </a:rPr>
              <a:t>.</a:t>
            </a:r>
          </a:p>
          <a:p>
            <a:pPr algn="l"/>
            <a:r>
              <a:rPr lang="en-US" b="0" i="0" dirty="0">
                <a:solidFill>
                  <a:srgbClr val="374151"/>
                </a:solidFill>
                <a:effectLst/>
                <a:latin typeface="Söhne"/>
              </a:rPr>
              <a:t>RabbitMQ </a:t>
            </a:r>
            <a:r>
              <a:rPr lang="en-US" b="0" i="0" dirty="0" err="1">
                <a:solidFill>
                  <a:srgbClr val="374151"/>
                </a:solidFill>
                <a:effectLst/>
                <a:latin typeface="Söhne"/>
              </a:rPr>
              <a:t>ile</a:t>
            </a:r>
            <a:r>
              <a:rPr lang="en-US" b="0" i="0" dirty="0">
                <a:solidFill>
                  <a:srgbClr val="374151"/>
                </a:solidFill>
                <a:effectLst/>
                <a:latin typeface="Söhne"/>
              </a:rPr>
              <a:t> </a:t>
            </a:r>
            <a:r>
              <a:rPr lang="en-US" b="0" i="0" dirty="0" err="1">
                <a:solidFill>
                  <a:srgbClr val="374151"/>
                </a:solidFill>
                <a:effectLst/>
                <a:latin typeface="Söhne"/>
              </a:rPr>
              <a:t>postane</a:t>
            </a:r>
            <a:r>
              <a:rPr lang="en-US" b="0" i="0" dirty="0">
                <a:solidFill>
                  <a:srgbClr val="374151"/>
                </a:solidFill>
                <a:effectLst/>
                <a:latin typeface="Söhne"/>
              </a:rPr>
              <a:t> </a:t>
            </a:r>
            <a:r>
              <a:rPr lang="en-US" b="0" i="0" dirty="0" err="1">
                <a:solidFill>
                  <a:srgbClr val="374151"/>
                </a:solidFill>
                <a:effectLst/>
                <a:latin typeface="Söhne"/>
              </a:rPr>
              <a:t>arasındaki</a:t>
            </a:r>
            <a:r>
              <a:rPr lang="en-US" b="0" i="0" dirty="0">
                <a:solidFill>
                  <a:srgbClr val="374151"/>
                </a:solidFill>
                <a:effectLst/>
                <a:latin typeface="Söhne"/>
              </a:rPr>
              <a:t> </a:t>
            </a:r>
            <a:r>
              <a:rPr lang="en-US" b="0" i="0" dirty="0" err="1">
                <a:solidFill>
                  <a:srgbClr val="374151"/>
                </a:solidFill>
                <a:effectLst/>
                <a:latin typeface="Söhne"/>
              </a:rPr>
              <a:t>temel</a:t>
            </a:r>
            <a:r>
              <a:rPr lang="en-US" b="0" i="0" dirty="0">
                <a:solidFill>
                  <a:srgbClr val="374151"/>
                </a:solidFill>
                <a:effectLst/>
                <a:latin typeface="Söhne"/>
              </a:rPr>
              <a:t> fark, </a:t>
            </a:r>
            <a:r>
              <a:rPr lang="en-US" b="0" i="0" dirty="0" err="1">
                <a:solidFill>
                  <a:srgbClr val="374151"/>
                </a:solidFill>
                <a:effectLst/>
                <a:latin typeface="Söhne"/>
              </a:rPr>
              <a:t>RabbitMQ'nun</a:t>
            </a:r>
            <a:r>
              <a:rPr lang="en-US" b="0" i="0" dirty="0">
                <a:solidFill>
                  <a:srgbClr val="374151"/>
                </a:solidFill>
                <a:effectLst/>
                <a:latin typeface="Söhne"/>
              </a:rPr>
              <a:t> </a:t>
            </a:r>
            <a:r>
              <a:rPr lang="en-US" b="0" i="0" dirty="0" err="1">
                <a:solidFill>
                  <a:srgbClr val="374151"/>
                </a:solidFill>
                <a:effectLst/>
                <a:latin typeface="Söhne"/>
              </a:rPr>
              <a:t>kağıtla</a:t>
            </a:r>
            <a:r>
              <a:rPr lang="en-US" b="0" i="0" dirty="0">
                <a:solidFill>
                  <a:srgbClr val="374151"/>
                </a:solidFill>
                <a:effectLst/>
                <a:latin typeface="Söhne"/>
              </a:rPr>
              <a:t> </a:t>
            </a:r>
            <a:r>
              <a:rPr lang="en-US" b="0" i="0" dirty="0" err="1">
                <a:solidFill>
                  <a:srgbClr val="374151"/>
                </a:solidFill>
                <a:effectLst/>
                <a:latin typeface="Söhne"/>
              </a:rPr>
              <a:t>değil</a:t>
            </a:r>
            <a:r>
              <a:rPr lang="en-US" b="0" i="0" dirty="0">
                <a:solidFill>
                  <a:srgbClr val="374151"/>
                </a:solidFill>
                <a:effectLst/>
                <a:latin typeface="Söhne"/>
              </a:rPr>
              <a:t>, </a:t>
            </a:r>
            <a:r>
              <a:rPr lang="tr-TR" b="0" i="0" dirty="0">
                <a:solidFill>
                  <a:srgbClr val="374151"/>
                </a:solidFill>
                <a:effectLst/>
                <a:latin typeface="Söhne"/>
              </a:rPr>
              <a:t>data-</a:t>
            </a:r>
            <a:r>
              <a:rPr lang="tr-TR" b="0" i="0" dirty="0" err="1">
                <a:solidFill>
                  <a:srgbClr val="374151"/>
                </a:solidFill>
                <a:effectLst/>
                <a:latin typeface="Söhne"/>
              </a:rPr>
              <a:t>massages</a:t>
            </a:r>
            <a:r>
              <a:rPr lang="tr-TR"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adlandırılan</a:t>
            </a:r>
            <a:r>
              <a:rPr lang="en-US" b="0" i="0" dirty="0">
                <a:solidFill>
                  <a:srgbClr val="374151"/>
                </a:solidFill>
                <a:effectLst/>
                <a:latin typeface="Söhne"/>
              </a:rPr>
              <a:t> </a:t>
            </a:r>
            <a:r>
              <a:rPr lang="tr-TR" b="0" i="0" dirty="0" err="1">
                <a:solidFill>
                  <a:srgbClr val="374151"/>
                </a:solidFill>
                <a:effectLst/>
                <a:latin typeface="Söhne"/>
              </a:rPr>
              <a:t>binary</a:t>
            </a:r>
            <a:r>
              <a:rPr lang="en-US" b="0" i="0" dirty="0">
                <a:solidFill>
                  <a:srgbClr val="374151"/>
                </a:solidFill>
                <a:effectLst/>
                <a:latin typeface="Söhne"/>
              </a:rPr>
              <a:t> </a:t>
            </a:r>
            <a:r>
              <a:rPr lang="en-US" b="0" i="0" dirty="0" err="1">
                <a:solidFill>
                  <a:srgbClr val="374151"/>
                </a:solidFill>
                <a:effectLst/>
                <a:latin typeface="Söhne"/>
              </a:rPr>
              <a:t>veri</a:t>
            </a:r>
            <a:r>
              <a:rPr lang="en-US" b="0" i="0" dirty="0">
                <a:solidFill>
                  <a:srgbClr val="374151"/>
                </a:solidFill>
                <a:effectLst/>
                <a:latin typeface="Söhne"/>
              </a:rPr>
              <a:t> </a:t>
            </a:r>
            <a:r>
              <a:rPr lang="en-US" b="0" i="0" dirty="0" err="1">
                <a:solidFill>
                  <a:srgbClr val="374151"/>
                </a:solidFill>
                <a:effectLst/>
                <a:latin typeface="Söhne"/>
              </a:rPr>
              <a:t>bloklarını</a:t>
            </a:r>
            <a:r>
              <a:rPr lang="en-US" b="0" i="0" dirty="0">
                <a:solidFill>
                  <a:srgbClr val="374151"/>
                </a:solidFill>
                <a:effectLst/>
                <a:latin typeface="Söhne"/>
              </a:rPr>
              <a:t> </a:t>
            </a:r>
            <a:r>
              <a:rPr lang="en-US" b="0" i="0" dirty="0" err="1">
                <a:solidFill>
                  <a:srgbClr val="374151"/>
                </a:solidFill>
                <a:effectLst/>
                <a:latin typeface="Söhne"/>
              </a:rPr>
              <a:t>kabul</a:t>
            </a:r>
            <a:r>
              <a:rPr lang="en-US" b="0" i="0" dirty="0">
                <a:solidFill>
                  <a:srgbClr val="374151"/>
                </a:solidFill>
                <a:effectLst/>
                <a:latin typeface="Söhne"/>
              </a:rPr>
              <a:t> </a:t>
            </a:r>
            <a:r>
              <a:rPr lang="en-US" b="0" i="0" dirty="0" err="1">
                <a:solidFill>
                  <a:srgbClr val="374151"/>
                </a:solidFill>
                <a:effectLst/>
                <a:latin typeface="Söhne"/>
              </a:rPr>
              <a:t>etmesi</a:t>
            </a:r>
            <a:r>
              <a:rPr lang="en-US" b="0" i="0" dirty="0">
                <a:solidFill>
                  <a:srgbClr val="374151"/>
                </a:solidFill>
                <a:effectLst/>
                <a:latin typeface="Söhne"/>
              </a:rPr>
              <a:t>, </a:t>
            </a:r>
            <a:r>
              <a:rPr lang="en-US" b="0" i="0" dirty="0" err="1">
                <a:solidFill>
                  <a:srgbClr val="374151"/>
                </a:solidFill>
                <a:effectLst/>
                <a:latin typeface="Söhne"/>
              </a:rPr>
              <a:t>depolaması</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iletilmesidir</a:t>
            </a:r>
            <a:r>
              <a:rPr lang="en-US" b="0" i="0" dirty="0">
                <a:solidFill>
                  <a:srgbClr val="374151"/>
                </a:solidFill>
                <a:effectLst/>
                <a:latin typeface="Söhne"/>
              </a:rPr>
              <a:t>.</a:t>
            </a:r>
          </a:p>
          <a:p>
            <a:pPr algn="l"/>
            <a:r>
              <a:rPr lang="en-US" b="0" i="0" dirty="0">
                <a:solidFill>
                  <a:srgbClr val="374151"/>
                </a:solidFill>
                <a:effectLst/>
                <a:latin typeface="Söhne"/>
              </a:rPr>
              <a:t>RabbitMQ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genel</a:t>
            </a:r>
            <a:r>
              <a:rPr lang="en-US" b="0" i="0" dirty="0">
                <a:solidFill>
                  <a:srgbClr val="374151"/>
                </a:solidFill>
                <a:effectLst/>
                <a:latin typeface="Söhne"/>
              </a:rPr>
              <a:t> </a:t>
            </a:r>
            <a:r>
              <a:rPr lang="en-US" b="0" i="0" dirty="0" err="1">
                <a:solidFill>
                  <a:srgbClr val="374151"/>
                </a:solidFill>
                <a:effectLst/>
                <a:latin typeface="Söhne"/>
              </a:rPr>
              <a:t>olarak</a:t>
            </a:r>
            <a:r>
              <a:rPr lang="en-US" b="0" i="0" dirty="0">
                <a:solidFill>
                  <a:srgbClr val="374151"/>
                </a:solidFill>
                <a:effectLst/>
                <a:latin typeface="Söhne"/>
              </a:rPr>
              <a:t> </a:t>
            </a:r>
            <a:r>
              <a:rPr lang="en-US" b="0" i="0" dirty="0" err="1">
                <a:solidFill>
                  <a:srgbClr val="374151"/>
                </a:solidFill>
                <a:effectLst/>
                <a:latin typeface="Söhne"/>
              </a:rPr>
              <a:t>mesajlaşma</a:t>
            </a:r>
            <a:r>
              <a:rPr lang="en-US" b="0" i="0" dirty="0">
                <a:solidFill>
                  <a:srgbClr val="374151"/>
                </a:solidFill>
                <a:effectLst/>
                <a:latin typeface="Söhne"/>
              </a:rPr>
              <a:t>, </a:t>
            </a:r>
            <a:r>
              <a:rPr lang="en-US" b="0" i="0" dirty="0" err="1">
                <a:solidFill>
                  <a:srgbClr val="374151"/>
                </a:solidFill>
                <a:effectLst/>
                <a:latin typeface="Söhne"/>
              </a:rPr>
              <a:t>bazı</a:t>
            </a:r>
            <a:r>
              <a:rPr lang="en-US" b="0" i="0" dirty="0">
                <a:solidFill>
                  <a:srgbClr val="374151"/>
                </a:solidFill>
                <a:effectLst/>
                <a:latin typeface="Söhne"/>
              </a:rPr>
              <a:t> </a:t>
            </a:r>
            <a:r>
              <a:rPr lang="en-US" b="0" i="0" dirty="0" err="1">
                <a:solidFill>
                  <a:srgbClr val="374151"/>
                </a:solidFill>
                <a:effectLst/>
                <a:latin typeface="Söhne"/>
              </a:rPr>
              <a:t>özel</a:t>
            </a:r>
            <a:r>
              <a:rPr lang="en-US" b="0" i="0" dirty="0">
                <a:solidFill>
                  <a:srgbClr val="374151"/>
                </a:solidFill>
                <a:effectLst/>
                <a:latin typeface="Söhne"/>
              </a:rPr>
              <a:t> </a:t>
            </a:r>
            <a:r>
              <a:rPr lang="en-US" b="0" i="0" dirty="0" err="1">
                <a:solidFill>
                  <a:srgbClr val="374151"/>
                </a:solidFill>
                <a:effectLst/>
                <a:latin typeface="Söhne"/>
              </a:rPr>
              <a:t>terimler</a:t>
            </a:r>
            <a:r>
              <a:rPr lang="en-US" b="0" i="0" dirty="0">
                <a:solidFill>
                  <a:srgbClr val="374151"/>
                </a:solidFill>
                <a:effectLst/>
                <a:latin typeface="Söhne"/>
              </a:rPr>
              <a:t> </a:t>
            </a:r>
            <a:r>
              <a:rPr lang="en-US" b="0" i="0" dirty="0" err="1">
                <a:solidFill>
                  <a:srgbClr val="374151"/>
                </a:solidFill>
                <a:effectLst/>
                <a:latin typeface="Söhne"/>
              </a:rPr>
              <a:t>kullanır</a:t>
            </a:r>
            <a:r>
              <a:rPr lang="en-US" b="0" i="0" dirty="0">
                <a:solidFill>
                  <a:srgbClr val="374151"/>
                </a:solidFill>
                <a:effectLst/>
                <a:latin typeface="Söhne"/>
              </a:rPr>
              <a:t>.</a:t>
            </a:r>
          </a:p>
          <a:p>
            <a:pPr algn="l"/>
            <a:r>
              <a:rPr lang="en-US" b="0" i="0" dirty="0" err="1">
                <a:solidFill>
                  <a:srgbClr val="374151"/>
                </a:solidFill>
                <a:effectLst/>
                <a:latin typeface="Söhne"/>
              </a:rPr>
              <a:t>Üretmek</a:t>
            </a:r>
            <a:r>
              <a:rPr lang="en-US" b="0" i="0" dirty="0">
                <a:solidFill>
                  <a:srgbClr val="374151"/>
                </a:solidFill>
                <a:effectLst/>
                <a:latin typeface="Söhne"/>
              </a:rPr>
              <a:t>, </a:t>
            </a:r>
            <a:r>
              <a:rPr lang="en-US" b="0" i="0" dirty="0" err="1">
                <a:solidFill>
                  <a:srgbClr val="374151"/>
                </a:solidFill>
                <a:effectLst/>
                <a:latin typeface="Söhne"/>
              </a:rPr>
              <a:t>göndermekten</a:t>
            </a:r>
            <a:r>
              <a:rPr lang="en-US" b="0" i="0" dirty="0">
                <a:solidFill>
                  <a:srgbClr val="374151"/>
                </a:solidFill>
                <a:effectLst/>
                <a:latin typeface="Söhne"/>
              </a:rPr>
              <a:t> </a:t>
            </a:r>
            <a:r>
              <a:rPr lang="en-US" b="0" i="0" dirty="0" err="1">
                <a:solidFill>
                  <a:srgbClr val="374151"/>
                </a:solidFill>
                <a:effectLst/>
                <a:latin typeface="Söhne"/>
              </a:rPr>
              <a:t>başka</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şey</a:t>
            </a:r>
            <a:r>
              <a:rPr lang="en-US" b="0" i="0" dirty="0">
                <a:solidFill>
                  <a:srgbClr val="374151"/>
                </a:solidFill>
                <a:effectLst/>
                <a:latin typeface="Söhne"/>
              </a:rPr>
              <a:t> </a:t>
            </a:r>
            <a:r>
              <a:rPr lang="en-US" b="0" i="0" dirty="0" err="1">
                <a:solidFill>
                  <a:srgbClr val="374151"/>
                </a:solidFill>
                <a:effectLst/>
                <a:latin typeface="Söhne"/>
              </a:rPr>
              <a:t>değildir</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gönderen</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programa</a:t>
            </a:r>
            <a:r>
              <a:rPr lang="en-US" b="0" i="0" dirty="0">
                <a:solidFill>
                  <a:srgbClr val="374151"/>
                </a:solidFill>
                <a:effectLst/>
                <a:latin typeface="Söhne"/>
              </a:rPr>
              <a:t> </a:t>
            </a:r>
            <a:r>
              <a:rPr lang="en-US" b="0" i="1" dirty="0">
                <a:solidFill>
                  <a:srgbClr val="000000"/>
                </a:solidFill>
                <a:effectLst/>
                <a:latin typeface="Raleway" pitchFamily="2" charset="-94"/>
              </a:rPr>
              <a:t>producer</a:t>
            </a:r>
            <a:r>
              <a:rPr lang="tr-TR" b="0" i="1" dirty="0">
                <a:solidFill>
                  <a:srgbClr val="000000"/>
                </a:solidFill>
                <a:effectLst/>
                <a:latin typeface="Raleway" pitchFamily="2" charset="-94"/>
              </a:rPr>
              <a:t> (üretici)</a:t>
            </a:r>
            <a:r>
              <a:rPr lang="en-US" b="0" i="0" dirty="0">
                <a:solidFill>
                  <a:srgbClr val="374151"/>
                </a:solidFill>
                <a:effectLst/>
                <a:latin typeface="Söhne"/>
              </a:rPr>
              <a:t> </a:t>
            </a:r>
            <a:r>
              <a:rPr lang="en-US" b="0" i="0" dirty="0" err="1">
                <a:solidFill>
                  <a:srgbClr val="374151"/>
                </a:solidFill>
                <a:effectLst/>
                <a:latin typeface="Söhne"/>
              </a:rPr>
              <a:t>denir</a:t>
            </a:r>
            <a:r>
              <a:rPr lang="en-US" b="0" i="0" dirty="0">
                <a:solidFill>
                  <a:srgbClr val="374151"/>
                </a:solidFill>
                <a:effectLst/>
                <a:latin typeface="Söhne"/>
              </a:rPr>
              <a:t>:</a:t>
            </a:r>
          </a:p>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97445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417093"/>
            <a:ext cx="5111750" cy="694825"/>
          </a:xfrm>
        </p:spPr>
        <p:txBody>
          <a:bodyPr/>
          <a:lstStyle/>
          <a:p>
            <a:r>
              <a:rPr lang="tr-TR" dirty="0" err="1"/>
              <a:t>rabbıtmq</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11844" y="1445752"/>
            <a:ext cx="6434388" cy="4910598"/>
          </a:xfrm>
        </p:spPr>
        <p:txBody>
          <a:bodyPr>
            <a:normAutofit/>
          </a:bodyPr>
          <a:lstStyle/>
          <a:p>
            <a:pPr algn="l">
              <a:buFont typeface="Arial" panose="020B0604020202020204" pitchFamily="34" charset="0"/>
              <a:buChar char="•"/>
            </a:pPr>
            <a:r>
              <a:rPr lang="en-US" b="0" i="0" dirty="0">
                <a:solidFill>
                  <a:srgbClr val="374151"/>
                </a:solidFill>
                <a:effectLst/>
                <a:latin typeface="Söhne"/>
              </a:rPr>
              <a:t>Bir </a:t>
            </a:r>
            <a:r>
              <a:rPr lang="en-US" b="0" i="1" dirty="0">
                <a:solidFill>
                  <a:srgbClr val="000000"/>
                </a:solidFill>
                <a:effectLst/>
                <a:latin typeface="Raleway" pitchFamily="2" charset="-94"/>
              </a:rPr>
              <a:t>producer</a:t>
            </a:r>
            <a:r>
              <a:rPr lang="en-US" b="0" i="0" dirty="0">
                <a:solidFill>
                  <a:srgbClr val="374151"/>
                </a:solidFill>
                <a:effectLst/>
                <a:latin typeface="Söhne"/>
              </a:rPr>
              <a:t>, </a:t>
            </a:r>
            <a:r>
              <a:rPr lang="en-US" b="0" i="0" dirty="0" err="1">
                <a:solidFill>
                  <a:srgbClr val="374151"/>
                </a:solidFill>
                <a:effectLst/>
                <a:latin typeface="Söhne"/>
              </a:rPr>
              <a:t>mesajları</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kuyruğa</a:t>
            </a:r>
            <a:r>
              <a:rPr lang="en-US" b="0" i="0" dirty="0">
                <a:solidFill>
                  <a:srgbClr val="374151"/>
                </a:solidFill>
                <a:effectLst/>
                <a:latin typeface="Söhne"/>
              </a:rPr>
              <a:t> </a:t>
            </a:r>
            <a:r>
              <a:rPr lang="en-US" b="0" i="0" dirty="0" err="1">
                <a:solidFill>
                  <a:srgbClr val="374151"/>
                </a:solidFill>
                <a:effectLst/>
                <a:latin typeface="Söhne"/>
              </a:rPr>
              <a:t>gönderir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Bir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RabbitMQ'daki</a:t>
            </a:r>
            <a:r>
              <a:rPr lang="en-US" b="0" i="0" dirty="0">
                <a:solidFill>
                  <a:srgbClr val="374151"/>
                </a:solidFill>
                <a:effectLst/>
                <a:latin typeface="Söhne"/>
              </a:rPr>
              <a:t> </a:t>
            </a:r>
            <a:r>
              <a:rPr lang="en-US" b="0" i="0" dirty="0" err="1">
                <a:solidFill>
                  <a:srgbClr val="374151"/>
                </a:solidFill>
                <a:effectLst/>
                <a:latin typeface="Söhne"/>
              </a:rPr>
              <a:t>posta</a:t>
            </a:r>
            <a:r>
              <a:rPr lang="en-US" b="0" i="0" dirty="0">
                <a:solidFill>
                  <a:srgbClr val="374151"/>
                </a:solidFill>
                <a:effectLst/>
                <a:latin typeface="Söhne"/>
              </a:rPr>
              <a:t> </a:t>
            </a:r>
            <a:r>
              <a:rPr lang="en-US" b="0" i="0" dirty="0" err="1">
                <a:solidFill>
                  <a:srgbClr val="374151"/>
                </a:solidFill>
                <a:effectLst/>
                <a:latin typeface="Söhne"/>
              </a:rPr>
              <a:t>kutusu</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kullanılan</a:t>
            </a:r>
            <a:r>
              <a:rPr lang="en-US" b="0" i="0" dirty="0">
                <a:solidFill>
                  <a:srgbClr val="374151"/>
                </a:solidFill>
                <a:effectLst/>
                <a:latin typeface="Söhne"/>
              </a:rPr>
              <a:t> </a:t>
            </a:r>
            <a:r>
              <a:rPr lang="en-US" b="0" i="0" dirty="0" err="1">
                <a:solidFill>
                  <a:srgbClr val="374151"/>
                </a:solidFill>
                <a:effectLst/>
                <a:latin typeface="Söhne"/>
              </a:rPr>
              <a:t>addır</a:t>
            </a:r>
            <a:r>
              <a:rPr lang="en-US" b="0" i="0" dirty="0">
                <a:solidFill>
                  <a:srgbClr val="374151"/>
                </a:solidFill>
                <a:effectLst/>
                <a:latin typeface="Söhne"/>
              </a:rPr>
              <a:t>. </a:t>
            </a:r>
            <a:r>
              <a:rPr lang="en-US" b="0" i="0" dirty="0" err="1">
                <a:solidFill>
                  <a:srgbClr val="374151"/>
                </a:solidFill>
                <a:effectLst/>
                <a:latin typeface="Söhne"/>
              </a:rPr>
              <a:t>Mesajlar</a:t>
            </a:r>
            <a:r>
              <a:rPr lang="en-US" b="0" i="0" dirty="0">
                <a:solidFill>
                  <a:srgbClr val="374151"/>
                </a:solidFill>
                <a:effectLst/>
                <a:latin typeface="Söhne"/>
              </a:rPr>
              <a:t> RabbitMQ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uygulamalarınız</a:t>
            </a:r>
            <a:r>
              <a:rPr lang="en-US" b="0" i="0" dirty="0">
                <a:solidFill>
                  <a:srgbClr val="374151"/>
                </a:solidFill>
                <a:effectLst/>
                <a:latin typeface="Söhne"/>
              </a:rPr>
              <a:t> </a:t>
            </a:r>
            <a:r>
              <a:rPr lang="en-US" b="0" i="0" dirty="0" err="1">
                <a:solidFill>
                  <a:srgbClr val="374151"/>
                </a:solidFill>
                <a:effectLst/>
                <a:latin typeface="Söhne"/>
              </a:rPr>
              <a:t>aracılığıyla</a:t>
            </a:r>
            <a:r>
              <a:rPr lang="en-US" b="0" i="0" dirty="0">
                <a:solidFill>
                  <a:srgbClr val="374151"/>
                </a:solidFill>
                <a:effectLst/>
                <a:latin typeface="Söhne"/>
              </a:rPr>
              <a:t> </a:t>
            </a:r>
            <a:r>
              <a:rPr lang="en-US" b="0" i="0" dirty="0" err="1">
                <a:solidFill>
                  <a:srgbClr val="374151"/>
                </a:solidFill>
                <a:effectLst/>
                <a:latin typeface="Söhne"/>
              </a:rPr>
              <a:t>aksa</a:t>
            </a:r>
            <a:r>
              <a:rPr lang="en-US" b="0" i="0" dirty="0">
                <a:solidFill>
                  <a:srgbClr val="374151"/>
                </a:solidFill>
                <a:effectLst/>
                <a:latin typeface="Söhne"/>
              </a:rPr>
              <a:t> da, </a:t>
            </a:r>
            <a:r>
              <a:rPr lang="en-US" b="0" i="0" dirty="0" err="1">
                <a:solidFill>
                  <a:srgbClr val="374151"/>
                </a:solidFill>
                <a:effectLst/>
                <a:latin typeface="Söhne"/>
              </a:rPr>
              <a:t>yalnızca</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içinde</a:t>
            </a:r>
            <a:r>
              <a:rPr lang="en-US" b="0" i="0" dirty="0">
                <a:solidFill>
                  <a:srgbClr val="374151"/>
                </a:solidFill>
                <a:effectLst/>
                <a:latin typeface="Söhne"/>
              </a:rPr>
              <a:t> </a:t>
            </a:r>
            <a:r>
              <a:rPr lang="en-US" b="0" i="0" dirty="0" err="1">
                <a:solidFill>
                  <a:srgbClr val="374151"/>
                </a:solidFill>
                <a:effectLst/>
                <a:latin typeface="Söhne"/>
              </a:rPr>
              <a:t>depolanabilirler</a:t>
            </a:r>
            <a:r>
              <a:rPr lang="en-US" b="0" i="0" dirty="0">
                <a:solidFill>
                  <a:srgbClr val="374151"/>
                </a:solidFill>
                <a:effectLst/>
                <a:latin typeface="Söhne"/>
              </a:rPr>
              <a:t>. </a:t>
            </a:r>
            <a:endParaRPr lang="tr-TR"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Bir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yalnızca</a:t>
            </a:r>
            <a:r>
              <a:rPr lang="en-US" b="0" i="0" dirty="0">
                <a:solidFill>
                  <a:srgbClr val="374151"/>
                </a:solidFill>
                <a:effectLst/>
                <a:latin typeface="Söhne"/>
              </a:rPr>
              <a:t> </a:t>
            </a:r>
            <a:r>
              <a:rPr lang="en-US" b="0" i="0" dirty="0" err="1">
                <a:solidFill>
                  <a:srgbClr val="374151"/>
                </a:solidFill>
                <a:effectLst/>
                <a:latin typeface="Söhne"/>
              </a:rPr>
              <a:t>ev</a:t>
            </a:r>
            <a:r>
              <a:rPr lang="en-US" b="0" i="0" dirty="0">
                <a:solidFill>
                  <a:srgbClr val="374151"/>
                </a:solidFill>
                <a:effectLst/>
                <a:latin typeface="Söhne"/>
              </a:rPr>
              <a:t> </a:t>
            </a:r>
            <a:r>
              <a:rPr lang="en-US" b="0" i="0" dirty="0" err="1">
                <a:solidFill>
                  <a:srgbClr val="374151"/>
                </a:solidFill>
                <a:effectLst/>
                <a:latin typeface="Söhne"/>
              </a:rPr>
              <a:t>sahibi</a:t>
            </a:r>
            <a:r>
              <a:rPr lang="en-US" b="0" i="0" dirty="0">
                <a:solidFill>
                  <a:srgbClr val="374151"/>
                </a:solidFill>
                <a:effectLst/>
                <a:latin typeface="Söhne"/>
              </a:rPr>
              <a:t> </a:t>
            </a:r>
            <a:r>
              <a:rPr lang="en-US" b="0" i="0" dirty="0" err="1">
                <a:solidFill>
                  <a:srgbClr val="374151"/>
                </a:solidFill>
                <a:effectLst/>
                <a:latin typeface="Söhne"/>
              </a:rPr>
              <a:t>bilgisayarın</a:t>
            </a:r>
            <a:r>
              <a:rPr lang="en-US" b="0" i="0" dirty="0">
                <a:solidFill>
                  <a:srgbClr val="374151"/>
                </a:solidFill>
                <a:effectLst/>
                <a:latin typeface="Söhne"/>
              </a:rPr>
              <a:t> </a:t>
            </a:r>
            <a:r>
              <a:rPr lang="en-US" b="0" i="0" dirty="0" err="1">
                <a:solidFill>
                  <a:srgbClr val="374151"/>
                </a:solidFill>
                <a:effectLst/>
                <a:latin typeface="Söhne"/>
              </a:rPr>
              <a:t>bellek</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disk </a:t>
            </a:r>
            <a:r>
              <a:rPr lang="en-US" b="0" i="0" dirty="0" err="1">
                <a:solidFill>
                  <a:srgbClr val="374151"/>
                </a:solidFill>
                <a:effectLst/>
                <a:latin typeface="Söhne"/>
              </a:rPr>
              <a:t>sınırlarıyla</a:t>
            </a:r>
            <a:r>
              <a:rPr lang="en-US" b="0" i="0" dirty="0">
                <a:solidFill>
                  <a:srgbClr val="374151"/>
                </a:solidFill>
                <a:effectLst/>
                <a:latin typeface="Söhne"/>
              </a:rPr>
              <a:t> </a:t>
            </a:r>
            <a:r>
              <a:rPr lang="en-US" b="0" i="0" dirty="0" err="1">
                <a:solidFill>
                  <a:srgbClr val="374151"/>
                </a:solidFill>
                <a:effectLst/>
                <a:latin typeface="Söhne"/>
              </a:rPr>
              <a:t>sınırlıdır</a:t>
            </a:r>
            <a:r>
              <a:rPr lang="en-US" b="0" i="0" dirty="0">
                <a:solidFill>
                  <a:srgbClr val="374151"/>
                </a:solidFill>
                <a:effectLst/>
                <a:latin typeface="Söhne"/>
              </a:rPr>
              <a:t>, </a:t>
            </a:r>
            <a:r>
              <a:rPr lang="en-US" b="0" i="0" dirty="0" err="1">
                <a:solidFill>
                  <a:srgbClr val="374151"/>
                </a:solidFill>
                <a:effectLst/>
                <a:latin typeface="Söhne"/>
              </a:rPr>
              <a:t>temelde</a:t>
            </a:r>
            <a:r>
              <a:rPr lang="en-US" b="0" i="0" dirty="0">
                <a:solidFill>
                  <a:srgbClr val="374151"/>
                </a:solidFill>
                <a:effectLst/>
                <a:latin typeface="Söhne"/>
              </a:rPr>
              <a:t> </a:t>
            </a:r>
            <a:r>
              <a:rPr lang="en-US" b="0" i="0" dirty="0" err="1">
                <a:solidFill>
                  <a:srgbClr val="374151"/>
                </a:solidFill>
                <a:effectLst/>
                <a:latin typeface="Söhne"/>
              </a:rPr>
              <a:t>büyük</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tamponudur</a:t>
            </a:r>
            <a:r>
              <a:rPr lang="en-US" b="0" i="0" dirty="0">
                <a:solidFill>
                  <a:srgbClr val="374151"/>
                </a:solidFill>
                <a:effectLst/>
                <a:latin typeface="Söhne"/>
              </a:rPr>
              <a:t>. </a:t>
            </a:r>
            <a:r>
              <a:rPr lang="en-US" b="0" i="0" dirty="0" err="1">
                <a:solidFill>
                  <a:srgbClr val="374151"/>
                </a:solidFill>
                <a:effectLst/>
                <a:latin typeface="Söhne"/>
              </a:rPr>
              <a:t>Birçok</a:t>
            </a:r>
            <a:r>
              <a:rPr lang="en-US" b="0" i="0" dirty="0">
                <a:solidFill>
                  <a:srgbClr val="374151"/>
                </a:solidFill>
                <a:effectLst/>
                <a:latin typeface="Söhne"/>
              </a:rPr>
              <a:t> </a:t>
            </a:r>
            <a:r>
              <a:rPr lang="en-US" b="0" i="1" dirty="0">
                <a:solidFill>
                  <a:srgbClr val="000000"/>
                </a:solidFill>
                <a:effectLst/>
                <a:latin typeface="Raleway" pitchFamily="2" charset="-94"/>
              </a:rPr>
              <a:t>producer</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kuyruğa</a:t>
            </a:r>
            <a:r>
              <a:rPr lang="en-US" b="0" i="0" dirty="0">
                <a:solidFill>
                  <a:srgbClr val="374151"/>
                </a:solidFill>
                <a:effectLst/>
                <a:latin typeface="Söhne"/>
              </a:rPr>
              <a:t> </a:t>
            </a:r>
            <a:r>
              <a:rPr lang="en-US" b="0" i="0" dirty="0" err="1">
                <a:solidFill>
                  <a:srgbClr val="374151"/>
                </a:solidFill>
                <a:effectLst/>
                <a:latin typeface="Söhne"/>
              </a:rPr>
              <a:t>giden</a:t>
            </a:r>
            <a:r>
              <a:rPr lang="en-US" b="0" i="0" dirty="0">
                <a:solidFill>
                  <a:srgbClr val="374151"/>
                </a:solidFill>
                <a:effectLst/>
                <a:latin typeface="Söhne"/>
              </a:rPr>
              <a:t> </a:t>
            </a:r>
            <a:r>
              <a:rPr lang="en-US" b="0" i="0" dirty="0" err="1">
                <a:solidFill>
                  <a:srgbClr val="374151"/>
                </a:solidFill>
                <a:effectLst/>
                <a:latin typeface="Söhne"/>
              </a:rPr>
              <a:t>mesajlar</a:t>
            </a:r>
            <a:r>
              <a:rPr lang="en-US" b="0" i="0" dirty="0">
                <a:solidFill>
                  <a:srgbClr val="374151"/>
                </a:solidFill>
                <a:effectLst/>
                <a:latin typeface="Söhne"/>
              </a:rPr>
              <a:t> </a:t>
            </a:r>
            <a:r>
              <a:rPr lang="en-US" b="0" i="0" dirty="0" err="1">
                <a:solidFill>
                  <a:srgbClr val="374151"/>
                </a:solidFill>
                <a:effectLst/>
                <a:latin typeface="Söhne"/>
              </a:rPr>
              <a:t>gönderebilir</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err="1">
                <a:solidFill>
                  <a:srgbClr val="374151"/>
                </a:solidFill>
                <a:effectLst/>
                <a:latin typeface="Söhne"/>
              </a:rPr>
              <a:t>birçok</a:t>
            </a:r>
            <a:r>
              <a:rPr lang="en-US" b="0" i="0" dirty="0">
                <a:solidFill>
                  <a:srgbClr val="374151"/>
                </a:solidFill>
                <a:effectLst/>
                <a:latin typeface="Söhne"/>
              </a:rPr>
              <a:t> </a:t>
            </a:r>
            <a:r>
              <a:rPr lang="en-US" b="0" i="0" dirty="0">
                <a:solidFill>
                  <a:srgbClr val="000000"/>
                </a:solidFill>
                <a:effectLst/>
                <a:latin typeface="Raleway" pitchFamily="2" charset="-94"/>
              </a:rPr>
              <a:t>consumer</a:t>
            </a:r>
            <a:r>
              <a:rPr lang="tr-TR" b="0" i="0" dirty="0">
                <a:solidFill>
                  <a:srgbClr val="000000"/>
                </a:solidFill>
                <a:effectLst/>
                <a:latin typeface="Raleway" pitchFamily="2" charset="-94"/>
              </a:rPr>
              <a:t> (tüketici)</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kuyruktan</a:t>
            </a:r>
            <a:r>
              <a:rPr lang="en-US" b="0" i="0" dirty="0">
                <a:solidFill>
                  <a:srgbClr val="374151"/>
                </a:solidFill>
                <a:effectLst/>
                <a:latin typeface="Söhne"/>
              </a:rPr>
              <a:t> </a:t>
            </a:r>
            <a:r>
              <a:rPr lang="en-US" b="0" i="0" dirty="0" err="1">
                <a:solidFill>
                  <a:srgbClr val="374151"/>
                </a:solidFill>
                <a:effectLst/>
                <a:latin typeface="Söhne"/>
              </a:rPr>
              <a:t>veri</a:t>
            </a:r>
            <a:r>
              <a:rPr lang="en-US" b="0" i="0" dirty="0">
                <a:solidFill>
                  <a:srgbClr val="374151"/>
                </a:solidFill>
                <a:effectLst/>
                <a:latin typeface="Söhne"/>
              </a:rPr>
              <a:t> </a:t>
            </a:r>
            <a:r>
              <a:rPr lang="en-US" b="0" i="0" dirty="0" err="1">
                <a:solidFill>
                  <a:srgbClr val="374151"/>
                </a:solidFill>
                <a:effectLst/>
                <a:latin typeface="Söhne"/>
              </a:rPr>
              <a:t>almaya</a:t>
            </a:r>
            <a:r>
              <a:rPr lang="en-US" b="0" i="0" dirty="0">
                <a:solidFill>
                  <a:srgbClr val="374151"/>
                </a:solidFill>
                <a:effectLst/>
                <a:latin typeface="Söhne"/>
              </a:rPr>
              <a:t> </a:t>
            </a:r>
            <a:r>
              <a:rPr lang="en-US" b="0" i="0" dirty="0" err="1">
                <a:solidFill>
                  <a:srgbClr val="374151"/>
                </a:solidFill>
                <a:effectLst/>
                <a:latin typeface="Söhne"/>
              </a:rPr>
              <a:t>çalışabilir</a:t>
            </a:r>
            <a:r>
              <a:rPr lang="en-US" b="0" i="0" dirty="0">
                <a:solidFill>
                  <a:srgbClr val="374151"/>
                </a:solidFill>
                <a:effectLst/>
                <a:latin typeface="Söhne"/>
              </a:rPr>
              <a:t>. </a:t>
            </a:r>
            <a:endParaRPr lang="tr-TR" b="0"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İşte</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kuyruğu</a:t>
            </a:r>
            <a:r>
              <a:rPr lang="en-US" b="0" i="0" dirty="0">
                <a:solidFill>
                  <a:srgbClr val="374151"/>
                </a:solidFill>
                <a:effectLst/>
                <a:latin typeface="Söhne"/>
              </a:rPr>
              <a:t> </a:t>
            </a:r>
            <a:r>
              <a:rPr lang="en-US" b="0" i="0" dirty="0" err="1">
                <a:solidFill>
                  <a:srgbClr val="374151"/>
                </a:solidFill>
                <a:effectLst/>
                <a:latin typeface="Söhne"/>
              </a:rPr>
              <a:t>böyle</a:t>
            </a:r>
            <a:r>
              <a:rPr lang="en-US" b="0" i="0" dirty="0">
                <a:solidFill>
                  <a:srgbClr val="374151"/>
                </a:solidFill>
                <a:effectLst/>
                <a:latin typeface="Söhne"/>
              </a:rPr>
              <a:t> </a:t>
            </a:r>
            <a:r>
              <a:rPr lang="en-US" b="0" i="0" dirty="0" err="1">
                <a:solidFill>
                  <a:srgbClr val="374151"/>
                </a:solidFill>
                <a:effectLst/>
                <a:latin typeface="Söhne"/>
              </a:rPr>
              <a:t>temsil</a:t>
            </a:r>
            <a:r>
              <a:rPr lang="en-US" b="0" i="0" dirty="0">
                <a:solidFill>
                  <a:srgbClr val="374151"/>
                </a:solidFill>
                <a:effectLst/>
                <a:latin typeface="Söhne"/>
              </a:rPr>
              <a:t> </a:t>
            </a:r>
            <a:r>
              <a:rPr lang="en-US" b="0" i="0" dirty="0" err="1">
                <a:solidFill>
                  <a:srgbClr val="374151"/>
                </a:solidFill>
                <a:effectLst/>
                <a:latin typeface="Söhne"/>
              </a:rPr>
              <a:t>ediyoruz</a:t>
            </a:r>
            <a:r>
              <a:rPr lang="en-US" b="0" i="0" dirty="0">
                <a:solidFill>
                  <a:srgbClr val="374151"/>
                </a:solidFill>
                <a:effectLst/>
                <a:latin typeface="Söhne"/>
              </a:rPr>
              <a:t>:</a:t>
            </a:r>
            <a:endParaRPr lang="tr-TR" b="0" i="0" dirty="0">
              <a:solidFill>
                <a:srgbClr val="374151"/>
              </a:solidFill>
              <a:effectLst/>
              <a:latin typeface="Söhne"/>
            </a:endParaRPr>
          </a:p>
          <a:p>
            <a:pPr algn="l">
              <a:buFont typeface="Arial" panose="020B0604020202020204" pitchFamily="34" charset="0"/>
              <a:buChar char="•"/>
            </a:pPr>
            <a:endParaRPr lang="tr-TR" dirty="0">
              <a:solidFill>
                <a:srgbClr val="374151"/>
              </a:solidFill>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7" name="Resim 6" descr="diyagram, daire, ekran görüntüsü, çizgi içeren bir resim&#10;&#10;Açıklama otomatik olarak oluşturuldu">
            <a:extLst>
              <a:ext uri="{FF2B5EF4-FFF2-40B4-BE49-F238E27FC236}">
                <a16:creationId xmlns:a16="http://schemas.microsoft.com/office/drawing/2014/main" id="{2DFCAF52-9AB6-043A-C43C-75F02BD9328A}"/>
              </a:ext>
            </a:extLst>
          </p:cNvPr>
          <p:cNvPicPr>
            <a:picLocks noChangeAspect="1"/>
          </p:cNvPicPr>
          <p:nvPr/>
        </p:nvPicPr>
        <p:blipFill>
          <a:blip r:embed="rId2"/>
          <a:stretch>
            <a:fillRect/>
          </a:stretch>
        </p:blipFill>
        <p:spPr>
          <a:xfrm>
            <a:off x="325410" y="4341317"/>
            <a:ext cx="4968671" cy="1272650"/>
          </a:xfrm>
          <a:prstGeom prst="rect">
            <a:avLst/>
          </a:prstGeom>
        </p:spPr>
      </p:pic>
    </p:spTree>
    <p:extLst>
      <p:ext uri="{BB962C8B-B14F-4D97-AF65-F5344CB8AC3E}">
        <p14:creationId xmlns:p14="http://schemas.microsoft.com/office/powerpoint/2010/main" val="139613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417093"/>
            <a:ext cx="5111750" cy="694825"/>
          </a:xfrm>
        </p:spPr>
        <p:txBody>
          <a:bodyPr/>
          <a:lstStyle/>
          <a:p>
            <a:r>
              <a:rPr lang="tr-TR" dirty="0" err="1"/>
              <a:t>rabbıtmq</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11844" y="1445752"/>
            <a:ext cx="6434388" cy="4910598"/>
          </a:xfrm>
        </p:spPr>
        <p:txBody>
          <a:bodyPr>
            <a:normAutofit/>
          </a:bodyPr>
          <a:lstStyle/>
          <a:p>
            <a:pPr algn="l">
              <a:buFont typeface="Arial" panose="020B0604020202020204" pitchFamily="34" charset="0"/>
              <a:buChar char="•"/>
            </a:pPr>
            <a:r>
              <a:rPr lang="en-US" b="0" i="0" dirty="0">
                <a:solidFill>
                  <a:srgbClr val="374151"/>
                </a:solidFill>
                <a:effectLst/>
                <a:latin typeface="Söhne"/>
              </a:rPr>
              <a:t>Bir </a:t>
            </a:r>
            <a:r>
              <a:rPr lang="en-US" b="0" i="0" dirty="0" err="1">
                <a:solidFill>
                  <a:srgbClr val="374151"/>
                </a:solidFill>
                <a:effectLst/>
                <a:latin typeface="Söhne"/>
              </a:rPr>
              <a:t>kuyruk</a:t>
            </a:r>
            <a:r>
              <a:rPr lang="en-US" b="0" i="0" dirty="0">
                <a:solidFill>
                  <a:srgbClr val="374151"/>
                </a:solidFill>
                <a:effectLst/>
                <a:latin typeface="Söhne"/>
              </a:rPr>
              <a:t>, </a:t>
            </a:r>
            <a:r>
              <a:rPr lang="en-US" b="0" i="0" dirty="0" err="1">
                <a:solidFill>
                  <a:srgbClr val="374151"/>
                </a:solidFill>
                <a:effectLst/>
                <a:latin typeface="Söhne"/>
              </a:rPr>
              <a:t>RabbitMQ'daki</a:t>
            </a:r>
            <a:r>
              <a:rPr lang="en-US" b="0" i="0" dirty="0">
                <a:solidFill>
                  <a:srgbClr val="374151"/>
                </a:solidFill>
                <a:effectLst/>
                <a:latin typeface="Söhne"/>
              </a:rPr>
              <a:t> </a:t>
            </a:r>
            <a:r>
              <a:rPr lang="en-US" b="0" i="0" dirty="0" err="1">
                <a:solidFill>
                  <a:srgbClr val="374151"/>
                </a:solidFill>
                <a:effectLst/>
                <a:latin typeface="Söhne"/>
              </a:rPr>
              <a:t>posta</a:t>
            </a:r>
            <a:r>
              <a:rPr lang="en-US" b="0" i="0" dirty="0">
                <a:solidFill>
                  <a:srgbClr val="374151"/>
                </a:solidFill>
                <a:effectLst/>
                <a:latin typeface="Söhne"/>
              </a:rPr>
              <a:t> </a:t>
            </a:r>
            <a:r>
              <a:rPr lang="en-US" b="0" i="0" dirty="0" err="1">
                <a:solidFill>
                  <a:srgbClr val="374151"/>
                </a:solidFill>
                <a:effectLst/>
                <a:latin typeface="Söhne"/>
              </a:rPr>
              <a:t>kutusu</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kullanılan</a:t>
            </a:r>
            <a:r>
              <a:rPr lang="en-US" b="0" i="0" dirty="0">
                <a:solidFill>
                  <a:srgbClr val="374151"/>
                </a:solidFill>
                <a:effectLst/>
                <a:latin typeface="Söhne"/>
              </a:rPr>
              <a:t> </a:t>
            </a:r>
            <a:r>
              <a:rPr lang="en-US" b="0" i="0" dirty="0" err="1">
                <a:solidFill>
                  <a:srgbClr val="374151"/>
                </a:solidFill>
                <a:effectLst/>
                <a:latin typeface="Söhne"/>
              </a:rPr>
              <a:t>addır</a:t>
            </a:r>
            <a:r>
              <a:rPr lang="en-US" b="0" i="0" dirty="0">
                <a:solidFill>
                  <a:srgbClr val="374151"/>
                </a:solidFill>
                <a:effectLst/>
                <a:latin typeface="Söhne"/>
              </a:rPr>
              <a:t>.</a:t>
            </a:r>
          </a:p>
          <a:p>
            <a:pPr algn="l">
              <a:buFont typeface="Arial" panose="020B0604020202020204" pitchFamily="34" charset="0"/>
              <a:buChar char="•"/>
            </a:pPr>
            <a:r>
              <a:rPr lang="tr-TR" dirty="0">
                <a:solidFill>
                  <a:srgbClr val="000000"/>
                </a:solidFill>
                <a:latin typeface="Raleway" pitchFamily="2" charset="-94"/>
              </a:rPr>
              <a:t>C</a:t>
            </a:r>
            <a:r>
              <a:rPr lang="en-US" b="0" i="0" dirty="0" err="1">
                <a:solidFill>
                  <a:srgbClr val="000000"/>
                </a:solidFill>
                <a:effectLst/>
                <a:latin typeface="Raleway" pitchFamily="2" charset="-94"/>
              </a:rPr>
              <a:t>onsumer</a:t>
            </a:r>
            <a:r>
              <a:rPr lang="en-US" b="0" i="0" dirty="0">
                <a:solidFill>
                  <a:srgbClr val="374151"/>
                </a:solidFill>
                <a:effectLst/>
                <a:latin typeface="Söhne"/>
              </a:rPr>
              <a:t>, </a:t>
            </a:r>
            <a:r>
              <a:rPr lang="en-US" b="0" i="0" dirty="0" err="1">
                <a:solidFill>
                  <a:srgbClr val="374151"/>
                </a:solidFill>
                <a:effectLst/>
                <a:latin typeface="Söhne"/>
              </a:rPr>
              <a:t>almakla</a:t>
            </a:r>
            <a:r>
              <a:rPr lang="en-US" b="0" i="0" dirty="0">
                <a:solidFill>
                  <a:srgbClr val="374151"/>
                </a:solidFill>
                <a:effectLst/>
                <a:latin typeface="Söhne"/>
              </a:rPr>
              <a:t> </a:t>
            </a:r>
            <a:r>
              <a:rPr lang="en-US" b="0" i="0" dirty="0" err="1">
                <a:solidFill>
                  <a:srgbClr val="374151"/>
                </a:solidFill>
                <a:effectLst/>
                <a:latin typeface="Söhne"/>
              </a:rPr>
              <a:t>benzer</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anlama</a:t>
            </a:r>
            <a:r>
              <a:rPr lang="en-US" b="0" i="0" dirty="0">
                <a:solidFill>
                  <a:srgbClr val="374151"/>
                </a:solidFill>
                <a:effectLst/>
                <a:latin typeface="Söhne"/>
              </a:rPr>
              <a:t> </a:t>
            </a:r>
            <a:r>
              <a:rPr lang="en-US" b="0" i="0" dirty="0" err="1">
                <a:solidFill>
                  <a:srgbClr val="374151"/>
                </a:solidFill>
                <a:effectLst/>
                <a:latin typeface="Söhne"/>
              </a:rPr>
              <a:t>sahiptir</a:t>
            </a:r>
            <a:r>
              <a:rPr lang="en-US" b="0" i="0" dirty="0">
                <a:solidFill>
                  <a:srgbClr val="374151"/>
                </a:solidFill>
                <a:effectLst/>
                <a:latin typeface="Söhne"/>
              </a:rPr>
              <a:t>. Bir </a:t>
            </a:r>
            <a:r>
              <a:rPr lang="en-US" b="0" i="0" dirty="0">
                <a:solidFill>
                  <a:srgbClr val="000000"/>
                </a:solidFill>
                <a:effectLst/>
                <a:latin typeface="Raleway" pitchFamily="2" charset="-94"/>
              </a:rPr>
              <a:t>consumer</a:t>
            </a:r>
            <a:r>
              <a:rPr lang="en-US" b="0" i="0" dirty="0">
                <a:solidFill>
                  <a:srgbClr val="374151"/>
                </a:solidFill>
                <a:effectLst/>
                <a:latin typeface="Söhne"/>
              </a:rPr>
              <a:t>, </a:t>
            </a:r>
            <a:r>
              <a:rPr lang="en-US" b="0" i="0" dirty="0" err="1">
                <a:solidFill>
                  <a:srgbClr val="374151"/>
                </a:solidFill>
                <a:effectLst/>
                <a:latin typeface="Söhne"/>
              </a:rPr>
              <a:t>çoğunlukla</a:t>
            </a:r>
            <a:r>
              <a:rPr lang="en-US" b="0" i="0" dirty="0">
                <a:solidFill>
                  <a:srgbClr val="374151"/>
                </a:solidFill>
                <a:effectLst/>
                <a:latin typeface="Söhne"/>
              </a:rPr>
              <a:t> </a:t>
            </a:r>
            <a:r>
              <a:rPr lang="en-US" b="0" i="0" dirty="0" err="1">
                <a:solidFill>
                  <a:srgbClr val="374151"/>
                </a:solidFill>
                <a:effectLst/>
                <a:latin typeface="Söhne"/>
              </a:rPr>
              <a:t>mesaj</a:t>
            </a:r>
            <a:r>
              <a:rPr lang="en-US" b="0" i="0" dirty="0">
                <a:solidFill>
                  <a:srgbClr val="374151"/>
                </a:solidFill>
                <a:effectLst/>
                <a:latin typeface="Söhne"/>
              </a:rPr>
              <a:t> </a:t>
            </a:r>
            <a:r>
              <a:rPr lang="en-US" b="0" i="0" dirty="0" err="1">
                <a:solidFill>
                  <a:srgbClr val="374151"/>
                </a:solidFill>
                <a:effectLst/>
                <a:latin typeface="Söhne"/>
              </a:rPr>
              <a:t>almayı</a:t>
            </a:r>
            <a:r>
              <a:rPr lang="en-US" b="0" i="0" dirty="0">
                <a:solidFill>
                  <a:srgbClr val="374151"/>
                </a:solidFill>
                <a:effectLst/>
                <a:latin typeface="Söhne"/>
              </a:rPr>
              <a:t> </a:t>
            </a:r>
            <a:r>
              <a:rPr lang="en-US" b="0" i="0" dirty="0" err="1">
                <a:solidFill>
                  <a:srgbClr val="374151"/>
                </a:solidFill>
                <a:effectLst/>
                <a:latin typeface="Söhne"/>
              </a:rPr>
              <a:t>bekleyen</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programdır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Bir </a:t>
            </a:r>
            <a:r>
              <a:rPr lang="en-US" b="0" i="0" dirty="0" err="1">
                <a:solidFill>
                  <a:srgbClr val="374151"/>
                </a:solidFill>
                <a:effectLst/>
                <a:latin typeface="Söhne"/>
              </a:rPr>
              <a:t>tüketici</a:t>
            </a:r>
            <a:r>
              <a:rPr lang="en-US" b="0" i="0" dirty="0">
                <a:solidFill>
                  <a:srgbClr val="374151"/>
                </a:solidFill>
                <a:effectLst/>
                <a:latin typeface="Söhne"/>
              </a:rPr>
              <a:t>, </a:t>
            </a:r>
            <a:r>
              <a:rPr lang="en-US" b="0" i="0" dirty="0" err="1">
                <a:solidFill>
                  <a:srgbClr val="374151"/>
                </a:solidFill>
                <a:effectLst/>
                <a:latin typeface="Söhne"/>
              </a:rPr>
              <a:t>mesajları</a:t>
            </a:r>
            <a:r>
              <a:rPr lang="en-US" b="0" i="0" dirty="0">
                <a:solidFill>
                  <a:srgbClr val="374151"/>
                </a:solidFill>
                <a:effectLst/>
                <a:latin typeface="Söhne"/>
              </a:rPr>
              <a:t> </a:t>
            </a:r>
            <a:r>
              <a:rPr lang="en-US" b="0" i="0" dirty="0" err="1">
                <a:solidFill>
                  <a:srgbClr val="374151"/>
                </a:solidFill>
                <a:effectLst/>
                <a:latin typeface="Söhne"/>
              </a:rPr>
              <a:t>alır</a:t>
            </a:r>
            <a:r>
              <a:rPr lang="en-US" b="0" i="0" dirty="0">
                <a:solidFill>
                  <a:srgbClr val="374151"/>
                </a:solidFill>
                <a:effectLst/>
                <a:latin typeface="Söhne"/>
              </a:rPr>
              <a:t>. </a:t>
            </a:r>
            <a:r>
              <a:rPr lang="en-US" b="0" i="0" dirty="0" err="1">
                <a:solidFill>
                  <a:srgbClr val="374151"/>
                </a:solidFill>
                <a:effectLst/>
                <a:latin typeface="Söhne"/>
              </a:rPr>
              <a:t>Unutmayın</a:t>
            </a:r>
            <a:r>
              <a:rPr lang="en-US" b="0" i="0" dirty="0">
                <a:solidFill>
                  <a:srgbClr val="374151"/>
                </a:solidFill>
                <a:effectLst/>
                <a:latin typeface="Söhne"/>
              </a:rPr>
              <a:t> ki </a:t>
            </a:r>
            <a:r>
              <a:rPr lang="en-US" b="0" i="1" dirty="0">
                <a:solidFill>
                  <a:srgbClr val="000000"/>
                </a:solidFill>
                <a:effectLst/>
                <a:latin typeface="Raleway" pitchFamily="2" charset="-94"/>
              </a:rPr>
              <a:t>producer</a:t>
            </a:r>
            <a:r>
              <a:rPr lang="en-US" b="0" i="0" dirty="0">
                <a:solidFill>
                  <a:srgbClr val="374151"/>
                </a:solidFill>
                <a:effectLst/>
                <a:latin typeface="Söhne"/>
              </a:rPr>
              <a:t>, </a:t>
            </a:r>
            <a:r>
              <a:rPr lang="en-US" b="0" i="0" dirty="0">
                <a:solidFill>
                  <a:srgbClr val="000000"/>
                </a:solidFill>
                <a:effectLst/>
                <a:latin typeface="Raleway" pitchFamily="2" charset="-94"/>
              </a:rPr>
              <a:t>consumer</a:t>
            </a:r>
            <a:r>
              <a:rPr lang="en-US" b="0" i="0" dirty="0">
                <a:solidFill>
                  <a:srgbClr val="374151"/>
                </a:solidFill>
                <a:effectLst/>
                <a:latin typeface="Söhne"/>
              </a:rPr>
              <a:t> </a:t>
            </a:r>
            <a:r>
              <a:rPr lang="en-US" b="0" i="0" dirty="0" err="1">
                <a:solidFill>
                  <a:srgbClr val="374151"/>
                </a:solidFill>
                <a:effectLst/>
                <a:latin typeface="Söhne"/>
              </a:rPr>
              <a:t>ve</a:t>
            </a:r>
            <a:r>
              <a:rPr lang="en-US" b="0" i="0" dirty="0">
                <a:solidFill>
                  <a:srgbClr val="374151"/>
                </a:solidFill>
                <a:effectLst/>
                <a:latin typeface="Söhne"/>
              </a:rPr>
              <a:t> </a:t>
            </a:r>
            <a:r>
              <a:rPr lang="en-US" b="0" i="0" dirty="0">
                <a:solidFill>
                  <a:srgbClr val="000000"/>
                </a:solidFill>
                <a:effectLst/>
                <a:latin typeface="Raleway" pitchFamily="2" charset="-94"/>
              </a:rPr>
              <a:t>queue </a:t>
            </a:r>
            <a:r>
              <a:rPr lang="en-US" b="0" i="0" dirty="0">
                <a:solidFill>
                  <a:srgbClr val="374151"/>
                </a:solidFill>
                <a:effectLst/>
                <a:latin typeface="Söhne"/>
              </a:rPr>
              <a:t> </a:t>
            </a:r>
            <a:r>
              <a:rPr lang="en-US" b="0" i="0" dirty="0" err="1">
                <a:solidFill>
                  <a:srgbClr val="374151"/>
                </a:solidFill>
                <a:effectLst/>
                <a:latin typeface="Söhne"/>
              </a:rPr>
              <a:t>aynı</a:t>
            </a:r>
            <a:r>
              <a:rPr lang="en-US" b="0" i="0" dirty="0">
                <a:solidFill>
                  <a:srgbClr val="374151"/>
                </a:solidFill>
                <a:effectLst/>
                <a:latin typeface="Söhne"/>
              </a:rPr>
              <a:t> ana </a:t>
            </a:r>
            <a:r>
              <a:rPr lang="en-US" b="0" i="0" dirty="0" err="1">
                <a:solidFill>
                  <a:srgbClr val="374151"/>
                </a:solidFill>
                <a:effectLst/>
                <a:latin typeface="Söhne"/>
              </a:rPr>
              <a:t>bilgisayarda</a:t>
            </a:r>
            <a:r>
              <a:rPr lang="en-US" b="0" i="0" dirty="0">
                <a:solidFill>
                  <a:srgbClr val="374151"/>
                </a:solidFill>
                <a:effectLst/>
                <a:latin typeface="Söhne"/>
              </a:rPr>
              <a:t> </a:t>
            </a:r>
            <a:r>
              <a:rPr lang="en-US" b="0" i="0" dirty="0" err="1">
                <a:solidFill>
                  <a:srgbClr val="374151"/>
                </a:solidFill>
                <a:effectLst/>
                <a:latin typeface="Söhne"/>
              </a:rPr>
              <a:t>bulunmak</a:t>
            </a:r>
            <a:r>
              <a:rPr lang="en-US" b="0" i="0" dirty="0">
                <a:solidFill>
                  <a:srgbClr val="374151"/>
                </a:solidFill>
                <a:effectLst/>
                <a:latin typeface="Söhne"/>
              </a:rPr>
              <a:t> </a:t>
            </a:r>
            <a:r>
              <a:rPr lang="en-US" b="0" i="0" dirty="0" err="1">
                <a:solidFill>
                  <a:srgbClr val="374151"/>
                </a:solidFill>
                <a:effectLst/>
                <a:latin typeface="Söhne"/>
              </a:rPr>
              <a:t>zorunda</a:t>
            </a:r>
            <a:r>
              <a:rPr lang="en-US" b="0" i="0" dirty="0">
                <a:solidFill>
                  <a:srgbClr val="374151"/>
                </a:solidFill>
                <a:effectLst/>
                <a:latin typeface="Söhne"/>
              </a:rPr>
              <a:t> </a:t>
            </a:r>
            <a:r>
              <a:rPr lang="en-US" b="0" i="0" dirty="0" err="1">
                <a:solidFill>
                  <a:srgbClr val="374151"/>
                </a:solidFill>
                <a:effectLst/>
                <a:latin typeface="Söhne"/>
              </a:rPr>
              <a:t>değildir</a:t>
            </a:r>
            <a:r>
              <a:rPr lang="en-US" b="0" i="0" dirty="0">
                <a:solidFill>
                  <a:srgbClr val="374151"/>
                </a:solidFill>
                <a:effectLst/>
                <a:latin typeface="Söhne"/>
              </a:rPr>
              <a:t>; </a:t>
            </a:r>
            <a:r>
              <a:rPr lang="en-US" b="0" i="0" dirty="0" err="1">
                <a:solidFill>
                  <a:srgbClr val="374151"/>
                </a:solidFill>
                <a:effectLst/>
                <a:latin typeface="Söhne"/>
              </a:rPr>
              <a:t>gerçekten</a:t>
            </a:r>
            <a:r>
              <a:rPr lang="en-US" b="0" i="0" dirty="0">
                <a:solidFill>
                  <a:srgbClr val="374151"/>
                </a:solidFill>
                <a:effectLst/>
                <a:latin typeface="Söhne"/>
              </a:rPr>
              <a:t> de </a:t>
            </a:r>
            <a:r>
              <a:rPr lang="en-US" b="0" i="0" dirty="0" err="1">
                <a:solidFill>
                  <a:srgbClr val="374151"/>
                </a:solidFill>
                <a:effectLst/>
                <a:latin typeface="Söhne"/>
              </a:rPr>
              <a:t>çoğu</a:t>
            </a:r>
            <a:r>
              <a:rPr lang="en-US" b="0" i="0" dirty="0">
                <a:solidFill>
                  <a:srgbClr val="374151"/>
                </a:solidFill>
                <a:effectLst/>
                <a:latin typeface="Söhne"/>
              </a:rPr>
              <a:t> </a:t>
            </a:r>
            <a:r>
              <a:rPr lang="en-US" b="0" i="0" dirty="0" err="1">
                <a:solidFill>
                  <a:srgbClr val="374151"/>
                </a:solidFill>
                <a:effectLst/>
                <a:latin typeface="Söhne"/>
              </a:rPr>
              <a:t>uygulamada</a:t>
            </a:r>
            <a:r>
              <a:rPr lang="en-US" b="0" i="0" dirty="0">
                <a:solidFill>
                  <a:srgbClr val="374151"/>
                </a:solidFill>
                <a:effectLst/>
                <a:latin typeface="Söhne"/>
              </a:rPr>
              <a:t> </a:t>
            </a:r>
            <a:r>
              <a:rPr lang="en-US" b="0" i="0" dirty="0" err="1">
                <a:solidFill>
                  <a:srgbClr val="374151"/>
                </a:solidFill>
                <a:effectLst/>
                <a:latin typeface="Söhne"/>
              </a:rPr>
              <a:t>bulunmazlar</a:t>
            </a:r>
            <a:r>
              <a:rPr lang="en-US" b="0" i="0" dirty="0">
                <a:solidFill>
                  <a:srgbClr val="374151"/>
                </a:solidFill>
                <a:effectLst/>
                <a:latin typeface="Söhne"/>
              </a:rPr>
              <a:t>. Bir </a:t>
            </a:r>
            <a:r>
              <a:rPr lang="en-US" b="0" i="0" dirty="0" err="1">
                <a:solidFill>
                  <a:srgbClr val="374151"/>
                </a:solidFill>
                <a:effectLst/>
                <a:latin typeface="Söhne"/>
              </a:rPr>
              <a:t>uygulama</a:t>
            </a:r>
            <a:r>
              <a:rPr lang="en-US" b="0" i="0" dirty="0">
                <a:solidFill>
                  <a:srgbClr val="374151"/>
                </a:solidFill>
                <a:effectLst/>
                <a:latin typeface="Söhne"/>
              </a:rPr>
              <a:t> hem </a:t>
            </a:r>
            <a:r>
              <a:rPr lang="en-US" b="0" i="0" dirty="0" err="1">
                <a:solidFill>
                  <a:srgbClr val="374151"/>
                </a:solidFill>
                <a:effectLst/>
                <a:latin typeface="Söhne"/>
              </a:rPr>
              <a:t>üretici</a:t>
            </a:r>
            <a:r>
              <a:rPr lang="en-US" b="0" i="0" dirty="0">
                <a:solidFill>
                  <a:srgbClr val="374151"/>
                </a:solidFill>
                <a:effectLst/>
                <a:latin typeface="Söhne"/>
              </a:rPr>
              <a:t> hem de </a:t>
            </a:r>
            <a:r>
              <a:rPr lang="en-US" b="0" i="0" dirty="0" err="1">
                <a:solidFill>
                  <a:srgbClr val="374151"/>
                </a:solidFill>
                <a:effectLst/>
                <a:latin typeface="Söhne"/>
              </a:rPr>
              <a:t>tüketici</a:t>
            </a:r>
            <a:r>
              <a:rPr lang="en-US" b="0" i="0" dirty="0">
                <a:solidFill>
                  <a:srgbClr val="374151"/>
                </a:solidFill>
                <a:effectLst/>
                <a:latin typeface="Söhne"/>
              </a:rPr>
              <a:t> </a:t>
            </a:r>
            <a:r>
              <a:rPr lang="en-US" b="0" i="0" dirty="0" err="1">
                <a:solidFill>
                  <a:srgbClr val="374151"/>
                </a:solidFill>
                <a:effectLst/>
                <a:latin typeface="Söhne"/>
              </a:rPr>
              <a:t>olabilir</a:t>
            </a:r>
            <a:r>
              <a:rPr lang="en-US" b="0" i="0" dirty="0">
                <a:solidFill>
                  <a:srgbClr val="374151"/>
                </a:solidFill>
                <a:effectLst/>
                <a:latin typeface="Söhne"/>
              </a:rPr>
              <a:t>.</a:t>
            </a:r>
          </a:p>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409427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40631" y="681703"/>
            <a:ext cx="5111750" cy="694825"/>
          </a:xfrm>
        </p:spPr>
        <p:txBody>
          <a:bodyPr/>
          <a:lstStyle/>
          <a:p>
            <a:r>
              <a:rPr lang="tr-TR" dirty="0" err="1"/>
              <a:t>Hello</a:t>
            </a:r>
            <a:r>
              <a:rPr lang="tr-TR" dirty="0"/>
              <a:t> </a:t>
            </a:r>
            <a:r>
              <a:rPr lang="tr-TR" dirty="0" err="1"/>
              <a:t>world</a:t>
            </a:r>
            <a:r>
              <a:rPr lang="tr-TR" dirty="0"/>
              <a:t> </a:t>
            </a:r>
            <a:r>
              <a:rPr lang="tr-TR" dirty="0" err="1"/>
              <a:t>applıcatıon</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4" name="Rectangle 1">
            <a:extLst>
              <a:ext uri="{FF2B5EF4-FFF2-40B4-BE49-F238E27FC236}">
                <a16:creationId xmlns:a16="http://schemas.microsoft.com/office/drawing/2014/main" id="{5D51FE86-8D50-F4D3-3367-1F50A7632E1E}"/>
              </a:ext>
            </a:extLst>
          </p:cNvPr>
          <p:cNvSpPr>
            <a:spLocks noChangeArrowheads="1"/>
          </p:cNvSpPr>
          <p:nvPr/>
        </p:nvSpPr>
        <p:spPr bwMode="auto">
          <a:xfrm>
            <a:off x="343268" y="1704864"/>
            <a:ext cx="7093230" cy="707886"/>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6E1DC"/>
                </a:solidFill>
                <a:effectLst/>
                <a:latin typeface="Arial Unicode MS"/>
              </a:rPr>
              <a:t>dotnet new console --name Send </a:t>
            </a:r>
            <a:endParaRPr kumimoji="0" lang="tr-TR" altLang="en-US" sz="20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6E1DC"/>
                </a:solidFill>
                <a:effectLst/>
                <a:latin typeface="Arial Unicode MS"/>
              </a:rPr>
              <a:t>dotnet new console --name Receive </a:t>
            </a:r>
            <a:endParaRPr kumimoji="0" lang="tr-TR" altLang="en-US" sz="2000" b="0" i="0" u="none" strike="noStrike" cap="none" normalizeH="0" baseline="0" dirty="0">
              <a:ln>
                <a:noFill/>
              </a:ln>
              <a:solidFill>
                <a:srgbClr val="E6E1DC"/>
              </a:solidFill>
              <a:effectLst/>
              <a:latin typeface="Arial Unicode MS"/>
            </a:endParaRPr>
          </a:p>
        </p:txBody>
      </p:sp>
      <p:sp>
        <p:nvSpPr>
          <p:cNvPr id="9" name="Rectangle 2">
            <a:extLst>
              <a:ext uri="{FF2B5EF4-FFF2-40B4-BE49-F238E27FC236}">
                <a16:creationId xmlns:a16="http://schemas.microsoft.com/office/drawing/2014/main" id="{F838F0CC-9DF5-C369-EE1B-B5B107A6DDEB}"/>
              </a:ext>
            </a:extLst>
          </p:cNvPr>
          <p:cNvSpPr>
            <a:spLocks noChangeArrowheads="1"/>
          </p:cNvSpPr>
          <p:nvPr/>
        </p:nvSpPr>
        <p:spPr bwMode="auto">
          <a:xfrm>
            <a:off x="358763" y="2880492"/>
            <a:ext cx="7195867" cy="1631216"/>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D9CBE"/>
                </a:solidFill>
                <a:effectLst/>
                <a:latin typeface="Arial Unicode MS"/>
              </a:rPr>
              <a:t>cd</a:t>
            </a:r>
            <a:r>
              <a:rPr kumimoji="0" lang="en-US" altLang="en-US" sz="2000" b="0" i="0" u="none" strike="noStrike" cap="none" normalizeH="0" baseline="0" dirty="0">
                <a:ln>
                  <a:noFill/>
                </a:ln>
                <a:solidFill>
                  <a:srgbClr val="E6E1DC"/>
                </a:solidFill>
                <a:effectLst/>
                <a:latin typeface="Arial Unicode MS"/>
              </a:rPr>
              <a:t> Send</a:t>
            </a:r>
            <a:endParaRPr kumimoji="0" lang="tr-TR" altLang="en-US" sz="20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6E1DC"/>
                </a:solidFill>
                <a:effectLst/>
                <a:latin typeface="Arial Unicode MS"/>
              </a:rPr>
              <a:t>dotnet add package </a:t>
            </a:r>
            <a:r>
              <a:rPr kumimoji="0" lang="en-US" altLang="en-US" sz="2000" b="0" i="0" u="none" strike="noStrike" cap="none" normalizeH="0" baseline="0" dirty="0" err="1">
                <a:ln>
                  <a:noFill/>
                </a:ln>
                <a:solidFill>
                  <a:srgbClr val="E6E1DC"/>
                </a:solidFill>
                <a:effectLst/>
                <a:latin typeface="Arial Unicode MS"/>
              </a:rPr>
              <a:t>RabbitMQ.Client</a:t>
            </a:r>
            <a:r>
              <a:rPr kumimoji="0" lang="en-US" altLang="en-US" sz="2000" b="0" i="0" u="none" strike="noStrike" cap="none" normalizeH="0" baseline="0" dirty="0">
                <a:ln>
                  <a:noFill/>
                </a:ln>
                <a:solidFill>
                  <a:srgbClr val="E6E1DC"/>
                </a:solidFill>
                <a:effectLst/>
                <a:latin typeface="Arial Unicode MS"/>
              </a:rPr>
              <a:t> </a:t>
            </a:r>
            <a:endParaRPr kumimoji="0" lang="tr-TR" altLang="en-US" sz="20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20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D9CBE"/>
                </a:solidFill>
                <a:effectLst/>
                <a:latin typeface="Arial Unicode MS"/>
              </a:rPr>
              <a:t>cd</a:t>
            </a:r>
            <a:r>
              <a:rPr kumimoji="0" lang="en-US" altLang="en-US" sz="2000" b="0" i="0" u="none" strike="noStrike" cap="none" normalizeH="0" baseline="0" dirty="0">
                <a:ln>
                  <a:noFill/>
                </a:ln>
                <a:solidFill>
                  <a:srgbClr val="E6E1DC"/>
                </a:solidFill>
                <a:effectLst/>
                <a:latin typeface="Arial Unicode MS"/>
              </a:rPr>
              <a:t> ../Receive </a:t>
            </a:r>
            <a:endParaRPr kumimoji="0" lang="tr-TR" altLang="en-US" sz="20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6E1DC"/>
                </a:solidFill>
                <a:effectLst/>
                <a:latin typeface="Arial Unicode MS"/>
              </a:rPr>
              <a:t>dotnet add package </a:t>
            </a:r>
            <a:r>
              <a:rPr kumimoji="0" lang="en-US" altLang="en-US" sz="2000" b="0" i="0" u="none" strike="noStrike" cap="none" normalizeH="0" baseline="0" dirty="0" err="1">
                <a:ln>
                  <a:noFill/>
                </a:ln>
                <a:solidFill>
                  <a:srgbClr val="E6E1DC"/>
                </a:solidFill>
                <a:effectLst/>
                <a:latin typeface="Arial Unicode MS"/>
              </a:rPr>
              <a:t>RabbitMQ.Client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417093"/>
            <a:ext cx="5111750" cy="694825"/>
          </a:xfrm>
        </p:spPr>
        <p:txBody>
          <a:bodyPr/>
          <a:lstStyle/>
          <a:p>
            <a:r>
              <a:rPr lang="tr-TR" dirty="0" err="1"/>
              <a:t>sendıng</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7" name="Resim 6" descr="diyagram, ekran görüntüsü, grafik, tasarım içeren bir resim&#10;&#10;Açıklama otomatik olarak oluşturuldu">
            <a:extLst>
              <a:ext uri="{FF2B5EF4-FFF2-40B4-BE49-F238E27FC236}">
                <a16:creationId xmlns:a16="http://schemas.microsoft.com/office/drawing/2014/main" id="{443E4DE9-4D39-F140-D5AA-3E58E08E219C}"/>
              </a:ext>
            </a:extLst>
          </p:cNvPr>
          <p:cNvPicPr>
            <a:picLocks noChangeAspect="1"/>
          </p:cNvPicPr>
          <p:nvPr/>
        </p:nvPicPr>
        <p:blipFill>
          <a:blip r:embed="rId2"/>
          <a:stretch>
            <a:fillRect/>
          </a:stretch>
        </p:blipFill>
        <p:spPr>
          <a:xfrm>
            <a:off x="158620" y="1155500"/>
            <a:ext cx="5252613" cy="1310754"/>
          </a:xfrm>
          <a:prstGeom prst="rect">
            <a:avLst/>
          </a:prstGeom>
        </p:spPr>
      </p:pic>
      <p:sp>
        <p:nvSpPr>
          <p:cNvPr id="10" name="Rectangle 1">
            <a:extLst>
              <a:ext uri="{FF2B5EF4-FFF2-40B4-BE49-F238E27FC236}">
                <a16:creationId xmlns:a16="http://schemas.microsoft.com/office/drawing/2014/main" id="{837C5F44-7A25-1357-1A16-39C7290CA7CE}"/>
              </a:ext>
            </a:extLst>
          </p:cNvPr>
          <p:cNvSpPr>
            <a:spLocks noChangeArrowheads="1"/>
          </p:cNvSpPr>
          <p:nvPr/>
        </p:nvSpPr>
        <p:spPr bwMode="auto">
          <a:xfrm>
            <a:off x="158620" y="2911809"/>
            <a:ext cx="5784980" cy="707886"/>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26230"/>
                </a:solidFill>
                <a:effectLst/>
                <a:latin typeface="Arial Unicode MS"/>
              </a:rPr>
              <a:t>using</a:t>
            </a:r>
            <a:r>
              <a:rPr kumimoji="0" lang="en-US"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err="1">
                <a:ln>
                  <a:noFill/>
                </a:ln>
                <a:solidFill>
                  <a:srgbClr val="E6E1DC"/>
                </a:solidFill>
                <a:effectLst/>
                <a:latin typeface="Arial Unicode MS"/>
              </a:rPr>
              <a:t>System.Text</a:t>
            </a:r>
            <a:r>
              <a:rPr kumimoji="0" lang="en-US" altLang="en-US" sz="2000" b="0" i="0" u="none" strike="noStrike" cap="none" normalizeH="0" baseline="0" dirty="0">
                <a:ln>
                  <a:noFill/>
                </a:ln>
                <a:solidFill>
                  <a:srgbClr val="E6E1DC"/>
                </a:solidFill>
                <a:effectLst/>
                <a:latin typeface="Arial Unicode MS"/>
              </a:rPr>
              <a:t>; </a:t>
            </a:r>
            <a:endParaRPr kumimoji="0" lang="tr-TR" altLang="en-US" sz="20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26230"/>
                </a:solidFill>
                <a:effectLst/>
                <a:latin typeface="Arial Unicode MS"/>
              </a:rPr>
              <a:t>using</a:t>
            </a:r>
            <a:r>
              <a:rPr kumimoji="0" lang="en-US"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err="1">
                <a:ln>
                  <a:noFill/>
                </a:ln>
                <a:solidFill>
                  <a:srgbClr val="E6E1DC"/>
                </a:solidFill>
                <a:effectLst/>
                <a:latin typeface="Arial Unicode MS"/>
              </a:rPr>
              <a:t>RabbitMQ.Client</a:t>
            </a:r>
            <a:r>
              <a:rPr kumimoji="0" lang="en-US" altLang="en-US" sz="2000" b="0" i="0" u="none" strike="noStrike" cap="none" normalizeH="0" baseline="0" dirty="0">
                <a:ln>
                  <a:noFill/>
                </a:ln>
                <a:solidFill>
                  <a:srgbClr val="E6E1DC"/>
                </a:solidFill>
                <a:effectLst/>
                <a:latin typeface="Arial Unicode MS"/>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BEFC8BA3-CBD6-1647-B122-42ED09497F4E}"/>
              </a:ext>
            </a:extLst>
          </p:cNvPr>
          <p:cNvSpPr>
            <a:spLocks noChangeArrowheads="1"/>
          </p:cNvSpPr>
          <p:nvPr/>
        </p:nvSpPr>
        <p:spPr bwMode="auto">
          <a:xfrm>
            <a:off x="139960" y="4172414"/>
            <a:ext cx="7688424" cy="1631216"/>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26230"/>
                </a:solidFill>
                <a:effectLst/>
                <a:latin typeface="Arial Unicode MS"/>
              </a:rPr>
              <a:t>var</a:t>
            </a:r>
            <a:r>
              <a:rPr kumimoji="0" lang="en-US" altLang="en-US" sz="2000" b="0" i="0" u="none" strike="noStrike" cap="none" normalizeH="0" baseline="0" dirty="0">
                <a:ln>
                  <a:noFill/>
                </a:ln>
                <a:solidFill>
                  <a:srgbClr val="E6E1DC"/>
                </a:solidFill>
                <a:effectLst/>
                <a:latin typeface="Arial Unicode MS"/>
              </a:rPr>
              <a:t> factory = </a:t>
            </a:r>
            <a:r>
              <a:rPr kumimoji="0" lang="en-US" altLang="en-US" sz="2000" b="0" i="0" u="none" strike="noStrike" cap="none" normalizeH="0" baseline="0" dirty="0">
                <a:ln>
                  <a:noFill/>
                </a:ln>
                <a:solidFill>
                  <a:srgbClr val="C26230"/>
                </a:solidFill>
                <a:effectLst/>
                <a:latin typeface="Arial Unicode MS"/>
              </a:rPr>
              <a:t>new</a:t>
            </a:r>
            <a:r>
              <a:rPr kumimoji="0" lang="en-US"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err="1">
                <a:ln>
                  <a:noFill/>
                </a:ln>
                <a:solidFill>
                  <a:srgbClr val="E6E1DC"/>
                </a:solidFill>
                <a:effectLst/>
                <a:latin typeface="Arial Unicode MS"/>
              </a:rPr>
              <a:t>ConnectionFactory</a:t>
            </a:r>
            <a:r>
              <a:rPr kumimoji="0" lang="en-US" altLang="en-US" sz="2000" b="0" i="0" u="none" strike="noStrike" cap="none" normalizeH="0" baseline="0" dirty="0">
                <a:ln>
                  <a:noFill/>
                </a:ln>
                <a:solidFill>
                  <a:srgbClr val="E6E1DC"/>
                </a:solidFill>
                <a:effectLst/>
                <a:latin typeface="Arial Unicode MS"/>
              </a:rPr>
              <a:t> { </a:t>
            </a:r>
            <a:r>
              <a:rPr kumimoji="0" lang="en-US" altLang="en-US" sz="2000" b="0" i="0" u="none" strike="noStrike" cap="none" normalizeH="0" baseline="0" dirty="0" err="1">
                <a:ln>
                  <a:noFill/>
                </a:ln>
                <a:solidFill>
                  <a:srgbClr val="E6E1DC"/>
                </a:solidFill>
                <a:effectLst/>
                <a:latin typeface="Arial Unicode MS"/>
              </a:rPr>
              <a:t>HostName</a:t>
            </a:r>
            <a:r>
              <a:rPr kumimoji="0" lang="en-US" altLang="en-US" sz="2000" b="0" i="0" u="none" strike="noStrike" cap="none" normalizeH="0" baseline="0" dirty="0">
                <a:ln>
                  <a:noFill/>
                </a:ln>
                <a:solidFill>
                  <a:srgbClr val="E6E1DC"/>
                </a:solidFill>
                <a:effectLst/>
                <a:latin typeface="Arial Unicode MS"/>
              </a:rPr>
              <a:t> = </a:t>
            </a:r>
            <a:r>
              <a:rPr kumimoji="0" lang="en-US" altLang="en-US" sz="2000" b="0" i="0" u="none" strike="noStrike" cap="none" normalizeH="0" baseline="0" dirty="0">
                <a:ln>
                  <a:noFill/>
                </a:ln>
                <a:solidFill>
                  <a:srgbClr val="A5C261"/>
                </a:solidFill>
                <a:effectLst/>
                <a:latin typeface="Arial Unicode MS"/>
              </a:rPr>
              <a:t>"localhost"</a:t>
            </a:r>
            <a:r>
              <a:rPr kumimoji="0" lang="en-US" altLang="en-US" sz="2000" b="0" i="0" u="none" strike="noStrike" cap="none" normalizeH="0" baseline="0" dirty="0">
                <a:ln>
                  <a:noFill/>
                </a:ln>
                <a:solidFill>
                  <a:srgbClr val="E6E1DC"/>
                </a:solidFill>
                <a:effectLst/>
                <a:latin typeface="Arial Unicode MS"/>
              </a:rPr>
              <a:t> }; </a:t>
            </a:r>
            <a:endParaRPr kumimoji="0" lang="tr-TR" altLang="en-US" sz="20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26230"/>
                </a:solidFill>
                <a:effectLst/>
                <a:latin typeface="Arial Unicode MS"/>
              </a:rPr>
              <a:t>using</a:t>
            </a:r>
            <a:r>
              <a:rPr kumimoji="0" lang="en-US"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a:ln>
                  <a:noFill/>
                </a:ln>
                <a:solidFill>
                  <a:srgbClr val="C26230"/>
                </a:solidFill>
                <a:effectLst/>
                <a:latin typeface="Arial Unicode MS"/>
              </a:rPr>
              <a:t>var</a:t>
            </a:r>
            <a:r>
              <a:rPr kumimoji="0" lang="en-US" altLang="en-US" sz="2000" b="0" i="0" u="none" strike="noStrike" cap="none" normalizeH="0" baseline="0" dirty="0">
                <a:ln>
                  <a:noFill/>
                </a:ln>
                <a:solidFill>
                  <a:srgbClr val="E6E1DC"/>
                </a:solidFill>
                <a:effectLst/>
                <a:latin typeface="Arial Unicode MS"/>
              </a:rPr>
              <a:t> connection = </a:t>
            </a:r>
            <a:r>
              <a:rPr kumimoji="0" lang="en-US" altLang="en-US" sz="2000" b="0" i="0" u="none" strike="noStrike" cap="none" normalizeH="0" baseline="0" dirty="0" err="1">
                <a:ln>
                  <a:noFill/>
                </a:ln>
                <a:solidFill>
                  <a:srgbClr val="E6E1DC"/>
                </a:solidFill>
                <a:effectLst/>
                <a:latin typeface="Arial Unicode MS"/>
              </a:rPr>
              <a:t>factory.CreateConnection</a:t>
            </a:r>
            <a:r>
              <a:rPr kumimoji="0" lang="en-US" altLang="en-US" sz="2000" b="0" i="0" u="none" strike="noStrike" cap="none" normalizeH="0" baseline="0" dirty="0">
                <a:ln>
                  <a:noFill/>
                </a:ln>
                <a:solidFill>
                  <a:srgbClr val="E6E1DC"/>
                </a:solidFill>
                <a:effectLst/>
                <a:latin typeface="Arial Unicode MS"/>
              </a:rPr>
              <a:t>();</a:t>
            </a:r>
            <a:endParaRPr kumimoji="0" lang="tr-TR" altLang="en-US" sz="20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26230"/>
                </a:solidFill>
                <a:effectLst/>
                <a:latin typeface="Arial Unicode MS"/>
              </a:rPr>
              <a:t>using</a:t>
            </a:r>
            <a:r>
              <a:rPr kumimoji="0" lang="en-US"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a:ln>
                  <a:noFill/>
                </a:ln>
                <a:solidFill>
                  <a:srgbClr val="C26230"/>
                </a:solidFill>
                <a:effectLst/>
                <a:latin typeface="Arial Unicode MS"/>
              </a:rPr>
              <a:t>var</a:t>
            </a:r>
            <a:r>
              <a:rPr kumimoji="0" lang="en-US" altLang="en-US" sz="2000" b="0" i="0" u="none" strike="noStrike" cap="none" normalizeH="0" baseline="0" dirty="0">
                <a:ln>
                  <a:noFill/>
                </a:ln>
                <a:solidFill>
                  <a:srgbClr val="E6E1DC"/>
                </a:solidFill>
                <a:effectLst/>
                <a:latin typeface="Arial Unicode MS"/>
              </a:rPr>
              <a:t> channel = </a:t>
            </a:r>
            <a:r>
              <a:rPr kumimoji="0" lang="en-US" altLang="en-US" sz="2000" b="0" i="0" u="none" strike="noStrike" cap="none" normalizeH="0" baseline="0" dirty="0" err="1">
                <a:ln>
                  <a:noFill/>
                </a:ln>
                <a:solidFill>
                  <a:srgbClr val="E6E1DC"/>
                </a:solidFill>
                <a:effectLst/>
                <a:latin typeface="Arial Unicode MS"/>
              </a:rPr>
              <a:t>connection.CreateModel</a:t>
            </a:r>
            <a:r>
              <a:rPr kumimoji="0" lang="en-US" altLang="en-US" sz="2000" b="0" i="0" u="none" strike="noStrike" cap="none" normalizeH="0" baseline="0" dirty="0">
                <a:ln>
                  <a:noFill/>
                </a:ln>
                <a:solidFill>
                  <a:srgbClr val="E6E1DC"/>
                </a:solidFill>
                <a:effectLst/>
                <a:latin typeface="Arial Unicode MS"/>
              </a:rPr>
              <a:t>();</a:t>
            </a:r>
            <a:endParaRPr kumimoji="0" lang="tr-TR" altLang="en-US" sz="20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20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705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0" name="Rectangle 1">
            <a:extLst>
              <a:ext uri="{FF2B5EF4-FFF2-40B4-BE49-F238E27FC236}">
                <a16:creationId xmlns:a16="http://schemas.microsoft.com/office/drawing/2014/main" id="{634C0D12-098C-2DD9-710D-CA97ED994B95}"/>
              </a:ext>
            </a:extLst>
          </p:cNvPr>
          <p:cNvSpPr>
            <a:spLocks noChangeArrowheads="1"/>
          </p:cNvSpPr>
          <p:nvPr/>
        </p:nvSpPr>
        <p:spPr bwMode="auto">
          <a:xfrm>
            <a:off x="2155371" y="214104"/>
            <a:ext cx="8033657" cy="6324808"/>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C26230"/>
                </a:solidFill>
                <a:effectLst/>
                <a:latin typeface="Arial Unicode MS"/>
              </a:rPr>
              <a:t>using</a:t>
            </a:r>
            <a:r>
              <a:rPr kumimoji="0" lang="en-US"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err="1">
                <a:ln>
                  <a:noFill/>
                </a:ln>
                <a:solidFill>
                  <a:srgbClr val="E6E1DC"/>
                </a:solidFill>
                <a:effectLst/>
                <a:latin typeface="Arial Unicode MS"/>
              </a:rPr>
              <a:t>System.Text</a:t>
            </a:r>
            <a:r>
              <a:rPr kumimoji="0" lang="en-US" altLang="en-US" sz="1500" b="0" i="0" u="none" strike="noStrike" cap="none" normalizeH="0" baseline="0" dirty="0">
                <a:ln>
                  <a:noFill/>
                </a:ln>
                <a:solidFill>
                  <a:srgbClr val="E6E1DC"/>
                </a:solidFill>
                <a:effectLst/>
                <a:latin typeface="Arial Unicode MS"/>
              </a:rPr>
              <a:t>;</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C26230"/>
                </a:solidFill>
                <a:effectLst/>
                <a:latin typeface="Arial Unicode MS"/>
              </a:rPr>
              <a:t>using</a:t>
            </a:r>
            <a:r>
              <a:rPr kumimoji="0" lang="en-US"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err="1">
                <a:ln>
                  <a:noFill/>
                </a:ln>
                <a:solidFill>
                  <a:srgbClr val="E6E1DC"/>
                </a:solidFill>
                <a:effectLst/>
                <a:latin typeface="Arial Unicode MS"/>
              </a:rPr>
              <a:t>RabbitMQ.Client</a:t>
            </a:r>
            <a:r>
              <a:rPr kumimoji="0" lang="en-US" altLang="en-US" sz="1500" b="0" i="0" u="none" strike="noStrike" cap="none" normalizeH="0" baseline="0" dirty="0">
                <a:ln>
                  <a:noFill/>
                </a:ln>
                <a:solidFill>
                  <a:srgbClr val="E6E1DC"/>
                </a:solidFill>
                <a:effectLst/>
                <a:latin typeface="Arial Unicode MS"/>
              </a:rPr>
              <a:t>;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C26230"/>
                </a:solidFill>
                <a:effectLst/>
                <a:latin typeface="Arial Unicode MS"/>
              </a:rPr>
              <a:t>var</a:t>
            </a:r>
            <a:r>
              <a:rPr kumimoji="0" lang="en-US" altLang="en-US" sz="1500" b="0" i="0" u="none" strike="noStrike" cap="none" normalizeH="0" baseline="0" dirty="0">
                <a:ln>
                  <a:noFill/>
                </a:ln>
                <a:solidFill>
                  <a:srgbClr val="E6E1DC"/>
                </a:solidFill>
                <a:effectLst/>
                <a:latin typeface="Arial Unicode MS"/>
              </a:rPr>
              <a:t> factory = </a:t>
            </a:r>
            <a:r>
              <a:rPr kumimoji="0" lang="en-US" altLang="en-US" sz="1500" b="0" i="0" u="none" strike="noStrike" cap="none" normalizeH="0" baseline="0" dirty="0">
                <a:ln>
                  <a:noFill/>
                </a:ln>
                <a:solidFill>
                  <a:srgbClr val="C26230"/>
                </a:solidFill>
                <a:effectLst/>
                <a:latin typeface="Arial Unicode MS"/>
              </a:rPr>
              <a:t>new</a:t>
            </a:r>
            <a:r>
              <a:rPr kumimoji="0" lang="en-US"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err="1">
                <a:ln>
                  <a:noFill/>
                </a:ln>
                <a:solidFill>
                  <a:srgbClr val="E6E1DC"/>
                </a:solidFill>
                <a:effectLst/>
                <a:latin typeface="Arial Unicode MS"/>
              </a:rPr>
              <a:t>ConnectionFactory</a:t>
            </a:r>
            <a:r>
              <a:rPr kumimoji="0" lang="en-US" altLang="en-US" sz="1500" b="0" i="0" u="none" strike="noStrike" cap="none" normalizeH="0" baseline="0" dirty="0">
                <a:ln>
                  <a:noFill/>
                </a:ln>
                <a:solidFill>
                  <a:srgbClr val="E6E1DC"/>
                </a:solidFill>
                <a:effectLst/>
                <a:latin typeface="Arial Unicode MS"/>
              </a:rPr>
              <a:t> { </a:t>
            </a:r>
            <a:r>
              <a:rPr kumimoji="0" lang="en-US" altLang="en-US" sz="1500" b="0" i="0" u="none" strike="noStrike" cap="none" normalizeH="0" baseline="0" dirty="0" err="1">
                <a:ln>
                  <a:noFill/>
                </a:ln>
                <a:solidFill>
                  <a:srgbClr val="E6E1DC"/>
                </a:solidFill>
                <a:effectLst/>
                <a:latin typeface="Arial Unicode MS"/>
              </a:rPr>
              <a:t>HostName</a:t>
            </a:r>
            <a:r>
              <a:rPr kumimoji="0" lang="en-US" altLang="en-US" sz="1500" b="0" i="0" u="none" strike="noStrike" cap="none" normalizeH="0" baseline="0" dirty="0">
                <a:ln>
                  <a:noFill/>
                </a:ln>
                <a:solidFill>
                  <a:srgbClr val="E6E1DC"/>
                </a:solidFill>
                <a:effectLst/>
                <a:latin typeface="Arial Unicode MS"/>
              </a:rPr>
              <a:t> = </a:t>
            </a:r>
            <a:r>
              <a:rPr kumimoji="0" lang="en-US" altLang="en-US" sz="1500" b="0" i="0" u="none" strike="noStrike" cap="none" normalizeH="0" baseline="0" dirty="0">
                <a:ln>
                  <a:noFill/>
                </a:ln>
                <a:solidFill>
                  <a:srgbClr val="A5C261"/>
                </a:solidFill>
                <a:effectLst/>
                <a:latin typeface="Arial Unicode MS"/>
              </a:rPr>
              <a:t>"localhost"</a:t>
            </a:r>
            <a:r>
              <a:rPr kumimoji="0" lang="en-US" altLang="en-US" sz="1500" b="0" i="0" u="none" strike="noStrike" cap="none" normalizeH="0" baseline="0" dirty="0">
                <a:ln>
                  <a:noFill/>
                </a:ln>
                <a:solidFill>
                  <a:srgbClr val="E6E1DC"/>
                </a:solidFill>
                <a:effectLst/>
                <a:latin typeface="Arial Unicode MS"/>
              </a:rPr>
              <a:t> };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C26230"/>
                </a:solidFill>
                <a:effectLst/>
                <a:latin typeface="Arial Unicode MS"/>
              </a:rPr>
              <a:t>using</a:t>
            </a:r>
            <a:r>
              <a:rPr kumimoji="0" lang="en-US"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C26230"/>
                </a:solidFill>
                <a:effectLst/>
                <a:latin typeface="Arial Unicode MS"/>
              </a:rPr>
              <a:t>var</a:t>
            </a:r>
            <a:r>
              <a:rPr kumimoji="0" lang="en-US" altLang="en-US" sz="1500" b="0" i="0" u="none" strike="noStrike" cap="none" normalizeH="0" baseline="0" dirty="0">
                <a:ln>
                  <a:noFill/>
                </a:ln>
                <a:solidFill>
                  <a:srgbClr val="E6E1DC"/>
                </a:solidFill>
                <a:effectLst/>
                <a:latin typeface="Arial Unicode MS"/>
              </a:rPr>
              <a:t> connection = </a:t>
            </a:r>
            <a:r>
              <a:rPr kumimoji="0" lang="en-US" altLang="en-US" sz="1500" b="0" i="0" u="none" strike="noStrike" cap="none" normalizeH="0" baseline="0" dirty="0" err="1">
                <a:ln>
                  <a:noFill/>
                </a:ln>
                <a:solidFill>
                  <a:srgbClr val="E6E1DC"/>
                </a:solidFill>
                <a:effectLst/>
                <a:latin typeface="Arial Unicode MS"/>
              </a:rPr>
              <a:t>factory.CreateConnection</a:t>
            </a:r>
            <a:r>
              <a:rPr kumimoji="0" lang="en-US" altLang="en-US" sz="1500" b="0" i="0" u="none" strike="noStrike" cap="none" normalizeH="0" baseline="0" dirty="0">
                <a:ln>
                  <a:noFill/>
                </a:ln>
                <a:solidFill>
                  <a:srgbClr val="E6E1DC"/>
                </a:solidFill>
                <a:effectLst/>
                <a:latin typeface="Arial Unicode MS"/>
              </a:rPr>
              <a:t>();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C26230"/>
                </a:solidFill>
                <a:effectLst/>
                <a:latin typeface="Arial Unicode MS"/>
              </a:rPr>
              <a:t>using</a:t>
            </a:r>
            <a:r>
              <a:rPr kumimoji="0" lang="en-US"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C26230"/>
                </a:solidFill>
                <a:effectLst/>
                <a:latin typeface="Arial Unicode MS"/>
              </a:rPr>
              <a:t>var</a:t>
            </a:r>
            <a:r>
              <a:rPr kumimoji="0" lang="en-US" altLang="en-US" sz="1500" b="0" i="0" u="none" strike="noStrike" cap="none" normalizeH="0" baseline="0" dirty="0">
                <a:ln>
                  <a:noFill/>
                </a:ln>
                <a:solidFill>
                  <a:srgbClr val="E6E1DC"/>
                </a:solidFill>
                <a:effectLst/>
                <a:latin typeface="Arial Unicode MS"/>
              </a:rPr>
              <a:t> channel = </a:t>
            </a:r>
            <a:r>
              <a:rPr kumimoji="0" lang="en-US" altLang="en-US" sz="1500" b="0" i="0" u="none" strike="noStrike" cap="none" normalizeH="0" baseline="0" dirty="0" err="1">
                <a:ln>
                  <a:noFill/>
                </a:ln>
                <a:solidFill>
                  <a:srgbClr val="E6E1DC"/>
                </a:solidFill>
                <a:effectLst/>
                <a:latin typeface="Arial Unicode MS"/>
              </a:rPr>
              <a:t>connection.CreateModel</a:t>
            </a:r>
            <a:r>
              <a:rPr kumimoji="0" lang="en-US" altLang="en-US" sz="1500" b="0" i="0" u="none" strike="noStrike" cap="none" normalizeH="0" baseline="0" dirty="0">
                <a:ln>
                  <a:noFill/>
                </a:ln>
                <a:solidFill>
                  <a:srgbClr val="E6E1DC"/>
                </a:solidFill>
                <a:effectLst/>
                <a:latin typeface="Arial Unicode MS"/>
              </a:rPr>
              <a:t>();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E6E1DC"/>
                </a:solidFill>
                <a:effectLst/>
                <a:latin typeface="Arial Unicode MS"/>
              </a:rPr>
              <a:t>channel.QueueDeclare</a:t>
            </a:r>
            <a:r>
              <a:rPr kumimoji="0" lang="en-US" altLang="en-US" sz="1500" b="0" i="0" u="none" strike="noStrike" cap="none" normalizeH="0" baseline="0" dirty="0">
                <a:ln>
                  <a:noFill/>
                </a:ln>
                <a:solidFill>
                  <a:srgbClr val="E6E1DC"/>
                </a:solidFill>
                <a:effectLst/>
                <a:latin typeface="Arial Unicode MS"/>
              </a:rPr>
              <a:t>(queue: </a:t>
            </a:r>
            <a:r>
              <a:rPr kumimoji="0" lang="en-US" altLang="en-US" sz="1500" b="0" i="0" u="none" strike="noStrike" cap="none" normalizeH="0" baseline="0" dirty="0">
                <a:ln>
                  <a:noFill/>
                </a:ln>
                <a:solidFill>
                  <a:srgbClr val="A5C261"/>
                </a:solidFill>
                <a:effectLst/>
                <a:latin typeface="Arial Unicode MS"/>
              </a:rPr>
              <a:t>"hello"</a:t>
            </a:r>
            <a:r>
              <a:rPr kumimoji="0" lang="en-US" altLang="en-US" sz="1500" b="0" i="0" u="none" strike="noStrike" cap="none" normalizeH="0" baseline="0" dirty="0">
                <a:ln>
                  <a:noFill/>
                </a:ln>
                <a:solidFill>
                  <a:srgbClr val="E6E1DC"/>
                </a:solidFill>
                <a:effectLst/>
                <a:latin typeface="Arial Unicode MS"/>
              </a:rPr>
              <a:t>, </a:t>
            </a: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E6E1DC"/>
                </a:solidFill>
                <a:effectLst/>
                <a:latin typeface="Arial Unicode MS"/>
              </a:rPr>
              <a:t>durable: false, </a:t>
            </a: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E6E1DC"/>
                </a:solidFill>
                <a:effectLst/>
                <a:latin typeface="Arial Unicode MS"/>
              </a:rPr>
              <a:t>exclusive: false, </a:t>
            </a: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err="1">
                <a:ln>
                  <a:noFill/>
                </a:ln>
                <a:solidFill>
                  <a:srgbClr val="E6E1DC"/>
                </a:solidFill>
                <a:effectLst/>
                <a:latin typeface="Arial Unicode MS"/>
              </a:rPr>
              <a:t>autoDelete</a:t>
            </a:r>
            <a:r>
              <a:rPr kumimoji="0" lang="en-US" altLang="en-US" sz="1500" b="0" i="0" u="none" strike="noStrike" cap="none" normalizeH="0" baseline="0" dirty="0">
                <a:ln>
                  <a:noFill/>
                </a:ln>
                <a:solidFill>
                  <a:srgbClr val="E6E1DC"/>
                </a:solidFill>
                <a:effectLst/>
                <a:latin typeface="Arial Unicode MS"/>
              </a:rPr>
              <a:t>: false, </a:t>
            </a: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E6E1DC"/>
                </a:solidFill>
                <a:effectLst/>
                <a:latin typeface="Arial Unicode MS"/>
              </a:rPr>
              <a:t>arguments: null);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C26230"/>
                </a:solidFill>
                <a:effectLst/>
                <a:latin typeface="Arial Unicode MS"/>
              </a:rPr>
              <a:t>const</a:t>
            </a:r>
            <a:r>
              <a:rPr kumimoji="0" lang="en-US"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6D9CBE"/>
                </a:solidFill>
                <a:effectLst/>
                <a:latin typeface="Arial Unicode MS"/>
              </a:rPr>
              <a:t>string</a:t>
            </a:r>
            <a:r>
              <a:rPr kumimoji="0" lang="en-US" altLang="en-US" sz="1500" b="0" i="0" u="none" strike="noStrike" cap="none" normalizeH="0" baseline="0" dirty="0">
                <a:ln>
                  <a:noFill/>
                </a:ln>
                <a:solidFill>
                  <a:srgbClr val="E6E1DC"/>
                </a:solidFill>
                <a:effectLst/>
                <a:latin typeface="Arial Unicode MS"/>
              </a:rPr>
              <a:t> message = </a:t>
            </a:r>
            <a:r>
              <a:rPr kumimoji="0" lang="en-US" altLang="en-US" sz="1500" b="0" i="0" u="none" strike="noStrike" cap="none" normalizeH="0" baseline="0" dirty="0">
                <a:ln>
                  <a:noFill/>
                </a:ln>
                <a:solidFill>
                  <a:srgbClr val="A5C261"/>
                </a:solidFill>
                <a:effectLst/>
                <a:latin typeface="Arial Unicode MS"/>
              </a:rPr>
              <a:t>"Hello World!"</a:t>
            </a:r>
            <a:r>
              <a:rPr kumimoji="0" lang="en-US" altLang="en-US" sz="1500" b="0" i="0" u="none" strike="noStrike" cap="none" normalizeH="0" baseline="0" dirty="0">
                <a:ln>
                  <a:noFill/>
                </a:ln>
                <a:solidFill>
                  <a:srgbClr val="E6E1DC"/>
                </a:solidFill>
                <a:effectLst/>
                <a:latin typeface="Arial Unicode MS"/>
              </a:rPr>
              <a:t>;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C26230"/>
                </a:solidFill>
                <a:effectLst/>
                <a:latin typeface="Arial Unicode MS"/>
              </a:rPr>
              <a:t>var</a:t>
            </a:r>
            <a:r>
              <a:rPr kumimoji="0" lang="en-US" altLang="en-US" sz="1500" b="0" i="0" u="none" strike="noStrike" cap="none" normalizeH="0" baseline="0" dirty="0">
                <a:ln>
                  <a:noFill/>
                </a:ln>
                <a:solidFill>
                  <a:srgbClr val="E6E1DC"/>
                </a:solidFill>
                <a:effectLst/>
                <a:latin typeface="Arial Unicode MS"/>
              </a:rPr>
              <a:t> body = Encoding.UTF8.GetBytes(message);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E6E1DC"/>
                </a:solidFill>
                <a:effectLst/>
                <a:latin typeface="Arial Unicode MS"/>
              </a:rPr>
              <a:t>channel.BasicPublish</a:t>
            </a:r>
            <a:r>
              <a:rPr kumimoji="0" lang="en-US" altLang="en-US" sz="1500" b="0" i="0" u="none" strike="noStrike" cap="none" normalizeH="0" baseline="0" dirty="0">
                <a:ln>
                  <a:noFill/>
                </a:ln>
                <a:solidFill>
                  <a:srgbClr val="E6E1DC"/>
                </a:solidFill>
                <a:effectLst/>
                <a:latin typeface="Arial Unicode MS"/>
              </a:rPr>
              <a:t>(exchange: </a:t>
            </a:r>
            <a:r>
              <a:rPr kumimoji="0" lang="en-US" altLang="en-US" sz="1500" b="0" i="0" u="none" strike="noStrike" cap="none" normalizeH="0" baseline="0" dirty="0" err="1">
                <a:ln>
                  <a:noFill/>
                </a:ln>
                <a:solidFill>
                  <a:srgbClr val="6D9CBE"/>
                </a:solidFill>
                <a:effectLst/>
                <a:latin typeface="Arial Unicode MS"/>
              </a:rPr>
              <a:t>string</a:t>
            </a:r>
            <a:r>
              <a:rPr kumimoji="0" lang="en-US" altLang="en-US" sz="1500" b="0" i="0" u="none" strike="noStrike" cap="none" normalizeH="0" baseline="0" dirty="0" err="1">
                <a:ln>
                  <a:noFill/>
                </a:ln>
                <a:solidFill>
                  <a:srgbClr val="E6E1DC"/>
                </a:solidFill>
                <a:effectLst/>
                <a:latin typeface="Arial Unicode MS"/>
              </a:rPr>
              <a:t>.Empty</a:t>
            </a:r>
            <a:r>
              <a:rPr kumimoji="0" lang="en-US" altLang="en-US" sz="1500" b="0" i="0" u="none" strike="noStrike" cap="none" normalizeH="0" baseline="0" dirty="0">
                <a:ln>
                  <a:noFill/>
                </a:ln>
                <a:solidFill>
                  <a:srgbClr val="E6E1DC"/>
                </a:solidFill>
                <a:effectLst/>
                <a:latin typeface="Arial Unicode MS"/>
              </a:rPr>
              <a:t>,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err="1">
                <a:ln>
                  <a:noFill/>
                </a:ln>
                <a:solidFill>
                  <a:srgbClr val="E6E1DC"/>
                </a:solidFill>
                <a:effectLst/>
                <a:latin typeface="Arial Unicode MS"/>
              </a:rPr>
              <a:t>routingKey</a:t>
            </a:r>
            <a:r>
              <a:rPr kumimoji="0" lang="en-US"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A5C261"/>
                </a:solidFill>
                <a:effectLst/>
                <a:latin typeface="Arial Unicode MS"/>
              </a:rPr>
              <a:t>"hello"</a:t>
            </a:r>
            <a:r>
              <a:rPr kumimoji="0" lang="en-US" altLang="en-US" sz="1500" b="0" i="0" u="none" strike="noStrike" cap="none" normalizeH="0" baseline="0" dirty="0">
                <a:ln>
                  <a:noFill/>
                </a:ln>
                <a:solidFill>
                  <a:srgbClr val="E6E1DC"/>
                </a:solidFill>
                <a:effectLst/>
                <a:latin typeface="Arial Unicode MS"/>
              </a:rPr>
              <a:t>,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err="1">
                <a:ln>
                  <a:noFill/>
                </a:ln>
                <a:solidFill>
                  <a:srgbClr val="E6E1DC"/>
                </a:solidFill>
                <a:effectLst/>
                <a:latin typeface="Arial Unicode MS"/>
              </a:rPr>
              <a:t>basicProperties</a:t>
            </a:r>
            <a:r>
              <a:rPr kumimoji="0" lang="en-US" altLang="en-US" sz="1500" b="0" i="0" u="none" strike="noStrike" cap="none" normalizeH="0" baseline="0" dirty="0">
                <a:ln>
                  <a:noFill/>
                </a:ln>
                <a:solidFill>
                  <a:srgbClr val="E6E1DC"/>
                </a:solidFill>
                <a:effectLst/>
                <a:latin typeface="Arial Unicode MS"/>
              </a:rPr>
              <a:t>: null,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500" b="0" i="0" u="none" strike="noStrike" cap="none" normalizeH="0" baseline="0" dirty="0">
                <a:ln>
                  <a:noFill/>
                </a:ln>
                <a:solidFill>
                  <a:srgbClr val="E6E1DC"/>
                </a:solidFill>
                <a:effectLst/>
                <a:latin typeface="Arial Unicode MS"/>
              </a:rPr>
              <a:t>                                    </a:t>
            </a:r>
            <a:r>
              <a:rPr kumimoji="0" lang="en-US" altLang="en-US" sz="1500" b="0" i="0" u="none" strike="noStrike" cap="none" normalizeH="0" baseline="0" dirty="0">
                <a:ln>
                  <a:noFill/>
                </a:ln>
                <a:solidFill>
                  <a:srgbClr val="E6E1DC"/>
                </a:solidFill>
                <a:effectLst/>
                <a:latin typeface="Arial Unicode MS"/>
              </a:rPr>
              <a:t>body: body);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E6E1DC"/>
                </a:solidFill>
                <a:effectLst/>
                <a:latin typeface="Arial Unicode MS"/>
              </a:rPr>
              <a:t>Console.WriteLine</a:t>
            </a:r>
            <a:r>
              <a:rPr kumimoji="0" lang="en-US" altLang="en-US" sz="1500" b="0" i="0" u="none" strike="noStrike" cap="none" normalizeH="0" baseline="0" dirty="0">
                <a:ln>
                  <a:noFill/>
                </a:ln>
                <a:solidFill>
                  <a:srgbClr val="E6E1DC"/>
                </a:solidFill>
                <a:effectLst/>
                <a:latin typeface="Arial Unicode MS"/>
              </a:rPr>
              <a:t>(</a:t>
            </a:r>
            <a:r>
              <a:rPr kumimoji="0" lang="en-US" altLang="en-US" sz="1500" b="0" i="0" u="none" strike="noStrike" cap="none" normalizeH="0" baseline="0" dirty="0">
                <a:ln>
                  <a:noFill/>
                </a:ln>
                <a:solidFill>
                  <a:srgbClr val="A5C261"/>
                </a:solidFill>
                <a:effectLst/>
                <a:latin typeface="Arial Unicode MS"/>
              </a:rPr>
              <a:t>$" [x] Sent </a:t>
            </a:r>
            <a:r>
              <a:rPr kumimoji="0" lang="en-US" altLang="en-US" sz="1500" b="0" i="0" u="none" strike="noStrike" cap="none" normalizeH="0" baseline="0" dirty="0">
                <a:ln>
                  <a:noFill/>
                </a:ln>
                <a:solidFill>
                  <a:srgbClr val="519F50"/>
                </a:solidFill>
                <a:effectLst/>
                <a:latin typeface="Arial Unicode MS"/>
              </a:rPr>
              <a:t>{message}</a:t>
            </a:r>
            <a:r>
              <a:rPr kumimoji="0" lang="en-US" altLang="en-US" sz="1500" b="0" i="0" u="none" strike="noStrike" cap="none" normalizeH="0" baseline="0" dirty="0">
                <a:ln>
                  <a:noFill/>
                </a:ln>
                <a:solidFill>
                  <a:srgbClr val="A5C261"/>
                </a:solidFill>
                <a:effectLst/>
                <a:latin typeface="Arial Unicode MS"/>
              </a:rPr>
              <a:t>"</a:t>
            </a:r>
            <a:r>
              <a:rPr kumimoji="0" lang="en-US" altLang="en-US" sz="1500" b="0" i="0" u="none" strike="noStrike" cap="none" normalizeH="0" baseline="0" dirty="0">
                <a:ln>
                  <a:noFill/>
                </a:ln>
                <a:solidFill>
                  <a:srgbClr val="E6E1DC"/>
                </a:solidFill>
                <a:effectLst/>
                <a:latin typeface="Arial Unicode MS"/>
              </a:rPr>
              <a:t>);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E6E1DC"/>
                </a:solidFill>
                <a:effectLst/>
                <a:latin typeface="Arial Unicode MS"/>
              </a:rPr>
              <a:t>Console.WriteLine</a:t>
            </a:r>
            <a:r>
              <a:rPr kumimoji="0" lang="en-US" altLang="en-US" sz="1500" b="0" i="0" u="none" strike="noStrike" cap="none" normalizeH="0" baseline="0" dirty="0">
                <a:ln>
                  <a:noFill/>
                </a:ln>
                <a:solidFill>
                  <a:srgbClr val="E6E1DC"/>
                </a:solidFill>
                <a:effectLst/>
                <a:latin typeface="Arial Unicode MS"/>
              </a:rPr>
              <a:t>(</a:t>
            </a:r>
            <a:r>
              <a:rPr kumimoji="0" lang="en-US" altLang="en-US" sz="1500" b="0" i="0" u="none" strike="noStrike" cap="none" normalizeH="0" baseline="0" dirty="0">
                <a:ln>
                  <a:noFill/>
                </a:ln>
                <a:solidFill>
                  <a:srgbClr val="A5C261"/>
                </a:solidFill>
                <a:effectLst/>
                <a:latin typeface="Arial Unicode MS"/>
              </a:rPr>
              <a:t>" Press [enter] to exit."</a:t>
            </a:r>
            <a:r>
              <a:rPr kumimoji="0" lang="en-US" altLang="en-US" sz="1500" b="0" i="0" u="none" strike="noStrike" cap="none" normalizeH="0" baseline="0" dirty="0">
                <a:ln>
                  <a:noFill/>
                </a:ln>
                <a:solidFill>
                  <a:srgbClr val="E6E1DC"/>
                </a:solidFill>
                <a:effectLst/>
                <a:latin typeface="Arial Unicode MS"/>
              </a:rPr>
              <a:t>); </a:t>
            </a:r>
            <a:endParaRPr kumimoji="0" lang="tr-TR" altLang="en-US" sz="1500" b="0" i="0" u="none" strike="noStrike" cap="none" normalizeH="0" baseline="0" dirty="0">
              <a:ln>
                <a:noFill/>
              </a:ln>
              <a:solidFill>
                <a:srgbClr val="E6E1DC"/>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500" dirty="0">
              <a:solidFill>
                <a:srgbClr val="E6E1DC"/>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E6E1DC"/>
                </a:solidFill>
                <a:effectLst/>
                <a:latin typeface="Arial Unicode MS"/>
              </a:rPr>
              <a:t>Console.ReadLine</a:t>
            </a:r>
            <a:r>
              <a:rPr kumimoji="0" lang="en-US" altLang="en-US" sz="1500" b="0" i="0" u="none" strike="noStrike" cap="none" normalizeH="0" baseline="0" dirty="0">
                <a:ln>
                  <a:noFill/>
                </a:ln>
                <a:solidFill>
                  <a:srgbClr val="E6E1DC"/>
                </a:solidFill>
                <a:effectLst/>
                <a:latin typeface="Arial Unicode MS"/>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845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800609" y="136525"/>
            <a:ext cx="5111750" cy="694825"/>
          </a:xfrm>
        </p:spPr>
        <p:txBody>
          <a:bodyPr/>
          <a:lstStyle/>
          <a:p>
            <a:r>
              <a:rPr lang="tr-TR" dirty="0"/>
              <a:t>Kod açıklamaları</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1" name="Rectangle 2">
            <a:extLst>
              <a:ext uri="{FF2B5EF4-FFF2-40B4-BE49-F238E27FC236}">
                <a16:creationId xmlns:a16="http://schemas.microsoft.com/office/drawing/2014/main" id="{BEFC8BA3-CBD6-1647-B122-42ED09497F4E}"/>
              </a:ext>
            </a:extLst>
          </p:cNvPr>
          <p:cNvSpPr>
            <a:spLocks noChangeArrowheads="1"/>
          </p:cNvSpPr>
          <p:nvPr/>
        </p:nvSpPr>
        <p:spPr bwMode="auto">
          <a:xfrm>
            <a:off x="121298" y="1392322"/>
            <a:ext cx="7688424" cy="400110"/>
          </a:xfrm>
          <a:prstGeom prst="rect">
            <a:avLst/>
          </a:prstGeom>
          <a:solidFill>
            <a:srgbClr val="23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26230"/>
                </a:solidFill>
                <a:effectLst/>
                <a:latin typeface="Arial Unicode MS"/>
              </a:rPr>
              <a:t>var</a:t>
            </a:r>
            <a:r>
              <a:rPr kumimoji="0" lang="en-US" altLang="en-US" sz="2000" b="0" i="0" u="none" strike="noStrike" cap="none" normalizeH="0" baseline="0" dirty="0">
                <a:ln>
                  <a:noFill/>
                </a:ln>
                <a:solidFill>
                  <a:srgbClr val="E6E1DC"/>
                </a:solidFill>
                <a:effectLst/>
                <a:latin typeface="Arial Unicode MS"/>
              </a:rPr>
              <a:t> factory = </a:t>
            </a:r>
            <a:r>
              <a:rPr kumimoji="0" lang="en-US" altLang="en-US" sz="2000" b="0" i="0" u="none" strike="noStrike" cap="none" normalizeH="0" baseline="0" dirty="0">
                <a:ln>
                  <a:noFill/>
                </a:ln>
                <a:solidFill>
                  <a:srgbClr val="C26230"/>
                </a:solidFill>
                <a:effectLst/>
                <a:latin typeface="Arial Unicode MS"/>
              </a:rPr>
              <a:t>new</a:t>
            </a:r>
            <a:r>
              <a:rPr kumimoji="0" lang="en-US" altLang="en-US" sz="2000" b="0" i="0" u="none" strike="noStrike" cap="none" normalizeH="0" baseline="0" dirty="0">
                <a:ln>
                  <a:noFill/>
                </a:ln>
                <a:solidFill>
                  <a:srgbClr val="E6E1DC"/>
                </a:solidFill>
                <a:effectLst/>
                <a:latin typeface="Arial Unicode MS"/>
              </a:rPr>
              <a:t> </a:t>
            </a:r>
            <a:r>
              <a:rPr kumimoji="0" lang="en-US" altLang="en-US" sz="2000" b="0" i="0" u="none" strike="noStrike" cap="none" normalizeH="0" baseline="0" dirty="0" err="1">
                <a:ln>
                  <a:noFill/>
                </a:ln>
                <a:solidFill>
                  <a:srgbClr val="E6E1DC"/>
                </a:solidFill>
                <a:effectLst/>
                <a:latin typeface="Arial Unicode MS"/>
              </a:rPr>
              <a:t>ConnectionFactory</a:t>
            </a:r>
            <a:r>
              <a:rPr kumimoji="0" lang="en-US" altLang="en-US" sz="2000" b="0" i="0" u="none" strike="noStrike" cap="none" normalizeH="0" baseline="0" dirty="0">
                <a:ln>
                  <a:noFill/>
                </a:ln>
                <a:solidFill>
                  <a:srgbClr val="E6E1DC"/>
                </a:solidFill>
                <a:effectLst/>
                <a:latin typeface="Arial Unicode MS"/>
              </a:rPr>
              <a:t> { </a:t>
            </a:r>
            <a:r>
              <a:rPr kumimoji="0" lang="en-US" altLang="en-US" sz="2000" b="0" i="0" u="none" strike="noStrike" cap="none" normalizeH="0" baseline="0" dirty="0" err="1">
                <a:ln>
                  <a:noFill/>
                </a:ln>
                <a:solidFill>
                  <a:srgbClr val="E6E1DC"/>
                </a:solidFill>
                <a:effectLst/>
                <a:latin typeface="Arial Unicode MS"/>
              </a:rPr>
              <a:t>HostName</a:t>
            </a:r>
            <a:r>
              <a:rPr kumimoji="0" lang="en-US" altLang="en-US" sz="2000" b="0" i="0" u="none" strike="noStrike" cap="none" normalizeH="0" baseline="0" dirty="0">
                <a:ln>
                  <a:noFill/>
                </a:ln>
                <a:solidFill>
                  <a:srgbClr val="E6E1DC"/>
                </a:solidFill>
                <a:effectLst/>
                <a:latin typeface="Arial Unicode MS"/>
              </a:rPr>
              <a:t> = </a:t>
            </a:r>
            <a:r>
              <a:rPr kumimoji="0" lang="en-US" altLang="en-US" sz="2000" b="0" i="0" u="none" strike="noStrike" cap="none" normalizeH="0" baseline="0" dirty="0">
                <a:ln>
                  <a:noFill/>
                </a:ln>
                <a:solidFill>
                  <a:srgbClr val="A5C261"/>
                </a:solidFill>
                <a:effectLst/>
                <a:latin typeface="Arial Unicode MS"/>
              </a:rPr>
              <a:t>"localhost"</a:t>
            </a:r>
            <a:r>
              <a:rPr kumimoji="0" lang="en-US" altLang="en-US" sz="2000" b="0" i="0" u="none" strike="noStrike" cap="none" normalizeH="0" baseline="0" dirty="0">
                <a:ln>
                  <a:noFill/>
                </a:ln>
                <a:solidFill>
                  <a:srgbClr val="E6E1DC"/>
                </a:solidFill>
                <a:effectLst/>
                <a:latin typeface="Arial Unicode MS"/>
              </a:rPr>
              <a:t> }; </a:t>
            </a:r>
            <a:endParaRPr kumimoji="0" lang="tr-TR" altLang="en-US" sz="2000" b="0" i="0" u="none" strike="noStrike" cap="none" normalizeH="0" baseline="0" dirty="0">
              <a:ln>
                <a:noFill/>
              </a:ln>
              <a:solidFill>
                <a:srgbClr val="E6E1DC"/>
              </a:solidFill>
              <a:effectLst/>
              <a:latin typeface="Arial Unicode MS"/>
            </a:endParaRPr>
          </a:p>
        </p:txBody>
      </p:sp>
      <p:sp>
        <p:nvSpPr>
          <p:cNvPr id="8" name="Metin kutusu 7">
            <a:extLst>
              <a:ext uri="{FF2B5EF4-FFF2-40B4-BE49-F238E27FC236}">
                <a16:creationId xmlns:a16="http://schemas.microsoft.com/office/drawing/2014/main" id="{5ECCE133-B7D8-BAE0-6707-A9166FF1616A}"/>
              </a:ext>
            </a:extLst>
          </p:cNvPr>
          <p:cNvSpPr txBox="1"/>
          <p:nvPr/>
        </p:nvSpPr>
        <p:spPr>
          <a:xfrm>
            <a:off x="121298" y="2411667"/>
            <a:ext cx="6102220" cy="369332"/>
          </a:xfrm>
          <a:prstGeom prst="rect">
            <a:avLst/>
          </a:prstGeom>
          <a:noFill/>
        </p:spPr>
        <p:txBody>
          <a:bodyPr wrap="square">
            <a:spAutoFit/>
          </a:bodyPr>
          <a:lstStyle/>
          <a:p>
            <a:r>
              <a:rPr lang="tr-TR" b="1" i="0" dirty="0">
                <a:effectLst/>
                <a:latin typeface="Söhne"/>
              </a:rPr>
              <a:t>1. </a:t>
            </a:r>
            <a:r>
              <a:rPr lang="en-US" b="1" i="0" dirty="0" err="1">
                <a:effectLst/>
                <a:latin typeface="Söhne"/>
              </a:rPr>
              <a:t>ConnectionFactory</a:t>
            </a:r>
            <a:r>
              <a:rPr lang="en-US" b="1" i="0" dirty="0">
                <a:effectLst/>
                <a:latin typeface="Söhne"/>
              </a:rPr>
              <a:t> </a:t>
            </a:r>
            <a:r>
              <a:rPr lang="en-US" b="1" i="0" dirty="0" err="1">
                <a:effectLst/>
                <a:latin typeface="Söhne"/>
              </a:rPr>
              <a:t>Oluşturma</a:t>
            </a:r>
            <a:r>
              <a:rPr lang="en-US" b="1" i="0" dirty="0">
                <a:effectLst/>
                <a:latin typeface="Söhne"/>
              </a:rPr>
              <a:t>:</a:t>
            </a:r>
            <a:endParaRPr lang="en-US" dirty="0"/>
          </a:p>
        </p:txBody>
      </p:sp>
      <p:sp>
        <p:nvSpPr>
          <p:cNvPr id="12" name="Metin kutusu 11">
            <a:extLst>
              <a:ext uri="{FF2B5EF4-FFF2-40B4-BE49-F238E27FC236}">
                <a16:creationId xmlns:a16="http://schemas.microsoft.com/office/drawing/2014/main" id="{760E869C-F382-99FA-25A6-3A82D0E0F8C6}"/>
              </a:ext>
            </a:extLst>
          </p:cNvPr>
          <p:cNvSpPr txBox="1"/>
          <p:nvPr/>
        </p:nvSpPr>
        <p:spPr>
          <a:xfrm>
            <a:off x="247834" y="3079757"/>
            <a:ext cx="7227787"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Söhne"/>
              </a:rPr>
              <a:t>Bu </a:t>
            </a:r>
            <a:r>
              <a:rPr lang="en-US" b="0" i="0" dirty="0" err="1">
                <a:solidFill>
                  <a:srgbClr val="374151"/>
                </a:solidFill>
                <a:effectLst/>
                <a:latin typeface="Söhne"/>
              </a:rPr>
              <a:t>satır</a:t>
            </a:r>
            <a:r>
              <a:rPr lang="en-US" b="0" i="0" dirty="0">
                <a:solidFill>
                  <a:srgbClr val="374151"/>
                </a:solidFill>
                <a:effectLst/>
                <a:latin typeface="Söhne"/>
              </a:rPr>
              <a:t>, RabbitMQ </a:t>
            </a:r>
            <a:r>
              <a:rPr lang="en-US" b="0" i="0" dirty="0" err="1">
                <a:solidFill>
                  <a:srgbClr val="374151"/>
                </a:solidFill>
                <a:effectLst/>
                <a:latin typeface="Söhne"/>
              </a:rPr>
              <a:t>sunucusuna</a:t>
            </a:r>
            <a:r>
              <a:rPr lang="en-US" b="0" i="0" dirty="0">
                <a:solidFill>
                  <a:srgbClr val="374151"/>
                </a:solidFill>
                <a:effectLst/>
                <a:latin typeface="Söhne"/>
              </a:rPr>
              <a:t> </a:t>
            </a:r>
            <a:r>
              <a:rPr lang="en-US" b="0" i="0" dirty="0" err="1">
                <a:solidFill>
                  <a:srgbClr val="374151"/>
                </a:solidFill>
                <a:effectLst/>
                <a:latin typeface="Söhne"/>
              </a:rPr>
              <a:t>bağlanmak</a:t>
            </a:r>
            <a:r>
              <a:rPr lang="en-US" b="0" i="0" dirty="0">
                <a:solidFill>
                  <a:srgbClr val="374151"/>
                </a:solidFill>
                <a:effectLst/>
                <a:latin typeface="Söhne"/>
              </a:rPr>
              <a:t> </a:t>
            </a:r>
            <a:r>
              <a:rPr lang="en-US" b="0" i="0" dirty="0" err="1">
                <a:solidFill>
                  <a:srgbClr val="374151"/>
                </a:solidFill>
                <a:effectLst/>
                <a:latin typeface="Söhne"/>
              </a:rPr>
              <a:t>için</a:t>
            </a:r>
            <a:r>
              <a:rPr lang="en-US" b="0" i="0" dirty="0">
                <a:solidFill>
                  <a:srgbClr val="374151"/>
                </a:solidFill>
                <a:effectLst/>
                <a:latin typeface="Söhne"/>
              </a:rPr>
              <a:t> </a:t>
            </a:r>
            <a:r>
              <a:rPr lang="en-US" b="0" i="0" dirty="0" err="1">
                <a:solidFill>
                  <a:srgbClr val="374151"/>
                </a:solidFill>
                <a:effectLst/>
                <a:latin typeface="Söhne"/>
              </a:rPr>
              <a:t>bir</a:t>
            </a:r>
            <a:r>
              <a:rPr lang="tr-TR" b="0" i="0" dirty="0">
                <a:solidFill>
                  <a:srgbClr val="374151"/>
                </a:solidFill>
                <a:effectLst/>
                <a:latin typeface="Söhne"/>
              </a:rPr>
              <a:t> ‘</a:t>
            </a:r>
            <a:r>
              <a:rPr lang="tr-TR" b="0" i="0" dirty="0" err="1">
                <a:solidFill>
                  <a:srgbClr val="374151"/>
                </a:solidFill>
                <a:effectLst/>
                <a:latin typeface="Söhne"/>
              </a:rPr>
              <a:t>ConnectionFactory</a:t>
            </a:r>
            <a:r>
              <a:rPr lang="tr-TR" b="0" i="0" dirty="0">
                <a:solidFill>
                  <a:srgbClr val="374151"/>
                </a:solidFill>
                <a:effectLst/>
                <a:latin typeface="Söhne"/>
              </a:rPr>
              <a:t>’ nesnesi oluşturur. ‘</a:t>
            </a:r>
            <a:r>
              <a:rPr lang="tr-TR" b="0" i="0" dirty="0" err="1">
                <a:solidFill>
                  <a:srgbClr val="374151"/>
                </a:solidFill>
                <a:effectLst/>
                <a:latin typeface="Söhne"/>
              </a:rPr>
              <a:t>ConnectionFactory</a:t>
            </a:r>
            <a:r>
              <a:rPr lang="tr-TR" b="0" i="0" dirty="0">
                <a:solidFill>
                  <a:srgbClr val="374151"/>
                </a:solidFill>
                <a:effectLst/>
                <a:latin typeface="Söhne"/>
              </a:rPr>
              <a:t>’ </a:t>
            </a:r>
            <a:r>
              <a:rPr lang="tr-TR" b="0" i="0" dirty="0" err="1">
                <a:solidFill>
                  <a:srgbClr val="374151"/>
                </a:solidFill>
                <a:effectLst/>
                <a:latin typeface="Söhne"/>
              </a:rPr>
              <a:t>RabbitMQ</a:t>
            </a:r>
            <a:r>
              <a:rPr lang="tr-TR" b="0" i="0" dirty="0">
                <a:solidFill>
                  <a:srgbClr val="374151"/>
                </a:solidFill>
                <a:effectLst/>
                <a:latin typeface="Söhne"/>
              </a:rPr>
              <a:t>’ ya bağlanmak için gerekli bilgileri ve ayarları içerir.</a:t>
            </a:r>
          </a:p>
          <a:p>
            <a:pPr marL="285750" indent="-285750">
              <a:buFont typeface="Arial" panose="020B0604020202020204" pitchFamily="34" charset="0"/>
              <a:buChar char="•"/>
            </a:pPr>
            <a:r>
              <a:rPr lang="en-US" b="0" i="0" dirty="0">
                <a:effectLst/>
                <a:latin typeface="Söhne Mono"/>
              </a:rPr>
              <a:t>{ </a:t>
            </a:r>
            <a:r>
              <a:rPr lang="en-US" b="0" i="0" dirty="0" err="1">
                <a:effectLst/>
                <a:latin typeface="Söhne Mono"/>
              </a:rPr>
              <a:t>HostName</a:t>
            </a:r>
            <a:r>
              <a:rPr lang="en-US" b="0" i="0" dirty="0">
                <a:effectLst/>
                <a:latin typeface="Söhne Mono"/>
              </a:rPr>
              <a:t> = "localhost" }</a:t>
            </a:r>
            <a:r>
              <a:rPr lang="tr-TR" b="0" i="0" dirty="0">
                <a:effectLst/>
                <a:latin typeface="Söhne Mono"/>
              </a:rPr>
              <a:t> </a:t>
            </a:r>
            <a:r>
              <a:rPr lang="en-US" b="0" i="0" dirty="0" err="1">
                <a:solidFill>
                  <a:srgbClr val="374151"/>
                </a:solidFill>
                <a:effectLst/>
                <a:latin typeface="Söhne"/>
              </a:rPr>
              <a:t>kısmı</a:t>
            </a:r>
            <a:r>
              <a:rPr lang="en-US" b="0" i="0" dirty="0">
                <a:solidFill>
                  <a:srgbClr val="374151"/>
                </a:solidFill>
                <a:effectLst/>
                <a:latin typeface="Söhne"/>
              </a:rPr>
              <a:t>, </a:t>
            </a:r>
            <a:r>
              <a:rPr lang="en-US" b="0" i="0" dirty="0" err="1">
                <a:solidFill>
                  <a:srgbClr val="374151"/>
                </a:solidFill>
                <a:effectLst/>
                <a:latin typeface="Söhne"/>
              </a:rPr>
              <a:t>bağlanılacak</a:t>
            </a:r>
            <a:r>
              <a:rPr lang="en-US" b="0" i="0" dirty="0">
                <a:solidFill>
                  <a:srgbClr val="374151"/>
                </a:solidFill>
                <a:effectLst/>
                <a:latin typeface="Söhne"/>
              </a:rPr>
              <a:t> RabbitMQ </a:t>
            </a:r>
            <a:r>
              <a:rPr lang="en-US" b="0" i="0" dirty="0" err="1">
                <a:solidFill>
                  <a:srgbClr val="374151"/>
                </a:solidFill>
                <a:effectLst/>
                <a:latin typeface="Söhne"/>
              </a:rPr>
              <a:t>sunucusunun</a:t>
            </a:r>
            <a:r>
              <a:rPr lang="en-US" b="0" i="0" dirty="0">
                <a:solidFill>
                  <a:srgbClr val="374151"/>
                </a:solidFill>
                <a:effectLst/>
                <a:latin typeface="Söhne"/>
              </a:rPr>
              <a:t> host </a:t>
            </a:r>
            <a:r>
              <a:rPr lang="en-US" b="0" i="0" dirty="0" err="1">
                <a:solidFill>
                  <a:srgbClr val="374151"/>
                </a:solidFill>
                <a:effectLst/>
                <a:latin typeface="Söhne"/>
              </a:rPr>
              <a:t>adını</a:t>
            </a:r>
            <a:r>
              <a:rPr lang="en-US" b="0" i="0" dirty="0">
                <a:solidFill>
                  <a:srgbClr val="374151"/>
                </a:solidFill>
                <a:effectLst/>
                <a:latin typeface="Söhne"/>
              </a:rPr>
              <a:t> </a:t>
            </a:r>
            <a:r>
              <a:rPr lang="en-US" b="0" i="0" dirty="0" err="1">
                <a:solidFill>
                  <a:srgbClr val="374151"/>
                </a:solidFill>
                <a:effectLst/>
                <a:latin typeface="Söhne"/>
              </a:rPr>
              <a:t>belirtir</a:t>
            </a:r>
            <a:r>
              <a:rPr lang="en-US" b="0" i="0" dirty="0">
                <a:solidFill>
                  <a:srgbClr val="374151"/>
                </a:solidFill>
                <a:effectLst/>
                <a:latin typeface="Söhne"/>
              </a:rPr>
              <a:t>. Bu </a:t>
            </a:r>
            <a:r>
              <a:rPr lang="en-US" b="0" i="0" dirty="0" err="1">
                <a:solidFill>
                  <a:srgbClr val="374151"/>
                </a:solidFill>
                <a:effectLst/>
                <a:latin typeface="Söhne"/>
              </a:rPr>
              <a:t>örnekte</a:t>
            </a:r>
            <a:r>
              <a:rPr lang="en-US" b="0" i="0" dirty="0">
                <a:solidFill>
                  <a:srgbClr val="374151"/>
                </a:solidFill>
                <a:effectLst/>
                <a:latin typeface="Söhne"/>
              </a:rPr>
              <a:t>, </a:t>
            </a:r>
            <a:r>
              <a:rPr lang="en-US" b="0" i="0" dirty="0" err="1">
                <a:solidFill>
                  <a:srgbClr val="374151"/>
                </a:solidFill>
                <a:effectLst/>
                <a:latin typeface="Söhne"/>
              </a:rPr>
              <a:t>sunucunun</a:t>
            </a:r>
            <a:r>
              <a:rPr lang="en-US" b="0" i="0" dirty="0">
                <a:solidFill>
                  <a:srgbClr val="374151"/>
                </a:solidFill>
                <a:effectLst/>
                <a:latin typeface="Söhne"/>
              </a:rPr>
              <a:t> </a:t>
            </a:r>
            <a:r>
              <a:rPr lang="en-US" b="0" i="0" dirty="0" err="1">
                <a:solidFill>
                  <a:srgbClr val="374151"/>
                </a:solidFill>
                <a:effectLst/>
                <a:latin typeface="Söhne"/>
              </a:rPr>
              <a:t>yerel</a:t>
            </a:r>
            <a:r>
              <a:rPr lang="en-US" b="0" i="0" dirty="0">
                <a:solidFill>
                  <a:srgbClr val="374151"/>
                </a:solidFill>
                <a:effectLst/>
                <a:latin typeface="Söhne"/>
              </a:rPr>
              <a:t> </a:t>
            </a:r>
            <a:r>
              <a:rPr lang="en-US" b="0" i="0" dirty="0" err="1">
                <a:solidFill>
                  <a:srgbClr val="374151"/>
                </a:solidFill>
                <a:effectLst/>
                <a:latin typeface="Söhne"/>
              </a:rPr>
              <a:t>makinede</a:t>
            </a:r>
            <a:r>
              <a:rPr lang="en-US" b="0" i="0" dirty="0">
                <a:solidFill>
                  <a:srgbClr val="374151"/>
                </a:solidFill>
                <a:effectLst/>
                <a:latin typeface="Söhne"/>
              </a:rPr>
              <a:t> ("localhost") </a:t>
            </a:r>
            <a:r>
              <a:rPr lang="en-US" b="0" i="0" dirty="0" err="1">
                <a:solidFill>
                  <a:srgbClr val="374151"/>
                </a:solidFill>
                <a:effectLst/>
                <a:latin typeface="Söhne"/>
              </a:rPr>
              <a:t>çalıştığı</a:t>
            </a:r>
            <a:r>
              <a:rPr lang="en-US" b="0" i="0" dirty="0">
                <a:solidFill>
                  <a:srgbClr val="374151"/>
                </a:solidFill>
                <a:effectLst/>
                <a:latin typeface="Söhne"/>
              </a:rPr>
              <a:t> </a:t>
            </a:r>
            <a:r>
              <a:rPr lang="en-US" b="0" i="0" dirty="0" err="1">
                <a:solidFill>
                  <a:srgbClr val="374151"/>
                </a:solidFill>
                <a:effectLst/>
                <a:latin typeface="Söhne"/>
              </a:rPr>
              <a:t>varsayılmıştır</a:t>
            </a:r>
            <a:r>
              <a:rPr lang="en-US" b="0" i="0" dirty="0">
                <a:solidFill>
                  <a:srgbClr val="374151"/>
                </a:solidFill>
                <a:effectLst/>
                <a:latin typeface="Söhne"/>
              </a:rPr>
              <a:t>. </a:t>
            </a:r>
            <a:r>
              <a:rPr lang="en-US" b="0" i="0" dirty="0" err="1">
                <a:solidFill>
                  <a:srgbClr val="374151"/>
                </a:solidFill>
                <a:effectLst/>
                <a:latin typeface="Söhne"/>
              </a:rPr>
              <a:t>Gerçek</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a:t>
            </a:r>
            <a:r>
              <a:rPr lang="en-US" b="0" i="0" dirty="0" err="1">
                <a:solidFill>
                  <a:srgbClr val="374151"/>
                </a:solidFill>
                <a:effectLst/>
                <a:latin typeface="Söhne"/>
              </a:rPr>
              <a:t>uygulamada</a:t>
            </a:r>
            <a:r>
              <a:rPr lang="en-US" b="0" i="0" dirty="0">
                <a:solidFill>
                  <a:srgbClr val="374151"/>
                </a:solidFill>
                <a:effectLst/>
                <a:latin typeface="Söhne"/>
              </a:rPr>
              <a:t>, </a:t>
            </a:r>
            <a:r>
              <a:rPr lang="en-US" b="0" i="0" dirty="0" err="1">
                <a:solidFill>
                  <a:srgbClr val="374151"/>
                </a:solidFill>
                <a:effectLst/>
                <a:latin typeface="Söhne"/>
              </a:rPr>
              <a:t>bu</a:t>
            </a:r>
            <a:r>
              <a:rPr lang="en-US" b="0" i="0" dirty="0">
                <a:solidFill>
                  <a:srgbClr val="374151"/>
                </a:solidFill>
                <a:effectLst/>
                <a:latin typeface="Söhne"/>
              </a:rPr>
              <a:t> </a:t>
            </a:r>
            <a:r>
              <a:rPr lang="en-US" b="0" i="0" dirty="0" err="1">
                <a:solidFill>
                  <a:srgbClr val="374151"/>
                </a:solidFill>
                <a:effectLst/>
                <a:latin typeface="Söhne"/>
              </a:rPr>
              <a:t>genellikle</a:t>
            </a:r>
            <a:r>
              <a:rPr lang="en-US" b="0" i="0" dirty="0">
                <a:solidFill>
                  <a:srgbClr val="374151"/>
                </a:solidFill>
                <a:effectLst/>
                <a:latin typeface="Söhne"/>
              </a:rPr>
              <a:t> </a:t>
            </a:r>
            <a:r>
              <a:rPr lang="en-US" b="0" i="0" dirty="0" err="1">
                <a:solidFill>
                  <a:srgbClr val="374151"/>
                </a:solidFill>
                <a:effectLst/>
                <a:latin typeface="Söhne"/>
              </a:rPr>
              <a:t>bir</a:t>
            </a:r>
            <a:r>
              <a:rPr lang="en-US" b="0" i="0" dirty="0">
                <a:solidFill>
                  <a:srgbClr val="374151"/>
                </a:solidFill>
                <a:effectLst/>
                <a:latin typeface="Söhne"/>
              </a:rPr>
              <a:t> IP </a:t>
            </a:r>
            <a:r>
              <a:rPr lang="en-US" b="0" i="0" dirty="0" err="1">
                <a:solidFill>
                  <a:srgbClr val="374151"/>
                </a:solidFill>
                <a:effectLst/>
                <a:latin typeface="Söhne"/>
              </a:rPr>
              <a:t>adresi</a:t>
            </a:r>
            <a:r>
              <a:rPr lang="en-US" b="0" i="0" dirty="0">
                <a:solidFill>
                  <a:srgbClr val="374151"/>
                </a:solidFill>
                <a:effectLst/>
                <a:latin typeface="Söhne"/>
              </a:rPr>
              <a:t> </a:t>
            </a:r>
            <a:r>
              <a:rPr lang="en-US" b="0" i="0" dirty="0" err="1">
                <a:solidFill>
                  <a:srgbClr val="374151"/>
                </a:solidFill>
                <a:effectLst/>
                <a:latin typeface="Söhne"/>
              </a:rPr>
              <a:t>veya</a:t>
            </a:r>
            <a:r>
              <a:rPr lang="en-US" b="0" i="0" dirty="0">
                <a:solidFill>
                  <a:srgbClr val="374151"/>
                </a:solidFill>
                <a:effectLst/>
                <a:latin typeface="Söhne"/>
              </a:rPr>
              <a:t> DNS </a:t>
            </a:r>
            <a:r>
              <a:rPr lang="en-US" b="0" i="0" dirty="0" err="1">
                <a:solidFill>
                  <a:srgbClr val="374151"/>
                </a:solidFill>
                <a:effectLst/>
                <a:latin typeface="Söhne"/>
              </a:rPr>
              <a:t>adı</a:t>
            </a:r>
            <a:r>
              <a:rPr lang="en-US" b="0" i="0" dirty="0">
                <a:solidFill>
                  <a:srgbClr val="374151"/>
                </a:solidFill>
                <a:effectLst/>
                <a:latin typeface="Söhne"/>
              </a:rPr>
              <a:t> </a:t>
            </a:r>
            <a:r>
              <a:rPr lang="en-US" b="0" i="0" dirty="0" err="1">
                <a:solidFill>
                  <a:srgbClr val="374151"/>
                </a:solidFill>
                <a:effectLst/>
                <a:latin typeface="Söhne"/>
              </a:rPr>
              <a:t>olur</a:t>
            </a:r>
            <a:r>
              <a:rPr lang="en-US" b="0" i="0" dirty="0">
                <a:solidFill>
                  <a:srgbClr val="374151"/>
                </a:solidFill>
                <a:effectLst/>
                <a:latin typeface="Söhne"/>
              </a:rPr>
              <a:t>.</a:t>
            </a:r>
            <a:endParaRPr lang="en-US" dirty="0"/>
          </a:p>
        </p:txBody>
      </p:sp>
    </p:spTree>
    <p:extLst>
      <p:ext uri="{BB962C8B-B14F-4D97-AF65-F5344CB8AC3E}">
        <p14:creationId xmlns:p14="http://schemas.microsoft.com/office/powerpoint/2010/main" val="3014649742"/>
      </p:ext>
    </p:extLst>
  </p:cSld>
  <p:clrMapOvr>
    <a:masterClrMapping/>
  </p:clrMapOvr>
</p:sld>
</file>

<file path=ppt/theme/theme1.xml><?xml version="1.0" encoding="utf-8"?>
<a:theme xmlns:a="http://schemas.openxmlformats.org/drawingml/2006/main" name="Office Teması">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{3B65AB25-52C7-4157-AB0A-41FEC8B3AB06}tf67328976_win32</Template>
  <TotalTime>209</TotalTime>
  <Words>2164</Words>
  <Application>Microsoft Office PowerPoint</Application>
  <PresentationFormat>Geniş ekran</PresentationFormat>
  <Paragraphs>355</Paragraphs>
  <Slides>32</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32</vt:i4>
      </vt:variant>
    </vt:vector>
  </HeadingPairs>
  <TitlesOfParts>
    <vt:vector size="41" baseType="lpstr">
      <vt:lpstr>Arial</vt:lpstr>
      <vt:lpstr>Arial Unicode MS</vt:lpstr>
      <vt:lpstr>Calibri</vt:lpstr>
      <vt:lpstr>Raleway</vt:lpstr>
      <vt:lpstr>Söhne</vt:lpstr>
      <vt:lpstr>Söhne Mono</vt:lpstr>
      <vt:lpstr>Tenorite</vt:lpstr>
      <vt:lpstr>Wingdings</vt:lpstr>
      <vt:lpstr>Office Teması</vt:lpstr>
      <vt:lpstr>rabbıtmq</vt:lpstr>
      <vt:lpstr>İÇERİK</vt:lpstr>
      <vt:lpstr>rabbıtmq</vt:lpstr>
      <vt:lpstr>rabbıtmq</vt:lpstr>
      <vt:lpstr>rabbıtmq</vt:lpstr>
      <vt:lpstr>Hello world applıcatıon</vt:lpstr>
      <vt:lpstr>sendıng</vt:lpstr>
      <vt:lpstr>PowerPoint Sunusu</vt:lpstr>
      <vt:lpstr>Kod açıklamaları</vt:lpstr>
      <vt:lpstr>Kod açıklamaları</vt:lpstr>
      <vt:lpstr>Kod açıklamaları</vt:lpstr>
      <vt:lpstr>Kod açıklamaları</vt:lpstr>
      <vt:lpstr>Kod açıklamaları</vt:lpstr>
      <vt:lpstr>Kod açıklamaları</vt:lpstr>
      <vt:lpstr>Kod açıklamaları</vt:lpstr>
      <vt:lpstr>Kod açıklamaları</vt:lpstr>
      <vt:lpstr>Kod açıklamaları</vt:lpstr>
      <vt:lpstr>Receiving (Consumer)</vt:lpstr>
      <vt:lpstr>Kod açıklamaları</vt:lpstr>
      <vt:lpstr>Kod açıklamaları</vt:lpstr>
      <vt:lpstr>Kod açıklamaları</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rabbıtmq</dc:title>
  <dc:creator>Cahit Yusuf KAFADAR</dc:creator>
  <cp:lastModifiedBy>Cahit Yusuf KAFADAR</cp:lastModifiedBy>
  <cp:revision>3</cp:revision>
  <dcterms:created xsi:type="dcterms:W3CDTF">2023-12-02T10:48:57Z</dcterms:created>
  <dcterms:modified xsi:type="dcterms:W3CDTF">2023-12-02T14:18:24Z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