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73" r:id="rId7"/>
    <p:sldId id="274" r:id="rId8"/>
    <p:sldId id="275" r:id="rId9"/>
    <p:sldId id="258" r:id="rId10"/>
    <p:sldId id="276" r:id="rId11"/>
    <p:sldId id="277" r:id="rId12"/>
    <p:sldId id="278" r:id="rId13"/>
    <p:sldId id="279" r:id="rId14"/>
    <p:sldId id="280" r:id="rId15"/>
    <p:sldId id="286" r:id="rId16"/>
    <p:sldId id="283" r:id="rId17"/>
    <p:sldId id="284" r:id="rId18"/>
    <p:sldId id="281" r:id="rId19"/>
    <p:sldId id="285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tr-TR"/>
              <a:t>SmartArt grafiği eklemek için simgeye tıklayın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İki İçeri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tr-TR" dirty="0"/>
              <a:t>RABBITMQ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tr-TR"/>
              <a:t>Grafik eklemek için simgeye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tr-TR"/>
              <a:t>Tablo eklemek için simgeye tıklayın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tutorials/tutorial-two-python.html" TargetMode="External"/><Relationship Id="rId2" Type="http://schemas.openxmlformats.org/officeDocument/2006/relationships/hyperlink" Target="https://www.rabbitmq.com/tutorials/tutorial-one-pyth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bbitmq.com/tutorials/tutorial-five-python.html" TargetMode="External"/><Relationship Id="rId5" Type="http://schemas.openxmlformats.org/officeDocument/2006/relationships/hyperlink" Target="https://www.rabbitmq.com/tutorials/tutorial-four-python.html" TargetMode="External"/><Relationship Id="rId4" Type="http://schemas.openxmlformats.org/officeDocument/2006/relationships/hyperlink" Target="https://www.rabbitmq.com/tutorials/tutorial-three-python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tr-TR" dirty="0" err="1"/>
              <a:t>rabbıtmq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tr-TR" dirty="0"/>
              <a:t>Cahit Yusuf KAFADAR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997" y="136525"/>
            <a:ext cx="5111750" cy="694825"/>
          </a:xfrm>
        </p:spPr>
        <p:txBody>
          <a:bodyPr/>
          <a:lstStyle/>
          <a:p>
            <a:r>
              <a:rPr lang="tr-TR" dirty="0"/>
              <a:t>Kod açıklamaları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EFC8BA3-CBD6-1647-B122-42ED09497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98" y="1265873"/>
            <a:ext cx="7688424" cy="400110"/>
          </a:xfrm>
          <a:prstGeom prst="rect">
            <a:avLst/>
          </a:prstGeom>
          <a:solidFill>
            <a:srgbClr val="2323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using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var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connection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factory.CreateConnection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();</a:t>
            </a:r>
            <a:endParaRPr kumimoji="0" lang="tr-TR" altLang="en-US" sz="20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5ECCE133-B7D8-BAE0-6707-A9166FF1616A}"/>
              </a:ext>
            </a:extLst>
          </p:cNvPr>
          <p:cNvSpPr txBox="1"/>
          <p:nvPr/>
        </p:nvSpPr>
        <p:spPr>
          <a:xfrm>
            <a:off x="121298" y="2348443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latin typeface="Söhne"/>
              </a:rPr>
              <a:t>2</a:t>
            </a:r>
            <a:r>
              <a:rPr lang="tr-TR" b="1" i="0" dirty="0">
                <a:effectLst/>
                <a:latin typeface="Söhne"/>
              </a:rPr>
              <a:t>. </a:t>
            </a:r>
            <a:r>
              <a:rPr lang="en-US" b="1" i="0" dirty="0" err="1">
                <a:effectLst/>
                <a:latin typeface="Söhne"/>
              </a:rPr>
              <a:t>Bağlantı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Oluşturma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60E869C-F382-99FA-25A6-3A82D0E0F8C6}"/>
              </a:ext>
            </a:extLst>
          </p:cNvPr>
          <p:cNvSpPr txBox="1"/>
          <p:nvPr/>
        </p:nvSpPr>
        <p:spPr>
          <a:xfrm>
            <a:off x="121298" y="3006804"/>
            <a:ext cx="7418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factory.CreateConnection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()</a:t>
            </a:r>
            <a:r>
              <a:rPr lang="tr-TR" b="1" i="0" dirty="0">
                <a:solidFill>
                  <a:srgbClr val="111827"/>
                </a:solidFill>
                <a:effectLst/>
                <a:latin typeface="Söhne Mono"/>
              </a:rPr>
              <a:t> </a:t>
            </a:r>
            <a:r>
              <a:rPr lang="tr-TR" dirty="0" err="1">
                <a:solidFill>
                  <a:srgbClr val="374151"/>
                </a:solidFill>
                <a:latin typeface="Söhne"/>
              </a:rPr>
              <a:t>methodu</a:t>
            </a:r>
            <a:r>
              <a:rPr lang="tr-TR" b="1" i="0" dirty="0">
                <a:solidFill>
                  <a:srgbClr val="111827"/>
                </a:solidFill>
                <a:effectLst/>
                <a:latin typeface="Söhne Mono"/>
              </a:rPr>
              <a:t> </a:t>
            </a: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ConnectionFactory</a:t>
            </a:r>
            <a:r>
              <a:rPr lang="tr-TR" b="1" i="0" dirty="0">
                <a:solidFill>
                  <a:srgbClr val="111827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ayarlarına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göre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RabbitMQ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sunucusuna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bağlantı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açar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Bu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bağlantı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gönderme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alma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işlemleri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kullanılacaktır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using var</a:t>
            </a:r>
            <a:r>
              <a:rPr lang="tr-TR" b="1" i="0" dirty="0">
                <a:solidFill>
                  <a:srgbClr val="111827"/>
                </a:solidFill>
                <a:effectLst/>
                <a:latin typeface="Söhne Mono"/>
              </a:rPr>
              <a:t> </a:t>
            </a:r>
            <a:r>
              <a:rPr lang="tr-TR" dirty="0">
                <a:solidFill>
                  <a:srgbClr val="374151"/>
                </a:solidFill>
                <a:latin typeface="Söhne"/>
              </a:rPr>
              <a:t>ifadesi 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connection</a:t>
            </a:r>
            <a:r>
              <a:rPr lang="tr-TR" b="1" i="0" dirty="0">
                <a:solidFill>
                  <a:srgbClr val="111827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nesnesinin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kullanımı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bittiğinde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otomatik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olarak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temizlenmesini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(Dispose)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Bu,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kaynak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yönetimi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açısından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önemlidir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çünkü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açık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ağ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bağlantısı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sistem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kaynaklarını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71273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112" y="216857"/>
            <a:ext cx="5111750" cy="694825"/>
          </a:xfrm>
        </p:spPr>
        <p:txBody>
          <a:bodyPr/>
          <a:lstStyle/>
          <a:p>
            <a:r>
              <a:rPr lang="tr-TR" dirty="0"/>
              <a:t>Kod açıklamaları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EFC8BA3-CBD6-1647-B122-42ED09497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98" y="1436819"/>
            <a:ext cx="7688424" cy="400110"/>
          </a:xfrm>
          <a:prstGeom prst="rect">
            <a:avLst/>
          </a:prstGeom>
          <a:solidFill>
            <a:srgbClr val="2323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using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var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channel =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connection.CreateModel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();</a:t>
            </a:r>
            <a:endParaRPr kumimoji="0" lang="tr-TR" altLang="en-US" sz="20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5ECCE133-B7D8-BAE0-6707-A9166FF1616A}"/>
              </a:ext>
            </a:extLst>
          </p:cNvPr>
          <p:cNvSpPr txBox="1"/>
          <p:nvPr/>
        </p:nvSpPr>
        <p:spPr>
          <a:xfrm>
            <a:off x="121298" y="2348443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>
                <a:effectLst/>
                <a:latin typeface="Söhne"/>
              </a:rPr>
              <a:t>3. Kanal Oluşturma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60E869C-F382-99FA-25A6-3A82D0E0F8C6}"/>
              </a:ext>
            </a:extLst>
          </p:cNvPr>
          <p:cNvSpPr txBox="1"/>
          <p:nvPr/>
        </p:nvSpPr>
        <p:spPr>
          <a:xfrm>
            <a:off x="121298" y="3006804"/>
            <a:ext cx="74184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connection.CreateModel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()</a:t>
            </a:r>
            <a:r>
              <a:rPr lang="tr-TR" b="1" i="0" dirty="0">
                <a:solidFill>
                  <a:srgbClr val="111827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metodu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açılan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bağlantı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üzerinde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kanal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(channel)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oluşturur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RabbitMQ'da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tüm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gönderme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alma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işlemleri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kanallar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üzerinden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gerçekleşir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Kanallar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RabbitMQ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sunucusuyla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iletişim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kurmak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yol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sunar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her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kanal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TCP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bağlantısını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temsil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eder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374151"/>
                </a:solidFill>
                <a:latin typeface="Söhne"/>
              </a:rPr>
              <a:t>Yine 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using var</a:t>
            </a:r>
            <a:r>
              <a:rPr lang="tr-TR" dirty="0">
                <a:solidFill>
                  <a:srgbClr val="374151"/>
                </a:solidFill>
                <a:latin typeface="Söhne"/>
              </a:rPr>
              <a:t> ifadesi 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channel</a:t>
            </a:r>
            <a:r>
              <a:rPr lang="tr-TR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nesnesinin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bittiğinde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otomatik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olarak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temizlenmesini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847190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112" y="216857"/>
            <a:ext cx="5111750" cy="694825"/>
          </a:xfrm>
        </p:spPr>
        <p:txBody>
          <a:bodyPr/>
          <a:lstStyle/>
          <a:p>
            <a:r>
              <a:rPr lang="tr-TR" dirty="0"/>
              <a:t>Kod açıklamaları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5ECCE133-B7D8-BAE0-6707-A9166FF1616A}"/>
              </a:ext>
            </a:extLst>
          </p:cNvPr>
          <p:cNvSpPr txBox="1"/>
          <p:nvPr/>
        </p:nvSpPr>
        <p:spPr>
          <a:xfrm>
            <a:off x="121298" y="3059668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latin typeface="Söhne"/>
              </a:rPr>
              <a:t>6</a:t>
            </a:r>
            <a:r>
              <a:rPr lang="tr-TR" b="1" i="0" dirty="0">
                <a:effectLst/>
                <a:latin typeface="Söhne"/>
              </a:rPr>
              <a:t>. </a:t>
            </a:r>
            <a:r>
              <a:rPr lang="tr-TR" b="1" dirty="0">
                <a:latin typeface="Söhne"/>
              </a:rPr>
              <a:t>Mesajın Yayınlanması</a:t>
            </a:r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60E869C-F382-99FA-25A6-3A82D0E0F8C6}"/>
              </a:ext>
            </a:extLst>
          </p:cNvPr>
          <p:cNvSpPr txBox="1"/>
          <p:nvPr/>
        </p:nvSpPr>
        <p:spPr>
          <a:xfrm>
            <a:off x="121298" y="3913077"/>
            <a:ext cx="7418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channel.QueueDeclare</a:t>
            </a:r>
            <a:r>
              <a:rPr lang="tr-TR" b="1" i="0" dirty="0">
                <a:solidFill>
                  <a:srgbClr val="111827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metodu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kuyruğu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oluşturmak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var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kuyruğa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bağlanmak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kullanılır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Bu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metodun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parametreleri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kuyruğun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nasıl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davranacağını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nasıl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yapılandırılacağını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belirler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Ö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rnekteki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parametrelerin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açıklamaları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8315393-58A6-E912-6C25-FFBEFF487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114" y="1144864"/>
            <a:ext cx="5111750" cy="1246495"/>
          </a:xfrm>
          <a:prstGeom prst="rect">
            <a:avLst/>
          </a:prstGeom>
          <a:solidFill>
            <a:srgbClr val="2323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channel.QueueDeclare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(queue: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</a:rPr>
              <a:t>"hello"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, 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durable: false, 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exclusive: false, 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autoDelete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: false, 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arguments: null);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632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28AB55-2EE3-50B1-388C-3FB3FDAE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998" y="136525"/>
            <a:ext cx="8240003" cy="694825"/>
          </a:xfrm>
        </p:spPr>
        <p:txBody>
          <a:bodyPr/>
          <a:lstStyle/>
          <a:p>
            <a:r>
              <a:rPr lang="tr-TR" dirty="0"/>
              <a:t>Kod açıklamaları</a:t>
            </a:r>
            <a:endParaRPr lang="en-US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AB8FE2B7-4355-2791-9076-6458DAF8AD5C}"/>
              </a:ext>
            </a:extLst>
          </p:cNvPr>
          <p:cNvSpPr txBox="1"/>
          <p:nvPr/>
        </p:nvSpPr>
        <p:spPr>
          <a:xfrm>
            <a:off x="121298" y="1014175"/>
            <a:ext cx="9836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>
                <a:effectLst/>
                <a:latin typeface="Söhne"/>
              </a:rPr>
              <a:t>Parametrelerin Açıklamaları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A690D411-636D-8A06-7E5A-1F46D3F7F2A7}"/>
              </a:ext>
            </a:extLst>
          </p:cNvPr>
          <p:cNvSpPr txBox="1"/>
          <p:nvPr/>
        </p:nvSpPr>
        <p:spPr>
          <a:xfrm>
            <a:off x="121298" y="1566332"/>
            <a:ext cx="119584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i="0" dirty="0">
                <a:effectLst/>
                <a:latin typeface="Söhne"/>
              </a:rPr>
              <a:t>Queue</a:t>
            </a:r>
            <a:r>
              <a:rPr lang="tr-TR" b="1" i="0" dirty="0">
                <a:effectLst/>
                <a:latin typeface="Söhne"/>
              </a:rPr>
              <a:t>: </a:t>
            </a:r>
            <a:r>
              <a:rPr lang="tr-TR" b="1" dirty="0">
                <a:solidFill>
                  <a:srgbClr val="111827"/>
                </a:solidFill>
                <a:latin typeface="Söhne Mono"/>
              </a:rPr>
              <a:t>«</a:t>
            </a:r>
            <a:r>
              <a:rPr lang="tr-TR" b="1" dirty="0" err="1">
                <a:solidFill>
                  <a:srgbClr val="111827"/>
                </a:solidFill>
                <a:latin typeface="Söhne Mono"/>
              </a:rPr>
              <a:t>hello</a:t>
            </a:r>
            <a:r>
              <a:rPr lang="tr-TR" b="1" dirty="0">
                <a:solidFill>
                  <a:srgbClr val="111827"/>
                </a:solidFill>
                <a:latin typeface="Söhne Mono"/>
              </a:rPr>
              <a:t>»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kuyruğun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adıdır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Bu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adla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varsa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kuyruğa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bağlanılır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;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yoksa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adla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yeni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oluşturulur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b="1" i="0" dirty="0">
              <a:solidFill>
                <a:srgbClr val="111827"/>
              </a:solidFill>
              <a:effectLst/>
              <a:latin typeface="Söhne Mono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b="1" i="0" dirty="0" err="1">
                <a:effectLst/>
                <a:latin typeface="Söhne"/>
              </a:rPr>
              <a:t>Durable</a:t>
            </a:r>
            <a:r>
              <a:rPr lang="tr-TR" b="1" i="0" dirty="0">
                <a:effectLst/>
                <a:latin typeface="Söhne"/>
              </a:rPr>
              <a:t>: </a:t>
            </a:r>
            <a:r>
              <a:rPr lang="tr-TR" b="1" dirty="0">
                <a:solidFill>
                  <a:srgbClr val="111827"/>
                </a:solidFill>
                <a:latin typeface="Söhne Mono"/>
              </a:rPr>
              <a:t>«</a:t>
            </a:r>
            <a:r>
              <a:rPr lang="tr-TR" b="1" dirty="0" err="1">
                <a:solidFill>
                  <a:srgbClr val="111827"/>
                </a:solidFill>
                <a:latin typeface="Söhne Mono"/>
              </a:rPr>
              <a:t>false</a:t>
            </a:r>
            <a:r>
              <a:rPr lang="tr-TR" b="1" dirty="0">
                <a:solidFill>
                  <a:srgbClr val="111827"/>
                </a:solidFill>
                <a:latin typeface="Söhne Mono"/>
              </a:rPr>
              <a:t>»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kuyruğun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dayanıklılığını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(durable)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belirtir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. Eğer 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true</a:t>
            </a:r>
            <a:r>
              <a:rPr lang="tr-TR" b="1" i="0" dirty="0">
                <a:solidFill>
                  <a:srgbClr val="111827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olarak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ayarlanırsa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RabbitMQ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sunucusu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yeniden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başlatıldığında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bile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korunur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tr-TR" b="1" dirty="0">
                <a:solidFill>
                  <a:srgbClr val="111827"/>
                </a:solidFill>
                <a:latin typeface="Söhne Mono"/>
              </a:rPr>
              <a:t>f</a:t>
            </a: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alse</a:t>
            </a:r>
            <a:r>
              <a:rPr lang="tr-TR" b="1" i="0" dirty="0">
                <a:solidFill>
                  <a:srgbClr val="111827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ise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sunucu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yeniden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başlatıldığında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silinir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Dayanıklı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mesajların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güvenilir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şekilde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saklanmasını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sağlamak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kullanılır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ancak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performansı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miktar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azaltabilir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tr-TR" b="1" dirty="0">
                <a:solidFill>
                  <a:srgbClr val="111827"/>
                </a:solidFill>
                <a:latin typeface="Söhne Mono"/>
              </a:rPr>
              <a:t>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11827"/>
              </a:solidFill>
              <a:latin typeface="Söhne Mono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b="1" i="0" dirty="0" err="1">
                <a:effectLst/>
                <a:latin typeface="Söhne"/>
              </a:rPr>
              <a:t>Exclusive</a:t>
            </a:r>
            <a:r>
              <a:rPr lang="tr-TR" b="1" i="0" dirty="0">
                <a:effectLst/>
                <a:latin typeface="Söhne"/>
              </a:rPr>
              <a:t>: </a:t>
            </a:r>
            <a:r>
              <a:rPr lang="tr-TR" b="1" dirty="0">
                <a:solidFill>
                  <a:srgbClr val="111827"/>
                </a:solidFill>
                <a:latin typeface="Söhne Mono"/>
              </a:rPr>
              <a:t>«</a:t>
            </a:r>
            <a:r>
              <a:rPr lang="tr-TR" b="1" dirty="0" err="1">
                <a:solidFill>
                  <a:srgbClr val="111827"/>
                </a:solidFill>
                <a:latin typeface="Söhne Mono"/>
              </a:rPr>
              <a:t>false</a:t>
            </a:r>
            <a:r>
              <a:rPr lang="tr-TR" b="1" dirty="0">
                <a:solidFill>
                  <a:srgbClr val="111827"/>
                </a:solidFill>
                <a:latin typeface="Söhne Mono"/>
              </a:rPr>
              <a:t>»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parametre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kuyruğun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yalnızca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şu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bağlı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bağlantı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tarafından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kullanılıp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kullanılmayacağını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belirler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Eğer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true</a:t>
            </a:r>
            <a:r>
              <a:rPr lang="tr-TR" b="1" i="0" dirty="0">
                <a:solidFill>
                  <a:srgbClr val="111827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ise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yalnızca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bağlantı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tarafından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kullanılabilir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bağlantı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kapandığında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silinir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tr-TR" b="1" dirty="0">
                <a:solidFill>
                  <a:srgbClr val="111827"/>
                </a:solidFill>
                <a:latin typeface="Söhne Mono"/>
              </a:rPr>
              <a:t>f</a:t>
            </a: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alse</a:t>
            </a:r>
            <a:r>
              <a:rPr lang="tr-TR" b="1" i="0" dirty="0">
                <a:solidFill>
                  <a:srgbClr val="111827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ise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birden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fazla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bağlantı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tarafından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kullanılabilir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tr-TR" b="1" dirty="0">
                <a:solidFill>
                  <a:srgbClr val="111827"/>
                </a:solidFill>
                <a:latin typeface="Söhne Mono"/>
              </a:rPr>
              <a:t>	</a:t>
            </a:r>
          </a:p>
          <a:p>
            <a:pPr lvl="1"/>
            <a:endParaRPr lang="tr-TR" b="1" dirty="0">
              <a:solidFill>
                <a:srgbClr val="111827"/>
              </a:solidFill>
              <a:latin typeface="Söhne Mon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0869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28AB55-2EE3-50B1-388C-3FB3FDAE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998" y="136525"/>
            <a:ext cx="8240003" cy="694825"/>
          </a:xfrm>
        </p:spPr>
        <p:txBody>
          <a:bodyPr/>
          <a:lstStyle/>
          <a:p>
            <a:r>
              <a:rPr lang="tr-TR" dirty="0"/>
              <a:t>Kod açıklamaları</a:t>
            </a:r>
            <a:endParaRPr lang="en-US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AB8FE2B7-4355-2791-9076-6458DAF8AD5C}"/>
              </a:ext>
            </a:extLst>
          </p:cNvPr>
          <p:cNvSpPr txBox="1"/>
          <p:nvPr/>
        </p:nvSpPr>
        <p:spPr>
          <a:xfrm>
            <a:off x="121298" y="1014175"/>
            <a:ext cx="9836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>
                <a:effectLst/>
                <a:latin typeface="Söhne"/>
              </a:rPr>
              <a:t>Parametrelerin Açıklamaları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A690D411-636D-8A06-7E5A-1F46D3F7F2A7}"/>
              </a:ext>
            </a:extLst>
          </p:cNvPr>
          <p:cNvSpPr txBox="1"/>
          <p:nvPr/>
        </p:nvSpPr>
        <p:spPr>
          <a:xfrm>
            <a:off x="121298" y="1566332"/>
            <a:ext cx="119584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b="1" dirty="0">
                <a:latin typeface="Söhne"/>
              </a:rPr>
              <a:t>A</a:t>
            </a:r>
            <a:r>
              <a:rPr lang="en-US" b="1" i="0" dirty="0" err="1">
                <a:effectLst/>
                <a:latin typeface="Söhne"/>
              </a:rPr>
              <a:t>utoDelete</a:t>
            </a:r>
            <a:r>
              <a:rPr lang="tr-TR" b="1" i="0" dirty="0">
                <a:effectLst/>
                <a:latin typeface="Söhne"/>
              </a:rPr>
              <a:t>: </a:t>
            </a:r>
            <a:r>
              <a:rPr lang="tr-TR" b="1" dirty="0">
                <a:solidFill>
                  <a:srgbClr val="111827"/>
                </a:solidFill>
                <a:latin typeface="Söhne Mono"/>
              </a:rPr>
              <a:t>«</a:t>
            </a:r>
            <a:r>
              <a:rPr lang="tr-TR" b="1" dirty="0" err="1">
                <a:solidFill>
                  <a:srgbClr val="111827"/>
                </a:solidFill>
                <a:latin typeface="Söhne Mono"/>
              </a:rPr>
              <a:t>false</a:t>
            </a:r>
            <a:r>
              <a:rPr lang="tr-TR" b="1" dirty="0">
                <a:solidFill>
                  <a:srgbClr val="111827"/>
                </a:solidFill>
                <a:latin typeface="Söhne Mono"/>
              </a:rPr>
              <a:t>»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parametre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kuyruğun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son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abonenin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bağlantısını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kesmesinden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sonra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otomatik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olarak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silinip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silinmeyeceğini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belirler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Eğer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true</a:t>
            </a:r>
            <a:r>
              <a:rPr lang="tr-TR" b="1" i="0" dirty="0">
                <a:solidFill>
                  <a:srgbClr val="111827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ise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son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tüketici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bağlantısını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kestiğinde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otomatik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olarak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silinir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tr-TR" b="1" dirty="0">
                <a:solidFill>
                  <a:srgbClr val="111827"/>
                </a:solidFill>
                <a:latin typeface="Söhne Mono"/>
              </a:rPr>
              <a:t>f</a:t>
            </a: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alse</a:t>
            </a:r>
            <a:r>
              <a:rPr lang="tr-TR" b="1" i="0" dirty="0">
                <a:solidFill>
                  <a:srgbClr val="111827"/>
                </a:solidFill>
                <a:effectLst/>
                <a:latin typeface="Söhne Mono"/>
              </a:rPr>
              <a:t> </a:t>
            </a:r>
            <a:r>
              <a:rPr lang="nn-NO" b="0" i="0" dirty="0">
                <a:solidFill>
                  <a:srgbClr val="374151"/>
                </a:solidFill>
                <a:effectLst/>
                <a:latin typeface="Söhne"/>
              </a:rPr>
              <a:t>ise, kuyruk manuel olarak silinene kadar var olmaya devam eder.</a:t>
            </a:r>
            <a:r>
              <a:rPr lang="tr-TR" b="1" dirty="0">
                <a:solidFill>
                  <a:srgbClr val="111827"/>
                </a:solidFill>
                <a:latin typeface="Söhne Mono"/>
              </a:rPr>
              <a:t>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111827"/>
              </a:solidFill>
              <a:latin typeface="Söhne Mono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b="1" dirty="0">
                <a:latin typeface="Söhne"/>
              </a:rPr>
              <a:t>A</a:t>
            </a:r>
            <a:r>
              <a:rPr lang="en-US" b="1" i="0" dirty="0" err="1">
                <a:effectLst/>
                <a:latin typeface="Söhne"/>
              </a:rPr>
              <a:t>rguments</a:t>
            </a:r>
            <a:r>
              <a:rPr lang="tr-TR" b="1" i="0" dirty="0">
                <a:effectLst/>
                <a:latin typeface="Söhne"/>
              </a:rPr>
              <a:t>: </a:t>
            </a:r>
            <a:r>
              <a:rPr lang="tr-TR" b="1" dirty="0">
                <a:solidFill>
                  <a:srgbClr val="111827"/>
                </a:solidFill>
                <a:latin typeface="Söhne Mono"/>
              </a:rPr>
              <a:t>«</a:t>
            </a:r>
            <a:r>
              <a:rPr lang="tr-TR" b="1" dirty="0" err="1">
                <a:solidFill>
                  <a:srgbClr val="111827"/>
                </a:solidFill>
                <a:latin typeface="Söhne Mono"/>
              </a:rPr>
              <a:t>null</a:t>
            </a:r>
            <a:r>
              <a:rPr lang="tr-TR" b="1" dirty="0">
                <a:solidFill>
                  <a:srgbClr val="111827"/>
                </a:solidFill>
                <a:latin typeface="Söhne Mono"/>
              </a:rPr>
              <a:t>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ekstra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argümanlar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sağlamak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kullanılır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Örneğin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mesajın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ömrünü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belirlemek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kapasitesini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sınırlamak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gibi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ekstra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yapılandırmalar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burada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tanımlanabilir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Null</a:t>
            </a:r>
            <a:r>
              <a:rPr lang="tr-TR" b="1" i="0" dirty="0">
                <a:solidFill>
                  <a:srgbClr val="111827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ise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ekstra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yapılandırma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yapılmadığı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anlamına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b="1" dirty="0">
              <a:solidFill>
                <a:srgbClr val="111827"/>
              </a:solidFill>
              <a:latin typeface="Söhne Mono"/>
            </a:endParaRPr>
          </a:p>
          <a:p>
            <a:pPr lvl="1"/>
            <a:endParaRPr lang="tr-TR" b="1" dirty="0">
              <a:solidFill>
                <a:srgbClr val="111827"/>
              </a:solidFill>
              <a:latin typeface="Söhne Mon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9285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197" y="136525"/>
            <a:ext cx="5111750" cy="694825"/>
          </a:xfrm>
        </p:spPr>
        <p:txBody>
          <a:bodyPr/>
          <a:lstStyle/>
          <a:p>
            <a:r>
              <a:rPr lang="tr-TR" dirty="0"/>
              <a:t>Kod açıklamaları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5ECCE133-B7D8-BAE0-6707-A9166FF1616A}"/>
              </a:ext>
            </a:extLst>
          </p:cNvPr>
          <p:cNvSpPr txBox="1"/>
          <p:nvPr/>
        </p:nvSpPr>
        <p:spPr>
          <a:xfrm>
            <a:off x="283027" y="2468152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latin typeface="Söhne"/>
              </a:rPr>
              <a:t>5</a:t>
            </a:r>
            <a:r>
              <a:rPr lang="tr-TR" b="1" i="0" dirty="0">
                <a:effectLst/>
                <a:latin typeface="Söhne"/>
              </a:rPr>
              <a:t>. </a:t>
            </a:r>
            <a:r>
              <a:rPr lang="tr-TR" b="1" dirty="0">
                <a:latin typeface="Söhne"/>
              </a:rPr>
              <a:t>Mesajı Hazırla ve Byte Tipine Çevir</a:t>
            </a:r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60E869C-F382-99FA-25A6-3A82D0E0F8C6}"/>
              </a:ext>
            </a:extLst>
          </p:cNvPr>
          <p:cNvSpPr txBox="1"/>
          <p:nvPr/>
        </p:nvSpPr>
        <p:spPr>
          <a:xfrm>
            <a:off x="121298" y="3429000"/>
            <a:ext cx="74184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en-US" b="1" dirty="0" err="1">
                <a:latin typeface="Söhne"/>
              </a:rPr>
              <a:t>const</a:t>
            </a:r>
            <a:r>
              <a:rPr lang="tr-TR" altLang="en-US" b="1" dirty="0">
                <a:latin typeface="Söhne"/>
              </a:rPr>
              <a:t> </a:t>
            </a:r>
            <a:r>
              <a:rPr lang="tr-TR" altLang="en-US" b="1" dirty="0" err="1">
                <a:latin typeface="Söhne"/>
              </a:rPr>
              <a:t>string</a:t>
            </a:r>
            <a:r>
              <a:rPr lang="tr-TR" altLang="en-US" b="1" dirty="0">
                <a:latin typeface="Söhne"/>
              </a:rPr>
              <a:t> </a:t>
            </a:r>
            <a:r>
              <a:rPr lang="tr-TR" altLang="en-US" b="1" dirty="0" err="1">
                <a:latin typeface="Söhne"/>
              </a:rPr>
              <a:t>message</a:t>
            </a:r>
            <a:r>
              <a:rPr lang="tr-TR" altLang="en-US" b="1" dirty="0">
                <a:latin typeface="Söhne"/>
              </a:rPr>
              <a:t> = "</a:t>
            </a:r>
            <a:r>
              <a:rPr lang="tr-TR" altLang="en-US" b="1" dirty="0" err="1">
                <a:latin typeface="Söhne"/>
              </a:rPr>
              <a:t>Hello</a:t>
            </a:r>
            <a:r>
              <a:rPr lang="tr-TR" altLang="en-US" b="1" dirty="0">
                <a:latin typeface="Söhne"/>
              </a:rPr>
              <a:t> World!";  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satır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gönderilecek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tanımlar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Söhne"/>
              </a:rPr>
              <a:t>var body = Encoding.UTF8.GetBytes(message);</a:t>
            </a:r>
            <a:r>
              <a:rPr lang="tr-TR" altLang="en-US" b="1" dirty="0">
                <a:latin typeface="Söhne"/>
              </a:rPr>
              <a:t> 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Encoding.UTF8.GetBytes</a:t>
            </a:r>
            <a:r>
              <a:rPr lang="tr-TR" b="1" i="0" dirty="0">
                <a:solidFill>
                  <a:srgbClr val="111827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metodu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string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tipindeki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byte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dizisine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çevirir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RabbitMQ,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mesajları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byte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dizisi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olarak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iletir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yüzden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formata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dönüştürmek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gereklidir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en-US" b="1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A1BDAC-2A32-EB9C-195C-230FA1847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04" y="1259838"/>
            <a:ext cx="6102219" cy="784830"/>
          </a:xfrm>
          <a:prstGeom prst="rect">
            <a:avLst/>
          </a:prstGeom>
          <a:solidFill>
            <a:srgbClr val="2323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15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const</a:t>
            </a:r>
            <a:r>
              <a:rPr kumimoji="0" lang="tr-TR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</a:t>
            </a:r>
            <a:r>
              <a:rPr kumimoji="0" lang="tr-TR" altLang="en-US" sz="15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string</a:t>
            </a:r>
            <a:r>
              <a:rPr kumimoji="0" lang="tr-TR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</a:t>
            </a:r>
            <a:r>
              <a:rPr kumimoji="0" lang="tr-TR" altLang="en-US" sz="15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message</a:t>
            </a:r>
            <a:r>
              <a:rPr kumimoji="0" lang="tr-TR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= "</a:t>
            </a:r>
            <a:r>
              <a:rPr kumimoji="0" lang="tr-TR" altLang="en-US" sz="15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Hello</a:t>
            </a:r>
            <a:r>
              <a:rPr kumimoji="0" lang="tr-TR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World!";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var body = Encoding.UTF8.GetBytes(message);</a:t>
            </a:r>
          </a:p>
        </p:txBody>
      </p:sp>
    </p:spTree>
    <p:extLst>
      <p:ext uri="{BB962C8B-B14F-4D97-AF65-F5344CB8AC3E}">
        <p14:creationId xmlns:p14="http://schemas.microsoft.com/office/powerpoint/2010/main" val="1152044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112" y="216857"/>
            <a:ext cx="5111750" cy="694825"/>
          </a:xfrm>
        </p:spPr>
        <p:txBody>
          <a:bodyPr/>
          <a:lstStyle/>
          <a:p>
            <a:r>
              <a:rPr lang="tr-TR" dirty="0"/>
              <a:t>Kod açıklamaları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EFC8BA3-CBD6-1647-B122-42ED09497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98" y="1272414"/>
            <a:ext cx="7688424" cy="1323439"/>
          </a:xfrm>
          <a:prstGeom prst="rect">
            <a:avLst/>
          </a:prstGeom>
          <a:solidFill>
            <a:srgbClr val="2323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channel.BasicPublish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(exchange: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string.Empty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,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                    </a:t>
            </a:r>
            <a:r>
              <a:rPr lang="tr-TR" altLang="en-US" sz="2000" dirty="0">
                <a:solidFill>
                  <a:srgbClr val="E6E1DC"/>
                </a:solidFill>
                <a:latin typeface="Arial Unicode MS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routingKey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: "hello",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                    </a:t>
            </a:r>
            <a:r>
              <a:rPr kumimoji="0" lang="tr-TR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basicProperties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: null,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                    </a:t>
            </a:r>
            <a:r>
              <a:rPr kumimoji="0" lang="tr-TR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body: body);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5ECCE133-B7D8-BAE0-6707-A9166FF1616A}"/>
              </a:ext>
            </a:extLst>
          </p:cNvPr>
          <p:cNvSpPr txBox="1"/>
          <p:nvPr/>
        </p:nvSpPr>
        <p:spPr>
          <a:xfrm>
            <a:off x="121298" y="3059668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latin typeface="Söhne"/>
              </a:rPr>
              <a:t>6</a:t>
            </a:r>
            <a:r>
              <a:rPr lang="tr-TR" b="1" i="0" dirty="0">
                <a:effectLst/>
                <a:latin typeface="Söhne"/>
              </a:rPr>
              <a:t>. </a:t>
            </a:r>
            <a:r>
              <a:rPr lang="tr-TR" b="1" dirty="0">
                <a:latin typeface="Söhne"/>
              </a:rPr>
              <a:t>Mesajın Yayınlanması</a:t>
            </a:r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60E869C-F382-99FA-25A6-3A82D0E0F8C6}"/>
              </a:ext>
            </a:extLst>
          </p:cNvPr>
          <p:cNvSpPr txBox="1"/>
          <p:nvPr/>
        </p:nvSpPr>
        <p:spPr>
          <a:xfrm>
            <a:off x="121298" y="3913077"/>
            <a:ext cx="7418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channel.BasicPublish</a:t>
            </a:r>
            <a:r>
              <a:rPr lang="tr-TR" b="1" i="0" dirty="0">
                <a:solidFill>
                  <a:srgbClr val="111827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metodu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belirli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exchange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üzerinden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yayınlamak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kullanılır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94014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28AB55-2EE3-50B1-388C-3FB3FDAE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998" y="136525"/>
            <a:ext cx="8240003" cy="694825"/>
          </a:xfrm>
        </p:spPr>
        <p:txBody>
          <a:bodyPr/>
          <a:lstStyle/>
          <a:p>
            <a:r>
              <a:rPr lang="tr-TR" dirty="0"/>
              <a:t>Kod açıklamaları</a:t>
            </a:r>
            <a:endParaRPr lang="en-US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AB8FE2B7-4355-2791-9076-6458DAF8AD5C}"/>
              </a:ext>
            </a:extLst>
          </p:cNvPr>
          <p:cNvSpPr txBox="1"/>
          <p:nvPr/>
        </p:nvSpPr>
        <p:spPr>
          <a:xfrm>
            <a:off x="121298" y="1014175"/>
            <a:ext cx="9836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>
                <a:effectLst/>
                <a:latin typeface="Söhne"/>
              </a:rPr>
              <a:t>Parametrelerin Açıklamaları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A690D411-636D-8A06-7E5A-1F46D3F7F2A7}"/>
              </a:ext>
            </a:extLst>
          </p:cNvPr>
          <p:cNvSpPr txBox="1"/>
          <p:nvPr/>
        </p:nvSpPr>
        <p:spPr>
          <a:xfrm>
            <a:off x="121298" y="1566332"/>
            <a:ext cx="119584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b="1" dirty="0">
                <a:latin typeface="Söhne"/>
              </a:rPr>
              <a:t>Exchange</a:t>
            </a:r>
            <a:r>
              <a:rPr lang="tr-TR" b="1" i="0" dirty="0">
                <a:effectLst/>
                <a:latin typeface="Söhne"/>
              </a:rPr>
              <a:t>: </a:t>
            </a:r>
            <a:r>
              <a:rPr lang="tr-TR" b="1" dirty="0">
                <a:solidFill>
                  <a:srgbClr val="111827"/>
                </a:solidFill>
                <a:latin typeface="Söhne Mono"/>
              </a:rPr>
              <a:t>«</a:t>
            </a:r>
            <a:r>
              <a:rPr lang="tr-TR" b="1" dirty="0" err="1">
                <a:solidFill>
                  <a:srgbClr val="111827"/>
                </a:solidFill>
                <a:latin typeface="Söhne Mono"/>
              </a:rPr>
              <a:t>string:Empty</a:t>
            </a:r>
            <a:r>
              <a:rPr lang="tr-TR" b="1" dirty="0">
                <a:solidFill>
                  <a:srgbClr val="111827"/>
                </a:solidFill>
                <a:latin typeface="Söhne Mono"/>
              </a:rPr>
              <a:t>»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parametre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kullanılacak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exchange'in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adını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belirtir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Boş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string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kullanmak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varsayılan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(default)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exchange'i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kullanacağınız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anlamına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RabbitMQ'da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varsayılan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exchange,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doğrudan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routing key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eşleşen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kuyruğa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gönderir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b="1" i="0" dirty="0">
              <a:solidFill>
                <a:srgbClr val="111827"/>
              </a:solidFill>
              <a:effectLst/>
              <a:latin typeface="Söhne Mono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routingKey</a:t>
            </a:r>
            <a:r>
              <a:rPr lang="tr-TR" b="1" i="0" dirty="0">
                <a:effectLst/>
                <a:latin typeface="Söhne"/>
              </a:rPr>
              <a:t>: </a:t>
            </a:r>
            <a:r>
              <a:rPr lang="tr-TR" b="1" dirty="0">
                <a:solidFill>
                  <a:srgbClr val="111827"/>
                </a:solidFill>
                <a:latin typeface="Söhne Mono"/>
              </a:rPr>
              <a:t>«</a:t>
            </a:r>
            <a:r>
              <a:rPr lang="tr-TR" b="1" dirty="0" err="1">
                <a:solidFill>
                  <a:srgbClr val="111827"/>
                </a:solidFill>
                <a:latin typeface="Söhne Mono"/>
              </a:rPr>
              <a:t>hello</a:t>
            </a:r>
            <a:r>
              <a:rPr lang="tr-TR" b="1" dirty="0">
                <a:solidFill>
                  <a:srgbClr val="111827"/>
                </a:solidFill>
                <a:latin typeface="Söhne Mono"/>
              </a:rPr>
              <a:t>»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ek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özellikler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tanımlamak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istemiyorsanız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null</a:t>
            </a:r>
            <a:r>
              <a:rPr lang="tr-TR" b="1" i="0" dirty="0">
                <a:solidFill>
                  <a:srgbClr val="111827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kullanılır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Bu,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mesajın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standart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özelliklerle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gönderileceği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anlamına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tr-TR" b="1" dirty="0">
                <a:solidFill>
                  <a:srgbClr val="111827"/>
                </a:solidFill>
                <a:latin typeface="Söhne Mono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basicProperties</a:t>
            </a:r>
            <a:r>
              <a:rPr lang="tr-TR" b="1" i="0" dirty="0">
                <a:effectLst/>
                <a:latin typeface="Söhne"/>
              </a:rPr>
              <a:t>: </a:t>
            </a:r>
            <a:r>
              <a:rPr lang="tr-TR" b="1" dirty="0">
                <a:solidFill>
                  <a:srgbClr val="111827"/>
                </a:solidFill>
                <a:latin typeface="Söhne Mono"/>
              </a:rPr>
              <a:t>«</a:t>
            </a:r>
            <a:r>
              <a:rPr lang="tr-TR" b="1" dirty="0" err="1">
                <a:solidFill>
                  <a:srgbClr val="111827"/>
                </a:solidFill>
                <a:latin typeface="Söhne Mono"/>
              </a:rPr>
              <a:t>null</a:t>
            </a:r>
            <a:r>
              <a:rPr lang="tr-TR" b="1" dirty="0">
                <a:solidFill>
                  <a:srgbClr val="111827"/>
                </a:solidFill>
                <a:latin typeface="Söhne Mono"/>
              </a:rPr>
              <a:t>»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parametre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kuyruğun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yalnızca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şu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bağlı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bağlantı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tarafından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kullanılıp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kullanılmayacağını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belirler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Eğer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true</a:t>
            </a:r>
            <a:r>
              <a:rPr lang="tr-TR" b="1" i="0" dirty="0">
                <a:solidFill>
                  <a:srgbClr val="111827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ise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yalnızca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bağlantı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tarafından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kullanılabilir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bağlantı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kapandığında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silinir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tr-TR" b="1" dirty="0">
                <a:solidFill>
                  <a:srgbClr val="111827"/>
                </a:solidFill>
                <a:latin typeface="Söhne Mono"/>
              </a:rPr>
              <a:t>f</a:t>
            </a: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alse</a:t>
            </a:r>
            <a:r>
              <a:rPr lang="tr-TR" b="1" i="0" dirty="0">
                <a:solidFill>
                  <a:srgbClr val="111827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ise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birden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fazla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bağlantı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tarafından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kullanılabilir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tr-TR" b="1" dirty="0">
                <a:solidFill>
                  <a:srgbClr val="111827"/>
                </a:solidFill>
                <a:latin typeface="Söhne Mono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body</a:t>
            </a:r>
            <a:r>
              <a:rPr lang="tr-TR" b="1" i="0" dirty="0">
                <a:effectLst/>
                <a:latin typeface="Söhne"/>
              </a:rPr>
              <a:t>: 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body</a:t>
            </a:r>
            <a:endParaRPr lang="tr-TR" b="1" dirty="0">
              <a:solidFill>
                <a:srgbClr val="111827"/>
              </a:solidFill>
              <a:latin typeface="Söhne Mono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önderilecek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mesajın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içeriği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Yukarıda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byte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dizisine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dönüştürülen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burada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belirtilir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b="1" dirty="0">
              <a:solidFill>
                <a:srgbClr val="111827"/>
              </a:solidFill>
              <a:latin typeface="Söhne Mono"/>
            </a:endParaRPr>
          </a:p>
          <a:p>
            <a:pPr lvl="1"/>
            <a:endParaRPr lang="tr-TR" b="1" dirty="0">
              <a:solidFill>
                <a:srgbClr val="111827"/>
              </a:solidFill>
              <a:latin typeface="Söhne Mono"/>
            </a:endParaRPr>
          </a:p>
          <a:p>
            <a:pPr lvl="1"/>
            <a:endParaRPr lang="tr-TR" b="1" dirty="0">
              <a:solidFill>
                <a:srgbClr val="111827"/>
              </a:solidFill>
              <a:latin typeface="Söhne Mon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7727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28AB55-2EE3-50B1-388C-3FB3FDAE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007" y="136525"/>
            <a:ext cx="4508778" cy="694825"/>
          </a:xfrm>
        </p:spPr>
        <p:txBody>
          <a:bodyPr/>
          <a:lstStyle/>
          <a:p>
            <a:pPr algn="l"/>
            <a:r>
              <a:rPr lang="en-US" sz="2800" b="1" dirty="0">
                <a:latin typeface="Söhne"/>
              </a:rPr>
              <a:t>Receiving</a:t>
            </a:r>
            <a:r>
              <a:rPr lang="tr-TR" sz="2800" b="1" dirty="0">
                <a:latin typeface="Söhne"/>
              </a:rPr>
              <a:t> (Consumer)</a:t>
            </a:r>
            <a:endParaRPr lang="en-US" sz="2800" b="1" dirty="0">
              <a:latin typeface="Söhne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1B76AB8-E374-9E95-CC53-8E55A6339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406" y="719832"/>
            <a:ext cx="7161981" cy="6001643"/>
          </a:xfrm>
          <a:prstGeom prst="rect">
            <a:avLst/>
          </a:prstGeom>
          <a:solidFill>
            <a:srgbClr val="2323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using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System.Text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; </a:t>
            </a:r>
            <a:endParaRPr kumimoji="0" lang="tr-TR" altLang="en-US" sz="12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using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RabbitMQ.Client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; </a:t>
            </a:r>
            <a:endParaRPr kumimoji="0" lang="tr-TR" altLang="en-US" sz="12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using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RabbitMQ.Client.Events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; </a:t>
            </a:r>
            <a:endParaRPr kumimoji="0" lang="tr-TR" altLang="en-US" sz="12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en-US" sz="1200" dirty="0">
              <a:solidFill>
                <a:srgbClr val="E6E1DC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factory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ConnectionFactory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{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HostName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</a:rPr>
              <a:t>"localhost"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}; </a:t>
            </a:r>
            <a:endParaRPr kumimoji="0" lang="tr-TR" altLang="en-US" sz="12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using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connection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factory.CreateConnection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();</a:t>
            </a:r>
            <a:endParaRPr kumimoji="0" lang="tr-TR" altLang="en-US" sz="12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using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channel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connection.CreateModel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(); </a:t>
            </a:r>
            <a:endParaRPr kumimoji="0" lang="tr-TR" altLang="en-US" sz="12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en-US" sz="1200" dirty="0">
              <a:solidFill>
                <a:srgbClr val="E6E1DC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channel.QueueDeclare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(queue: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</a:rPr>
              <a:t>"hello"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, </a:t>
            </a:r>
            <a:endParaRPr kumimoji="0" lang="tr-TR" altLang="en-US" sz="12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durable: false, </a:t>
            </a:r>
            <a:endParaRPr kumimoji="0" lang="tr-TR" altLang="en-US" sz="12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exclusive: false, </a:t>
            </a:r>
            <a:endParaRPr kumimoji="0" lang="tr-TR" altLang="en-US" sz="12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autoDelete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: false, </a:t>
            </a:r>
            <a:endParaRPr kumimoji="0" lang="tr-TR" altLang="en-US" sz="12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arguments: null); </a:t>
            </a:r>
            <a:endParaRPr kumimoji="0" lang="tr-TR" altLang="en-US" sz="12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en-US" sz="1200" dirty="0">
              <a:solidFill>
                <a:srgbClr val="E6E1DC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Console.WriteLine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</a:rPr>
              <a:t>" [*] Waiting for messages."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); </a:t>
            </a:r>
            <a:endParaRPr kumimoji="0" lang="tr-TR" altLang="en-US" sz="12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en-US" sz="1200" dirty="0">
              <a:solidFill>
                <a:srgbClr val="E6E1DC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consumer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EventingBasicConsumer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(channel);</a:t>
            </a:r>
            <a:endParaRPr kumimoji="0" lang="tr-TR" altLang="en-US" sz="12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en-US" sz="1200" dirty="0">
              <a:solidFill>
                <a:srgbClr val="E6E1DC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consumer.Received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+= (model,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ea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) =&gt; { </a:t>
            </a:r>
            <a:endParaRPr kumimoji="0" lang="tr-TR" altLang="en-US" sz="12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en-US" sz="1200" dirty="0">
              <a:solidFill>
                <a:srgbClr val="E6E1DC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body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ea.Body.ToArray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(); </a:t>
            </a:r>
            <a:endParaRPr lang="tr-TR" altLang="en-US" sz="1200" dirty="0">
              <a:solidFill>
                <a:srgbClr val="E6E1DC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message = Encoding.UTF8.GetString(body); </a:t>
            </a:r>
            <a:endParaRPr lang="tr-TR" altLang="en-US" sz="1200" dirty="0">
              <a:solidFill>
                <a:srgbClr val="E6E1DC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Console.WriteLine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</a:rPr>
              <a:t>$" [x] Received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19F50"/>
                </a:solidFill>
                <a:effectLst/>
                <a:latin typeface="Arial Unicode MS"/>
              </a:rPr>
              <a:t>{message}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); </a:t>
            </a:r>
            <a:endParaRPr kumimoji="0" lang="tr-TR" altLang="en-US" sz="12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12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}; </a:t>
            </a:r>
            <a:endParaRPr kumimoji="0" lang="tr-TR" altLang="en-US" sz="12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en-US" sz="1200" dirty="0">
              <a:solidFill>
                <a:srgbClr val="E6E1DC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channel.BasicConsume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(queue: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</a:rPr>
              <a:t>"hello"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, </a:t>
            </a:r>
            <a:endParaRPr kumimoji="0" lang="tr-TR" altLang="en-US" sz="12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autoAck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: true, </a:t>
            </a:r>
            <a:endParaRPr kumimoji="0" lang="tr-TR" altLang="en-US" sz="12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consumer: consumer); </a:t>
            </a:r>
            <a:endParaRPr kumimoji="0" lang="tr-TR" altLang="en-US" sz="12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en-US" sz="1200" dirty="0">
              <a:solidFill>
                <a:srgbClr val="E6E1DC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Console.WriteLine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</a:rPr>
              <a:t>" Press [enter] to exit."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); </a:t>
            </a:r>
            <a:endParaRPr kumimoji="0" lang="tr-TR" altLang="en-US" sz="12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Console.ReadLine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();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234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557" y="18427"/>
            <a:ext cx="5111750" cy="694825"/>
          </a:xfrm>
        </p:spPr>
        <p:txBody>
          <a:bodyPr/>
          <a:lstStyle/>
          <a:p>
            <a:r>
              <a:rPr lang="tr-TR" dirty="0"/>
              <a:t>Kod açıklamaları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60E869C-F382-99FA-25A6-3A82D0E0F8C6}"/>
              </a:ext>
            </a:extLst>
          </p:cNvPr>
          <p:cNvSpPr txBox="1"/>
          <p:nvPr/>
        </p:nvSpPr>
        <p:spPr>
          <a:xfrm>
            <a:off x="0" y="3073136"/>
            <a:ext cx="7418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satır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verilen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channel</a:t>
            </a:r>
            <a:r>
              <a:rPr lang="tr-TR" b="1" i="0" dirty="0">
                <a:solidFill>
                  <a:srgbClr val="111827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üzerinde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yeni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EventingBasicConsumer</a:t>
            </a:r>
            <a:r>
              <a:rPr lang="tr-TR" b="1" i="0" dirty="0">
                <a:solidFill>
                  <a:srgbClr val="111827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nesnesi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oluşturur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EventingBasicConsumer</a:t>
            </a:r>
            <a:r>
              <a:rPr lang="tr-TR" b="1" i="0" dirty="0">
                <a:solidFill>
                  <a:srgbClr val="111827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RabbitMQ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kuyruğundan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mesajları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asenkron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olarak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almak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kullanılır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6801BA7-B0D5-30EB-2B69-106D00BBD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51" y="2286944"/>
            <a:ext cx="6876661" cy="323165"/>
          </a:xfrm>
          <a:prstGeom prst="rect">
            <a:avLst/>
          </a:prstGeom>
          <a:solidFill>
            <a:srgbClr val="2323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var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consumer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new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EventingBasicConsumer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(channel);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B106669-89A6-420F-4110-A583F80BAF24}"/>
              </a:ext>
            </a:extLst>
          </p:cNvPr>
          <p:cNvSpPr txBox="1"/>
          <p:nvPr/>
        </p:nvSpPr>
        <p:spPr>
          <a:xfrm>
            <a:off x="399251" y="1315432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>
                <a:effectLst/>
                <a:latin typeface="Söhne"/>
              </a:rPr>
              <a:t>1. </a:t>
            </a:r>
            <a:r>
              <a:rPr lang="en-US" b="1" i="0" dirty="0" err="1">
                <a:effectLst/>
                <a:latin typeface="Söhne"/>
              </a:rPr>
              <a:t>EventingBasicConsumer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Oluşturma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5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tr-TR" dirty="0"/>
              <a:t>İÇERİK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/>
          <a:p>
            <a:pPr algn="l"/>
            <a:r>
              <a:rPr lang="en-US" b="0" i="0" u="sng" dirty="0">
                <a:solidFill>
                  <a:srgbClr val="FF6600"/>
                </a:solidFill>
                <a:effectLst/>
                <a:latin typeface="Raleway" pitchFamily="2" charset="-94"/>
                <a:hlinkClick r:id="rId2"/>
              </a:rPr>
              <a:t>"Hello World!"</a:t>
            </a:r>
            <a:endParaRPr lang="en-US" b="0" i="0" dirty="0">
              <a:solidFill>
                <a:srgbClr val="000000"/>
              </a:solidFill>
              <a:effectLst/>
              <a:latin typeface="Raleway" pitchFamily="2" charset="-94"/>
            </a:endParaRPr>
          </a:p>
          <a:p>
            <a:pPr algn="l"/>
            <a:r>
              <a:rPr lang="en-US" b="0" i="0" u="sng" dirty="0">
                <a:solidFill>
                  <a:srgbClr val="FF6600"/>
                </a:solidFill>
                <a:effectLst/>
                <a:latin typeface="Raleway" panose="020F0502020204030204" pitchFamily="2" charset="-94"/>
                <a:hlinkClick r:id="rId3"/>
              </a:rPr>
              <a:t>Work queues</a:t>
            </a:r>
            <a:endParaRPr lang="en-US" b="0" i="0" dirty="0">
              <a:solidFill>
                <a:srgbClr val="000000"/>
              </a:solidFill>
              <a:effectLst/>
              <a:latin typeface="Raleway" panose="020F0502020204030204" pitchFamily="2" charset="-94"/>
            </a:endParaRPr>
          </a:p>
          <a:p>
            <a:pPr algn="l"/>
            <a:r>
              <a:rPr lang="en-US" b="0" i="0" u="sng" dirty="0">
                <a:solidFill>
                  <a:srgbClr val="FF6600"/>
                </a:solidFill>
                <a:effectLst/>
                <a:latin typeface="Raleway" pitchFamily="2" charset="-94"/>
                <a:hlinkClick r:id="rId4"/>
              </a:rPr>
              <a:t>Publish/Subscribe</a:t>
            </a:r>
            <a:endParaRPr lang="en-US" b="0" i="0" dirty="0">
              <a:solidFill>
                <a:srgbClr val="000000"/>
              </a:solidFill>
              <a:effectLst/>
              <a:latin typeface="Raleway" pitchFamily="2" charset="-94"/>
            </a:endParaRPr>
          </a:p>
          <a:p>
            <a:r>
              <a:rPr lang="en-US" b="0" i="0" u="sng" dirty="0">
                <a:solidFill>
                  <a:srgbClr val="FF6600"/>
                </a:solidFill>
                <a:effectLst/>
                <a:latin typeface="Raleway" pitchFamily="2" charset="-94"/>
                <a:hlinkClick r:id="rId5"/>
              </a:rPr>
              <a:t>Routing</a:t>
            </a:r>
            <a:endParaRPr lang="en-US" dirty="0"/>
          </a:p>
          <a:p>
            <a:r>
              <a:rPr lang="en-US" b="0" i="0" u="sng" dirty="0">
                <a:solidFill>
                  <a:srgbClr val="FF6600"/>
                </a:solidFill>
                <a:effectLst/>
                <a:latin typeface="Raleway" pitchFamily="2" charset="-94"/>
                <a:hlinkClick r:id="rId6"/>
              </a:rPr>
              <a:t>Topics</a:t>
            </a:r>
            <a:endParaRPr lang="en-US" b="0" i="0" dirty="0">
              <a:solidFill>
                <a:srgbClr val="000000"/>
              </a:solidFill>
              <a:effectLst/>
              <a:latin typeface="Raleway" pitchFamily="2" charset="-9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557" y="18427"/>
            <a:ext cx="5111750" cy="694825"/>
          </a:xfrm>
        </p:spPr>
        <p:txBody>
          <a:bodyPr/>
          <a:lstStyle/>
          <a:p>
            <a:r>
              <a:rPr lang="tr-TR" dirty="0"/>
              <a:t>Kod açıklamaları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60E869C-F382-99FA-25A6-3A82D0E0F8C6}"/>
              </a:ext>
            </a:extLst>
          </p:cNvPr>
          <p:cNvSpPr txBox="1"/>
          <p:nvPr/>
        </p:nvSpPr>
        <p:spPr>
          <a:xfrm>
            <a:off x="-83976" y="3429000"/>
            <a:ext cx="7418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consumer.Received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 += ...</a:t>
            </a:r>
            <a:r>
              <a:rPr lang="tr-TR" b="1" i="0" dirty="0">
                <a:solidFill>
                  <a:srgbClr val="111827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kısmı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kuyruktan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alındığında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tetiklenecek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olayı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(event)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tanımlar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(model, </a:t>
            </a: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ea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)</a:t>
            </a:r>
            <a:r>
              <a:rPr lang="tr-TR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fadesi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olayın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parametreleridir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Burada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model</a:t>
            </a:r>
            <a:r>
              <a:rPr lang="tr-TR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kanalı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temsil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eder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</a:t>
            </a:r>
            <a:r>
              <a:rPr lang="tr-TR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ea</a:t>
            </a:r>
            <a:r>
              <a:rPr lang="tr-TR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(Event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Args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ise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alınan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mesajla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ilgili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bilgiler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içerir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ea.Body.ToArray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()</a:t>
            </a:r>
            <a:r>
              <a:rPr lang="tr-TR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mesajın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içeriği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bayt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dizisi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olarak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alınır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Encoding.UTF8.GetString(body)</a:t>
            </a:r>
            <a:r>
              <a:rPr lang="tr-TR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bayt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dizisi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string'e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dönüştürülür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Console.WriteLine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(...)</a:t>
            </a:r>
            <a:r>
              <a:rPr lang="tr-TR" dirty="0">
                <a:solidFill>
                  <a:srgbClr val="374151"/>
                </a:solidFill>
                <a:latin typeface="Söhne"/>
              </a:rPr>
              <a:t>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ile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alınan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mesaj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konsola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yazdırılır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6801BA7-B0D5-30EB-2B69-106D00BBD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14" y="915230"/>
            <a:ext cx="6876661" cy="1569660"/>
          </a:xfrm>
          <a:prstGeom prst="rect">
            <a:avLst/>
          </a:prstGeom>
          <a:solidFill>
            <a:srgbClr val="2323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 err="1">
                <a:solidFill>
                  <a:srgbClr val="FFFFFF"/>
                </a:solidFill>
                <a:effectLst/>
                <a:latin typeface="Söhne Mono"/>
              </a:rPr>
              <a:t>consumer.Received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öhne Mono"/>
              </a:rPr>
              <a:t> += (model, </a:t>
            </a:r>
            <a:r>
              <a:rPr lang="en-US" sz="1600" b="0" i="0" dirty="0" err="1">
                <a:solidFill>
                  <a:srgbClr val="FFFFFF"/>
                </a:solidFill>
                <a:effectLst/>
                <a:latin typeface="Söhne Mono"/>
              </a:rPr>
              <a:t>ea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öhne Mono"/>
              </a:rPr>
              <a:t>) =&gt; </a:t>
            </a:r>
            <a:endParaRPr lang="tr-TR" sz="1600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Söhne Mono"/>
              </a:rPr>
              <a:t>{ </a:t>
            </a:r>
            <a:endParaRPr lang="tr-TR" sz="1600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0" i="0" dirty="0">
                <a:solidFill>
                  <a:srgbClr val="2E95D3"/>
                </a:solidFill>
                <a:effectLst/>
                <a:latin typeface="Söhne Mono"/>
              </a:rPr>
              <a:t>var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öhne Mono"/>
              </a:rPr>
              <a:t> body = </a:t>
            </a:r>
            <a:r>
              <a:rPr lang="en-US" sz="1600" b="0" i="0" dirty="0" err="1">
                <a:solidFill>
                  <a:srgbClr val="FFFFFF"/>
                </a:solidFill>
                <a:effectLst/>
                <a:latin typeface="Söhne Mono"/>
              </a:rPr>
              <a:t>ea.Body.ToArray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öhne Mono"/>
              </a:rPr>
              <a:t>(); </a:t>
            </a:r>
            <a:endParaRPr lang="tr-TR" sz="1600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0" i="0" dirty="0">
                <a:solidFill>
                  <a:srgbClr val="2E95D3"/>
                </a:solidFill>
                <a:effectLst/>
                <a:latin typeface="Söhne Mono"/>
              </a:rPr>
              <a:t>var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öhne Mono"/>
              </a:rPr>
              <a:t> message = Encoding.UTF8.GetString(body); </a:t>
            </a:r>
            <a:endParaRPr lang="tr-TR" sz="1600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0" i="0" dirty="0" err="1">
                <a:solidFill>
                  <a:srgbClr val="FFFFFF"/>
                </a:solidFill>
                <a:effectLst/>
                <a:latin typeface="Söhne Mono"/>
              </a:rPr>
              <a:t>Console.WriteLine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1600" b="0" i="0" dirty="0">
                <a:solidFill>
                  <a:srgbClr val="00A67D"/>
                </a:solidFill>
                <a:effectLst/>
                <a:latin typeface="Söhne Mono"/>
              </a:rPr>
              <a:t>$" [x] Received {message}"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öhne Mono"/>
              </a:rPr>
              <a:t>); </a:t>
            </a:r>
            <a:endParaRPr lang="tr-TR" sz="1600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Söhne Mono"/>
              </a:rPr>
              <a:t>};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B106669-89A6-420F-4110-A583F80BAF24}"/>
              </a:ext>
            </a:extLst>
          </p:cNvPr>
          <p:cNvSpPr txBox="1"/>
          <p:nvPr/>
        </p:nvSpPr>
        <p:spPr>
          <a:xfrm>
            <a:off x="91341" y="2743016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latin typeface="Söhne"/>
              </a:rPr>
              <a:t>2</a:t>
            </a:r>
            <a:r>
              <a:rPr lang="tr-TR" b="1" i="0" dirty="0">
                <a:effectLst/>
                <a:latin typeface="Söhne"/>
              </a:rPr>
              <a:t>. </a:t>
            </a:r>
            <a:r>
              <a:rPr lang="en-US" b="1" i="0" dirty="0" err="1">
                <a:effectLst/>
                <a:latin typeface="Söhne"/>
              </a:rPr>
              <a:t>Mesaj</a:t>
            </a:r>
            <a:r>
              <a:rPr lang="en-US" b="1" i="0" dirty="0">
                <a:effectLst/>
                <a:latin typeface="Söhne"/>
              </a:rPr>
              <a:t> Alma </a:t>
            </a:r>
            <a:r>
              <a:rPr lang="en-US" b="1" i="0" dirty="0" err="1">
                <a:effectLst/>
                <a:latin typeface="Söhne"/>
              </a:rPr>
              <a:t>Olayını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Tanımlama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70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557" y="18427"/>
            <a:ext cx="5111750" cy="694825"/>
          </a:xfrm>
        </p:spPr>
        <p:txBody>
          <a:bodyPr/>
          <a:lstStyle/>
          <a:p>
            <a:r>
              <a:rPr lang="tr-TR" dirty="0"/>
              <a:t>Kod açıklamaları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60E869C-F382-99FA-25A6-3A82D0E0F8C6}"/>
              </a:ext>
            </a:extLst>
          </p:cNvPr>
          <p:cNvSpPr txBox="1"/>
          <p:nvPr/>
        </p:nvSpPr>
        <p:spPr>
          <a:xfrm>
            <a:off x="-2" y="2851398"/>
            <a:ext cx="7418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channel.BasicConsume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metodu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belirtilen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kuyruğu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hello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tüketmeye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başlamak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kullanılır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827"/>
                </a:solidFill>
                <a:effectLst/>
                <a:latin typeface="Söhne Mono"/>
              </a:rPr>
              <a:t>autoAck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: true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parametresi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mesajların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otomatik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olarak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onaylanmasını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(acknowledgement)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sağlar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alındığında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RabbitMQ'ya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mesajın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başarıyla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alındığı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işlendiği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otomatik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olarak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bildirilir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False</a:t>
            </a:r>
            <a:r>
              <a:rPr lang="tr-TR" b="1" i="0" dirty="0">
                <a:solidFill>
                  <a:srgbClr val="111827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olması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durumunda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mesajın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manuel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olarak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onaylanması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gerekir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Söhne Mono"/>
              </a:rPr>
              <a:t>consumer: consumer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kuyruğu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dinlemek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hangi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tüketici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(consumer)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nesnesinin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kullanılacağını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belirtir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6801BA7-B0D5-30EB-2B69-106D00BBD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14" y="920479"/>
            <a:ext cx="6876661" cy="830997"/>
          </a:xfrm>
          <a:prstGeom prst="rect">
            <a:avLst/>
          </a:prstGeom>
          <a:solidFill>
            <a:srgbClr val="2323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1600" b="0" i="0" dirty="0">
                <a:solidFill>
                  <a:srgbClr val="FFFFFF"/>
                </a:solidFill>
                <a:effectLst/>
                <a:latin typeface="Söhne Mono"/>
              </a:rPr>
              <a:t>channel.BasicConsume(queue: </a:t>
            </a:r>
            <a:r>
              <a:rPr lang="it-IT" sz="1600" b="0" i="0" dirty="0">
                <a:solidFill>
                  <a:srgbClr val="00A67D"/>
                </a:solidFill>
                <a:effectLst/>
                <a:latin typeface="Söhne Mono"/>
              </a:rPr>
              <a:t>"hello"</a:t>
            </a:r>
            <a:r>
              <a:rPr lang="tr-TR" sz="1600" dirty="0">
                <a:solidFill>
                  <a:srgbClr val="FFFFFF"/>
                </a:solidFill>
                <a:latin typeface="Söhne Mon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1600" b="0" i="0" dirty="0">
                <a:solidFill>
                  <a:srgbClr val="FFFFFF"/>
                </a:solidFill>
                <a:effectLst/>
                <a:latin typeface="Söhne Mono"/>
              </a:rPr>
              <a:t>                                          </a:t>
            </a:r>
            <a:r>
              <a:rPr lang="it-IT" sz="1600" b="0" i="0" dirty="0">
                <a:solidFill>
                  <a:srgbClr val="FFFFFF"/>
                </a:solidFill>
                <a:effectLst/>
                <a:latin typeface="Söhne Mono"/>
              </a:rPr>
              <a:t>autoAck: </a:t>
            </a:r>
            <a:r>
              <a:rPr lang="it-IT" sz="1600" b="0" i="0" dirty="0">
                <a:solidFill>
                  <a:srgbClr val="2E95D3"/>
                </a:solidFill>
                <a:effectLst/>
                <a:latin typeface="Söhne Mono"/>
              </a:rPr>
              <a:t>true</a:t>
            </a:r>
            <a:r>
              <a:rPr lang="it-IT" sz="16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endParaRPr lang="tr-TR" sz="1600" dirty="0">
              <a:solidFill>
                <a:srgbClr val="FFFFFF"/>
              </a:solidFill>
              <a:latin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1600" b="0" i="0" dirty="0">
                <a:solidFill>
                  <a:srgbClr val="FFFFFF"/>
                </a:solidFill>
                <a:effectLst/>
                <a:latin typeface="Söhne Mono"/>
              </a:rPr>
              <a:t>                                          </a:t>
            </a:r>
            <a:r>
              <a:rPr lang="it-IT" sz="1600" b="0" i="0" dirty="0">
                <a:solidFill>
                  <a:srgbClr val="FFFFFF"/>
                </a:solidFill>
                <a:effectLst/>
                <a:latin typeface="Söhne Mono"/>
              </a:rPr>
              <a:t>consumer: consumer);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B106669-89A6-420F-4110-A583F80BAF24}"/>
              </a:ext>
            </a:extLst>
          </p:cNvPr>
          <p:cNvSpPr txBox="1"/>
          <p:nvPr/>
        </p:nvSpPr>
        <p:spPr>
          <a:xfrm>
            <a:off x="270914" y="2206110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>
                <a:effectLst/>
                <a:latin typeface="Söhne"/>
              </a:rPr>
              <a:t>3</a:t>
            </a:r>
            <a:r>
              <a:rPr lang="tr-TR" b="1" i="0">
                <a:effectLst/>
                <a:latin typeface="Söhne"/>
              </a:rPr>
              <a:t>. </a:t>
            </a:r>
            <a:r>
              <a:rPr lang="tr-TR" b="1" i="0" dirty="0">
                <a:effectLst/>
                <a:latin typeface="Söhne"/>
              </a:rPr>
              <a:t>Kuyruğu Tüketmeye Başlama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01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557" y="18427"/>
            <a:ext cx="5111750" cy="694825"/>
          </a:xfrm>
        </p:spPr>
        <p:txBody>
          <a:bodyPr/>
          <a:lstStyle/>
          <a:p>
            <a:r>
              <a:rPr lang="tr-TR" dirty="0"/>
              <a:t>Exchange tipleri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60E869C-F382-99FA-25A6-3A82D0E0F8C6}"/>
              </a:ext>
            </a:extLst>
          </p:cNvPr>
          <p:cNvSpPr txBox="1"/>
          <p:nvPr/>
        </p:nvSpPr>
        <p:spPr>
          <a:xfrm>
            <a:off x="93305" y="1563773"/>
            <a:ext cx="7418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Fanout exchange,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kendisine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bağlı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tüm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kuyruklara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mesajları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kopyalar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routing key ne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olursa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olsun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tüm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abonelere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gönderilir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Bu,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genellikle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yayın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yapma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durumlarında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kullanılır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örneğin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haber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yayını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durum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güncellemesi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gibi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B106669-89A6-420F-4110-A583F80BAF24}"/>
              </a:ext>
            </a:extLst>
          </p:cNvPr>
          <p:cNvSpPr txBox="1"/>
          <p:nvPr/>
        </p:nvSpPr>
        <p:spPr>
          <a:xfrm>
            <a:off x="224261" y="911830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latin typeface="Söhne"/>
              </a:rPr>
              <a:t>1</a:t>
            </a:r>
            <a:r>
              <a:rPr lang="tr-TR" b="1" i="0" dirty="0">
                <a:effectLst/>
                <a:latin typeface="Söhne"/>
              </a:rPr>
              <a:t>. </a:t>
            </a:r>
            <a:r>
              <a:rPr lang="en-US" b="1" i="0" dirty="0">
                <a:effectLst/>
                <a:latin typeface="Söhne"/>
              </a:rPr>
              <a:t>Fanout Exchange</a:t>
            </a:r>
            <a:endParaRPr lang="en-US" dirty="0"/>
          </a:p>
        </p:txBody>
      </p:sp>
      <p:pic>
        <p:nvPicPr>
          <p:cNvPr id="8" name="Resim 7" descr="tasarım içeren bir resim&#10;&#10;Açıklama otomatik olarak düşük güvenilirlik düzeyiyle oluşturuldu">
            <a:extLst>
              <a:ext uri="{FF2B5EF4-FFF2-40B4-BE49-F238E27FC236}">
                <a16:creationId xmlns:a16="http://schemas.microsoft.com/office/drawing/2014/main" id="{BD1F4083-BEA8-1014-5D4C-16D9830A4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61" y="3516932"/>
            <a:ext cx="5951736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98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557" y="18427"/>
            <a:ext cx="5111750" cy="694825"/>
          </a:xfrm>
        </p:spPr>
        <p:txBody>
          <a:bodyPr/>
          <a:lstStyle/>
          <a:p>
            <a:r>
              <a:rPr lang="tr-TR" dirty="0"/>
              <a:t>Exchange tipleri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60E869C-F382-99FA-25A6-3A82D0E0F8C6}"/>
              </a:ext>
            </a:extLst>
          </p:cNvPr>
          <p:cNvSpPr txBox="1"/>
          <p:nvPr/>
        </p:nvSpPr>
        <p:spPr>
          <a:xfrm>
            <a:off x="93305" y="1563773"/>
            <a:ext cx="7418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Direct exchange, routing key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belirtilen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kuyruğa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mesajları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yönlendirir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mesajın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routing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key'i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exchange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bağlantılı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kuyrukta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tanımlanan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routing key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eşleşmelidir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Bu,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genellikle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belirli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amaç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göndermek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istediğinizde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kullanılır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B106669-89A6-420F-4110-A583F80BAF24}"/>
              </a:ext>
            </a:extLst>
          </p:cNvPr>
          <p:cNvSpPr txBox="1"/>
          <p:nvPr/>
        </p:nvSpPr>
        <p:spPr>
          <a:xfrm>
            <a:off x="224261" y="911830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latin typeface="Söhne"/>
              </a:rPr>
              <a:t>1</a:t>
            </a:r>
            <a:r>
              <a:rPr lang="tr-TR" b="1" i="0" dirty="0">
                <a:effectLst/>
                <a:latin typeface="Söhne"/>
              </a:rPr>
              <a:t>. </a:t>
            </a:r>
            <a:r>
              <a:rPr lang="en-US" b="1" i="0" dirty="0">
                <a:effectLst/>
                <a:latin typeface="Söhne"/>
              </a:rPr>
              <a:t>Direct Exchange</a:t>
            </a:r>
            <a:endParaRPr lang="en-US" dirty="0"/>
          </a:p>
        </p:txBody>
      </p:sp>
      <p:pic>
        <p:nvPicPr>
          <p:cNvPr id="7" name="Resim 6" descr="ekran görüntüsü, diyagram, daire, çizgi içeren bir resim&#10;&#10;Açıklama otomatik olarak oluşturuldu">
            <a:extLst>
              <a:ext uri="{FF2B5EF4-FFF2-40B4-BE49-F238E27FC236}">
                <a16:creationId xmlns:a16="http://schemas.microsoft.com/office/drawing/2014/main" id="{E523560B-F42F-806B-0D21-020375A6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15" y="3222476"/>
            <a:ext cx="6424217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65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557" y="18427"/>
            <a:ext cx="5111750" cy="694825"/>
          </a:xfrm>
        </p:spPr>
        <p:txBody>
          <a:bodyPr/>
          <a:lstStyle/>
          <a:p>
            <a:r>
              <a:rPr lang="tr-TR" dirty="0"/>
              <a:t>Exchange tipleri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60E869C-F382-99FA-25A6-3A82D0E0F8C6}"/>
              </a:ext>
            </a:extLst>
          </p:cNvPr>
          <p:cNvSpPr txBox="1"/>
          <p:nvPr/>
        </p:nvSpPr>
        <p:spPr>
          <a:xfrm>
            <a:off x="93305" y="1563773"/>
            <a:ext cx="7418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Topic exchange, routing key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olarak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belirtilen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desenlere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(pattern)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dayalı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olarak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mesajları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yönlendirir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Desenler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"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words.words.words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formatında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olabilir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yıldız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(‘*’) ve </a:t>
            </a:r>
            <a:r>
              <a:rPr lang="tr-TR" b="0" i="0" dirty="0" err="1">
                <a:solidFill>
                  <a:srgbClr val="374151"/>
                </a:solidFill>
                <a:effectLst/>
                <a:latin typeface="Söhne"/>
              </a:rPr>
              <a:t>hash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(‘#’)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joker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karakterleri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içerebilir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Bu,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mesajları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daha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esnek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şekilde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yönlendirmek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istediğiniz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durumlarda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kullanılır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..</a:t>
            </a: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B106669-89A6-420F-4110-A583F80BAF24}"/>
              </a:ext>
            </a:extLst>
          </p:cNvPr>
          <p:cNvSpPr txBox="1"/>
          <p:nvPr/>
        </p:nvSpPr>
        <p:spPr>
          <a:xfrm>
            <a:off x="224261" y="911830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latin typeface="Söhne"/>
              </a:rPr>
              <a:t>1</a:t>
            </a:r>
            <a:r>
              <a:rPr lang="tr-TR" b="1" i="0" dirty="0">
                <a:effectLst/>
                <a:latin typeface="Söhne"/>
              </a:rPr>
              <a:t>. </a:t>
            </a:r>
            <a:r>
              <a:rPr lang="en-US" b="1" i="0" dirty="0">
                <a:effectLst/>
                <a:latin typeface="Söhne"/>
              </a:rPr>
              <a:t>Topic Exchange</a:t>
            </a:r>
            <a:endParaRPr lang="en-US" dirty="0"/>
          </a:p>
        </p:txBody>
      </p:sp>
      <p:pic>
        <p:nvPicPr>
          <p:cNvPr id="9" name="Resim 8" descr="ekran görüntüsü, diyagram, çizgi, daire içeren bir resim&#10;&#10;Açıklama otomatik olarak oluşturuldu">
            <a:extLst>
              <a:ext uri="{FF2B5EF4-FFF2-40B4-BE49-F238E27FC236}">
                <a16:creationId xmlns:a16="http://schemas.microsoft.com/office/drawing/2014/main" id="{406B6B7C-BC72-99D0-EE63-70441B5FF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61" y="3614623"/>
            <a:ext cx="6226080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6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17093"/>
            <a:ext cx="5111750" cy="694825"/>
          </a:xfrm>
        </p:spPr>
        <p:txBody>
          <a:bodyPr/>
          <a:lstStyle/>
          <a:p>
            <a:r>
              <a:rPr lang="tr-TR" dirty="0" err="1"/>
              <a:t>rabbıtmq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844" y="1445752"/>
            <a:ext cx="6434388" cy="491059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RabbitMQ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aracısıdır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mesajları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kabul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eder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iletir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Onu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postane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gibi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düşünebilirsiniz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Posta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kutusuna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göndermek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istediğiniz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postayı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koyduğunuzda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postacının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sonunda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postayı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alıcınıza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teslim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edeceğinden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emin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olabilirsiniz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Bu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benzetmede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RabbitMQ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posta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kutusu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postane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postacıdır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RabbitMQ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postane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arasındaki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temel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fark,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RabbitMQ'nun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kağıtla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değil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data-</a:t>
            </a:r>
            <a:r>
              <a:rPr lang="tr-TR" b="0" i="0" dirty="0" err="1">
                <a:solidFill>
                  <a:srgbClr val="374151"/>
                </a:solidFill>
                <a:effectLst/>
                <a:latin typeface="Söhne"/>
              </a:rPr>
              <a:t>massages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olarak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adlandırılan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tr-TR" b="0" i="0" dirty="0" err="1">
                <a:solidFill>
                  <a:srgbClr val="374151"/>
                </a:solidFill>
                <a:effectLst/>
                <a:latin typeface="Söhne"/>
              </a:rPr>
              <a:t>binary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bloklarını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kabul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etmesi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depolaması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iletilmesidir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RabbitMQ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genel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olarak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mesajlaşma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bazı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özel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terimler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Üretmek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göndermekten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başka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şey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değildir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gönderen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programa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-94"/>
              </a:rPr>
              <a:t>producer</a:t>
            </a:r>
            <a:r>
              <a:rPr lang="tr-TR" b="0" i="1" dirty="0">
                <a:solidFill>
                  <a:srgbClr val="000000"/>
                </a:solidFill>
                <a:effectLst/>
                <a:latin typeface="Raleway" pitchFamily="2" charset="-94"/>
              </a:rPr>
              <a:t> (üretici)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denir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17093"/>
            <a:ext cx="5111750" cy="694825"/>
          </a:xfrm>
        </p:spPr>
        <p:txBody>
          <a:bodyPr/>
          <a:lstStyle/>
          <a:p>
            <a:r>
              <a:rPr lang="tr-TR" dirty="0" err="1"/>
              <a:t>rabbıtmq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844" y="1445752"/>
            <a:ext cx="6434388" cy="49105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Bir 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-94"/>
              </a:rPr>
              <a:t>producer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mesajları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kuyruğa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gönderir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RabbitMQ'daki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posta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kutusu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kullanılan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addır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RabbitMQ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uygulamalarınız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aracılığıyla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aksa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yalnızca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depolanabilirler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yalnızca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ev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sahibi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bilgisayarın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bellek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disk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sınırlarıyla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sınırlıdır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temelde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büyük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tamponudur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Birçok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-94"/>
              </a:rPr>
              <a:t>producer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kuyruğa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giden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gönderebilir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birçok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-94"/>
              </a:rPr>
              <a:t>consumer</a:t>
            </a:r>
            <a:r>
              <a:rPr lang="tr-TR" b="0" i="0" dirty="0">
                <a:solidFill>
                  <a:srgbClr val="000000"/>
                </a:solidFill>
                <a:effectLst/>
                <a:latin typeface="Raleway" pitchFamily="2" charset="-94"/>
              </a:rPr>
              <a:t> (tüketici)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kuyruktan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veri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almaya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çalışabilir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İşte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kuyruğu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böyle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temsil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ediyoruz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tr-TR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Resim 6" descr="diyagram, daire, ekran görüntüsü, çizgi içeren bir resim&#10;&#10;Açıklama otomatik olarak oluşturuldu">
            <a:extLst>
              <a:ext uri="{FF2B5EF4-FFF2-40B4-BE49-F238E27FC236}">
                <a16:creationId xmlns:a16="http://schemas.microsoft.com/office/drawing/2014/main" id="{2DFCAF52-9AB6-043A-C43C-75F02BD93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10" y="4341317"/>
            <a:ext cx="4968671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3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17093"/>
            <a:ext cx="5111750" cy="694825"/>
          </a:xfrm>
        </p:spPr>
        <p:txBody>
          <a:bodyPr/>
          <a:lstStyle/>
          <a:p>
            <a:r>
              <a:rPr lang="tr-TR" dirty="0" err="1"/>
              <a:t>rabbıtmq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844" y="1445752"/>
            <a:ext cx="6434388" cy="49105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kuyruk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RabbitMQ'daki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posta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kutusu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kullanılan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addır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Raleway" pitchFamily="2" charset="-94"/>
              </a:rPr>
              <a:t>C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-94"/>
              </a:rPr>
              <a:t>onsumer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almakla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benzer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anlama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sahiptir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Bir 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-94"/>
              </a:rPr>
              <a:t>consumer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çoğunlukla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almayı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bekleyen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programdır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tüketici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mesajları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Unutmayın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ki 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-94"/>
              </a:rPr>
              <a:t>producer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-94"/>
              </a:rPr>
              <a:t>consumer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-94"/>
              </a:rPr>
              <a:t>queue 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aynı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bilgisayarda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bulunmak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zorunda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değildir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;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gerçekten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çoğu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uygulamada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bulunmazlar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Bir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uygulama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hem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üretici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hem 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tüketici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olabilir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7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681703"/>
            <a:ext cx="5111750" cy="694825"/>
          </a:xfrm>
        </p:spPr>
        <p:txBody>
          <a:bodyPr/>
          <a:lstStyle/>
          <a:p>
            <a:r>
              <a:rPr lang="tr-TR" dirty="0" err="1"/>
              <a:t>Hello</a:t>
            </a:r>
            <a:r>
              <a:rPr lang="tr-TR" dirty="0"/>
              <a:t> </a:t>
            </a:r>
            <a:r>
              <a:rPr lang="tr-TR" dirty="0" err="1"/>
              <a:t>world</a:t>
            </a:r>
            <a:r>
              <a:rPr lang="tr-TR" dirty="0"/>
              <a:t> </a:t>
            </a:r>
            <a:r>
              <a:rPr lang="tr-TR" dirty="0" err="1"/>
              <a:t>applıcatıon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51FE86-8D50-F4D3-3367-1F50A7632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68" y="1704864"/>
            <a:ext cx="7093230" cy="707886"/>
          </a:xfrm>
          <a:prstGeom prst="rect">
            <a:avLst/>
          </a:prstGeom>
          <a:solidFill>
            <a:srgbClr val="2323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dotnet new console --name Send </a:t>
            </a:r>
            <a:endParaRPr kumimoji="0" lang="tr-TR" altLang="en-US" sz="20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dotnet new console --name Receive </a:t>
            </a:r>
            <a:endParaRPr kumimoji="0" lang="tr-TR" altLang="en-US" sz="20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838F0CC-9DF5-C369-EE1B-B5B107A6D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63" y="2880492"/>
            <a:ext cx="7195867" cy="1631216"/>
          </a:xfrm>
          <a:prstGeom prst="rect">
            <a:avLst/>
          </a:prstGeom>
          <a:solidFill>
            <a:srgbClr val="2323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</a:rPr>
              <a:t>cd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Send</a:t>
            </a:r>
            <a:endParaRPr kumimoji="0" lang="tr-TR" altLang="en-US" sz="20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dotnet add package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RabbitMQ.Client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</a:t>
            </a:r>
            <a:endParaRPr kumimoji="0" lang="tr-TR" altLang="en-US" sz="20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20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</a:rPr>
              <a:t>cd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../Receive </a:t>
            </a:r>
            <a:endParaRPr kumimoji="0" lang="tr-TR" altLang="en-US" sz="20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dotnet add package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RabbitMQ.Client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417093"/>
            <a:ext cx="5111750" cy="694825"/>
          </a:xfrm>
        </p:spPr>
        <p:txBody>
          <a:bodyPr/>
          <a:lstStyle/>
          <a:p>
            <a:r>
              <a:rPr lang="tr-TR" dirty="0" err="1"/>
              <a:t>sendıng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Resim 6" descr="diyagram, ekran görüntüsü, grafik, tasarım içeren bir resim&#10;&#10;Açıklama otomatik olarak oluşturuldu">
            <a:extLst>
              <a:ext uri="{FF2B5EF4-FFF2-40B4-BE49-F238E27FC236}">
                <a16:creationId xmlns:a16="http://schemas.microsoft.com/office/drawing/2014/main" id="{443E4DE9-4D39-F140-D5AA-3E58E08E2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0" y="1155500"/>
            <a:ext cx="5252613" cy="1310754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837C5F44-7A25-1357-1A16-39C7290CA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20" y="2911809"/>
            <a:ext cx="5784980" cy="707886"/>
          </a:xfrm>
          <a:prstGeom prst="rect">
            <a:avLst/>
          </a:prstGeom>
          <a:solidFill>
            <a:srgbClr val="2323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using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System.Text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; </a:t>
            </a:r>
            <a:endParaRPr kumimoji="0" lang="tr-TR" altLang="en-US" sz="20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using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RabbitMQ.Client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EFC8BA3-CBD6-1647-B122-42ED09497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60" y="4172414"/>
            <a:ext cx="7688424" cy="1631216"/>
          </a:xfrm>
          <a:prstGeom prst="rect">
            <a:avLst/>
          </a:prstGeom>
          <a:solidFill>
            <a:srgbClr val="2323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var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factory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ConnectionFactory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{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HostName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</a:rPr>
              <a:t>"localhost"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}; </a:t>
            </a:r>
            <a:endParaRPr kumimoji="0" lang="tr-TR" altLang="en-US" sz="20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using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var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connection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factory.CreateConnection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();</a:t>
            </a:r>
            <a:endParaRPr kumimoji="0" lang="tr-TR" altLang="en-US" sz="20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using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var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channel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connection.CreateModel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();</a:t>
            </a:r>
            <a:endParaRPr kumimoji="0" lang="tr-TR" altLang="en-US" sz="20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en-US" sz="2000" dirty="0">
              <a:solidFill>
                <a:srgbClr val="E6E1DC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...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05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34C0D12-098C-2DD9-710D-CA97ED994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371" y="214104"/>
            <a:ext cx="8033657" cy="6324808"/>
          </a:xfrm>
          <a:prstGeom prst="rect">
            <a:avLst/>
          </a:prstGeom>
          <a:solidFill>
            <a:srgbClr val="2323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using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System.Text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;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using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RabbitMQ.Client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; 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en-US" sz="1500" dirty="0">
              <a:solidFill>
                <a:srgbClr val="E6E1DC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var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factory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new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ConnectionFactory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{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HostName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</a:rPr>
              <a:t>"localhost"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}; 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using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var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connection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factory.CreateConnection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(); 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using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var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channel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connection.CreateModel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(); 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en-US" sz="1500" dirty="0">
              <a:solidFill>
                <a:srgbClr val="E6E1DC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channel.QueueDeclare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(queue: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</a:rPr>
              <a:t>"hello"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, </a:t>
            </a:r>
            <a:endParaRPr lang="tr-TR" altLang="en-US" sz="1500" dirty="0">
              <a:solidFill>
                <a:srgbClr val="E6E1DC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                               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durable: false, </a:t>
            </a:r>
            <a:endParaRPr lang="tr-TR" altLang="en-US" sz="1500" dirty="0">
              <a:solidFill>
                <a:srgbClr val="E6E1DC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                               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exclusive: false, </a:t>
            </a:r>
            <a:endParaRPr lang="tr-TR" altLang="en-US" sz="1500" dirty="0">
              <a:solidFill>
                <a:srgbClr val="E6E1DC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                         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autoDelete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: false, </a:t>
            </a:r>
            <a:endParaRPr lang="tr-TR" altLang="en-US" sz="1500" dirty="0">
              <a:solidFill>
                <a:srgbClr val="E6E1DC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                               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arguments: null); 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en-US" sz="1500" dirty="0">
              <a:solidFill>
                <a:srgbClr val="E6E1DC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const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</a:rPr>
              <a:t>string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message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</a:rPr>
              <a:t>"Hello World!"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; 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en-US" sz="1500" dirty="0">
              <a:solidFill>
                <a:srgbClr val="E6E1DC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var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body = Encoding.UTF8.GetBytes(message); 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en-US" sz="1500" dirty="0">
              <a:solidFill>
                <a:srgbClr val="E6E1DC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channel.BasicPublish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(exchange: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</a:rPr>
              <a:t>string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.Empty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, 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                       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routingKey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: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</a:rPr>
              <a:t>"hello"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, 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                       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basicProperties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: null, 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                             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body: body); 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en-US" sz="1500" dirty="0">
              <a:solidFill>
                <a:srgbClr val="E6E1DC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Console.WriteLine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</a:rPr>
              <a:t>$" [x] Sent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9F50"/>
                </a:solidFill>
                <a:effectLst/>
                <a:latin typeface="Arial Unicode MS"/>
              </a:rPr>
              <a:t>{message}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</a:rPr>
              <a:t>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); 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en-US" sz="1500" dirty="0">
              <a:solidFill>
                <a:srgbClr val="E6E1DC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Console.WriteLine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</a:rPr>
              <a:t>" Press [enter] to exit."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); 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en-US" sz="1500" dirty="0">
              <a:solidFill>
                <a:srgbClr val="E6E1DC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Console.ReadLine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();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45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09" y="136525"/>
            <a:ext cx="5111750" cy="694825"/>
          </a:xfrm>
        </p:spPr>
        <p:txBody>
          <a:bodyPr/>
          <a:lstStyle/>
          <a:p>
            <a:r>
              <a:rPr lang="tr-TR" dirty="0"/>
              <a:t>Kod açıklamaları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EFC8BA3-CBD6-1647-B122-42ED09497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98" y="1392322"/>
            <a:ext cx="7688424" cy="400110"/>
          </a:xfrm>
          <a:prstGeom prst="rect">
            <a:avLst/>
          </a:prstGeom>
          <a:solidFill>
            <a:srgbClr val="2323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var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factory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26230"/>
                </a:solidFill>
                <a:effectLst/>
                <a:latin typeface="Arial Unicode MS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ConnectionFactory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{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HostName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</a:rPr>
              <a:t>"localhost"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Arial Unicode MS"/>
              </a:rPr>
              <a:t> }; </a:t>
            </a:r>
            <a:endParaRPr kumimoji="0" lang="tr-TR" altLang="en-US" sz="20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Arial Unicode MS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5ECCE133-B7D8-BAE0-6707-A9166FF1616A}"/>
              </a:ext>
            </a:extLst>
          </p:cNvPr>
          <p:cNvSpPr txBox="1"/>
          <p:nvPr/>
        </p:nvSpPr>
        <p:spPr>
          <a:xfrm>
            <a:off x="121298" y="2411667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dirty="0">
                <a:effectLst/>
                <a:latin typeface="Söhne"/>
              </a:rPr>
              <a:t>1. </a:t>
            </a:r>
            <a:r>
              <a:rPr lang="en-US" b="1" i="0" dirty="0" err="1">
                <a:effectLst/>
                <a:latin typeface="Söhne"/>
              </a:rPr>
              <a:t>ConnectionFactory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Oluşturma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60E869C-F382-99FA-25A6-3A82D0E0F8C6}"/>
              </a:ext>
            </a:extLst>
          </p:cNvPr>
          <p:cNvSpPr txBox="1"/>
          <p:nvPr/>
        </p:nvSpPr>
        <p:spPr>
          <a:xfrm>
            <a:off x="247834" y="3079757"/>
            <a:ext cx="7227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satır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RabbitMQ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sunucusuna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bağlanmak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için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‘</a:t>
            </a:r>
            <a:r>
              <a:rPr lang="tr-TR" b="0" i="0" dirty="0" err="1">
                <a:solidFill>
                  <a:srgbClr val="374151"/>
                </a:solidFill>
                <a:effectLst/>
                <a:latin typeface="Söhne"/>
              </a:rPr>
              <a:t>ConnectionFactory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’ nesnesi oluşturur. ‘</a:t>
            </a:r>
            <a:r>
              <a:rPr lang="tr-TR" b="0" i="0" dirty="0" err="1">
                <a:solidFill>
                  <a:srgbClr val="374151"/>
                </a:solidFill>
                <a:effectLst/>
                <a:latin typeface="Söhne"/>
              </a:rPr>
              <a:t>ConnectionFactory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’ </a:t>
            </a:r>
            <a:r>
              <a:rPr lang="tr-TR" b="0" i="0" dirty="0" err="1">
                <a:solidFill>
                  <a:srgbClr val="374151"/>
                </a:solidFill>
                <a:effectLst/>
                <a:latin typeface="Söhne"/>
              </a:rPr>
              <a:t>RabbitMQ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’ ya bağlanmak için gerekli bilgileri ve ayarları içerir.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 Mono"/>
              </a:rPr>
              <a:t>{ </a:t>
            </a:r>
            <a:r>
              <a:rPr lang="en-US" b="0" i="0" dirty="0" err="1">
                <a:effectLst/>
                <a:latin typeface="Söhne Mono"/>
              </a:rPr>
              <a:t>HostName</a:t>
            </a:r>
            <a:r>
              <a:rPr lang="en-US" b="0" i="0" dirty="0">
                <a:effectLst/>
                <a:latin typeface="Söhne Mono"/>
              </a:rPr>
              <a:t> = "localhost" }</a:t>
            </a:r>
            <a:r>
              <a:rPr lang="tr-TR" b="0" i="0" dirty="0"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kısmı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bağlanılacak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RabbitMQ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sunucusunun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host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adını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belirtir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Bu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örnekte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sunucunun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yerel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makinede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("localhost")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çalıştığı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varsayılmıştır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Gerçek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uygulamada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genellikle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IP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adresi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veya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DNS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adı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olur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4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{3B65AB25-52C7-4157-AB0A-41FEC8B3AB06}tf67328976_win32</Template>
  <TotalTime>219</TotalTime>
  <Words>1895</Words>
  <Application>Microsoft Office PowerPoint</Application>
  <PresentationFormat>Geniş ekran</PresentationFormat>
  <Paragraphs>229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3" baseType="lpstr">
      <vt:lpstr>Arial</vt:lpstr>
      <vt:lpstr>Arial Unicode MS</vt:lpstr>
      <vt:lpstr>Calibri</vt:lpstr>
      <vt:lpstr>Raleway</vt:lpstr>
      <vt:lpstr>Söhne</vt:lpstr>
      <vt:lpstr>Söhne Mono</vt:lpstr>
      <vt:lpstr>Tenorite</vt:lpstr>
      <vt:lpstr>Wingdings</vt:lpstr>
      <vt:lpstr>Office Teması</vt:lpstr>
      <vt:lpstr>rabbıtmq</vt:lpstr>
      <vt:lpstr>İÇERİK</vt:lpstr>
      <vt:lpstr>rabbıtmq</vt:lpstr>
      <vt:lpstr>rabbıtmq</vt:lpstr>
      <vt:lpstr>rabbıtmq</vt:lpstr>
      <vt:lpstr>Hello world applıcatıon</vt:lpstr>
      <vt:lpstr>sendıng</vt:lpstr>
      <vt:lpstr>PowerPoint Sunusu</vt:lpstr>
      <vt:lpstr>Kod açıklamaları</vt:lpstr>
      <vt:lpstr>Kod açıklamaları</vt:lpstr>
      <vt:lpstr>Kod açıklamaları</vt:lpstr>
      <vt:lpstr>Kod açıklamaları</vt:lpstr>
      <vt:lpstr>Kod açıklamaları</vt:lpstr>
      <vt:lpstr>Kod açıklamaları</vt:lpstr>
      <vt:lpstr>Kod açıklamaları</vt:lpstr>
      <vt:lpstr>Kod açıklamaları</vt:lpstr>
      <vt:lpstr>Kod açıklamaları</vt:lpstr>
      <vt:lpstr>Receiving (Consumer)</vt:lpstr>
      <vt:lpstr>Kod açıklamaları</vt:lpstr>
      <vt:lpstr>Kod açıklamaları</vt:lpstr>
      <vt:lpstr>Kod açıklamaları</vt:lpstr>
      <vt:lpstr>Exchange tipleri</vt:lpstr>
      <vt:lpstr>Exchange tipleri</vt:lpstr>
      <vt:lpstr>Exchange tipleri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rabbıtmq</dc:title>
  <dc:creator>Cahit Yusuf KAFADAR</dc:creator>
  <cp:lastModifiedBy>Cahit Yusuf KAFADAR</cp:lastModifiedBy>
  <cp:revision>6</cp:revision>
  <dcterms:created xsi:type="dcterms:W3CDTF">2023-12-02T10:48:57Z</dcterms:created>
  <dcterms:modified xsi:type="dcterms:W3CDTF">2023-12-03T14:23:18Z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