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7" r:id="rId10"/>
    <p:sldId id="265" r:id="rId11"/>
    <p:sldId id="268" r:id="rId12"/>
    <p:sldId id="266"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Rubik" panose="020B0604020202020204" charset="-79"/>
      <p:regular r:id="rId19"/>
      <p:bold r:id="rId20"/>
      <p:italic r:id="rId21"/>
      <p:boldItalic r:id="rId22"/>
    </p:embeddedFont>
    <p:embeddedFont>
      <p:font typeface="Rubik Light" panose="020B0604020202020204" charset="-79"/>
      <p:regular r:id="rId23"/>
      <p:bold r:id="rId24"/>
      <p:italic r:id="rId25"/>
      <p:boldItalic r:id="rId26"/>
    </p:embeddedFont>
    <p:embeddedFont>
      <p:font typeface="Rubik Medium" panose="020B0604020202020204" charset="-79"/>
      <p:regular r:id="rId27"/>
      <p:bold r:id="rId28"/>
      <p:italic r:id="rId29"/>
      <p:boldItalic r:id="rId30"/>
    </p:embeddedFont>
    <p:embeddedFont>
      <p:font typeface="Rubik SemiBold" panose="020B0604020202020204" charset="-79"/>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431E8FF8-097A-39A7-944A-445E025C09D9}"/>
            </a:ext>
          </a:extLst>
        </p:cNvPr>
        <p:cNvGrpSpPr/>
        <p:nvPr/>
      </p:nvGrpSpPr>
      <p:grpSpPr>
        <a:xfrm>
          <a:off x="0" y="0"/>
          <a:ext cx="0" cy="0"/>
          <a:chOff x="0" y="0"/>
          <a:chExt cx="0" cy="0"/>
        </a:xfrm>
      </p:grpSpPr>
      <p:sp>
        <p:nvSpPr>
          <p:cNvPr id="139" name="Google Shape;139;g23ec2985a68_1_56:notes">
            <a:extLst>
              <a:ext uri="{FF2B5EF4-FFF2-40B4-BE49-F238E27FC236}">
                <a16:creationId xmlns:a16="http://schemas.microsoft.com/office/drawing/2014/main" id="{8798F4F2-AB98-B30F-E8EC-DF4D47EF0F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a:extLst>
              <a:ext uri="{FF2B5EF4-FFF2-40B4-BE49-F238E27FC236}">
                <a16:creationId xmlns:a16="http://schemas.microsoft.com/office/drawing/2014/main" id="{53DEC176-15A5-B597-DD1D-07FB14A6480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5380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7761F80D-596E-BC19-6C98-F66E8E74166A}"/>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D5F60EC2-0059-75C6-36F2-E98450B957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051C6BA4-E88F-B211-80A5-7BCFDD5619A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51071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252685"/>
            <a:ext cx="6239100" cy="1846629"/>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id-ID" sz="3600" b="1" dirty="0">
                <a:solidFill>
                  <a:schemeClr val="lt1"/>
                </a:solidFill>
                <a:latin typeface="Rubik"/>
                <a:ea typeface="Rubik"/>
                <a:cs typeface="Rubik"/>
                <a:sym typeface="Rubik"/>
              </a:rPr>
              <a:t>Analisis Performa Bisnis Kimia Farma Tahun </a:t>
            </a:r>
          </a:p>
          <a:p>
            <a:pPr marL="0" marR="0" lvl="0" indent="0" algn="l" rtl="0">
              <a:lnSpc>
                <a:spcPct val="100000"/>
              </a:lnSpc>
              <a:spcBef>
                <a:spcPts val="0"/>
              </a:spcBef>
              <a:spcAft>
                <a:spcPts val="0"/>
              </a:spcAft>
              <a:buClr>
                <a:srgbClr val="000000"/>
              </a:buClr>
              <a:buSzPts val="4500"/>
              <a:buFont typeface="Arial"/>
              <a:buNone/>
            </a:pPr>
            <a:r>
              <a:rPr lang="id-ID" sz="3600" b="1" dirty="0">
                <a:solidFill>
                  <a:schemeClr val="lt1"/>
                </a:solidFill>
                <a:latin typeface="Rubik"/>
                <a:ea typeface="Rubik"/>
                <a:cs typeface="Rubik"/>
                <a:sym typeface="Rubik"/>
              </a:rPr>
              <a:t>2020 - 2023</a:t>
            </a:r>
            <a:endParaRPr lang="id-ID" b="0" i="0" u="none" strike="noStrike" cap="none" dirty="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Kimia Farma </a:t>
            </a:r>
            <a:r>
              <a:rPr lang="en" sz="2500" b="0" i="0" u="none" strike="noStrike" cap="none">
                <a:solidFill>
                  <a:schemeClr val="lt1"/>
                </a:solidFill>
                <a:latin typeface="Rubik SemiBold"/>
                <a:ea typeface="Rubik SemiBold"/>
                <a:cs typeface="Rubik SemiBold"/>
                <a:sym typeface="Rubik SemiBold"/>
              </a:rPr>
              <a:t>- </a:t>
            </a:r>
            <a:r>
              <a:rPr lang="en" sz="2500">
                <a:solidFill>
                  <a:schemeClr val="lt1"/>
                </a:solidFill>
                <a:latin typeface="Rubik SemiBold"/>
                <a:ea typeface="Rubik SemiBold"/>
                <a:cs typeface="Rubik SemiBold"/>
                <a:sym typeface="Rubik SemiBold"/>
              </a:rPr>
              <a:t>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Rubik Light"/>
                <a:ea typeface="Rubik Light"/>
                <a:cs typeface="Rubik Light"/>
                <a:sym typeface="Rubik Light"/>
              </a:rPr>
              <a:t>Presented by</a:t>
            </a:r>
            <a:endParaRPr sz="2000" b="0" i="0" u="none" strike="noStrike" cap="none" dirty="0">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id-ID" sz="3000" b="0" i="0" u="none" strike="noStrike" cap="none" dirty="0">
                <a:solidFill>
                  <a:schemeClr val="lt1"/>
                </a:solidFill>
                <a:latin typeface="Rubik Light"/>
                <a:ea typeface="Rubik Light"/>
                <a:cs typeface="Rubik Light"/>
                <a:sym typeface="Rubik Light"/>
              </a:rPr>
              <a:t>Cahya Intan Salsabila</a:t>
            </a:r>
            <a:endParaRPr sz="3000" b="0" i="0" u="none" strike="noStrike" cap="none" dirty="0">
              <a:solidFill>
                <a:schemeClr val="lt1"/>
              </a:solidFill>
              <a:latin typeface="Rubik Light"/>
              <a:ea typeface="Rubik Light"/>
              <a:cs typeface="Rubik Light"/>
              <a:sym typeface="Rubik Light"/>
            </a:endParaRPr>
          </a:p>
        </p:txBody>
      </p:sp>
      <p:pic>
        <p:nvPicPr>
          <p:cNvPr id="61" name="Google Shape;61;p1"/>
          <p:cNvPicPr preferRelativeResize="0"/>
          <p:nvPr/>
        </p:nvPicPr>
        <p:blipFill>
          <a:blip r:embed="rId5">
            <a:alphaModFix/>
          </a:blip>
          <a:stretch>
            <a:fillRect/>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3" name="Picture 2">
            <a:extLst>
              <a:ext uri="{FF2B5EF4-FFF2-40B4-BE49-F238E27FC236}">
                <a16:creationId xmlns:a16="http://schemas.microsoft.com/office/drawing/2014/main" id="{EA7BEC42-509C-E84F-2682-CB233488808B}"/>
              </a:ext>
            </a:extLst>
          </p:cNvPr>
          <p:cNvPicPr>
            <a:picLocks noChangeAspect="1"/>
          </p:cNvPicPr>
          <p:nvPr/>
        </p:nvPicPr>
        <p:blipFill>
          <a:blip r:embed="rId5"/>
          <a:stretch>
            <a:fillRect/>
          </a:stretch>
        </p:blipFill>
        <p:spPr>
          <a:xfrm>
            <a:off x="149521" y="253880"/>
            <a:ext cx="6363027" cy="4635738"/>
          </a:xfrm>
          <a:prstGeom prst="rect">
            <a:avLst/>
          </a:prstGeom>
        </p:spPr>
      </p:pic>
      <p:sp>
        <p:nvSpPr>
          <p:cNvPr id="144" name="Google Shape;144;g23ec2985a68_1_56"/>
          <p:cNvSpPr txBox="1"/>
          <p:nvPr/>
        </p:nvSpPr>
        <p:spPr>
          <a:xfrm>
            <a:off x="6512548" y="1856184"/>
            <a:ext cx="2500103" cy="1431131"/>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ctr" rtl="0">
              <a:lnSpc>
                <a:spcPct val="100000"/>
              </a:lnSpc>
              <a:spcBef>
                <a:spcPts val="0"/>
              </a:spcBef>
              <a:spcAft>
                <a:spcPts val="0"/>
              </a:spcAft>
              <a:buClr>
                <a:srgbClr val="000000"/>
              </a:buClr>
              <a:buSzPts val="2700"/>
              <a:buFont typeface="Rubik"/>
              <a:buAutoNum type="arabicPeriod" startAt="4"/>
            </a:pPr>
            <a:r>
              <a:rPr lang="en" sz="2700" b="1" dirty="0">
                <a:latin typeface="Rubik"/>
                <a:ea typeface="Rubik"/>
                <a:cs typeface="Rubik"/>
                <a:sym typeface="Rubik"/>
              </a:rPr>
              <a:t>Dashboard  </a:t>
            </a:r>
            <a:endParaRPr lang="id-ID" sz="2700" b="1" dirty="0">
              <a:latin typeface="Rubik"/>
              <a:ea typeface="Rubik"/>
              <a:cs typeface="Rubik"/>
              <a:sym typeface="Rubik"/>
            </a:endParaRPr>
          </a:p>
          <a:p>
            <a:pPr marL="57150" marR="0" lvl="0" algn="ctr" rtl="0">
              <a:lnSpc>
                <a:spcPct val="100000"/>
              </a:lnSpc>
              <a:spcBef>
                <a:spcPts val="0"/>
              </a:spcBef>
              <a:spcAft>
                <a:spcPts val="0"/>
              </a:spcAft>
              <a:buClr>
                <a:srgbClr val="000000"/>
              </a:buClr>
              <a:buSzPts val="2700"/>
            </a:pPr>
            <a:r>
              <a:rPr lang="en" sz="2700" b="1" dirty="0">
                <a:latin typeface="Rubik"/>
                <a:ea typeface="Rubik"/>
                <a:cs typeface="Rubik"/>
                <a:sym typeface="Rubik"/>
              </a:rPr>
              <a:t>Performance </a:t>
            </a:r>
            <a:endParaRPr lang="id-ID" sz="2700" b="1" dirty="0">
              <a:latin typeface="Rubik"/>
              <a:ea typeface="Rubik"/>
              <a:cs typeface="Rubik"/>
              <a:sym typeface="Rubik"/>
            </a:endParaRPr>
          </a:p>
          <a:p>
            <a:pPr marL="57150" marR="0" lvl="0" algn="ctr" rtl="0">
              <a:lnSpc>
                <a:spcPct val="100000"/>
              </a:lnSpc>
              <a:spcBef>
                <a:spcPts val="0"/>
              </a:spcBef>
              <a:spcAft>
                <a:spcPts val="0"/>
              </a:spcAft>
              <a:buClr>
                <a:srgbClr val="000000"/>
              </a:buClr>
              <a:buSzPts val="2700"/>
            </a:pPr>
            <a:r>
              <a:rPr lang="en" sz="2700" b="1" dirty="0">
                <a:latin typeface="Rubik"/>
                <a:ea typeface="Rubik"/>
                <a:cs typeface="Rubik"/>
                <a:sym typeface="Rubik"/>
              </a:rPr>
              <a:t>Analytics</a:t>
            </a:r>
            <a:endParaRPr sz="2700" b="1" i="0" u="none" strike="noStrike" cap="none" dirty="0">
              <a:solidFill>
                <a:srgbClr val="000000"/>
              </a:solidFill>
              <a:latin typeface="Rubik"/>
              <a:ea typeface="Rubik"/>
              <a:cs typeface="Rubik"/>
              <a:sym typeface="Rubi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a:extLst>
            <a:ext uri="{FF2B5EF4-FFF2-40B4-BE49-F238E27FC236}">
              <a16:creationId xmlns:a16="http://schemas.microsoft.com/office/drawing/2014/main" id="{D7D5CAF6-03A4-2172-E297-BDEAACCDE73A}"/>
            </a:ext>
          </a:extLst>
        </p:cNvPr>
        <p:cNvGrpSpPr/>
        <p:nvPr/>
      </p:nvGrpSpPr>
      <p:grpSpPr>
        <a:xfrm>
          <a:off x="0" y="0"/>
          <a:ext cx="0" cy="0"/>
          <a:chOff x="0" y="0"/>
          <a:chExt cx="0" cy="0"/>
        </a:xfrm>
      </p:grpSpPr>
      <p:pic>
        <p:nvPicPr>
          <p:cNvPr id="142" name="Google Shape;142;g23ec2985a68_1_56">
            <a:extLst>
              <a:ext uri="{FF2B5EF4-FFF2-40B4-BE49-F238E27FC236}">
                <a16:creationId xmlns:a16="http://schemas.microsoft.com/office/drawing/2014/main" id="{DA788D33-D461-A809-F434-439772C55ED1}"/>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a:extLst>
              <a:ext uri="{FF2B5EF4-FFF2-40B4-BE49-F238E27FC236}">
                <a16:creationId xmlns:a16="http://schemas.microsoft.com/office/drawing/2014/main" id="{CF024AAC-BE08-79DB-BDB6-1C1CD7B41A10}"/>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a:extLst>
              <a:ext uri="{FF2B5EF4-FFF2-40B4-BE49-F238E27FC236}">
                <a16:creationId xmlns:a16="http://schemas.microsoft.com/office/drawing/2014/main" id="{C1E57122-A745-D2D3-69F6-36F0F3577227}"/>
              </a:ext>
            </a:extLst>
          </p:cNvPr>
          <p:cNvSpPr txBox="1"/>
          <p:nvPr/>
        </p:nvSpPr>
        <p:spPr>
          <a:xfrm>
            <a:off x="2907024" y="456275"/>
            <a:ext cx="3329952" cy="600134"/>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57150" marR="0" lvl="0" algn="ctr" rtl="0">
              <a:lnSpc>
                <a:spcPct val="100000"/>
              </a:lnSpc>
              <a:spcBef>
                <a:spcPts val="0"/>
              </a:spcBef>
              <a:spcAft>
                <a:spcPts val="0"/>
              </a:spcAft>
              <a:buClr>
                <a:srgbClr val="000000"/>
              </a:buClr>
              <a:buSzPts val="2700"/>
            </a:pPr>
            <a:r>
              <a:rPr sz="2700" b="1" i="0" u="none" strike="noStrike" cap="none" dirty="0">
                <a:solidFill>
                  <a:srgbClr val="000000"/>
                </a:solidFill>
                <a:latin typeface="Rubik"/>
                <a:ea typeface="Rubik"/>
                <a:cs typeface="Rubik"/>
                <a:sym typeface="Rubik"/>
              </a:rPr>
              <a:t>INFORMATION</a:t>
            </a:r>
          </a:p>
        </p:txBody>
      </p:sp>
      <p:sp>
        <p:nvSpPr>
          <p:cNvPr id="2" name="TextBox 1">
            <a:extLst>
              <a:ext uri="{FF2B5EF4-FFF2-40B4-BE49-F238E27FC236}">
                <a16:creationId xmlns:a16="http://schemas.microsoft.com/office/drawing/2014/main" id="{4AC7B46B-539B-007F-A2FD-303EBABE02F9}"/>
              </a:ext>
            </a:extLst>
          </p:cNvPr>
          <p:cNvSpPr txBox="1"/>
          <p:nvPr/>
        </p:nvSpPr>
        <p:spPr>
          <a:xfrm>
            <a:off x="898525" y="1810268"/>
            <a:ext cx="7346950" cy="817245"/>
          </a:xfrm>
          <a:prstGeom prst="roundRect">
            <a:avLst/>
          </a:prstGeom>
          <a:solidFill>
            <a:srgbClr val="FFC000"/>
          </a:solidFill>
        </p:spPr>
        <p:txBody>
          <a:bodyPr wrap="square" rtlCol="0">
            <a:spAutoFit/>
          </a:bodyPr>
          <a:lstStyle/>
          <a:p>
            <a:pPr algn="ctr"/>
            <a:r>
              <a:rPr lang="id-ID" b="1" dirty="0"/>
              <a:t>VIDEO</a:t>
            </a:r>
          </a:p>
          <a:p>
            <a:pPr algn="ctr"/>
            <a:r>
              <a:rPr lang="id-ID" b="1" dirty="0"/>
              <a:t> </a:t>
            </a:r>
            <a:r>
              <a:rPr lang="id-ID" b="1" u="sng" dirty="0"/>
              <a:t>https://drive.google.com/file/d/1m3eHWH8-cca6Lq4n5BstR6dZNoq8Erce/view?usp=drive_link</a:t>
            </a:r>
          </a:p>
        </p:txBody>
      </p:sp>
      <p:sp>
        <p:nvSpPr>
          <p:cNvPr id="4" name="TextBox 3">
            <a:extLst>
              <a:ext uri="{FF2B5EF4-FFF2-40B4-BE49-F238E27FC236}">
                <a16:creationId xmlns:a16="http://schemas.microsoft.com/office/drawing/2014/main" id="{C2BA8D8F-4057-F2A1-D98D-11AA07387AAC}"/>
              </a:ext>
            </a:extLst>
          </p:cNvPr>
          <p:cNvSpPr txBox="1"/>
          <p:nvPr/>
        </p:nvSpPr>
        <p:spPr>
          <a:xfrm>
            <a:off x="854075" y="2841622"/>
            <a:ext cx="7346950" cy="578882"/>
          </a:xfrm>
          <a:prstGeom prst="roundRect">
            <a:avLst/>
          </a:prstGeom>
          <a:solidFill>
            <a:srgbClr val="FFC000"/>
          </a:solidFill>
        </p:spPr>
        <p:txBody>
          <a:bodyPr wrap="square" rtlCol="0">
            <a:spAutoFit/>
          </a:bodyPr>
          <a:lstStyle/>
          <a:p>
            <a:pPr algn="ctr"/>
            <a:r>
              <a:rPr lang="id-ID" b="1" dirty="0"/>
              <a:t>GITHUB</a:t>
            </a:r>
          </a:p>
          <a:p>
            <a:pPr algn="ctr"/>
            <a:r>
              <a:rPr lang="id-ID" b="1" dirty="0"/>
              <a:t> </a:t>
            </a:r>
            <a:r>
              <a:rPr lang="id-ID" b="1" u="sng" dirty="0"/>
              <a:t>https://github.com/cahyaintan7/Final-Task-Kimia-Farma-Big-Data-Analytics</a:t>
            </a:r>
          </a:p>
        </p:txBody>
      </p:sp>
    </p:spTree>
    <p:extLst>
      <p:ext uri="{BB962C8B-B14F-4D97-AF65-F5344CB8AC3E}">
        <p14:creationId xmlns:p14="http://schemas.microsoft.com/office/powerpoint/2010/main" val="226417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2" name="Google Shape;61;p1">
            <a:extLst>
              <a:ext uri="{FF2B5EF4-FFF2-40B4-BE49-F238E27FC236}">
                <a16:creationId xmlns:a16="http://schemas.microsoft.com/office/drawing/2014/main" id="{7E4FCB9D-6299-C44D-A70C-C1A5EAF352D1}"/>
              </a:ext>
            </a:extLst>
          </p:cNvPr>
          <p:cNvPicPr preferRelativeResize="0"/>
          <p:nvPr/>
        </p:nvPicPr>
        <p:blipFill>
          <a:blip r:embed="rId5">
            <a:alphaModFix/>
          </a:blip>
          <a:stretch>
            <a:fillRect/>
          </a:stretch>
        </p:blipFill>
        <p:spPr>
          <a:xfrm>
            <a:off x="4852725" y="4187500"/>
            <a:ext cx="1581660" cy="56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0" y="0"/>
            <a:ext cx="4628278"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a:off x="1005267" y="3957704"/>
            <a:ext cx="2406499" cy="393953"/>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ubik Medium"/>
              <a:ea typeface="Rubik Medium"/>
              <a:cs typeface="Rubik Medium"/>
              <a:sym typeface="Rubik Medium"/>
            </a:endParaRPr>
          </a:p>
        </p:txBody>
      </p:sp>
      <p:sp>
        <p:nvSpPr>
          <p:cNvPr id="76" name="Google Shape;76;p3"/>
          <p:cNvSpPr txBox="1"/>
          <p:nvPr/>
        </p:nvSpPr>
        <p:spPr>
          <a:xfrm>
            <a:off x="4867250" y="1063102"/>
            <a:ext cx="3504600" cy="4924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id-ID" sz="2000" b="1" dirty="0">
                <a:latin typeface="Rubik SemiBold"/>
                <a:ea typeface="Rubik SemiBold"/>
                <a:cs typeface="Rubik SemiBold"/>
                <a:sym typeface="Rubik SemiBold"/>
              </a:rPr>
              <a:t>CAHYA INTAN SALSABILA</a:t>
            </a:r>
            <a:endParaRPr sz="2000" b="1" i="0" u="none" strike="noStrike" cap="none" dirty="0">
              <a:solidFill>
                <a:srgbClr val="000000"/>
              </a:solidFill>
              <a:latin typeface="Rubik SemiBold"/>
              <a:ea typeface="Rubik SemiBold"/>
              <a:cs typeface="Rubik SemiBold"/>
              <a:sym typeface="Rubik SemiBold"/>
            </a:endParaRPr>
          </a:p>
        </p:txBody>
      </p:sp>
      <p:sp>
        <p:nvSpPr>
          <p:cNvPr id="5" name="Google Shape;75;p3">
            <a:extLst>
              <a:ext uri="{FF2B5EF4-FFF2-40B4-BE49-F238E27FC236}">
                <a16:creationId xmlns:a16="http://schemas.microsoft.com/office/drawing/2014/main" id="{F236B364-A965-1741-919F-FAF4C95F1515}"/>
              </a:ext>
            </a:extLst>
          </p:cNvPr>
          <p:cNvSpPr/>
          <p:nvPr/>
        </p:nvSpPr>
        <p:spPr>
          <a:xfrm>
            <a:off x="548640" y="4401162"/>
            <a:ext cx="1303020" cy="382751"/>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ubik Medium"/>
              <a:ea typeface="Rubik Medium"/>
              <a:cs typeface="Rubik Medium"/>
              <a:sym typeface="Rubik Medium"/>
            </a:endParaRPr>
          </a:p>
        </p:txBody>
      </p:sp>
      <p:sp>
        <p:nvSpPr>
          <p:cNvPr id="78" name="Google Shape;78;p3"/>
          <p:cNvSpPr txBox="1"/>
          <p:nvPr/>
        </p:nvSpPr>
        <p:spPr>
          <a:xfrm>
            <a:off x="4920590" y="725395"/>
            <a:ext cx="3504600" cy="492600"/>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2000"/>
              <a:buFont typeface="Arial"/>
              <a:buNone/>
            </a:pPr>
            <a:r>
              <a:rPr lang="id-ID" sz="2000" b="0" i="0" u="none" strike="noStrike" cap="none" dirty="0">
                <a:solidFill>
                  <a:srgbClr val="019FAB"/>
                </a:solidFill>
                <a:latin typeface="Rubik SemiBold"/>
                <a:ea typeface="Rubik SemiBold"/>
                <a:cs typeface="Rubik SemiBold"/>
                <a:sym typeface="Rubik SemiBold"/>
              </a:rPr>
              <a:t>ABOUT ME</a:t>
            </a:r>
            <a:endParaRPr sz="2000" b="0" i="0" u="none" strike="noStrike" cap="none" dirty="0">
              <a:solidFill>
                <a:srgbClr val="019FAB"/>
              </a:solidFill>
              <a:latin typeface="Rubik SemiBold"/>
              <a:ea typeface="Rubik SemiBold"/>
              <a:cs typeface="Rubik SemiBold"/>
              <a:sym typeface="Rubik SemiBold"/>
            </a:endParaRPr>
          </a:p>
        </p:txBody>
      </p:sp>
      <p:sp>
        <p:nvSpPr>
          <p:cNvPr id="79" name="Google Shape;79;p3"/>
          <p:cNvSpPr txBox="1"/>
          <p:nvPr/>
        </p:nvSpPr>
        <p:spPr>
          <a:xfrm>
            <a:off x="4893920" y="1452320"/>
            <a:ext cx="3930040" cy="3231624"/>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id-ID" sz="1200" dirty="0">
                <a:latin typeface="Rubik Medium"/>
                <a:ea typeface="Rubik Medium"/>
                <a:cs typeface="Rubik Medium"/>
                <a:sym typeface="Rubik Medium"/>
              </a:rPr>
              <a:t>I’m a passionate data enthusiast commited to </a:t>
            </a:r>
            <a:r>
              <a:rPr lang="en-US" sz="1200" dirty="0">
                <a:latin typeface="Rubik Medium"/>
                <a:ea typeface="Rubik Medium"/>
                <a:cs typeface="Rubik Medium"/>
                <a:sym typeface="Rubik Medium"/>
              </a:rPr>
              <a:t>continuous improvement and professional growth. With </a:t>
            </a:r>
            <a:r>
              <a:rPr lang="id-ID" sz="1200" dirty="0">
                <a:latin typeface="Rubik Medium"/>
                <a:ea typeface="Rubik Medium"/>
                <a:cs typeface="Rubik Medium"/>
                <a:sym typeface="Rubik Medium"/>
              </a:rPr>
              <a:t>knowledege </a:t>
            </a:r>
            <a:r>
              <a:rPr lang="en-US" sz="1200" dirty="0">
                <a:latin typeface="Rubik Medium"/>
                <a:ea typeface="Rubik Medium"/>
                <a:cs typeface="Rubik Medium"/>
                <a:sym typeface="Rubik Medium"/>
              </a:rPr>
              <a:t>in data analytics tools such as R, Python, SQL, and Excel, I am highly motivated to expand my skills and thrive in dynamic, team-oriented environments. I have a proactive attitude and a genuine love for always seeking new challenges and opportunities to enhance my capabilities. Love to learn new things, seeking experiences and keep finding the right place where I can learn and improve myself to be better than before. </a:t>
            </a:r>
            <a:r>
              <a:rPr lang="id-ID" sz="1200" u="none" strike="noStrike" cap="none" dirty="0">
                <a:solidFill>
                  <a:srgbClr val="000000"/>
                </a:solidFill>
                <a:latin typeface="Rubik Medium"/>
                <a:ea typeface="Rubik Medium"/>
                <a:cs typeface="Rubik Medium"/>
                <a:sym typeface="Rubik Medium"/>
              </a:rPr>
              <a:t> </a:t>
            </a:r>
            <a:endParaRPr sz="1200" u="none" strike="noStrike" cap="none" dirty="0">
              <a:solidFill>
                <a:srgbClr val="000000"/>
              </a:solidFill>
              <a:latin typeface="Rubik Medium"/>
              <a:ea typeface="Rubik Medium"/>
              <a:cs typeface="Rubik Medium"/>
              <a:sym typeface="Rubik Medium"/>
            </a:endParaRPr>
          </a:p>
        </p:txBody>
      </p:sp>
      <p:sp>
        <p:nvSpPr>
          <p:cNvPr id="80" name="Google Shape;80;p3"/>
          <p:cNvSpPr txBox="1"/>
          <p:nvPr/>
        </p:nvSpPr>
        <p:spPr>
          <a:xfrm>
            <a:off x="899090" y="4339082"/>
            <a:ext cx="897956"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id-ID" sz="1200" dirty="0">
                <a:latin typeface="Rubik Medium"/>
                <a:ea typeface="Rubik Medium"/>
                <a:cs typeface="Rubik Medium"/>
                <a:sym typeface="Rubik Medium"/>
              </a:rPr>
              <a:t>Surabaya</a:t>
            </a:r>
            <a:endParaRPr sz="1200" u="none" strike="noStrike" cap="none" dirty="0">
              <a:solidFill>
                <a:srgbClr val="000000"/>
              </a:solidFill>
              <a:latin typeface="Rubik Medium"/>
              <a:ea typeface="Rubik Medium"/>
              <a:cs typeface="Rubik Medium"/>
              <a:sym typeface="Rubik Medium"/>
            </a:endParaRPr>
          </a:p>
        </p:txBody>
      </p:sp>
      <p:pic>
        <p:nvPicPr>
          <p:cNvPr id="82" name="Google Shape;82;p3"/>
          <p:cNvPicPr preferRelativeResize="0"/>
          <p:nvPr/>
        </p:nvPicPr>
        <p:blipFill>
          <a:blip r:embed="rId5">
            <a:alphaModFix/>
          </a:blip>
          <a:stretch>
            <a:fillRect/>
          </a:stretch>
        </p:blipFill>
        <p:spPr>
          <a:xfrm>
            <a:off x="610321" y="4420133"/>
            <a:ext cx="383534" cy="322378"/>
          </a:xfrm>
          <a:prstGeom prst="rect">
            <a:avLst/>
          </a:prstGeom>
          <a:noFill/>
          <a:ln>
            <a:noFill/>
          </a:ln>
        </p:spPr>
      </p:pic>
      <p:pic>
        <p:nvPicPr>
          <p:cNvPr id="83" name="Google Shape;83;p3"/>
          <p:cNvPicPr preferRelativeResize="0"/>
          <p:nvPr/>
        </p:nvPicPr>
        <p:blipFill>
          <a:blip r:embed="rId6">
            <a:alphaModFix/>
          </a:blip>
          <a:stretch>
            <a:fillRect/>
          </a:stretch>
        </p:blipFill>
        <p:spPr>
          <a:xfrm>
            <a:off x="1061476" y="4021171"/>
            <a:ext cx="369300" cy="263511"/>
          </a:xfrm>
          <a:prstGeom prst="rect">
            <a:avLst/>
          </a:prstGeom>
          <a:noFill/>
          <a:ln>
            <a:noFill/>
          </a:ln>
        </p:spPr>
      </p:pic>
      <p:sp>
        <p:nvSpPr>
          <p:cNvPr id="85" name="Google Shape;85;p3"/>
          <p:cNvSpPr txBox="1"/>
          <p:nvPr/>
        </p:nvSpPr>
        <p:spPr>
          <a:xfrm>
            <a:off x="1412828" y="3899931"/>
            <a:ext cx="1998938"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id-ID" sz="1200" dirty="0">
                <a:latin typeface="Rubik Medium"/>
                <a:ea typeface="Rubik Medium"/>
                <a:cs typeface="Rubik Medium"/>
                <a:sym typeface="Rubik Medium"/>
              </a:rPr>
              <a:t>cahyaintann7@gmail.com</a:t>
            </a:r>
            <a:endParaRPr sz="1200" u="none" strike="noStrike" cap="none" dirty="0">
              <a:solidFill>
                <a:srgbClr val="000000"/>
              </a:solidFill>
              <a:latin typeface="Rubik Medium"/>
              <a:ea typeface="Rubik Medium"/>
              <a:cs typeface="Rubik Medium"/>
              <a:sym typeface="Rubik Medium"/>
            </a:endParaRPr>
          </a:p>
        </p:txBody>
      </p:sp>
      <p:pic>
        <p:nvPicPr>
          <p:cNvPr id="3" name="Picture 2">
            <a:extLst>
              <a:ext uri="{FF2B5EF4-FFF2-40B4-BE49-F238E27FC236}">
                <a16:creationId xmlns:a16="http://schemas.microsoft.com/office/drawing/2014/main" id="{BF6F4FAD-1FF8-20DF-877E-32CA60467DAA}"/>
              </a:ext>
            </a:extLst>
          </p:cNvPr>
          <p:cNvPicPr>
            <a:picLocks noChangeAspect="1"/>
          </p:cNvPicPr>
          <p:nvPr/>
        </p:nvPicPr>
        <p:blipFill>
          <a:blip r:embed="rId7"/>
          <a:srcRect l="2295" t="3852" r="4821" b="5516"/>
          <a:stretch/>
        </p:blipFill>
        <p:spPr>
          <a:xfrm>
            <a:off x="759519" y="591723"/>
            <a:ext cx="2652247" cy="273635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Google Shape;75;p3">
            <a:extLst>
              <a:ext uri="{FF2B5EF4-FFF2-40B4-BE49-F238E27FC236}">
                <a16:creationId xmlns:a16="http://schemas.microsoft.com/office/drawing/2014/main" id="{CE7C1A98-C29E-9C9D-F305-178D1A56C9BE}"/>
              </a:ext>
            </a:extLst>
          </p:cNvPr>
          <p:cNvSpPr/>
          <p:nvPr/>
        </p:nvSpPr>
        <p:spPr>
          <a:xfrm>
            <a:off x="1923109" y="4389960"/>
            <a:ext cx="1927049" cy="393953"/>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ubik Medium"/>
              <a:ea typeface="Rubik Medium"/>
              <a:cs typeface="Rubik Medium"/>
              <a:sym typeface="Rubik Medium"/>
            </a:endParaRPr>
          </a:p>
        </p:txBody>
      </p:sp>
      <p:pic>
        <p:nvPicPr>
          <p:cNvPr id="81" name="Google Shape;81;p3"/>
          <p:cNvPicPr preferRelativeResize="0"/>
          <p:nvPr/>
        </p:nvPicPr>
        <p:blipFill>
          <a:blip r:embed="rId8">
            <a:alphaModFix/>
          </a:blip>
          <a:stretch>
            <a:fillRect/>
          </a:stretch>
        </p:blipFill>
        <p:spPr>
          <a:xfrm>
            <a:off x="1957248" y="4419339"/>
            <a:ext cx="369300" cy="369300"/>
          </a:xfrm>
          <a:prstGeom prst="rect">
            <a:avLst/>
          </a:prstGeom>
          <a:noFill/>
          <a:ln>
            <a:noFill/>
          </a:ln>
        </p:spPr>
      </p:pic>
      <p:sp>
        <p:nvSpPr>
          <p:cNvPr id="84" name="Google Shape;84;p3"/>
          <p:cNvSpPr txBox="1"/>
          <p:nvPr/>
        </p:nvSpPr>
        <p:spPr>
          <a:xfrm>
            <a:off x="2228999" y="4350505"/>
            <a:ext cx="1718161"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id-ID" sz="1200" dirty="0">
                <a:latin typeface="Rubik Medium"/>
                <a:ea typeface="Rubik Medium"/>
                <a:cs typeface="Rubik Medium"/>
                <a:sym typeface="Rubik Medium"/>
              </a:rPr>
              <a:t>Cahya Intan Salsabila</a:t>
            </a:r>
            <a:endParaRPr sz="1200" u="none" strike="noStrike" cap="none" dirty="0">
              <a:solidFill>
                <a:srgbClr val="000000"/>
              </a:solidFill>
              <a:latin typeface="Rubik Medium"/>
              <a:ea typeface="Rubik Medium"/>
              <a:cs typeface="Rubik Medium"/>
              <a:sym typeface="Rubik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1" name="Google Shape;91;g265ee868302_0_13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2" name="Google Shape;92;g265ee868302_0_130"/>
          <p:cNvSpPr txBox="1"/>
          <p:nvPr/>
        </p:nvSpPr>
        <p:spPr>
          <a:xfrm>
            <a:off x="340500" y="1406350"/>
            <a:ext cx="8653200" cy="1477297"/>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id-ID" b="1" dirty="0">
                <a:latin typeface="Rubik"/>
                <a:ea typeface="Rubik"/>
                <a:cs typeface="Rubik"/>
                <a:sym typeface="Rubik"/>
              </a:rPr>
              <a:t>DQ LAB</a:t>
            </a:r>
            <a:r>
              <a:rPr lang="en" b="1" dirty="0">
                <a:latin typeface="Rubik"/>
                <a:ea typeface="Rubik"/>
                <a:cs typeface="Rubik"/>
                <a:sym typeface="Rubik"/>
              </a:rPr>
              <a:t> |</a:t>
            </a:r>
            <a:r>
              <a:rPr lang="id-ID" b="1" dirty="0">
                <a:latin typeface="Rubik"/>
                <a:ea typeface="Rubik"/>
                <a:cs typeface="Rubik"/>
                <a:sym typeface="Rubik"/>
              </a:rPr>
              <a:t> </a:t>
            </a:r>
            <a:r>
              <a:rPr lang="id-ID" b="1" dirty="0">
                <a:solidFill>
                  <a:schemeClr val="accent5"/>
                </a:solidFill>
                <a:latin typeface="Rubik"/>
                <a:ea typeface="Rubik"/>
                <a:cs typeface="Rubik"/>
                <a:sym typeface="Rubik"/>
              </a:rPr>
              <a:t>Data Analyst : Learning R, Phyton, and SQL</a:t>
            </a:r>
            <a:r>
              <a:rPr lang="en" b="1" dirty="0">
                <a:solidFill>
                  <a:schemeClr val="accent5"/>
                </a:solidFill>
                <a:latin typeface="Rubik"/>
                <a:ea typeface="Rubik"/>
                <a:cs typeface="Rubik"/>
                <a:sym typeface="Rubik"/>
              </a:rPr>
              <a:t>				</a:t>
            </a:r>
            <a:endParaRPr lang="id-ID" b="1" dirty="0">
              <a:solidFill>
                <a:schemeClr val="accent5"/>
              </a:solidFill>
              <a:latin typeface="Rubik"/>
              <a:ea typeface="Rubik"/>
              <a:cs typeface="Rubik"/>
              <a:sym typeface="Rubik"/>
            </a:endParaRPr>
          </a:p>
          <a:p>
            <a:pPr marL="0" marR="0" lvl="0" indent="0" rtl="0">
              <a:lnSpc>
                <a:spcPct val="200000"/>
              </a:lnSpc>
              <a:spcBef>
                <a:spcPts val="0"/>
              </a:spcBef>
              <a:spcAft>
                <a:spcPts val="0"/>
              </a:spcAft>
              <a:buClr>
                <a:schemeClr val="dk1"/>
              </a:buClr>
              <a:buSzPts val="1100"/>
              <a:buFont typeface="Arial"/>
              <a:buNone/>
            </a:pPr>
            <a:r>
              <a:rPr lang="id-ID" b="1" dirty="0">
                <a:solidFill>
                  <a:schemeClr val="dk1"/>
                </a:solidFill>
                <a:latin typeface="Rubik"/>
                <a:ea typeface="Rubik"/>
                <a:cs typeface="Rubik"/>
                <a:sym typeface="Rubik"/>
              </a:rPr>
              <a:t>RevoU </a:t>
            </a:r>
            <a:r>
              <a:rPr lang="en" b="1" dirty="0">
                <a:solidFill>
                  <a:schemeClr val="dk1"/>
                </a:solidFill>
                <a:latin typeface="Rubik"/>
                <a:ea typeface="Rubik"/>
                <a:cs typeface="Rubik"/>
                <a:sym typeface="Rubik"/>
              </a:rPr>
              <a:t>| </a:t>
            </a:r>
            <a:r>
              <a:rPr lang="id-ID" b="1" dirty="0">
                <a:solidFill>
                  <a:schemeClr val="accent5"/>
                </a:solidFill>
                <a:latin typeface="Rubik"/>
                <a:ea typeface="Rubik"/>
                <a:cs typeface="Rubik"/>
                <a:sym typeface="Rubik"/>
              </a:rPr>
              <a:t>Mini Course : Intro to Data Analytics</a:t>
            </a:r>
            <a:r>
              <a:rPr lang="en" b="1" dirty="0">
                <a:solidFill>
                  <a:schemeClr val="accent5"/>
                </a:solidFill>
                <a:latin typeface="Rubik"/>
                <a:ea typeface="Rubik"/>
                <a:cs typeface="Rubik"/>
                <a:sym typeface="Rubik"/>
              </a:rPr>
              <a:t>					</a:t>
            </a:r>
            <a:br>
              <a:rPr lang="en" b="1" dirty="0">
                <a:solidFill>
                  <a:schemeClr val="accent5"/>
                </a:solidFill>
                <a:latin typeface="Rubik"/>
                <a:ea typeface="Rubik"/>
                <a:cs typeface="Rubik"/>
                <a:sym typeface="Rubik"/>
              </a:rPr>
            </a:br>
            <a:endParaRPr b="0" i="0" u="none" strike="noStrike" cap="none" dirty="0">
              <a:solidFill>
                <a:schemeClr val="accent5"/>
              </a:solidFill>
              <a:latin typeface="Rubik"/>
              <a:ea typeface="Rubik"/>
              <a:cs typeface="Rubik"/>
              <a:sym typeface="Rubik"/>
            </a:endParaRPr>
          </a:p>
        </p:txBody>
      </p:sp>
      <p:sp>
        <p:nvSpPr>
          <p:cNvPr id="93" name="Google Shape;93;g265ee868302_0_130"/>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Courses and </a:t>
            </a:r>
            <a:r>
              <a:rPr lang="en" sz="3000" b="1" dirty="0">
                <a:solidFill>
                  <a:schemeClr val="accent5"/>
                </a:solidFill>
                <a:latin typeface="Rubik"/>
                <a:ea typeface="Rubik"/>
                <a:cs typeface="Rubik"/>
                <a:sym typeface="Rubik"/>
              </a:rPr>
              <a:t>Certification</a:t>
            </a:r>
            <a:endParaRPr sz="3000" b="1" i="0" strike="noStrike" cap="none" dirty="0">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Rectangle: Rounded Corners 1">
            <a:extLst>
              <a:ext uri="{FF2B5EF4-FFF2-40B4-BE49-F238E27FC236}">
                <a16:creationId xmlns:a16="http://schemas.microsoft.com/office/drawing/2014/main" id="{22FD4134-35CE-0A07-B2BC-5A9F6FAB07FF}"/>
              </a:ext>
            </a:extLst>
          </p:cNvPr>
          <p:cNvSpPr/>
          <p:nvPr/>
        </p:nvSpPr>
        <p:spPr>
          <a:xfrm>
            <a:off x="273938" y="1219200"/>
            <a:ext cx="5098162" cy="3682094"/>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Google Shape;101;p4"/>
          <p:cNvSpPr txBox="1"/>
          <p:nvPr/>
        </p:nvSpPr>
        <p:spPr>
          <a:xfrm>
            <a:off x="380484" y="1280705"/>
            <a:ext cx="4885070" cy="3582489"/>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id-ID" sz="1200" b="1" dirty="0">
                <a:latin typeface="Rubik"/>
                <a:ea typeface="Rubik"/>
                <a:cs typeface="Rubik"/>
                <a:sym typeface="Rubik"/>
              </a:rPr>
              <a:t>Kimia Farma adalah perusahaan industri farmasi pertama di Indonesia yang didirikan oleh Pemerintah Hindia Belanda tahun 1817. </a:t>
            </a:r>
          </a:p>
          <a:p>
            <a:pPr marL="0" marR="0" lvl="0" indent="0" algn="just" rtl="0">
              <a:lnSpc>
                <a:spcPct val="115000"/>
              </a:lnSpc>
              <a:spcBef>
                <a:spcPts val="0"/>
              </a:spcBef>
              <a:spcAft>
                <a:spcPts val="0"/>
              </a:spcAft>
              <a:buClr>
                <a:schemeClr val="dk1"/>
              </a:buClr>
              <a:buSzPts val="1100"/>
              <a:buFont typeface="Arial"/>
              <a:buNone/>
            </a:pPr>
            <a:endParaRPr lang="id-ID" sz="1200" b="1" dirty="0">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r>
              <a:rPr lang="id-ID" sz="1200" b="1" dirty="0">
                <a:latin typeface="Rubik"/>
                <a:ea typeface="Rubik"/>
                <a:cs typeface="Rubik"/>
                <a:sym typeface="Rubik"/>
              </a:rPr>
              <a:t>Nama perusahaan ini pada awalnya adalah NV Chemicalien Handle Rathkamp &amp; Co. </a:t>
            </a:r>
          </a:p>
          <a:p>
            <a:pPr marL="0" marR="0" lvl="0" indent="0" algn="just" rtl="0">
              <a:lnSpc>
                <a:spcPct val="115000"/>
              </a:lnSpc>
              <a:spcBef>
                <a:spcPts val="0"/>
              </a:spcBef>
              <a:spcAft>
                <a:spcPts val="0"/>
              </a:spcAft>
              <a:buClr>
                <a:schemeClr val="dk1"/>
              </a:buClr>
              <a:buSzPts val="1100"/>
              <a:buFont typeface="Arial"/>
              <a:buNone/>
            </a:pPr>
            <a:endParaRPr lang="id-ID" sz="1200" b="1" dirty="0">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r>
              <a:rPr lang="id-ID" sz="1200" b="1" dirty="0">
                <a:latin typeface="Rubik"/>
                <a:ea typeface="Rubik"/>
                <a:cs typeface="Rubik"/>
                <a:sym typeface="Rubik"/>
              </a:rPr>
              <a:t>Berdasarkan kebijaksanaan nasionalisasi atas eks perusahaan Belanda di masa awal kemerdekaan, pada tahun 1958, Pemerintah Republik Indonesia melakukan peleburan sejumlah perusahaan farmasi menjadi PNF (Perusahaan Negara Farmasi) Bhinneka Kimia Farma. </a:t>
            </a:r>
          </a:p>
          <a:p>
            <a:pPr marL="0" marR="0" lvl="0" indent="0" algn="just" rtl="0">
              <a:lnSpc>
                <a:spcPct val="115000"/>
              </a:lnSpc>
              <a:spcBef>
                <a:spcPts val="0"/>
              </a:spcBef>
              <a:spcAft>
                <a:spcPts val="0"/>
              </a:spcAft>
              <a:buClr>
                <a:schemeClr val="dk1"/>
              </a:buClr>
              <a:buSzPts val="1100"/>
              <a:buFont typeface="Arial"/>
              <a:buNone/>
            </a:pPr>
            <a:endParaRPr lang="id-ID" sz="1200" b="1" dirty="0">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r>
              <a:rPr lang="id-ID" sz="1200" b="1" dirty="0">
                <a:latin typeface="Rubik"/>
                <a:ea typeface="Rubik"/>
                <a:cs typeface="Rubik"/>
                <a:sym typeface="Rubik"/>
              </a:rPr>
              <a:t>Kemudian pada tanggal 16 Agustus 1971, bentuk badan hukum PNF diubah menjadi Perseroan Terbatas, sehingga nama perusahaan berubah menjadi PT Kimia Farma (Persero).</a:t>
            </a:r>
            <a:endParaRPr sz="1200" b="0" i="0" u="none" strike="noStrike" cap="none" dirty="0">
              <a:solidFill>
                <a:srgbClr val="000000"/>
              </a:solidFill>
              <a:latin typeface="Rubik"/>
              <a:ea typeface="Rubik"/>
              <a:cs typeface="Rubik"/>
              <a:sym typeface="Rubik"/>
            </a:endParaRPr>
          </a:p>
        </p:txBody>
      </p:sp>
      <p:sp>
        <p:nvSpPr>
          <p:cNvPr id="102" name="Google Shape;102;p4"/>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About </a:t>
            </a:r>
            <a:r>
              <a:rPr lang="en" sz="3000" b="1">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103" name="Google Shape;103;p4"/>
          <p:cNvPicPr preferRelativeResize="0"/>
          <p:nvPr/>
        </p:nvPicPr>
        <p:blipFill>
          <a:blip r:embed="rId5">
            <a:alphaModFix/>
          </a:blip>
          <a:stretch>
            <a:fillRect/>
          </a:stretch>
        </p:blipFill>
        <p:spPr>
          <a:xfrm>
            <a:off x="5765137" y="2005844"/>
            <a:ext cx="3104925" cy="111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40500" y="1406350"/>
            <a:ext cx="8340300" cy="2446793"/>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id-ID" b="1" dirty="0">
                <a:latin typeface="Rubik"/>
                <a:ea typeface="Rubik"/>
                <a:cs typeface="Rubik"/>
                <a:sym typeface="Rubik"/>
              </a:rPr>
              <a:t>Project ini memberikan tantangan untuk menyelesaikan masalah yang memerlukan pemahaman mendalam tentang analisis data. Pada project ini, diberikan tugas untuk membuat sebuah dashboard analisis kinerja Kimia Farma tahun 2020-2023 di Looker Studio. Dashboard tersebut dibuat berdasarkan tabel analisa yang telah dibuat dari BigQuery. Project ini dilakukan untuk mengetahui pencapaian perusahaan, potensi area, serta kepuasan pelanggan agar dapat dilakukan evaluasi dan pengembangan untuk kedepannya.</a:t>
            </a:r>
            <a:endParaRPr lang="id-ID" b="0" i="0" u="none" strike="noStrike" cap="none" dirty="0">
              <a:solidFill>
                <a:srgbClr val="000000"/>
              </a:solidFill>
              <a:latin typeface="Rubik"/>
              <a:ea typeface="Rubik"/>
              <a:cs typeface="Rubik"/>
              <a:sym typeface="Rubik"/>
            </a:endParaRP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13" name="Google Shape;113;g265ee868302_0_99"/>
          <p:cNvSpPr txBox="1"/>
          <p:nvPr/>
        </p:nvSpPr>
        <p:spPr>
          <a:xfrm>
            <a:off x="6054900" y="4058325"/>
            <a:ext cx="3089100" cy="657842"/>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Project explanation video here!</a:t>
            </a:r>
            <a:endParaRPr sz="1200" b="1" dirty="0">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r>
              <a:rPr lang="id-ID" sz="850" i="1" u="sng" dirty="0">
                <a:solidFill>
                  <a:srgbClr val="1F1F1F"/>
                </a:solidFill>
                <a:highlight>
                  <a:srgbClr val="FFFFFF"/>
                </a:highlight>
                <a:latin typeface="Roboto"/>
                <a:ea typeface="Roboto"/>
                <a:cs typeface="Roboto"/>
                <a:sym typeface="Roboto"/>
              </a:rPr>
              <a:t>Here</a:t>
            </a:r>
            <a:endParaRPr sz="1000" b="1" i="1" u="sng" dirty="0">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2" name="Rectangle: Rounded Corners 1">
            <a:extLst>
              <a:ext uri="{FF2B5EF4-FFF2-40B4-BE49-F238E27FC236}">
                <a16:creationId xmlns:a16="http://schemas.microsoft.com/office/drawing/2014/main" id="{B261CA02-D4CB-C8A5-2BD6-BF11773287E0}"/>
              </a:ext>
            </a:extLst>
          </p:cNvPr>
          <p:cNvSpPr/>
          <p:nvPr/>
        </p:nvSpPr>
        <p:spPr>
          <a:xfrm>
            <a:off x="965340" y="1203960"/>
            <a:ext cx="2204580" cy="49608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1" name="Google Shape;121;g23ec2985a68_1_33"/>
          <p:cNvSpPr txBox="1"/>
          <p:nvPr/>
        </p:nvSpPr>
        <p:spPr>
          <a:xfrm>
            <a:off x="965340" y="1099742"/>
            <a:ext cx="2136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id-ID" sz="2000" b="0" i="0" u="none" strike="noStrike" cap="none" dirty="0">
                <a:solidFill>
                  <a:srgbClr val="000000"/>
                </a:solidFill>
                <a:latin typeface="Rubik"/>
                <a:ea typeface="Rubik"/>
                <a:cs typeface="Rubik"/>
                <a:sym typeface="Rubik"/>
              </a:rPr>
              <a:t>Siapkan Data Set</a:t>
            </a:r>
            <a:endParaRPr sz="2000" b="0" i="0" u="none" strike="noStrike" cap="none" dirty="0">
              <a:solidFill>
                <a:srgbClr val="000000"/>
              </a:solidFill>
              <a:latin typeface="Rubik"/>
              <a:ea typeface="Rubik"/>
              <a:cs typeface="Rubik"/>
              <a:sym typeface="Rubik"/>
            </a:endParaRPr>
          </a:p>
        </p:txBody>
      </p:sp>
      <p:sp>
        <p:nvSpPr>
          <p:cNvPr id="3" name="Arrow: Down 2">
            <a:extLst>
              <a:ext uri="{FF2B5EF4-FFF2-40B4-BE49-F238E27FC236}">
                <a16:creationId xmlns:a16="http://schemas.microsoft.com/office/drawing/2014/main" id="{6075FBB1-5161-5938-0B70-5B3B34FFA26C}"/>
              </a:ext>
            </a:extLst>
          </p:cNvPr>
          <p:cNvSpPr/>
          <p:nvPr/>
        </p:nvSpPr>
        <p:spPr>
          <a:xfrm>
            <a:off x="1889760" y="1746042"/>
            <a:ext cx="327660" cy="387558"/>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Rounded Corners 3">
            <a:extLst>
              <a:ext uri="{FF2B5EF4-FFF2-40B4-BE49-F238E27FC236}">
                <a16:creationId xmlns:a16="http://schemas.microsoft.com/office/drawing/2014/main" id="{678215BB-6146-D4E0-D5C1-9BB2218CBADD}"/>
              </a:ext>
            </a:extLst>
          </p:cNvPr>
          <p:cNvSpPr/>
          <p:nvPr/>
        </p:nvSpPr>
        <p:spPr>
          <a:xfrm>
            <a:off x="965340" y="2236080"/>
            <a:ext cx="2204580" cy="849056"/>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a:extLst>
              <a:ext uri="{FF2B5EF4-FFF2-40B4-BE49-F238E27FC236}">
                <a16:creationId xmlns:a16="http://schemas.microsoft.com/office/drawing/2014/main" id="{8C8321F4-0B51-49DC-4183-62FC77957A1D}"/>
              </a:ext>
            </a:extLst>
          </p:cNvPr>
          <p:cNvSpPr txBox="1"/>
          <p:nvPr/>
        </p:nvSpPr>
        <p:spPr>
          <a:xfrm>
            <a:off x="1022391" y="2254139"/>
            <a:ext cx="2078949" cy="830997"/>
          </a:xfrm>
          <a:prstGeom prst="rect">
            <a:avLst/>
          </a:prstGeom>
          <a:noFill/>
        </p:spPr>
        <p:txBody>
          <a:bodyPr wrap="square" rtlCol="0">
            <a:spAutoFit/>
          </a:bodyPr>
          <a:lstStyle/>
          <a:p>
            <a:pPr algn="l"/>
            <a:r>
              <a:rPr lang="id-ID" sz="1200" b="0" i="0" u="none" strike="noStrike" baseline="0" dirty="0">
                <a:solidFill>
                  <a:srgbClr val="000000"/>
                </a:solidFill>
                <a:latin typeface="Rubik-Regular"/>
              </a:rPr>
              <a:t>- kf_final_transaction.csv</a:t>
            </a:r>
          </a:p>
          <a:p>
            <a:pPr algn="l"/>
            <a:r>
              <a:rPr lang="id-ID" sz="1200" b="0" i="0" u="none" strike="noStrike" baseline="0" dirty="0">
                <a:solidFill>
                  <a:srgbClr val="000000"/>
                </a:solidFill>
                <a:latin typeface="Rubik-Regular"/>
              </a:rPr>
              <a:t>- kf_inventory.csv</a:t>
            </a:r>
          </a:p>
          <a:p>
            <a:pPr algn="l"/>
            <a:r>
              <a:rPr lang="pt-BR" sz="1200" b="0" i="0" u="none" strike="noStrike" baseline="0" dirty="0">
                <a:solidFill>
                  <a:srgbClr val="000000"/>
                </a:solidFill>
                <a:latin typeface="Rubik-Regular"/>
              </a:rPr>
              <a:t>- kf_kantor_cabang.csv</a:t>
            </a:r>
          </a:p>
          <a:p>
            <a:pPr algn="l"/>
            <a:r>
              <a:rPr lang="id-ID" sz="1200" b="0" i="0" u="none" strike="noStrike" baseline="0" dirty="0">
                <a:solidFill>
                  <a:srgbClr val="000000"/>
                </a:solidFill>
                <a:latin typeface="Rubik-Regular"/>
              </a:rPr>
              <a:t>- kf_product.csv</a:t>
            </a:r>
            <a:endParaRPr lang="id-ID" sz="1050" dirty="0"/>
          </a:p>
        </p:txBody>
      </p:sp>
      <p:sp>
        <p:nvSpPr>
          <p:cNvPr id="6" name="Arrow: Down 5">
            <a:extLst>
              <a:ext uri="{FF2B5EF4-FFF2-40B4-BE49-F238E27FC236}">
                <a16:creationId xmlns:a16="http://schemas.microsoft.com/office/drawing/2014/main" id="{5287E826-EFB5-1A38-CDE0-607817BCC532}"/>
              </a:ext>
            </a:extLst>
          </p:cNvPr>
          <p:cNvSpPr/>
          <p:nvPr/>
        </p:nvSpPr>
        <p:spPr>
          <a:xfrm rot="16200000">
            <a:off x="3391157" y="1807363"/>
            <a:ext cx="179744" cy="271920"/>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Rounded Corners 8">
            <a:extLst>
              <a:ext uri="{FF2B5EF4-FFF2-40B4-BE49-F238E27FC236}">
                <a16:creationId xmlns:a16="http://schemas.microsoft.com/office/drawing/2014/main" id="{3B6094E0-412D-EAEC-5098-7B0BE3E0620C}"/>
              </a:ext>
            </a:extLst>
          </p:cNvPr>
          <p:cNvSpPr/>
          <p:nvPr/>
        </p:nvSpPr>
        <p:spPr>
          <a:xfrm>
            <a:off x="3757257" y="1181099"/>
            <a:ext cx="1955402" cy="1638063"/>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B9F3B7F4-1028-0187-F9F7-EC5A889860FA}"/>
              </a:ext>
            </a:extLst>
          </p:cNvPr>
          <p:cNvSpPr txBox="1"/>
          <p:nvPr/>
        </p:nvSpPr>
        <p:spPr>
          <a:xfrm>
            <a:off x="3851038" y="1307221"/>
            <a:ext cx="2078949" cy="646331"/>
          </a:xfrm>
          <a:prstGeom prst="rect">
            <a:avLst/>
          </a:prstGeom>
          <a:noFill/>
        </p:spPr>
        <p:txBody>
          <a:bodyPr wrap="square" rtlCol="0">
            <a:spAutoFit/>
          </a:bodyPr>
          <a:lstStyle/>
          <a:p>
            <a:pPr algn="l"/>
            <a:r>
              <a:rPr lang="id-ID" sz="1200" b="1" i="0" u="none" strike="noStrike" baseline="0" dirty="0">
                <a:solidFill>
                  <a:srgbClr val="000000"/>
                </a:solidFill>
                <a:latin typeface="Rubik-Regular"/>
              </a:rPr>
              <a:t>BUAT PROJECT </a:t>
            </a:r>
          </a:p>
          <a:p>
            <a:pPr algn="l"/>
            <a:r>
              <a:rPr lang="id-ID" sz="1200" b="1" dirty="0">
                <a:latin typeface="Rubik-Regular"/>
              </a:rPr>
              <a:t>di</a:t>
            </a:r>
            <a:r>
              <a:rPr lang="id-ID" sz="1200" b="1" i="0" u="none" strike="noStrike" baseline="0" dirty="0">
                <a:solidFill>
                  <a:srgbClr val="000000"/>
                </a:solidFill>
                <a:latin typeface="Rubik-Regular"/>
              </a:rPr>
              <a:t> BigQuery </a:t>
            </a:r>
            <a:r>
              <a:rPr lang="id-ID" sz="1200" dirty="0">
                <a:latin typeface="Rubik-Regular"/>
              </a:rPr>
              <a:t>Rakamin_KF_Analytics</a:t>
            </a:r>
            <a:endParaRPr lang="id-ID" sz="1050" dirty="0"/>
          </a:p>
        </p:txBody>
      </p:sp>
      <p:sp>
        <p:nvSpPr>
          <p:cNvPr id="11" name="TextBox 10">
            <a:extLst>
              <a:ext uri="{FF2B5EF4-FFF2-40B4-BE49-F238E27FC236}">
                <a16:creationId xmlns:a16="http://schemas.microsoft.com/office/drawing/2014/main" id="{BF4B480D-121B-421D-2570-2D25FDE38FCC}"/>
              </a:ext>
            </a:extLst>
          </p:cNvPr>
          <p:cNvSpPr txBox="1"/>
          <p:nvPr/>
        </p:nvSpPr>
        <p:spPr>
          <a:xfrm>
            <a:off x="3851038" y="2063192"/>
            <a:ext cx="2078949" cy="646331"/>
          </a:xfrm>
          <a:prstGeom prst="rect">
            <a:avLst/>
          </a:prstGeom>
          <a:noFill/>
        </p:spPr>
        <p:txBody>
          <a:bodyPr wrap="square" rtlCol="0">
            <a:spAutoFit/>
          </a:bodyPr>
          <a:lstStyle/>
          <a:p>
            <a:pPr algn="l"/>
            <a:r>
              <a:rPr lang="id-ID" sz="1200" b="1" i="0" u="none" strike="noStrike" baseline="0" dirty="0">
                <a:solidFill>
                  <a:srgbClr val="000000"/>
                </a:solidFill>
                <a:latin typeface="Rubik-Regular"/>
              </a:rPr>
              <a:t>BUAT DATA SET BARU</a:t>
            </a:r>
          </a:p>
          <a:p>
            <a:pPr algn="l"/>
            <a:r>
              <a:rPr lang="id-ID" sz="1200" b="1" dirty="0">
                <a:latin typeface="Rubik-Regular"/>
              </a:rPr>
              <a:t>d</a:t>
            </a:r>
            <a:r>
              <a:rPr lang="id-ID" sz="1200" b="1" i="0" u="none" strike="noStrike" baseline="0" dirty="0">
                <a:solidFill>
                  <a:srgbClr val="000000"/>
                </a:solidFill>
                <a:latin typeface="Rubik-Regular"/>
              </a:rPr>
              <a:t>i dalam Project</a:t>
            </a:r>
          </a:p>
          <a:p>
            <a:pPr algn="l"/>
            <a:r>
              <a:rPr lang="id-ID" sz="1200" b="0" i="0" u="none" strike="noStrike" baseline="0" dirty="0">
                <a:latin typeface="Rubik-Regular"/>
              </a:rPr>
              <a:t>kimia_farma</a:t>
            </a:r>
            <a:endParaRPr lang="id-ID" sz="800" dirty="0"/>
          </a:p>
        </p:txBody>
      </p:sp>
      <p:sp>
        <p:nvSpPr>
          <p:cNvPr id="12" name="Arrow: Down 11">
            <a:extLst>
              <a:ext uri="{FF2B5EF4-FFF2-40B4-BE49-F238E27FC236}">
                <a16:creationId xmlns:a16="http://schemas.microsoft.com/office/drawing/2014/main" id="{9C145AD5-00B5-4ACD-15AD-0685A4807D2A}"/>
              </a:ext>
            </a:extLst>
          </p:cNvPr>
          <p:cNvSpPr/>
          <p:nvPr/>
        </p:nvSpPr>
        <p:spPr>
          <a:xfrm rot="16200000">
            <a:off x="5951647" y="1817592"/>
            <a:ext cx="179744" cy="271920"/>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Rounded Corners 12">
            <a:extLst>
              <a:ext uri="{FF2B5EF4-FFF2-40B4-BE49-F238E27FC236}">
                <a16:creationId xmlns:a16="http://schemas.microsoft.com/office/drawing/2014/main" id="{BA667293-B917-C60F-3E19-3BDE14D1634A}"/>
              </a:ext>
            </a:extLst>
          </p:cNvPr>
          <p:cNvSpPr/>
          <p:nvPr/>
        </p:nvSpPr>
        <p:spPr>
          <a:xfrm>
            <a:off x="6277136" y="1693630"/>
            <a:ext cx="1579084" cy="49608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Google Shape;121;g23ec2985a68_1_33">
            <a:extLst>
              <a:ext uri="{FF2B5EF4-FFF2-40B4-BE49-F238E27FC236}">
                <a16:creationId xmlns:a16="http://schemas.microsoft.com/office/drawing/2014/main" id="{3A8C6CBD-212E-6B64-FFC4-063045969456}"/>
              </a:ext>
            </a:extLst>
          </p:cNvPr>
          <p:cNvSpPr txBox="1"/>
          <p:nvPr/>
        </p:nvSpPr>
        <p:spPr>
          <a:xfrm>
            <a:off x="6299996" y="1595352"/>
            <a:ext cx="1642444"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id-ID" sz="2000" b="0" i="0" u="none" strike="noStrike" cap="none" dirty="0">
                <a:solidFill>
                  <a:srgbClr val="000000"/>
                </a:solidFill>
                <a:latin typeface="Rubik"/>
                <a:ea typeface="Rubik"/>
                <a:cs typeface="Rubik"/>
                <a:sym typeface="Rubik"/>
              </a:rPr>
              <a:t>Import Data</a:t>
            </a:r>
            <a:endParaRPr sz="2000" b="0" i="0" u="none" strike="noStrike" cap="none" dirty="0">
              <a:solidFill>
                <a:srgbClr val="000000"/>
              </a:solidFill>
              <a:latin typeface="Rubik"/>
              <a:ea typeface="Rubik"/>
              <a:cs typeface="Rubik"/>
              <a:sym typeface="Rubik"/>
            </a:endParaRPr>
          </a:p>
        </p:txBody>
      </p:sp>
      <p:pic>
        <p:nvPicPr>
          <p:cNvPr id="18" name="Picture 17">
            <a:extLst>
              <a:ext uri="{FF2B5EF4-FFF2-40B4-BE49-F238E27FC236}">
                <a16:creationId xmlns:a16="http://schemas.microsoft.com/office/drawing/2014/main" id="{A25365FF-0553-0161-BBDE-9BBFF3E09C3D}"/>
              </a:ext>
            </a:extLst>
          </p:cNvPr>
          <p:cNvPicPr>
            <a:picLocks noChangeAspect="1"/>
          </p:cNvPicPr>
          <p:nvPr/>
        </p:nvPicPr>
        <p:blipFill>
          <a:blip r:embed="rId5"/>
          <a:srcRect/>
          <a:stretch/>
        </p:blipFill>
        <p:spPr>
          <a:xfrm>
            <a:off x="3688081" y="2928802"/>
            <a:ext cx="2138290" cy="2183411"/>
          </a:xfrm>
          <a:prstGeom prst="rect">
            <a:avLst/>
          </a:prstGeom>
        </p:spPr>
      </p:pic>
      <p:pic>
        <p:nvPicPr>
          <p:cNvPr id="20" name="Picture 19">
            <a:extLst>
              <a:ext uri="{FF2B5EF4-FFF2-40B4-BE49-F238E27FC236}">
                <a16:creationId xmlns:a16="http://schemas.microsoft.com/office/drawing/2014/main" id="{01FDAE3A-47E9-6C43-063D-6B7F017BCA5C}"/>
              </a:ext>
            </a:extLst>
          </p:cNvPr>
          <p:cNvPicPr>
            <a:picLocks noChangeAspect="1"/>
          </p:cNvPicPr>
          <p:nvPr/>
        </p:nvPicPr>
        <p:blipFill>
          <a:blip r:embed="rId6"/>
          <a:stretch>
            <a:fillRect/>
          </a:stretch>
        </p:blipFill>
        <p:spPr>
          <a:xfrm>
            <a:off x="6023768" y="2287990"/>
            <a:ext cx="2070189" cy="1986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4" name="Google Shape;137;g23ec2985a68_1_49">
            <a:extLst>
              <a:ext uri="{FF2B5EF4-FFF2-40B4-BE49-F238E27FC236}">
                <a16:creationId xmlns:a16="http://schemas.microsoft.com/office/drawing/2014/main" id="{6D570860-0548-A422-C5DB-3F86EA123909}"/>
              </a:ext>
            </a:extLst>
          </p:cNvPr>
          <p:cNvSpPr txBox="1"/>
          <p:nvPr/>
        </p:nvSpPr>
        <p:spPr>
          <a:xfrm>
            <a:off x="401972" y="1110559"/>
            <a:ext cx="8463000" cy="341629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dirty="0">
                <a:latin typeface="Rubik"/>
                <a:ea typeface="Rubik"/>
                <a:cs typeface="Rubik"/>
                <a:sym typeface="Rubik"/>
              </a:rPr>
              <a:t>Tabel </a:t>
            </a:r>
            <a:r>
              <a:rPr lang="id-ID" dirty="0">
                <a:latin typeface="Rubik"/>
                <a:ea typeface="Rubik"/>
                <a:cs typeface="Rubik"/>
                <a:sym typeface="Rubik"/>
              </a:rPr>
              <a:t>A</a:t>
            </a:r>
            <a:r>
              <a:rPr dirty="0" err="1">
                <a:latin typeface="Rubik"/>
                <a:ea typeface="Rubik"/>
                <a:cs typeface="Rubik"/>
                <a:sym typeface="Rubik"/>
              </a:rPr>
              <a:t>nalisa</a:t>
            </a:r>
            <a:r>
              <a:rPr dirty="0">
                <a:latin typeface="Rubik"/>
                <a:ea typeface="Rubik"/>
                <a:cs typeface="Rubik"/>
                <a:sym typeface="Rubik"/>
              </a:rPr>
              <a:t> </a:t>
            </a:r>
            <a:r>
              <a:rPr dirty="0" err="1">
                <a:latin typeface="Rubik"/>
                <a:ea typeface="Rubik"/>
                <a:cs typeface="Rubik"/>
                <a:sym typeface="Rubik"/>
              </a:rPr>
              <a:t>berisi</a:t>
            </a:r>
            <a:r>
              <a:rPr dirty="0">
                <a:latin typeface="Rubik"/>
                <a:ea typeface="Rubik"/>
                <a:cs typeface="Rubik"/>
                <a:sym typeface="Rubik"/>
              </a:rPr>
              <a:t> </a:t>
            </a:r>
            <a:r>
              <a:rPr dirty="0" err="1">
                <a:latin typeface="Rubik"/>
                <a:ea typeface="Rubik"/>
                <a:cs typeface="Rubik"/>
                <a:sym typeface="Rubik"/>
              </a:rPr>
              <a:t>hasil</a:t>
            </a:r>
            <a:r>
              <a:rPr dirty="0">
                <a:latin typeface="Rubik"/>
                <a:ea typeface="Rubik"/>
                <a:cs typeface="Rubik"/>
                <a:sym typeface="Rubik"/>
              </a:rPr>
              <a:t> </a:t>
            </a:r>
            <a:r>
              <a:rPr dirty="0" err="1">
                <a:latin typeface="Rubik"/>
                <a:ea typeface="Rubik"/>
                <a:cs typeface="Rubik"/>
                <a:sym typeface="Rubik"/>
              </a:rPr>
              <a:t>pengganbungan</a:t>
            </a:r>
            <a:r>
              <a:rPr dirty="0">
                <a:latin typeface="Rubik"/>
                <a:ea typeface="Rubik"/>
                <a:cs typeface="Rubik"/>
                <a:sym typeface="Rubik"/>
              </a:rPr>
              <a:t> </a:t>
            </a:r>
            <a:r>
              <a:rPr dirty="0" err="1">
                <a:latin typeface="Rubik"/>
                <a:ea typeface="Rubik"/>
                <a:cs typeface="Rubik"/>
                <a:sym typeface="Rubik"/>
              </a:rPr>
              <a:t>dari</a:t>
            </a:r>
            <a:r>
              <a:rPr dirty="0">
                <a:latin typeface="Rubik"/>
                <a:ea typeface="Rubik"/>
                <a:cs typeface="Rubik"/>
                <a:sym typeface="Rubik"/>
              </a:rPr>
              <a:t> </a:t>
            </a:r>
            <a:r>
              <a:rPr dirty="0" err="1">
                <a:latin typeface="Rubik"/>
                <a:ea typeface="Rubik"/>
                <a:cs typeface="Rubik"/>
                <a:sym typeface="Rubik"/>
              </a:rPr>
              <a:t>keempat</a:t>
            </a:r>
            <a:r>
              <a:rPr dirty="0">
                <a:latin typeface="Rubik"/>
                <a:ea typeface="Rubik"/>
                <a:cs typeface="Rubik"/>
                <a:sym typeface="Rubik"/>
              </a:rPr>
              <a:t> tab</a:t>
            </a:r>
            <a:r>
              <a:rPr lang="id-ID" dirty="0">
                <a:latin typeface="Rubik"/>
                <a:ea typeface="Rubik"/>
                <a:cs typeface="Rubik"/>
                <a:sym typeface="Rubik"/>
              </a:rPr>
              <a:t>le</a:t>
            </a:r>
            <a:r>
              <a:rPr dirty="0">
                <a:latin typeface="Rubik"/>
                <a:ea typeface="Rubik"/>
                <a:cs typeface="Rubik"/>
                <a:sym typeface="Rubik"/>
              </a:rPr>
              <a:t> yang </a:t>
            </a:r>
            <a:r>
              <a:rPr dirty="0" err="1">
                <a:latin typeface="Rubik"/>
                <a:ea typeface="Rubik"/>
                <a:cs typeface="Rubik"/>
                <a:sym typeface="Rubik"/>
              </a:rPr>
              <a:t>telah</a:t>
            </a:r>
            <a:r>
              <a:rPr dirty="0">
                <a:latin typeface="Rubik"/>
                <a:ea typeface="Rubik"/>
                <a:cs typeface="Rubik"/>
                <a:sym typeface="Rubik"/>
              </a:rPr>
              <a:t> </a:t>
            </a:r>
            <a:r>
              <a:rPr dirty="0" err="1">
                <a:latin typeface="Rubik"/>
                <a:ea typeface="Rubik"/>
                <a:cs typeface="Rubik"/>
                <a:sym typeface="Rubik"/>
              </a:rPr>
              <a:t>berhasil</a:t>
            </a:r>
            <a:r>
              <a:rPr dirty="0">
                <a:latin typeface="Rubik"/>
                <a:ea typeface="Rubik"/>
                <a:cs typeface="Rubik"/>
                <a:sym typeface="Rubik"/>
              </a:rPr>
              <a:t> </a:t>
            </a:r>
            <a:r>
              <a:rPr dirty="0" err="1">
                <a:latin typeface="Rubik"/>
                <a:ea typeface="Rubik"/>
                <a:cs typeface="Rubik"/>
                <a:sym typeface="Rubik"/>
              </a:rPr>
              <a:t>diimpor</a:t>
            </a:r>
            <a:r>
              <a:rPr dirty="0">
                <a:latin typeface="Rubik"/>
                <a:ea typeface="Rubik"/>
                <a:cs typeface="Rubik"/>
                <a:sym typeface="Rubik"/>
              </a:rPr>
              <a:t>. </a:t>
            </a:r>
            <a:r>
              <a:rPr dirty="0" err="1">
                <a:latin typeface="Rubik"/>
                <a:ea typeface="Rubik"/>
                <a:cs typeface="Rubik"/>
                <a:sym typeface="Rubik"/>
              </a:rPr>
              <a:t>Berikut</a:t>
            </a:r>
            <a:r>
              <a:rPr dirty="0">
                <a:latin typeface="Rubik"/>
                <a:ea typeface="Rubik"/>
                <a:cs typeface="Rubik"/>
                <a:sym typeface="Rubik"/>
              </a:rPr>
              <a:t> </a:t>
            </a:r>
            <a:r>
              <a:rPr dirty="0" err="1">
                <a:latin typeface="Rubik"/>
                <a:ea typeface="Rubik"/>
                <a:cs typeface="Rubik"/>
                <a:sym typeface="Rubik"/>
              </a:rPr>
              <a:t>merupakan</a:t>
            </a:r>
            <a:r>
              <a:rPr dirty="0">
                <a:latin typeface="Rubik"/>
                <a:ea typeface="Rubik"/>
                <a:cs typeface="Rubik"/>
                <a:sym typeface="Rubik"/>
              </a:rPr>
              <a:t> </a:t>
            </a:r>
            <a:r>
              <a:rPr dirty="0" err="1">
                <a:latin typeface="Rubik"/>
                <a:ea typeface="Rubik"/>
                <a:cs typeface="Rubik"/>
                <a:sym typeface="Rubik"/>
              </a:rPr>
              <a:t>kolom</a:t>
            </a:r>
            <a:r>
              <a:rPr dirty="0">
                <a:latin typeface="Rubik"/>
                <a:ea typeface="Rubik"/>
                <a:cs typeface="Rubik"/>
                <a:sym typeface="Rubik"/>
              </a:rPr>
              <a:t> yang </a:t>
            </a:r>
            <a:r>
              <a:rPr dirty="0" err="1">
                <a:latin typeface="Rubik"/>
                <a:ea typeface="Rubik"/>
                <a:cs typeface="Rubik"/>
                <a:sym typeface="Rubik"/>
              </a:rPr>
              <a:t>terdapat</a:t>
            </a:r>
            <a:r>
              <a:rPr dirty="0">
                <a:latin typeface="Rubik"/>
                <a:ea typeface="Rubik"/>
                <a:cs typeface="Rubik"/>
                <a:sym typeface="Rubik"/>
              </a:rPr>
              <a:t> pada tab</a:t>
            </a:r>
            <a:r>
              <a:rPr lang="id-ID" dirty="0">
                <a:latin typeface="Rubik"/>
                <a:ea typeface="Rubik"/>
                <a:cs typeface="Rubik"/>
                <a:sym typeface="Rubik"/>
              </a:rPr>
              <a:t>le</a:t>
            </a:r>
            <a:r>
              <a:rPr dirty="0">
                <a:latin typeface="Rubik"/>
                <a:ea typeface="Rubik"/>
                <a:cs typeface="Rubik"/>
                <a:sym typeface="Rubik"/>
              </a:rPr>
              <a:t> yang </a:t>
            </a:r>
            <a:r>
              <a:rPr dirty="0" err="1">
                <a:latin typeface="Rubik"/>
                <a:ea typeface="Rubik"/>
                <a:cs typeface="Rubik"/>
                <a:sym typeface="Rubik"/>
              </a:rPr>
              <a:t>akan</a:t>
            </a:r>
            <a:r>
              <a:rPr dirty="0">
                <a:latin typeface="Rubik"/>
                <a:ea typeface="Rubik"/>
                <a:cs typeface="Rubik"/>
                <a:sym typeface="Rubik"/>
              </a:rPr>
              <a:t> </a:t>
            </a:r>
            <a:r>
              <a:rPr dirty="0" err="1">
                <a:latin typeface="Rubik"/>
                <a:ea typeface="Rubik"/>
                <a:cs typeface="Rubik"/>
                <a:sym typeface="Rubik"/>
              </a:rPr>
              <a:t>dilakukan</a:t>
            </a:r>
            <a:r>
              <a:rPr dirty="0">
                <a:latin typeface="Rubik"/>
                <a:ea typeface="Rubik"/>
                <a:cs typeface="Rubik"/>
                <a:sym typeface="Rubik"/>
              </a:rPr>
              <a:t> </a:t>
            </a:r>
            <a:r>
              <a:rPr lang="id-ID" dirty="0">
                <a:latin typeface="Rubik"/>
                <a:ea typeface="Rubik"/>
                <a:cs typeface="Rubik"/>
                <a:sym typeface="Rubik"/>
              </a:rPr>
              <a:t>a</a:t>
            </a:r>
            <a:r>
              <a:rPr dirty="0" err="1">
                <a:latin typeface="Rubik"/>
                <a:ea typeface="Rubik"/>
                <a:cs typeface="Rubik"/>
                <a:sym typeface="Rubik"/>
              </a:rPr>
              <a:t>nalisa</a:t>
            </a:r>
            <a:r>
              <a:rPr dirty="0">
                <a:latin typeface="Rubik"/>
                <a:ea typeface="Rubik"/>
                <a:cs typeface="Rubik"/>
                <a:sym typeface="Rubik"/>
              </a:rPr>
              <a:t> :</a:t>
            </a: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transaction_id	- product_id</a:t>
            </a: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d</a:t>
            </a:r>
            <a:r>
              <a:rPr dirty="0">
                <a:latin typeface="Rubik"/>
                <a:ea typeface="Rubik"/>
                <a:cs typeface="Rubik"/>
                <a:sym typeface="Rubik"/>
              </a:rPr>
              <a:t>ate		- </a:t>
            </a:r>
            <a:r>
              <a:rPr dirty="0" err="1">
                <a:latin typeface="Rubik"/>
                <a:ea typeface="Rubik"/>
                <a:cs typeface="Rubik"/>
                <a:sym typeface="Rubik"/>
              </a:rPr>
              <a:t>product_name</a:t>
            </a:r>
            <a:endParaRPr dirty="0">
              <a:latin typeface="Rubik"/>
              <a:ea typeface="Rubik"/>
              <a:cs typeface="Rubik"/>
              <a:sym typeface="Rubik"/>
            </a:endParaRP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b</a:t>
            </a:r>
            <a:r>
              <a:rPr dirty="0" err="1">
                <a:latin typeface="Rubik"/>
                <a:ea typeface="Rubik"/>
                <a:cs typeface="Rubik"/>
                <a:sym typeface="Rubik"/>
              </a:rPr>
              <a:t>ranch_id</a:t>
            </a:r>
            <a:r>
              <a:rPr dirty="0">
                <a:latin typeface="Rubik"/>
                <a:ea typeface="Rubik"/>
                <a:cs typeface="Rubik"/>
                <a:sym typeface="Rubik"/>
              </a:rPr>
              <a:t>	- </a:t>
            </a:r>
            <a:r>
              <a:rPr dirty="0" err="1">
                <a:latin typeface="Rubik"/>
                <a:ea typeface="Rubik"/>
                <a:cs typeface="Rubik"/>
                <a:sym typeface="Rubik"/>
              </a:rPr>
              <a:t>actual_price</a:t>
            </a:r>
            <a:endParaRPr dirty="0">
              <a:latin typeface="Rubik"/>
              <a:ea typeface="Rubik"/>
              <a:cs typeface="Rubik"/>
              <a:sym typeface="Rubik"/>
            </a:endParaRP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branch_name	- discount_precentage</a:t>
            </a: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provinsi		- presentase_gross_laba</a:t>
            </a: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rating_cabang	- nett_sales</a:t>
            </a: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customer name	- nett_profit</a:t>
            </a: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rating_transaksi</a:t>
            </a:r>
          </a:p>
        </p:txBody>
      </p:sp>
      <p:pic>
        <p:nvPicPr>
          <p:cNvPr id="6" name="Picture 5">
            <a:extLst>
              <a:ext uri="{FF2B5EF4-FFF2-40B4-BE49-F238E27FC236}">
                <a16:creationId xmlns:a16="http://schemas.microsoft.com/office/drawing/2014/main" id="{E1D304A6-9AAC-1C92-150C-1ED5E1C2FAD9}"/>
              </a:ext>
            </a:extLst>
          </p:cNvPr>
          <p:cNvPicPr>
            <a:picLocks noChangeAspect="1"/>
          </p:cNvPicPr>
          <p:nvPr/>
        </p:nvPicPr>
        <p:blipFill>
          <a:blip r:embed="rId5"/>
          <a:stretch>
            <a:fillRect/>
          </a:stretch>
        </p:blipFill>
        <p:spPr>
          <a:xfrm>
            <a:off x="4502150" y="1930400"/>
            <a:ext cx="4356320" cy="24638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p:cNvSpPr txBox="1"/>
          <p:nvPr/>
        </p:nvSpPr>
        <p:spPr>
          <a:xfrm>
            <a:off x="401972" y="1110559"/>
            <a:ext cx="8463000" cy="110796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sz="2000" dirty="0" err="1">
                <a:latin typeface="Rubik"/>
                <a:ea typeface="Rubik"/>
                <a:cs typeface="Rubik"/>
                <a:sym typeface="Rubik"/>
              </a:rPr>
              <a:t>Buat</a:t>
            </a:r>
            <a:r>
              <a:rPr sz="2000" dirty="0">
                <a:latin typeface="Rubik"/>
                <a:ea typeface="Rubik"/>
                <a:cs typeface="Rubik"/>
                <a:sym typeface="Rubik"/>
              </a:rPr>
              <a:t> tab</a:t>
            </a:r>
            <a:r>
              <a:rPr lang="id-ID" sz="2000" dirty="0">
                <a:latin typeface="Rubik"/>
                <a:ea typeface="Rubik"/>
                <a:cs typeface="Rubik"/>
                <a:sym typeface="Rubik"/>
              </a:rPr>
              <a:t>le</a:t>
            </a:r>
            <a:r>
              <a:rPr sz="2000" dirty="0">
                <a:latin typeface="Rubik"/>
                <a:ea typeface="Rubik"/>
                <a:cs typeface="Rubik"/>
                <a:sym typeface="Rubik"/>
              </a:rPr>
              <a:t> </a:t>
            </a:r>
            <a:r>
              <a:rPr sz="2000" dirty="0" err="1">
                <a:latin typeface="Rubik"/>
                <a:ea typeface="Rubik"/>
                <a:cs typeface="Rubik"/>
                <a:sym typeface="Rubik"/>
              </a:rPr>
              <a:t>baru</a:t>
            </a:r>
            <a:r>
              <a:rPr sz="2000" dirty="0">
                <a:latin typeface="Rubik"/>
                <a:ea typeface="Rubik"/>
                <a:cs typeface="Rubik"/>
                <a:sym typeface="Rubik"/>
              </a:rPr>
              <a:t> </a:t>
            </a:r>
            <a:r>
              <a:rPr sz="2000" dirty="0" err="1">
                <a:latin typeface="Rubik"/>
                <a:ea typeface="Rubik"/>
                <a:cs typeface="Rubik"/>
                <a:sym typeface="Rubik"/>
              </a:rPr>
              <a:t>dengan</a:t>
            </a:r>
            <a:r>
              <a:rPr sz="2000" dirty="0">
                <a:latin typeface="Rubik"/>
                <a:ea typeface="Rubik"/>
                <a:cs typeface="Rubik"/>
                <a:sym typeface="Rubik"/>
              </a:rPr>
              <a:t> nama </a:t>
            </a:r>
            <a:r>
              <a:rPr sz="2000" dirty="0" err="1">
                <a:latin typeface="Rubik"/>
                <a:ea typeface="Rubik"/>
                <a:cs typeface="Rubik"/>
                <a:sym typeface="Rubik"/>
              </a:rPr>
              <a:t>kf_analysis</a:t>
            </a:r>
            <a:r>
              <a:rPr sz="2000" dirty="0">
                <a:latin typeface="Rubik"/>
                <a:ea typeface="Rubik"/>
                <a:cs typeface="Rubik"/>
                <a:sym typeface="Rubik"/>
              </a:rPr>
              <a:t> di database </a:t>
            </a:r>
            <a:r>
              <a:rPr sz="2000" dirty="0" err="1">
                <a:latin typeface="Rubik"/>
                <a:ea typeface="Rubik"/>
                <a:cs typeface="Rubik"/>
                <a:sym typeface="Rubik"/>
              </a:rPr>
              <a:t>kimia_farma</a:t>
            </a:r>
            <a:r>
              <a:rPr sz="2000" dirty="0">
                <a:latin typeface="Rubik"/>
                <a:ea typeface="Rubik"/>
                <a:cs typeface="Rubik"/>
                <a:sym typeface="Rubik"/>
              </a:rPr>
              <a:t> yang </a:t>
            </a:r>
            <a:r>
              <a:rPr sz="2000" dirty="0" err="1">
                <a:latin typeface="Rubik"/>
                <a:ea typeface="Rubik"/>
                <a:cs typeface="Rubik"/>
                <a:sym typeface="Rubik"/>
              </a:rPr>
              <a:t>berisi</a:t>
            </a:r>
            <a:r>
              <a:rPr sz="2000" dirty="0">
                <a:latin typeface="Rubik"/>
                <a:ea typeface="Rubik"/>
                <a:cs typeface="Rubik"/>
                <a:sym typeface="Rubik"/>
              </a:rPr>
              <a:t>  4 tab</a:t>
            </a:r>
            <a:r>
              <a:rPr lang="id-ID" sz="2000" dirty="0">
                <a:latin typeface="Rubik"/>
                <a:ea typeface="Rubik"/>
                <a:cs typeface="Rubik"/>
                <a:sym typeface="Rubik"/>
              </a:rPr>
              <a:t>le</a:t>
            </a:r>
            <a:r>
              <a:rPr sz="2000" dirty="0">
                <a:latin typeface="Rubik"/>
                <a:ea typeface="Rubik"/>
                <a:cs typeface="Rubik"/>
                <a:sym typeface="Rubik"/>
              </a:rPr>
              <a:t> yang </a:t>
            </a:r>
            <a:r>
              <a:rPr sz="2000" dirty="0" err="1">
                <a:latin typeface="Rubik"/>
                <a:ea typeface="Rubik"/>
                <a:cs typeface="Rubik"/>
                <a:sym typeface="Rubik"/>
              </a:rPr>
              <a:t>telah</a:t>
            </a:r>
            <a:r>
              <a:rPr sz="2000" dirty="0">
                <a:latin typeface="Rubik"/>
                <a:ea typeface="Rubik"/>
                <a:cs typeface="Rubik"/>
                <a:sym typeface="Rubik"/>
              </a:rPr>
              <a:t> </a:t>
            </a:r>
            <a:r>
              <a:rPr sz="2000" dirty="0" err="1">
                <a:latin typeface="Rubik"/>
                <a:ea typeface="Rubik"/>
                <a:cs typeface="Rubik"/>
                <a:sym typeface="Rubik"/>
              </a:rPr>
              <a:t>diimpor</a:t>
            </a:r>
            <a:r>
              <a:rPr sz="2000" dirty="0">
                <a:latin typeface="Rubik"/>
                <a:ea typeface="Rubik"/>
                <a:cs typeface="Rubik"/>
                <a:sym typeface="Rubik"/>
              </a:rPr>
              <a:t> </a:t>
            </a:r>
            <a:r>
              <a:rPr sz="2000" dirty="0" err="1">
                <a:latin typeface="Rubik"/>
                <a:ea typeface="Rubik"/>
                <a:cs typeface="Rubik"/>
                <a:sym typeface="Rubik"/>
              </a:rPr>
              <a:t>sebelumnya</a:t>
            </a:r>
            <a:endParaRPr sz="2000" dirty="0">
              <a:latin typeface="Rubik"/>
              <a:ea typeface="Rubik"/>
              <a:cs typeface="Rubik"/>
              <a:sym typeface="Rubik"/>
            </a:endParaRPr>
          </a:p>
        </p:txBody>
      </p:sp>
      <p:sp>
        <p:nvSpPr>
          <p:cNvPr id="2" name="TextBox 1">
            <a:extLst>
              <a:ext uri="{FF2B5EF4-FFF2-40B4-BE49-F238E27FC236}">
                <a16:creationId xmlns:a16="http://schemas.microsoft.com/office/drawing/2014/main" id="{8F0135D9-ECDB-A60A-F947-6B9CF55FE180}"/>
              </a:ext>
            </a:extLst>
          </p:cNvPr>
          <p:cNvSpPr txBox="1"/>
          <p:nvPr/>
        </p:nvSpPr>
        <p:spPr>
          <a:xfrm>
            <a:off x="461042" y="2425753"/>
            <a:ext cx="4916731" cy="408623"/>
          </a:xfrm>
          <a:prstGeom prst="roundRect">
            <a:avLst/>
          </a:prstGeom>
          <a:solidFill>
            <a:srgbClr val="0070C0"/>
          </a:solidFill>
        </p:spPr>
        <p:txBody>
          <a:bodyPr wrap="none" rtlCol="0">
            <a:spAutoFit/>
          </a:bodyPr>
          <a:lstStyle/>
          <a:p>
            <a:r>
              <a:rPr lang="id-ID" sz="1800" dirty="0">
                <a:solidFill>
                  <a:schemeClr val="bg1"/>
                </a:solidFill>
              </a:rPr>
              <a:t>CREATE TABLE kimia_farma.kf_analysis 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85D649F9-DDCE-D3FA-8EFA-4C2E7B436ADA}"/>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927E6CD8-58F7-01BF-04CC-C96A8FED04BF}"/>
              </a:ext>
            </a:extLst>
          </p:cNvPr>
          <p:cNvPicPr preferRelativeResize="0"/>
          <p:nvPr/>
        </p:nvPicPr>
        <p:blipFill rotWithShape="1">
          <a:blip r:embed="rId3">
            <a:alphaModFix amt="10000"/>
          </a:blip>
          <a:srcRect/>
          <a:stretch/>
        </p:blipFill>
        <p:spPr>
          <a:xfrm>
            <a:off x="0" y="-1"/>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D58AE44C-AEE0-FA37-7803-1E1BBB7F3231}"/>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3D42D4A0-9B4C-AC98-6C1A-C370FA9E5A99}"/>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18488B6D-FA0C-76FF-F87D-8F09C7AC269F}"/>
              </a:ext>
            </a:extLst>
          </p:cNvPr>
          <p:cNvPicPr>
            <a:picLocks noChangeAspect="1"/>
          </p:cNvPicPr>
          <p:nvPr/>
        </p:nvPicPr>
        <p:blipFill>
          <a:blip r:embed="rId5"/>
          <a:srcRect b="47688"/>
          <a:stretch/>
        </p:blipFill>
        <p:spPr>
          <a:xfrm>
            <a:off x="4815087" y="1741765"/>
            <a:ext cx="4197566" cy="1229141"/>
          </a:xfrm>
          <a:prstGeom prst="rect">
            <a:avLst/>
          </a:prstGeom>
        </p:spPr>
      </p:pic>
      <p:pic>
        <p:nvPicPr>
          <p:cNvPr id="6" name="Picture 5">
            <a:extLst>
              <a:ext uri="{FF2B5EF4-FFF2-40B4-BE49-F238E27FC236}">
                <a16:creationId xmlns:a16="http://schemas.microsoft.com/office/drawing/2014/main" id="{A5302C74-F400-6EC9-2859-9EFFDCC7DA8C}"/>
              </a:ext>
            </a:extLst>
          </p:cNvPr>
          <p:cNvPicPr>
            <a:picLocks noChangeAspect="1"/>
          </p:cNvPicPr>
          <p:nvPr/>
        </p:nvPicPr>
        <p:blipFill>
          <a:blip r:embed="rId6"/>
          <a:srcRect b="34060"/>
          <a:stretch/>
        </p:blipFill>
        <p:spPr>
          <a:xfrm>
            <a:off x="99200" y="1158792"/>
            <a:ext cx="4616687" cy="2131403"/>
          </a:xfrm>
          <a:prstGeom prst="rect">
            <a:avLst/>
          </a:prstGeom>
        </p:spPr>
      </p:pic>
      <p:sp>
        <p:nvSpPr>
          <p:cNvPr id="7" name="TextBox 6">
            <a:extLst>
              <a:ext uri="{FF2B5EF4-FFF2-40B4-BE49-F238E27FC236}">
                <a16:creationId xmlns:a16="http://schemas.microsoft.com/office/drawing/2014/main" id="{10023FE4-8C6E-34E9-6974-0899C9F6AEEB}"/>
              </a:ext>
            </a:extLst>
          </p:cNvPr>
          <p:cNvSpPr txBox="1"/>
          <p:nvPr/>
        </p:nvSpPr>
        <p:spPr>
          <a:xfrm>
            <a:off x="16450" y="3271592"/>
            <a:ext cx="1866900" cy="261610"/>
          </a:xfrm>
          <a:prstGeom prst="rect">
            <a:avLst/>
          </a:prstGeom>
          <a:noFill/>
        </p:spPr>
        <p:txBody>
          <a:bodyPr wrap="square" rtlCol="0">
            <a:spAutoFit/>
          </a:bodyPr>
          <a:lstStyle/>
          <a:p>
            <a:r>
              <a:rPr lang="id-ID" sz="1100" b="1" dirty="0">
                <a:solidFill>
                  <a:srgbClr val="FF0000"/>
                </a:solidFill>
              </a:rPr>
              <a:t>Menghitung gloss laba</a:t>
            </a:r>
          </a:p>
        </p:txBody>
      </p:sp>
      <p:sp>
        <p:nvSpPr>
          <p:cNvPr id="8" name="TextBox 7">
            <a:extLst>
              <a:ext uri="{FF2B5EF4-FFF2-40B4-BE49-F238E27FC236}">
                <a16:creationId xmlns:a16="http://schemas.microsoft.com/office/drawing/2014/main" id="{43E943A2-5B5A-9DD9-2CB1-94DE13184FDC}"/>
              </a:ext>
            </a:extLst>
          </p:cNvPr>
          <p:cNvSpPr txBox="1"/>
          <p:nvPr/>
        </p:nvSpPr>
        <p:spPr>
          <a:xfrm>
            <a:off x="4770637" y="1089030"/>
            <a:ext cx="1866900" cy="261610"/>
          </a:xfrm>
          <a:prstGeom prst="rect">
            <a:avLst/>
          </a:prstGeom>
          <a:noFill/>
        </p:spPr>
        <p:txBody>
          <a:bodyPr wrap="square" rtlCol="0">
            <a:spAutoFit/>
          </a:bodyPr>
          <a:lstStyle/>
          <a:p>
            <a:r>
              <a:rPr lang="id-ID" sz="1100" b="1" dirty="0">
                <a:solidFill>
                  <a:srgbClr val="FF0000"/>
                </a:solidFill>
              </a:rPr>
              <a:t>Menghitung nett sales</a:t>
            </a:r>
          </a:p>
        </p:txBody>
      </p:sp>
      <p:pic>
        <p:nvPicPr>
          <p:cNvPr id="9" name="Picture 8">
            <a:extLst>
              <a:ext uri="{FF2B5EF4-FFF2-40B4-BE49-F238E27FC236}">
                <a16:creationId xmlns:a16="http://schemas.microsoft.com/office/drawing/2014/main" id="{E2BE50D5-1FB1-6F87-9594-65BC0AAA9E1E}"/>
              </a:ext>
            </a:extLst>
          </p:cNvPr>
          <p:cNvPicPr>
            <a:picLocks noChangeAspect="1"/>
          </p:cNvPicPr>
          <p:nvPr/>
        </p:nvPicPr>
        <p:blipFill>
          <a:blip r:embed="rId5"/>
          <a:srcRect b="91485"/>
          <a:stretch/>
        </p:blipFill>
        <p:spPr>
          <a:xfrm>
            <a:off x="4815087" y="1337940"/>
            <a:ext cx="4197566" cy="200063"/>
          </a:xfrm>
          <a:prstGeom prst="rect">
            <a:avLst/>
          </a:prstGeom>
        </p:spPr>
      </p:pic>
      <p:sp>
        <p:nvSpPr>
          <p:cNvPr id="10" name="TextBox 9">
            <a:extLst>
              <a:ext uri="{FF2B5EF4-FFF2-40B4-BE49-F238E27FC236}">
                <a16:creationId xmlns:a16="http://schemas.microsoft.com/office/drawing/2014/main" id="{BDFE5D7E-6684-28B5-CCE2-649186F20F6F}"/>
              </a:ext>
            </a:extLst>
          </p:cNvPr>
          <p:cNvSpPr txBox="1"/>
          <p:nvPr/>
        </p:nvSpPr>
        <p:spPr>
          <a:xfrm>
            <a:off x="4770637" y="1521784"/>
            <a:ext cx="1866900" cy="261610"/>
          </a:xfrm>
          <a:prstGeom prst="rect">
            <a:avLst/>
          </a:prstGeom>
          <a:noFill/>
        </p:spPr>
        <p:txBody>
          <a:bodyPr wrap="square" rtlCol="0">
            <a:spAutoFit/>
          </a:bodyPr>
          <a:lstStyle/>
          <a:p>
            <a:r>
              <a:rPr lang="id-ID" sz="1100" b="1" dirty="0">
                <a:solidFill>
                  <a:srgbClr val="FF0000"/>
                </a:solidFill>
              </a:rPr>
              <a:t>Menghitung nett profit</a:t>
            </a:r>
          </a:p>
        </p:txBody>
      </p:sp>
      <p:pic>
        <p:nvPicPr>
          <p:cNvPr id="11" name="Picture 10">
            <a:extLst>
              <a:ext uri="{FF2B5EF4-FFF2-40B4-BE49-F238E27FC236}">
                <a16:creationId xmlns:a16="http://schemas.microsoft.com/office/drawing/2014/main" id="{D45C78B4-699D-F500-6892-DA93DFF71DCE}"/>
              </a:ext>
            </a:extLst>
          </p:cNvPr>
          <p:cNvPicPr>
            <a:picLocks noChangeAspect="1"/>
          </p:cNvPicPr>
          <p:nvPr/>
        </p:nvPicPr>
        <p:blipFill>
          <a:blip r:embed="rId5"/>
          <a:srcRect t="53450" b="40050"/>
          <a:stretch/>
        </p:blipFill>
        <p:spPr>
          <a:xfrm>
            <a:off x="4847234" y="3174669"/>
            <a:ext cx="4197566" cy="152732"/>
          </a:xfrm>
          <a:prstGeom prst="rect">
            <a:avLst/>
          </a:prstGeom>
        </p:spPr>
      </p:pic>
      <p:pic>
        <p:nvPicPr>
          <p:cNvPr id="12" name="Picture 11">
            <a:extLst>
              <a:ext uri="{FF2B5EF4-FFF2-40B4-BE49-F238E27FC236}">
                <a16:creationId xmlns:a16="http://schemas.microsoft.com/office/drawing/2014/main" id="{C8002C2D-38D3-366B-CA28-6F80D29CB107}"/>
              </a:ext>
            </a:extLst>
          </p:cNvPr>
          <p:cNvPicPr>
            <a:picLocks noChangeAspect="1"/>
          </p:cNvPicPr>
          <p:nvPr/>
        </p:nvPicPr>
        <p:blipFill>
          <a:blip r:embed="rId5"/>
          <a:srcRect t="58949"/>
          <a:stretch/>
        </p:blipFill>
        <p:spPr>
          <a:xfrm>
            <a:off x="4847234" y="3514599"/>
            <a:ext cx="4197566" cy="964545"/>
          </a:xfrm>
          <a:prstGeom prst="rect">
            <a:avLst/>
          </a:prstGeom>
        </p:spPr>
      </p:pic>
      <p:sp>
        <p:nvSpPr>
          <p:cNvPr id="13" name="TextBox 12">
            <a:extLst>
              <a:ext uri="{FF2B5EF4-FFF2-40B4-BE49-F238E27FC236}">
                <a16:creationId xmlns:a16="http://schemas.microsoft.com/office/drawing/2014/main" id="{95813B46-CC53-148D-FE13-ABC41F09A633}"/>
              </a:ext>
            </a:extLst>
          </p:cNvPr>
          <p:cNvSpPr txBox="1"/>
          <p:nvPr/>
        </p:nvSpPr>
        <p:spPr>
          <a:xfrm>
            <a:off x="4770637" y="2941983"/>
            <a:ext cx="1866900" cy="261610"/>
          </a:xfrm>
          <a:prstGeom prst="rect">
            <a:avLst/>
          </a:prstGeom>
          <a:noFill/>
        </p:spPr>
        <p:txBody>
          <a:bodyPr wrap="square" rtlCol="0">
            <a:spAutoFit/>
          </a:bodyPr>
          <a:lstStyle/>
          <a:p>
            <a:r>
              <a:rPr lang="id-ID" sz="1100" b="1" dirty="0">
                <a:solidFill>
                  <a:srgbClr val="FF0000"/>
                </a:solidFill>
              </a:rPr>
              <a:t>Mengetahui rating</a:t>
            </a:r>
          </a:p>
        </p:txBody>
      </p:sp>
      <p:sp>
        <p:nvSpPr>
          <p:cNvPr id="14" name="TextBox 13">
            <a:extLst>
              <a:ext uri="{FF2B5EF4-FFF2-40B4-BE49-F238E27FC236}">
                <a16:creationId xmlns:a16="http://schemas.microsoft.com/office/drawing/2014/main" id="{662009BF-2B17-72F3-15F9-EEDBFD35E0B9}"/>
              </a:ext>
            </a:extLst>
          </p:cNvPr>
          <p:cNvSpPr txBox="1"/>
          <p:nvPr/>
        </p:nvSpPr>
        <p:spPr>
          <a:xfrm>
            <a:off x="4770637" y="3290195"/>
            <a:ext cx="1866900" cy="261610"/>
          </a:xfrm>
          <a:prstGeom prst="rect">
            <a:avLst/>
          </a:prstGeom>
          <a:noFill/>
        </p:spPr>
        <p:txBody>
          <a:bodyPr wrap="square" rtlCol="0">
            <a:spAutoFit/>
          </a:bodyPr>
          <a:lstStyle/>
          <a:p>
            <a:r>
              <a:rPr lang="id-ID" sz="1100" b="1" dirty="0">
                <a:solidFill>
                  <a:srgbClr val="FF0000"/>
                </a:solidFill>
              </a:rPr>
              <a:t>Menggabungkan proses</a:t>
            </a:r>
          </a:p>
        </p:txBody>
      </p:sp>
      <p:pic>
        <p:nvPicPr>
          <p:cNvPr id="15" name="Picture 14">
            <a:extLst>
              <a:ext uri="{FF2B5EF4-FFF2-40B4-BE49-F238E27FC236}">
                <a16:creationId xmlns:a16="http://schemas.microsoft.com/office/drawing/2014/main" id="{8D1F1779-7D6E-F442-F535-18B02861C61A}"/>
              </a:ext>
            </a:extLst>
          </p:cNvPr>
          <p:cNvPicPr>
            <a:picLocks noChangeAspect="1"/>
          </p:cNvPicPr>
          <p:nvPr/>
        </p:nvPicPr>
        <p:blipFill>
          <a:blip r:embed="rId6"/>
          <a:srcRect t="65243"/>
          <a:stretch/>
        </p:blipFill>
        <p:spPr>
          <a:xfrm>
            <a:off x="115651" y="3514599"/>
            <a:ext cx="4616687" cy="1123448"/>
          </a:xfrm>
          <a:prstGeom prst="rect">
            <a:avLst/>
          </a:prstGeom>
        </p:spPr>
      </p:pic>
    </p:spTree>
    <p:extLst>
      <p:ext uri="{BB962C8B-B14F-4D97-AF65-F5344CB8AC3E}">
        <p14:creationId xmlns:p14="http://schemas.microsoft.com/office/powerpoint/2010/main" val="2738292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1340</TotalTime>
  <Words>583</Words>
  <Application>Microsoft Office PowerPoint</Application>
  <PresentationFormat>On-screen Show (16:9)</PresentationFormat>
  <Paragraphs>68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Rubik Light</vt:lpstr>
      <vt:lpstr>Rubik SemiBold</vt:lpstr>
      <vt:lpstr>Rubik Medium</vt:lpstr>
      <vt:lpstr>Rubik-Regular</vt:lpstr>
      <vt:lpstr>Rubik</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user</cp:lastModifiedBy>
  <cp:revision>5</cp:revision>
  <dcterms:modified xsi:type="dcterms:W3CDTF">2025-06-02T14:36:59Z</dcterms:modified>
</cp:coreProperties>
</file>