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8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8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22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319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7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80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19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1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5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8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8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2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6F41A46-5698-C843-8652-8F5E831215C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B55318-279A-6544-8905-1ED75828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652687-91EA-4046-9CDB-72FD89B3E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88" y="1229068"/>
            <a:ext cx="7817223" cy="2509213"/>
          </a:xfrm>
        </p:spPr>
        <p:txBody>
          <a:bodyPr>
            <a:normAutofit/>
          </a:bodyPr>
          <a:lstStyle/>
          <a:p>
            <a:r>
              <a:rPr lang="en-US" sz="4000" dirty="0"/>
              <a:t>bacterial vaginosis (BV) and preterm pregnancy – is there any connection?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5505B8-6494-4140-A018-1124A6E70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Budi Iman </a:t>
            </a:r>
            <a:r>
              <a:rPr lang="en-US" sz="2800" dirty="0" err="1"/>
              <a:t>Santoso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232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459B21-9020-D84D-B68E-C82394D5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2785250"/>
            <a:ext cx="7773338" cy="1596177"/>
          </a:xfrm>
        </p:spPr>
        <p:txBody>
          <a:bodyPr/>
          <a:lstStyle/>
          <a:p>
            <a:r>
              <a:rPr lang="en-US" dirty="0"/>
              <a:t>Bacterial vaginosis</a:t>
            </a:r>
            <a:br>
              <a:rPr lang="en-US" dirty="0"/>
            </a:br>
            <a:r>
              <a:rPr lang="en-US" dirty="0" err="1"/>
              <a:t>dan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Kelahiran</a:t>
            </a:r>
            <a:r>
              <a:rPr lang="en-US" dirty="0"/>
              <a:t> preterm</a:t>
            </a:r>
          </a:p>
        </p:txBody>
      </p:sp>
    </p:spTree>
    <p:extLst>
      <p:ext uri="{BB962C8B-B14F-4D97-AF65-F5344CB8AC3E}">
        <p14:creationId xmlns:p14="http://schemas.microsoft.com/office/powerpoint/2010/main" val="26739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D6FECF-DEE1-F14D-9EBD-CBD034C8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51" y="1657394"/>
            <a:ext cx="8076249" cy="2871217"/>
          </a:xfrm>
        </p:spPr>
        <p:txBody>
          <a:bodyPr anchor="t" anchorCtr="0">
            <a:normAutofit/>
          </a:bodyPr>
          <a:lstStyle/>
          <a:p>
            <a:r>
              <a:rPr lang="en-US" sz="2400" cap="none" dirty="0" err="1"/>
              <a:t>Patofisiologi</a:t>
            </a:r>
            <a:r>
              <a:rPr lang="en-US" sz="2400" cap="none" dirty="0"/>
              <a:t> </a:t>
            </a:r>
            <a:r>
              <a:rPr lang="en-US" sz="2400" cap="none" dirty="0" err="1"/>
              <a:t>masih</a:t>
            </a:r>
            <a:r>
              <a:rPr lang="en-US" sz="2400" cap="none" dirty="0"/>
              <a:t> </a:t>
            </a:r>
            <a:r>
              <a:rPr lang="en-US" sz="2400" cap="none" dirty="0" err="1"/>
              <a:t>belum</a:t>
            </a:r>
            <a:r>
              <a:rPr lang="en-US" sz="2400" cap="none" dirty="0"/>
              <a:t> </a:t>
            </a:r>
            <a:r>
              <a:rPr lang="en-US" sz="2400" cap="none" dirty="0" err="1"/>
              <a:t>benar</a:t>
            </a:r>
            <a:r>
              <a:rPr lang="en-US" sz="2400" cap="none" dirty="0"/>
              <a:t> – </a:t>
            </a:r>
            <a:r>
              <a:rPr lang="en-US" sz="2400" cap="none" dirty="0" err="1"/>
              <a:t>benar</a:t>
            </a:r>
            <a:r>
              <a:rPr lang="en-US" sz="2400" cap="none" dirty="0"/>
              <a:t> </a:t>
            </a:r>
            <a:r>
              <a:rPr lang="en-US" sz="2400" cap="none" dirty="0" err="1"/>
              <a:t>dimengerti</a:t>
            </a:r>
            <a:endParaRPr lang="en-US" sz="2400" cap="none" dirty="0"/>
          </a:p>
          <a:p>
            <a:r>
              <a:rPr lang="en-US" sz="2400" cap="none" dirty="0" err="1"/>
              <a:t>Resiko</a:t>
            </a:r>
            <a:r>
              <a:rPr lang="en-US" sz="2400" cap="none" dirty="0"/>
              <a:t> preterm </a:t>
            </a:r>
            <a:r>
              <a:rPr lang="en-US" sz="2400" cap="none" dirty="0" err="1"/>
              <a:t>akan</a:t>
            </a:r>
            <a:r>
              <a:rPr lang="en-US" sz="2400" cap="none" dirty="0"/>
              <a:t> </a:t>
            </a:r>
            <a:r>
              <a:rPr lang="en-US" sz="2400" cap="none" dirty="0" err="1"/>
              <a:t>meningkat</a:t>
            </a:r>
            <a:r>
              <a:rPr lang="en-US" sz="2400" cap="none" dirty="0"/>
              <a:t> </a:t>
            </a:r>
            <a:r>
              <a:rPr lang="en-US" sz="2400" cap="none" dirty="0" err="1"/>
              <a:t>walaupun</a:t>
            </a:r>
            <a:r>
              <a:rPr lang="en-US" sz="2400" cap="none" dirty="0"/>
              <a:t> BV asimptomatik</a:t>
            </a:r>
            <a:r>
              <a:rPr lang="en-US" sz="2400" cap="none" baseline="30000" dirty="0"/>
              <a:t>1</a:t>
            </a:r>
          </a:p>
          <a:p>
            <a:r>
              <a:rPr lang="en-US" sz="2400" cap="none" dirty="0"/>
              <a:t>Wanita </a:t>
            </a:r>
            <a:r>
              <a:rPr lang="en-US" sz="2400" cap="none" dirty="0" err="1"/>
              <a:t>dengan</a:t>
            </a:r>
            <a:r>
              <a:rPr lang="en-US" sz="2400" cap="none" dirty="0"/>
              <a:t> flora vagina yang abnormal </a:t>
            </a:r>
            <a:r>
              <a:rPr lang="en-US" sz="2400" cap="none" dirty="0" err="1"/>
              <a:t>akan</a:t>
            </a:r>
            <a:r>
              <a:rPr lang="en-US" sz="2400" cap="none" dirty="0"/>
              <a:t> </a:t>
            </a:r>
            <a:r>
              <a:rPr lang="en-US" sz="2400" cap="none" dirty="0" err="1"/>
              <a:t>memiliki</a:t>
            </a:r>
            <a:r>
              <a:rPr lang="en-US" sz="2400" cap="none" dirty="0"/>
              <a:t> </a:t>
            </a:r>
            <a:r>
              <a:rPr lang="en-US" sz="2400" cap="none" dirty="0" err="1"/>
              <a:t>resiko</a:t>
            </a:r>
            <a:r>
              <a:rPr lang="en-US" sz="2400" cap="none" dirty="0"/>
              <a:t> yang </a:t>
            </a:r>
            <a:r>
              <a:rPr lang="en-US" sz="2400" cap="none" dirty="0" err="1"/>
              <a:t>meningkat</a:t>
            </a:r>
            <a:r>
              <a:rPr lang="en-US" sz="2400" cap="none" dirty="0"/>
              <a:t> </a:t>
            </a:r>
            <a:r>
              <a:rPr lang="en-US" sz="2400" cap="none" dirty="0" err="1"/>
              <a:t>untuk</a:t>
            </a:r>
            <a:r>
              <a:rPr lang="en-US" sz="2400" cap="none" dirty="0"/>
              <a:t> </a:t>
            </a:r>
            <a:r>
              <a:rPr lang="en-US" sz="2400" cap="none" dirty="0" err="1"/>
              <a:t>terjadinya</a:t>
            </a:r>
            <a:r>
              <a:rPr lang="en-US" sz="2400" cap="none" dirty="0"/>
              <a:t> </a:t>
            </a:r>
            <a:r>
              <a:rPr lang="en-US" sz="2400" cap="none" dirty="0" err="1"/>
              <a:t>persalinan</a:t>
            </a:r>
            <a:r>
              <a:rPr lang="en-US" sz="2400" cap="none" dirty="0"/>
              <a:t> preterm </a:t>
            </a:r>
            <a:r>
              <a:rPr lang="en-US" sz="2400" cap="none" dirty="0" err="1"/>
              <a:t>dengan</a:t>
            </a:r>
            <a:r>
              <a:rPr lang="en-US" sz="2400" cap="none" dirty="0"/>
              <a:t> UK </a:t>
            </a:r>
            <a:r>
              <a:rPr lang="en-US" sz="2400" cap="none" dirty="0" err="1"/>
              <a:t>dibawah</a:t>
            </a:r>
            <a:r>
              <a:rPr lang="en-US" sz="2400" cap="none" dirty="0"/>
              <a:t> 37 </a:t>
            </a:r>
            <a:r>
              <a:rPr lang="en-US" sz="2400" cap="none" dirty="0" err="1"/>
              <a:t>minggu</a:t>
            </a:r>
            <a:r>
              <a:rPr lang="en-US" sz="2400" cap="none" dirty="0"/>
              <a:t>. (OR 2,4, 95% CI, 1,2 – 4,8)</a:t>
            </a:r>
            <a:r>
              <a:rPr lang="en-US" sz="2400" cap="none" baseline="30000" dirty="0"/>
              <a:t>2</a:t>
            </a:r>
            <a:endParaRPr lang="en-US" sz="2400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A40FCD2-7D82-0348-A7ED-01031A7E4E3F}"/>
              </a:ext>
            </a:extLst>
          </p:cNvPr>
          <p:cNvSpPr txBox="1">
            <a:spLocks/>
          </p:cNvSpPr>
          <p:nvPr/>
        </p:nvSpPr>
        <p:spPr>
          <a:xfrm>
            <a:off x="188372" y="5779009"/>
            <a:ext cx="8697209" cy="1266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D" sz="1200" cap="none" dirty="0" err="1"/>
              <a:t>Leitich</a:t>
            </a:r>
            <a:r>
              <a:rPr lang="en-ID" sz="1200" cap="none" dirty="0"/>
              <a:t> H, kiss H. Asymptomatic bacterial vaginosis and intermediate flora as risk factors for adverse pregnancy outcome. </a:t>
            </a:r>
            <a:r>
              <a:rPr lang="en-ID" sz="1200" i="1" cap="none" dirty="0"/>
              <a:t>Best </a:t>
            </a:r>
            <a:r>
              <a:rPr lang="en-ID" sz="1200" i="1" cap="none" dirty="0" err="1"/>
              <a:t>pract</a:t>
            </a:r>
            <a:r>
              <a:rPr lang="en-ID" sz="1200" i="1" cap="none" dirty="0"/>
              <a:t> res </a:t>
            </a:r>
            <a:r>
              <a:rPr lang="en-ID" sz="1200" i="1" cap="none" dirty="0" err="1"/>
              <a:t>clin</a:t>
            </a:r>
            <a:r>
              <a:rPr lang="en-ID" sz="1200" i="1" cap="none" dirty="0"/>
              <a:t> </a:t>
            </a:r>
            <a:r>
              <a:rPr lang="en-ID" sz="1200" i="1" cap="none" dirty="0" err="1"/>
              <a:t>obstet</a:t>
            </a:r>
            <a:r>
              <a:rPr lang="en-ID" sz="1200" i="1" cap="none" dirty="0"/>
              <a:t> </a:t>
            </a:r>
            <a:r>
              <a:rPr lang="en-ID" sz="1200" i="1" cap="none" dirty="0" err="1"/>
              <a:t>gynaecol</a:t>
            </a:r>
            <a:r>
              <a:rPr lang="en-ID" sz="1200" i="1" cap="none" dirty="0"/>
              <a:t>. </a:t>
            </a:r>
            <a:r>
              <a:rPr lang="en-ID" sz="1200" cap="none" dirty="0"/>
              <a:t>2007;21(3):375-390.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200" cap="none" dirty="0"/>
              <a:t>Donders GG, van </a:t>
            </a:r>
            <a:r>
              <a:rPr lang="en-ID" sz="1200" cap="none" dirty="0" err="1"/>
              <a:t>calsteren</a:t>
            </a:r>
            <a:r>
              <a:rPr lang="en-ID" sz="1200" cap="none" dirty="0"/>
              <a:t> K, </a:t>
            </a:r>
            <a:r>
              <a:rPr lang="en-ID" sz="1200" cap="none" dirty="0" err="1"/>
              <a:t>bellen</a:t>
            </a:r>
            <a:r>
              <a:rPr lang="en-ID" sz="1200" cap="none" dirty="0"/>
              <a:t> G, et al. Predictive value  for preterm birth of abnormal vaginal flora, bacterial vaginosis and aerobic vaginitis during the first trimester of pregnancy. </a:t>
            </a:r>
            <a:r>
              <a:rPr lang="en-ID" sz="1200" i="1" cap="none" dirty="0" err="1"/>
              <a:t>Bjog</a:t>
            </a:r>
            <a:r>
              <a:rPr lang="en-ID" sz="1200" i="1" cap="none" dirty="0"/>
              <a:t>. </a:t>
            </a:r>
            <a:r>
              <a:rPr lang="en-ID" sz="1200" cap="none" dirty="0"/>
              <a:t>2009;116(10):1315-1324. </a:t>
            </a:r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4902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D7AE37-7CE1-6648-8503-2F1A8AF49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859536"/>
            <a:ext cx="7773339" cy="5742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 err="1"/>
              <a:t>Beberapa</a:t>
            </a:r>
            <a:r>
              <a:rPr lang="en-US" b="1" cap="none" dirty="0"/>
              <a:t> </a:t>
            </a:r>
            <a:r>
              <a:rPr lang="en-US" b="1" cap="none" dirty="0" err="1"/>
              <a:t>teori</a:t>
            </a:r>
            <a:r>
              <a:rPr lang="en-US" b="1" cap="none" dirty="0"/>
              <a:t>:</a:t>
            </a:r>
          </a:p>
          <a:p>
            <a:pPr marL="722313" lvl="1" indent="-508000">
              <a:buFont typeface="+mj-lt"/>
              <a:buAutoNum type="arabicPeriod"/>
            </a:pPr>
            <a:r>
              <a:rPr lang="en-US" sz="2000" cap="none" dirty="0" err="1"/>
              <a:t>Penjalaran</a:t>
            </a:r>
            <a:r>
              <a:rPr lang="en-US" sz="2000" cap="none" dirty="0"/>
              <a:t> </a:t>
            </a:r>
            <a:r>
              <a:rPr lang="en-US" sz="2000" cap="none" dirty="0" err="1"/>
              <a:t>infeksi</a:t>
            </a:r>
            <a:r>
              <a:rPr lang="en-US" sz="2000" cap="none" dirty="0"/>
              <a:t> </a:t>
            </a:r>
            <a:r>
              <a:rPr lang="en-US" sz="2000" cap="none" dirty="0" err="1"/>
              <a:t>dari</a:t>
            </a:r>
            <a:r>
              <a:rPr lang="en-US" sz="2000" cap="none" dirty="0"/>
              <a:t> </a:t>
            </a:r>
            <a:r>
              <a:rPr lang="en-US" sz="2000" cap="none" dirty="0" err="1"/>
              <a:t>saluran</a:t>
            </a:r>
            <a:r>
              <a:rPr lang="en-US" sz="2000" cap="none" dirty="0"/>
              <a:t> genital </a:t>
            </a:r>
            <a:r>
              <a:rPr lang="en-US" sz="2000" cap="none" dirty="0" err="1"/>
              <a:t>bawah</a:t>
            </a:r>
            <a:r>
              <a:rPr lang="en-US" sz="2000" cap="none" dirty="0"/>
              <a:t> </a:t>
            </a:r>
            <a:r>
              <a:rPr lang="en-US" sz="2000" cap="none" dirty="0" err="1"/>
              <a:t>ke</a:t>
            </a:r>
            <a:r>
              <a:rPr lang="en-US" sz="2000" cap="none" dirty="0"/>
              <a:t> </a:t>
            </a:r>
            <a:r>
              <a:rPr lang="en-US" sz="2000" cap="none" dirty="0" err="1"/>
              <a:t>atas</a:t>
            </a:r>
            <a:r>
              <a:rPr lang="en-US" sz="2000" cap="none" dirty="0"/>
              <a:t> </a:t>
            </a:r>
            <a:r>
              <a:rPr lang="en-US" sz="2000" cap="none" dirty="0">
                <a:sym typeface="Wingdings" pitchFamily="2" charset="2"/>
              </a:rPr>
              <a:t> chorioamnionitis, KPD </a:t>
            </a:r>
            <a:r>
              <a:rPr lang="en-US" sz="2000" cap="none" dirty="0" err="1">
                <a:sym typeface="Wingdings" pitchFamily="2" charset="2"/>
              </a:rPr>
              <a:t>lalu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terjadinya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partus</a:t>
            </a:r>
            <a:r>
              <a:rPr lang="en-US" sz="2000" cap="none" dirty="0">
                <a:sym typeface="Wingdings" pitchFamily="2" charset="2"/>
              </a:rPr>
              <a:t> premature</a:t>
            </a:r>
          </a:p>
          <a:p>
            <a:pPr marL="722313" lvl="1" indent="-508000">
              <a:buFont typeface="+mj-lt"/>
              <a:buAutoNum type="arabicPeriod"/>
            </a:pPr>
            <a:r>
              <a:rPr lang="en-US" sz="2000" cap="none" dirty="0" err="1">
                <a:sym typeface="Wingdings" pitchFamily="2" charset="2"/>
              </a:rPr>
              <a:t>Adanya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enzim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proteolitik</a:t>
            </a:r>
            <a:r>
              <a:rPr lang="en-US" sz="2000" cap="none" dirty="0">
                <a:sym typeface="Wingdings" pitchFamily="2" charset="2"/>
              </a:rPr>
              <a:t> yang </a:t>
            </a:r>
            <a:r>
              <a:rPr lang="en-US" sz="2000" cap="none" dirty="0" err="1">
                <a:sym typeface="Wingdings" pitchFamily="2" charset="2"/>
              </a:rPr>
              <a:t>dihasilkan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oleh</a:t>
            </a:r>
            <a:r>
              <a:rPr lang="en-US" sz="2000" cap="none" dirty="0">
                <a:sym typeface="Wingdings" pitchFamily="2" charset="2"/>
              </a:rPr>
              <a:t> BV  </a:t>
            </a:r>
            <a:r>
              <a:rPr lang="en-US" sz="2000" cap="none" dirty="0" err="1">
                <a:sym typeface="Wingdings" pitchFamily="2" charset="2"/>
              </a:rPr>
              <a:t>mempengaruhi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permeabilitas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dari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epitel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mukosa</a:t>
            </a:r>
            <a:r>
              <a:rPr lang="en-US" sz="2000" cap="none" dirty="0">
                <a:sym typeface="Wingdings" pitchFamily="2" charset="2"/>
              </a:rPr>
              <a:t>  </a:t>
            </a:r>
            <a:r>
              <a:rPr lang="en-US" sz="2000" cap="none" dirty="0" err="1">
                <a:sym typeface="Wingdings" pitchFamily="2" charset="2"/>
              </a:rPr>
              <a:t>infeksi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ke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saluran</a:t>
            </a:r>
            <a:r>
              <a:rPr lang="en-US" sz="2000" cap="none" dirty="0">
                <a:sym typeface="Wingdings" pitchFamily="2" charset="2"/>
              </a:rPr>
              <a:t> genital </a:t>
            </a:r>
            <a:r>
              <a:rPr lang="en-US" sz="2000" cap="none" dirty="0" err="1">
                <a:sym typeface="Wingdings" pitchFamily="2" charset="2"/>
              </a:rPr>
              <a:t>atas</a:t>
            </a:r>
            <a:endParaRPr lang="en-US" sz="2000" cap="none" dirty="0">
              <a:sym typeface="Wingdings" pitchFamily="2" charset="2"/>
            </a:endParaRPr>
          </a:p>
          <a:p>
            <a:pPr marL="722313" lvl="1" indent="-508000">
              <a:buFont typeface="+mj-lt"/>
              <a:buAutoNum type="arabicPeriod"/>
            </a:pPr>
            <a:r>
              <a:rPr lang="en-US" sz="2000" cap="none" dirty="0" err="1">
                <a:sym typeface="Wingdings" pitchFamily="2" charset="2"/>
              </a:rPr>
              <a:t>Imunitas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lokal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dimana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imunitas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ini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berdasarkan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sifat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genetik</a:t>
            </a:r>
            <a:r>
              <a:rPr lang="en-US" sz="2000" cap="none" dirty="0">
                <a:sym typeface="Wingdings" pitchFamily="2" charset="2"/>
              </a:rPr>
              <a:t>, </a:t>
            </a:r>
            <a:r>
              <a:rPr lang="en-US" sz="2000" cap="none" dirty="0" err="1">
                <a:sym typeface="Wingdings" pitchFamily="2" charset="2"/>
              </a:rPr>
              <a:t>terbagi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menjadi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dua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yaitu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hiporespon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dan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hiperrenspons</a:t>
            </a:r>
            <a:r>
              <a:rPr lang="en-US" sz="2000" cap="none" dirty="0">
                <a:sym typeface="Wingdings" pitchFamily="2" charset="2"/>
              </a:rPr>
              <a:t>.</a:t>
            </a:r>
          </a:p>
          <a:p>
            <a:pPr lvl="2"/>
            <a:r>
              <a:rPr lang="en-US" sz="2000" cap="none" dirty="0" err="1">
                <a:sym typeface="Wingdings" pitchFamily="2" charset="2"/>
              </a:rPr>
              <a:t>Hiporespon</a:t>
            </a:r>
            <a:r>
              <a:rPr lang="en-US" sz="2000" cap="none" dirty="0">
                <a:sym typeface="Wingdings" pitchFamily="2" charset="2"/>
              </a:rPr>
              <a:t>: </a:t>
            </a:r>
            <a:r>
              <a:rPr lang="en-US" sz="2000" cap="none" dirty="0" err="1">
                <a:sym typeface="Wingdings" pitchFamily="2" charset="2"/>
              </a:rPr>
              <a:t>menyebebkan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infeksi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ke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saluran</a:t>
            </a:r>
            <a:r>
              <a:rPr lang="en-US" sz="2000" cap="none" dirty="0">
                <a:sym typeface="Wingdings" pitchFamily="2" charset="2"/>
              </a:rPr>
              <a:t> genital </a:t>
            </a:r>
            <a:r>
              <a:rPr lang="en-US" sz="2000" cap="none" dirty="0" err="1">
                <a:sym typeface="Wingdings" pitchFamily="2" charset="2"/>
              </a:rPr>
              <a:t>atas</a:t>
            </a:r>
            <a:endParaRPr lang="en-US" sz="2000" cap="none" dirty="0">
              <a:sym typeface="Wingdings" pitchFamily="2" charset="2"/>
            </a:endParaRPr>
          </a:p>
          <a:p>
            <a:pPr lvl="2"/>
            <a:r>
              <a:rPr lang="en-US" sz="2000" cap="none" dirty="0" err="1">
                <a:sym typeface="Wingdings" pitchFamily="2" charset="2"/>
              </a:rPr>
              <a:t>Hiperrespons</a:t>
            </a:r>
            <a:r>
              <a:rPr lang="en-US" sz="2000" cap="none" dirty="0">
                <a:sym typeface="Wingdings" pitchFamily="2" charset="2"/>
              </a:rPr>
              <a:t>: </a:t>
            </a:r>
            <a:r>
              <a:rPr lang="en-US" sz="2000" cap="none" dirty="0" err="1">
                <a:sym typeface="Wingdings" pitchFamily="2" charset="2"/>
              </a:rPr>
              <a:t>respons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inflamasi</a:t>
            </a:r>
            <a:r>
              <a:rPr lang="en-US" sz="2000" cap="none" dirty="0">
                <a:sym typeface="Wingdings" pitchFamily="2" charset="2"/>
              </a:rPr>
              <a:t> </a:t>
            </a:r>
            <a:r>
              <a:rPr lang="en-US" sz="2000" cap="none" dirty="0" err="1">
                <a:sym typeface="Wingdings" pitchFamily="2" charset="2"/>
              </a:rPr>
              <a:t>berlebihan</a:t>
            </a:r>
            <a:r>
              <a:rPr lang="en-US" sz="2000" cap="none" dirty="0">
                <a:sym typeface="Wingdings" pitchFamily="2" charset="2"/>
              </a:rPr>
              <a:t>  </a:t>
            </a:r>
            <a:r>
              <a:rPr lang="en-US" sz="2000" cap="none" dirty="0" err="1">
                <a:sym typeface="Wingdings" pitchFamily="2" charset="2"/>
              </a:rPr>
              <a:t>merangsang</a:t>
            </a:r>
            <a:r>
              <a:rPr lang="en-US" sz="2000" cap="none" dirty="0">
                <a:sym typeface="Wingdings" pitchFamily="2" charset="2"/>
              </a:rPr>
              <a:t> proses </a:t>
            </a:r>
            <a:r>
              <a:rPr lang="en-US" sz="2000" cap="none" dirty="0" err="1">
                <a:sym typeface="Wingdings" pitchFamily="2" charset="2"/>
              </a:rPr>
              <a:t>persalinan</a:t>
            </a:r>
            <a:endParaRPr lang="en-US" sz="2000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5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B9B9A16-6B67-3C49-AF15-30BA667EA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369" y="660057"/>
            <a:ext cx="4380514" cy="5537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674CF3-91F6-6F46-855F-D9723B2AABA2}"/>
              </a:ext>
            </a:extLst>
          </p:cNvPr>
          <p:cNvSpPr txBox="1"/>
          <p:nvPr/>
        </p:nvSpPr>
        <p:spPr>
          <a:xfrm>
            <a:off x="466793" y="1613117"/>
            <a:ext cx="2999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Respons</a:t>
            </a:r>
            <a:r>
              <a:rPr lang="en-US" sz="2800" dirty="0"/>
              <a:t> </a:t>
            </a:r>
            <a:r>
              <a:rPr lang="en-US" sz="2800" dirty="0" err="1"/>
              <a:t>Inflamasi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BV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terjadinya</a:t>
            </a:r>
            <a:r>
              <a:rPr lang="en-US" sz="2800" dirty="0"/>
              <a:t> </a:t>
            </a:r>
            <a:r>
              <a:rPr lang="en-US" sz="2800" dirty="0" err="1"/>
              <a:t>kelahiran</a:t>
            </a:r>
            <a:r>
              <a:rPr lang="en-US" sz="2800" dirty="0"/>
              <a:t> preterm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8026281-0853-2647-AB7F-33D7E8846CFA}"/>
              </a:ext>
            </a:extLst>
          </p:cNvPr>
          <p:cNvSpPr txBox="1"/>
          <p:nvPr/>
        </p:nvSpPr>
        <p:spPr>
          <a:xfrm>
            <a:off x="576072" y="3854834"/>
            <a:ext cx="257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peningkatan</a:t>
            </a:r>
            <a:r>
              <a:rPr lang="en-US" sz="2000" dirty="0"/>
              <a:t> </a:t>
            </a:r>
            <a:r>
              <a:rPr lang="en-US" sz="2000" dirty="0" err="1"/>
              <a:t>sitokin</a:t>
            </a:r>
            <a:r>
              <a:rPr lang="en-US" sz="2000" dirty="0"/>
              <a:t> </a:t>
            </a:r>
            <a:r>
              <a:rPr lang="en-US" sz="2000" dirty="0" err="1"/>
              <a:t>inflamasi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prostaglandin </a:t>
            </a:r>
            <a:r>
              <a:rPr lang="en-US" sz="2000" dirty="0">
                <a:sym typeface="Wingdings" pitchFamily="2" charset="2"/>
              </a:rPr>
              <a:t> proses </a:t>
            </a:r>
            <a:r>
              <a:rPr lang="en-US" sz="2000" dirty="0" err="1">
                <a:sym typeface="Wingdings" pitchFamily="2" charset="2"/>
              </a:rPr>
              <a:t>persalinan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323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B5DFFA-E11D-AF4C-BFF0-5977249D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206139"/>
            <a:ext cx="7773338" cy="159617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indikasi</a:t>
            </a:r>
            <a:r>
              <a:rPr lang="en-US" dirty="0"/>
              <a:t> </a:t>
            </a:r>
            <a:r>
              <a:rPr lang="en-US" dirty="0" err="1"/>
              <a:t>Terapi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2FD298-B0E4-E145-A786-B03B6E681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2" y="1345115"/>
            <a:ext cx="7773339" cy="1326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cap="none" dirty="0" err="1"/>
              <a:t>Indikasi</a:t>
            </a:r>
            <a:r>
              <a:rPr lang="en-US" sz="2400" cap="none" dirty="0"/>
              <a:t> </a:t>
            </a:r>
            <a:r>
              <a:rPr lang="en-US" sz="2400" cap="none" dirty="0" err="1"/>
              <a:t>pemberian</a:t>
            </a:r>
            <a:r>
              <a:rPr lang="en-US" sz="2400" cap="none" dirty="0"/>
              <a:t> </a:t>
            </a:r>
            <a:r>
              <a:rPr lang="en-US" sz="2400" cap="none" dirty="0" err="1"/>
              <a:t>terapi</a:t>
            </a:r>
            <a:r>
              <a:rPr lang="en-US" sz="2400" cap="none" dirty="0"/>
              <a:t> </a:t>
            </a:r>
            <a:r>
              <a:rPr lang="en-US" sz="2400" cap="none" dirty="0" err="1"/>
              <a:t>adalah</a:t>
            </a:r>
            <a:r>
              <a:rPr lang="en-US" sz="2400" cap="none" dirty="0"/>
              <a:t> </a:t>
            </a:r>
            <a:r>
              <a:rPr lang="en-US" sz="2400" cap="none" dirty="0" err="1"/>
              <a:t>untuk</a:t>
            </a:r>
            <a:r>
              <a:rPr lang="en-US" sz="2400" cap="none" dirty="0"/>
              <a:t> BV </a:t>
            </a:r>
            <a:r>
              <a:rPr lang="en-US" sz="2400" cap="none" dirty="0" err="1"/>
              <a:t>simptomatik</a:t>
            </a:r>
            <a:r>
              <a:rPr lang="en-US" sz="2400" cap="none" dirty="0"/>
              <a:t> </a:t>
            </a:r>
            <a:r>
              <a:rPr lang="en-US" sz="2400" cap="none" dirty="0" err="1"/>
              <a:t>dan</a:t>
            </a:r>
            <a:r>
              <a:rPr lang="en-US" sz="2400" cap="none" dirty="0"/>
              <a:t> yang </a:t>
            </a:r>
            <a:r>
              <a:rPr lang="en-US" sz="2400" cap="none" dirty="0" err="1"/>
              <a:t>akan</a:t>
            </a:r>
            <a:r>
              <a:rPr lang="en-US" sz="2400" cap="none" dirty="0"/>
              <a:t> </a:t>
            </a:r>
            <a:r>
              <a:rPr lang="en-US" sz="2400" cap="none" dirty="0" err="1"/>
              <a:t>melakukan</a:t>
            </a:r>
            <a:r>
              <a:rPr lang="en-US" sz="2400" cap="none" dirty="0"/>
              <a:t> </a:t>
            </a:r>
            <a:r>
              <a:rPr lang="en-US" sz="2400" cap="none" dirty="0" err="1"/>
              <a:t>tindakan</a:t>
            </a:r>
            <a:r>
              <a:rPr lang="en-US" sz="2400" cap="none" dirty="0"/>
              <a:t> </a:t>
            </a:r>
            <a:r>
              <a:rPr lang="en-US" sz="2400" cap="none" dirty="0" err="1"/>
              <a:t>operasi</a:t>
            </a:r>
            <a:r>
              <a:rPr lang="en-US" sz="2400" cap="none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4120BF9-BC5B-DE4C-BC51-3E423FCE4CFA}"/>
              </a:ext>
            </a:extLst>
          </p:cNvPr>
          <p:cNvSpPr txBox="1">
            <a:spLocks/>
          </p:cNvSpPr>
          <p:nvPr/>
        </p:nvSpPr>
        <p:spPr>
          <a:xfrm>
            <a:off x="685332" y="2671480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Terapi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7CC93B1-8260-1C4F-8810-4006017168A7}"/>
              </a:ext>
            </a:extLst>
          </p:cNvPr>
          <p:cNvSpPr txBox="1">
            <a:spLocks/>
          </p:cNvSpPr>
          <p:nvPr/>
        </p:nvSpPr>
        <p:spPr>
          <a:xfrm>
            <a:off x="685331" y="4473638"/>
            <a:ext cx="7773339" cy="1326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cap="none" dirty="0"/>
              <a:t>Metronidazole 400 – 500 mg 2 kali </a:t>
            </a:r>
            <a:r>
              <a:rPr lang="en-US" sz="2400" cap="none" dirty="0" err="1"/>
              <a:t>sehari</a:t>
            </a:r>
            <a:r>
              <a:rPr lang="en-US" sz="2400" cap="none" dirty="0"/>
              <a:t> 5 - 7 </a:t>
            </a:r>
            <a:r>
              <a:rPr lang="en-US" sz="2400" cap="none" dirty="0" err="1"/>
              <a:t>hari</a:t>
            </a:r>
            <a:endParaRPr lang="en-US" sz="2400" cap="none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cap="none" dirty="0" err="1"/>
              <a:t>atau</a:t>
            </a:r>
            <a:endParaRPr lang="en-US" sz="2400" cap="none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cap="none" dirty="0"/>
              <a:t>Metronidazole 2 g single dose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cap="none" dirty="0"/>
              <a:t>(</a:t>
            </a:r>
            <a:r>
              <a:rPr lang="en-US" sz="2400" cap="none" dirty="0" err="1"/>
              <a:t>Rekomendasi</a:t>
            </a:r>
            <a:r>
              <a:rPr lang="en-US" sz="2400" cap="none" dirty="0"/>
              <a:t> A)</a:t>
            </a:r>
          </a:p>
        </p:txBody>
      </p:sp>
    </p:spTree>
    <p:extLst>
      <p:ext uri="{BB962C8B-B14F-4D97-AF65-F5344CB8AC3E}">
        <p14:creationId xmlns:p14="http://schemas.microsoft.com/office/powerpoint/2010/main" val="345030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4C7434-F00E-CE48-A1EC-915AE9B1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cap="none" dirty="0" err="1"/>
              <a:t>Rekomendasi</a:t>
            </a:r>
            <a:r>
              <a:rPr lang="en-US" sz="2800" cap="none" dirty="0"/>
              <a:t> CDC </a:t>
            </a:r>
            <a:r>
              <a:rPr lang="en-US" sz="2800" cap="none" dirty="0" err="1"/>
              <a:t>untuk</a:t>
            </a:r>
            <a:r>
              <a:rPr lang="en-US" sz="2800" cap="none" dirty="0"/>
              <a:t> </a:t>
            </a:r>
            <a:r>
              <a:rPr lang="en-US" sz="2800" cap="none" dirty="0" err="1"/>
              <a:t>pengobatan</a:t>
            </a:r>
            <a:r>
              <a:rPr lang="en-US" sz="2800" cap="none" dirty="0"/>
              <a:t> BV </a:t>
            </a:r>
            <a:r>
              <a:rPr lang="en-US" sz="2800" cap="none" dirty="0" err="1"/>
              <a:t>simptomatik</a:t>
            </a:r>
            <a:r>
              <a:rPr lang="en-US" sz="2800" cap="none" dirty="0"/>
              <a:t> </a:t>
            </a:r>
            <a:r>
              <a:rPr lang="en-US" sz="2800" cap="none" dirty="0" err="1"/>
              <a:t>Pada</a:t>
            </a:r>
            <a:r>
              <a:rPr lang="en-US" sz="2800" cap="none" dirty="0"/>
              <a:t> </a:t>
            </a:r>
            <a:r>
              <a:rPr lang="en-US" sz="2800" cap="none" dirty="0" err="1"/>
              <a:t>Kehamilan</a:t>
            </a:r>
            <a:endParaRPr lang="en-US" sz="2800" cap="non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CD89B1D4-BC17-294B-83BF-59B77AC7F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56747"/>
              </p:ext>
            </p:extLst>
          </p:nvPr>
        </p:nvGraphicFramePr>
        <p:xfrm>
          <a:off x="685332" y="2242002"/>
          <a:ext cx="7773338" cy="2829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669">
                  <a:extLst>
                    <a:ext uri="{9D8B030D-6E8A-4147-A177-3AD203B41FA5}">
                      <a16:colId xmlns="" xmlns:a16="http://schemas.microsoft.com/office/drawing/2014/main" val="2178873912"/>
                    </a:ext>
                  </a:extLst>
                </a:gridCol>
                <a:gridCol w="3886669">
                  <a:extLst>
                    <a:ext uri="{9D8B030D-6E8A-4147-A177-3AD203B41FA5}">
                      <a16:colId xmlns="" xmlns:a16="http://schemas.microsoft.com/office/drawing/2014/main" val="1425539351"/>
                    </a:ext>
                  </a:extLst>
                </a:gridCol>
              </a:tblGrid>
              <a:tr h="510577"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5410582"/>
                  </a:ext>
                </a:extLst>
              </a:tr>
              <a:tr h="773103">
                <a:tc>
                  <a:txBody>
                    <a:bodyPr/>
                    <a:lstStyle/>
                    <a:p>
                      <a:r>
                        <a:rPr lang="en-US" dirty="0"/>
                        <a:t>Metronidazole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mg PO 2 kali </a:t>
                      </a:r>
                      <a:r>
                        <a:rPr lang="en-US" dirty="0" err="1"/>
                        <a:t>sehari</a:t>
                      </a:r>
                      <a:endParaRPr lang="en-US" dirty="0"/>
                    </a:p>
                    <a:p>
                      <a:r>
                        <a:rPr lang="en-US" dirty="0"/>
                        <a:t>7 </a:t>
                      </a:r>
                      <a:r>
                        <a:rPr lang="en-US" dirty="0" err="1"/>
                        <a:t>hari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4326832"/>
                  </a:ext>
                </a:extLst>
              </a:tr>
              <a:tr h="773103">
                <a:tc>
                  <a:txBody>
                    <a:bodyPr/>
                    <a:lstStyle/>
                    <a:p>
                      <a:r>
                        <a:rPr lang="en-US" dirty="0"/>
                        <a:t>Metronidazole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 mg PO 3 kali </a:t>
                      </a:r>
                      <a:r>
                        <a:rPr lang="en-US" dirty="0" err="1"/>
                        <a:t>sehari</a:t>
                      </a:r>
                      <a:endParaRPr lang="en-US" dirty="0"/>
                    </a:p>
                    <a:p>
                      <a:r>
                        <a:rPr lang="en-US" dirty="0"/>
                        <a:t>7 </a:t>
                      </a:r>
                      <a:r>
                        <a:rPr lang="en-US" dirty="0" err="1"/>
                        <a:t>hari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6855621"/>
                  </a:ext>
                </a:extLst>
              </a:tr>
              <a:tr h="773103">
                <a:tc>
                  <a:txBody>
                    <a:bodyPr/>
                    <a:lstStyle/>
                    <a:p>
                      <a:r>
                        <a:rPr lang="en-US" dirty="0"/>
                        <a:t>Clindamycin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 mg PO 2 kali </a:t>
                      </a:r>
                      <a:r>
                        <a:rPr lang="en-US" dirty="0" err="1"/>
                        <a:t>sehari</a:t>
                      </a:r>
                      <a:endParaRPr lang="en-US" dirty="0"/>
                    </a:p>
                    <a:p>
                      <a:r>
                        <a:rPr lang="en-US" dirty="0"/>
                        <a:t>7 </a:t>
                      </a:r>
                      <a:r>
                        <a:rPr lang="en-US" dirty="0" err="1"/>
                        <a:t>hari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43436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DAB1D48-5285-EC40-B272-BC3561304EA2}"/>
              </a:ext>
            </a:extLst>
          </p:cNvPr>
          <p:cNvSpPr txBox="1"/>
          <p:nvPr/>
        </p:nvSpPr>
        <p:spPr>
          <a:xfrm>
            <a:off x="685332" y="5099195"/>
            <a:ext cx="813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Centers</a:t>
            </a:r>
            <a:r>
              <a:rPr lang="en-ID" dirty="0"/>
              <a:t> for Disease Control and Prevention. Sexually transmitted diseases treatment guidelines, 2010. </a:t>
            </a:r>
            <a:r>
              <a:rPr lang="en-ID" i="1" dirty="0"/>
              <a:t>MMWR </a:t>
            </a:r>
            <a:r>
              <a:rPr lang="en-ID" i="1" dirty="0" err="1"/>
              <a:t>Recomm</a:t>
            </a:r>
            <a:r>
              <a:rPr lang="en-ID" i="1" dirty="0"/>
              <a:t> Rep. </a:t>
            </a:r>
            <a:r>
              <a:rPr lang="en-ID" dirty="0"/>
              <a:t>2010;59(RR-12):1-110.</a:t>
            </a:r>
          </a:p>
        </p:txBody>
      </p:sp>
    </p:spTree>
    <p:extLst>
      <p:ext uri="{BB962C8B-B14F-4D97-AF65-F5344CB8AC3E}">
        <p14:creationId xmlns:p14="http://schemas.microsoft.com/office/powerpoint/2010/main" val="4284311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F55009-6C98-5C46-986D-5EB3C2D1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72306"/>
            <a:ext cx="7773338" cy="1596177"/>
          </a:xfrm>
        </p:spPr>
        <p:txBody>
          <a:bodyPr/>
          <a:lstStyle/>
          <a:p>
            <a:r>
              <a:rPr lang="en-US" dirty="0" err="1"/>
              <a:t>Terapi</a:t>
            </a:r>
            <a:r>
              <a:rPr lang="en-US" dirty="0"/>
              <a:t> </a:t>
            </a:r>
            <a:r>
              <a:rPr lang="en-US" dirty="0" err="1"/>
              <a:t>alternatif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8E29EC-FEF6-0F4C-924F-E0E6AF634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2044365"/>
            <a:ext cx="7773339" cy="410542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cap="none" dirty="0"/>
              <a:t>Intravaginal metronidazole gel (0,75%) </a:t>
            </a:r>
            <a:r>
              <a:rPr lang="en-US" sz="2400" cap="none" dirty="0" err="1"/>
              <a:t>sekali</a:t>
            </a:r>
            <a:r>
              <a:rPr lang="en-US" sz="2400" cap="none" dirty="0"/>
              <a:t> </a:t>
            </a:r>
            <a:r>
              <a:rPr lang="en-US" sz="2400" cap="none" dirty="0" err="1"/>
              <a:t>sehari</a:t>
            </a:r>
            <a:r>
              <a:rPr lang="en-US" sz="2400" cap="none" dirty="0"/>
              <a:t> </a:t>
            </a:r>
            <a:r>
              <a:rPr lang="en-US" sz="2400" cap="none" dirty="0" err="1"/>
              <a:t>selama</a:t>
            </a:r>
            <a:r>
              <a:rPr lang="en-US" sz="2400" cap="none" dirty="0"/>
              <a:t> 5 </a:t>
            </a:r>
            <a:r>
              <a:rPr lang="en-US" sz="2400" cap="none" dirty="0" err="1"/>
              <a:t>hari</a:t>
            </a:r>
            <a:endParaRPr lang="en-US" sz="2400" cap="none" dirty="0"/>
          </a:p>
          <a:p>
            <a:pPr marL="0" indent="0" algn="ctr">
              <a:buNone/>
            </a:pPr>
            <a:r>
              <a:rPr lang="en-US" sz="2400" cap="none" dirty="0" err="1"/>
              <a:t>Atau</a:t>
            </a:r>
            <a:endParaRPr lang="en-US" sz="2400" cap="none" dirty="0"/>
          </a:p>
          <a:p>
            <a:pPr marL="0" indent="0" algn="ctr">
              <a:buNone/>
            </a:pPr>
            <a:r>
              <a:rPr lang="en-US" sz="2400" cap="none" dirty="0" err="1"/>
              <a:t>Krim</a:t>
            </a:r>
            <a:r>
              <a:rPr lang="en-US" sz="2400" cap="none" dirty="0"/>
              <a:t> Clindamycin intravaginal (2%) </a:t>
            </a:r>
            <a:r>
              <a:rPr lang="en-US" sz="2400" cap="none" dirty="0" err="1"/>
              <a:t>sekali</a:t>
            </a:r>
            <a:r>
              <a:rPr lang="en-US" sz="2400" cap="none" dirty="0"/>
              <a:t> </a:t>
            </a:r>
            <a:r>
              <a:rPr lang="en-US" sz="2400" cap="none" dirty="0" err="1"/>
              <a:t>sehari</a:t>
            </a:r>
            <a:r>
              <a:rPr lang="en-US" sz="2400" cap="none" dirty="0"/>
              <a:t> </a:t>
            </a:r>
            <a:r>
              <a:rPr lang="en-US" sz="2400" cap="none" dirty="0" err="1"/>
              <a:t>selama</a:t>
            </a:r>
            <a:r>
              <a:rPr lang="en-US" sz="2400" cap="none" dirty="0"/>
              <a:t> 7 </a:t>
            </a:r>
            <a:r>
              <a:rPr lang="en-US" sz="2400" cap="none" dirty="0" err="1"/>
              <a:t>hari</a:t>
            </a:r>
            <a:endParaRPr lang="en-US" sz="2400" cap="none" dirty="0"/>
          </a:p>
          <a:p>
            <a:pPr marL="0" indent="0" algn="ctr">
              <a:buNone/>
            </a:pPr>
            <a:r>
              <a:rPr lang="en-US" sz="2400" cap="none" dirty="0" err="1"/>
              <a:t>Atau</a:t>
            </a:r>
            <a:endParaRPr lang="en-US" sz="2400" cap="none" dirty="0"/>
          </a:p>
          <a:p>
            <a:pPr marL="0" indent="0" algn="ctr">
              <a:buNone/>
            </a:pPr>
            <a:r>
              <a:rPr lang="en-US" sz="2400" cap="none" dirty="0"/>
              <a:t>Clindamycin 300 mg 2 kali </a:t>
            </a:r>
            <a:r>
              <a:rPr lang="en-US" sz="2400" cap="none" dirty="0" err="1"/>
              <a:t>sehari</a:t>
            </a:r>
            <a:r>
              <a:rPr lang="en-US" sz="2400" cap="none" dirty="0"/>
              <a:t> </a:t>
            </a:r>
            <a:r>
              <a:rPr lang="en-US" sz="2400" cap="none" dirty="0" err="1"/>
              <a:t>selama</a:t>
            </a:r>
            <a:r>
              <a:rPr lang="en-US" sz="2400" cap="none" dirty="0"/>
              <a:t> 7 </a:t>
            </a:r>
            <a:r>
              <a:rPr lang="en-US" sz="2400" cap="none" dirty="0" err="1"/>
              <a:t>hari</a:t>
            </a:r>
            <a:endParaRPr lang="en-US" sz="2400" cap="none" dirty="0"/>
          </a:p>
          <a:p>
            <a:pPr marL="0" indent="0" algn="ctr">
              <a:buNone/>
            </a:pPr>
            <a:r>
              <a:rPr lang="en-US" sz="2400" cap="none" dirty="0" err="1"/>
              <a:t>Atau</a:t>
            </a:r>
            <a:endParaRPr lang="en-US" sz="2400" cap="none" dirty="0"/>
          </a:p>
          <a:p>
            <a:pPr marL="0" indent="0" algn="ctr">
              <a:buNone/>
            </a:pPr>
            <a:r>
              <a:rPr lang="en-US" sz="2400" cap="none" dirty="0"/>
              <a:t>Tinidazole 2 gram single dose</a:t>
            </a:r>
          </a:p>
          <a:p>
            <a:pPr marL="0" indent="0" algn="ctr">
              <a:buNone/>
            </a:pPr>
            <a:r>
              <a:rPr lang="en-US" cap="none" dirty="0"/>
              <a:t>(</a:t>
            </a:r>
            <a:r>
              <a:rPr lang="en-US" cap="none" dirty="0" err="1"/>
              <a:t>Rekomendasi</a:t>
            </a:r>
            <a:r>
              <a:rPr lang="en-US" cap="none" dirty="0"/>
              <a:t> A)</a:t>
            </a:r>
          </a:p>
        </p:txBody>
      </p:sp>
    </p:spTree>
    <p:extLst>
      <p:ext uri="{BB962C8B-B14F-4D97-AF65-F5344CB8AC3E}">
        <p14:creationId xmlns:p14="http://schemas.microsoft.com/office/powerpoint/2010/main" val="152499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1E8C88-F32D-DA45-8F7D-458ACD412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19" y="1434354"/>
            <a:ext cx="7773339" cy="3657599"/>
          </a:xfrm>
        </p:spPr>
        <p:txBody>
          <a:bodyPr lIns="90000" anchor="t" anchorCtr="0">
            <a:normAutofit/>
          </a:bodyPr>
          <a:lstStyle/>
          <a:p>
            <a:r>
              <a:rPr lang="en-US" sz="2400" cap="none" dirty="0" err="1"/>
              <a:t>Penggunaan</a:t>
            </a:r>
            <a:r>
              <a:rPr lang="en-US" sz="2400" cap="none" dirty="0"/>
              <a:t> clindamycin </a:t>
            </a:r>
            <a:r>
              <a:rPr lang="en-US" sz="2400" cap="none" dirty="0" err="1"/>
              <a:t>dan</a:t>
            </a:r>
            <a:r>
              <a:rPr lang="en-US" sz="2400" cap="none" dirty="0"/>
              <a:t> metronidazole </a:t>
            </a:r>
            <a:r>
              <a:rPr lang="en-US" sz="2400" cap="none" dirty="0" err="1"/>
              <a:t>dapat</a:t>
            </a:r>
            <a:r>
              <a:rPr lang="en-US" sz="2400" cap="none" dirty="0"/>
              <a:t> </a:t>
            </a:r>
            <a:r>
              <a:rPr lang="en-US" sz="2400" cap="none" dirty="0" err="1"/>
              <a:t>menurunkan</a:t>
            </a:r>
            <a:r>
              <a:rPr lang="en-US" sz="2400" cap="none" dirty="0"/>
              <a:t> symptom </a:t>
            </a:r>
            <a:r>
              <a:rPr lang="en-US" sz="2400" cap="none" dirty="0" err="1"/>
              <a:t>dari</a:t>
            </a:r>
            <a:r>
              <a:rPr lang="en-US" sz="2400" cap="none" dirty="0"/>
              <a:t> BV, </a:t>
            </a:r>
            <a:r>
              <a:rPr lang="en-US" sz="2400" cap="none" dirty="0" err="1"/>
              <a:t>baik</a:t>
            </a:r>
            <a:r>
              <a:rPr lang="en-US" sz="2400" cap="none" dirty="0"/>
              <a:t> oral </a:t>
            </a:r>
            <a:r>
              <a:rPr lang="en-US" sz="2400" cap="none" dirty="0" err="1"/>
              <a:t>maupun</a:t>
            </a:r>
            <a:r>
              <a:rPr lang="en-US" sz="2400" cap="none" dirty="0"/>
              <a:t> </a:t>
            </a:r>
            <a:r>
              <a:rPr lang="en-US" sz="2400" cap="none" dirty="0" err="1"/>
              <a:t>injeksi</a:t>
            </a:r>
            <a:r>
              <a:rPr lang="en-US" sz="2400" cap="none" dirty="0"/>
              <a:t>.</a:t>
            </a:r>
          </a:p>
          <a:p>
            <a:r>
              <a:rPr lang="en-US" sz="2400" cap="none" dirty="0" err="1"/>
              <a:t>Tidak</a:t>
            </a:r>
            <a:r>
              <a:rPr lang="en-US" sz="2400" cap="none" dirty="0"/>
              <a:t> </a:t>
            </a:r>
            <a:r>
              <a:rPr lang="en-US" sz="2400" cap="none" dirty="0" err="1"/>
              <a:t>ada</a:t>
            </a:r>
            <a:r>
              <a:rPr lang="en-US" sz="2400" cap="none" dirty="0"/>
              <a:t> </a:t>
            </a:r>
            <a:r>
              <a:rPr lang="en-US" sz="2400" cap="none" dirty="0" err="1"/>
              <a:t>bukti</a:t>
            </a:r>
            <a:r>
              <a:rPr lang="en-US" sz="2400" cap="none" dirty="0"/>
              <a:t> metronidazole </a:t>
            </a:r>
            <a:r>
              <a:rPr lang="en-US" sz="2400" cap="none" dirty="0" err="1"/>
              <a:t>meningkatkan</a:t>
            </a:r>
            <a:r>
              <a:rPr lang="en-US" sz="2400" cap="none" dirty="0"/>
              <a:t> </a:t>
            </a:r>
            <a:r>
              <a:rPr lang="en-US" sz="2400" cap="none" dirty="0" err="1"/>
              <a:t>resiko</a:t>
            </a:r>
            <a:r>
              <a:rPr lang="en-US" sz="2400" cap="none" dirty="0"/>
              <a:t> </a:t>
            </a:r>
            <a:r>
              <a:rPr lang="en-US" sz="2400" cap="none" dirty="0" err="1"/>
              <a:t>kelainan</a:t>
            </a:r>
            <a:r>
              <a:rPr lang="en-US" sz="2400" cap="none" dirty="0"/>
              <a:t> </a:t>
            </a:r>
            <a:r>
              <a:rPr lang="en-US" sz="2400" cap="none" dirty="0" err="1"/>
              <a:t>kongenital</a:t>
            </a:r>
            <a:r>
              <a:rPr lang="en-US" sz="2400" cap="none" dirty="0"/>
              <a:t> </a:t>
            </a:r>
            <a:r>
              <a:rPr lang="en-US" sz="2400" cap="none" dirty="0" err="1"/>
              <a:t>pada</a:t>
            </a:r>
            <a:r>
              <a:rPr lang="en-US" sz="2400" cap="none" dirty="0"/>
              <a:t> </a:t>
            </a:r>
            <a:r>
              <a:rPr lang="en-US" sz="2400" cap="none" dirty="0" err="1"/>
              <a:t>pemberian</a:t>
            </a:r>
            <a:r>
              <a:rPr lang="en-US" sz="2400" cap="none" dirty="0"/>
              <a:t> </a:t>
            </a:r>
            <a:r>
              <a:rPr lang="en-US" sz="2400" cap="none" dirty="0" err="1"/>
              <a:t>trisemester</a:t>
            </a:r>
            <a:r>
              <a:rPr lang="en-US" sz="2400" cap="none" dirty="0"/>
              <a:t> satu.</a:t>
            </a:r>
            <a:r>
              <a:rPr lang="en-US" sz="2400" cap="none" baseline="30000" dirty="0"/>
              <a:t>1</a:t>
            </a:r>
          </a:p>
          <a:p>
            <a:r>
              <a:rPr lang="en-US" sz="2400" cap="none" dirty="0" err="1"/>
              <a:t>Walaupun</a:t>
            </a:r>
            <a:r>
              <a:rPr lang="en-US" sz="2400" cap="none" dirty="0"/>
              <a:t> clindamycin </a:t>
            </a:r>
            <a:r>
              <a:rPr lang="en-US" sz="2400" cap="none" dirty="0" err="1"/>
              <a:t>dapat</a:t>
            </a:r>
            <a:r>
              <a:rPr lang="en-US" sz="2400" cap="none" dirty="0"/>
              <a:t> </a:t>
            </a:r>
            <a:r>
              <a:rPr lang="en-US" sz="2400" cap="none" dirty="0" err="1"/>
              <a:t>menembus</a:t>
            </a:r>
            <a:r>
              <a:rPr lang="en-US" sz="2400" cap="none" dirty="0"/>
              <a:t> </a:t>
            </a:r>
            <a:r>
              <a:rPr lang="en-US" sz="2400" cap="none" dirty="0" err="1"/>
              <a:t>plasenta</a:t>
            </a:r>
            <a:r>
              <a:rPr lang="en-US" sz="2400" cap="none" dirty="0"/>
              <a:t>, </a:t>
            </a:r>
            <a:r>
              <a:rPr lang="en-US" sz="2400" cap="none" dirty="0" err="1"/>
              <a:t>obat</a:t>
            </a:r>
            <a:r>
              <a:rPr lang="en-US" sz="2400" cap="none" dirty="0"/>
              <a:t> </a:t>
            </a:r>
            <a:r>
              <a:rPr lang="en-US" sz="2400" cap="none" dirty="0" err="1"/>
              <a:t>ini</a:t>
            </a:r>
            <a:r>
              <a:rPr lang="en-US" sz="2400" cap="none" dirty="0"/>
              <a:t> </a:t>
            </a:r>
            <a:r>
              <a:rPr lang="en-US" sz="2400" cap="none" dirty="0" err="1"/>
              <a:t>tidak</a:t>
            </a:r>
            <a:r>
              <a:rPr lang="en-US" sz="2400" cap="none" dirty="0"/>
              <a:t> </a:t>
            </a:r>
            <a:r>
              <a:rPr lang="en-US" sz="2400" cap="none" dirty="0" err="1"/>
              <a:t>memberikan</a:t>
            </a:r>
            <a:r>
              <a:rPr lang="en-US" sz="2400" cap="none" dirty="0"/>
              <a:t> </a:t>
            </a:r>
            <a:r>
              <a:rPr lang="en-US" sz="2400" cap="none" dirty="0" err="1"/>
              <a:t>efek</a:t>
            </a:r>
            <a:r>
              <a:rPr lang="en-US" sz="2400" cap="none" dirty="0"/>
              <a:t> teratogen </a:t>
            </a:r>
            <a:r>
              <a:rPr lang="en-US" sz="2400" cap="none" dirty="0" err="1"/>
              <a:t>ataupun</a:t>
            </a:r>
            <a:r>
              <a:rPr lang="en-US" sz="2400" cap="none" dirty="0"/>
              <a:t> fetotoksik.</a:t>
            </a:r>
            <a:r>
              <a:rPr lang="en-US" sz="2400" cap="none" baseline="30000" dirty="0"/>
              <a:t>2</a:t>
            </a:r>
            <a:endParaRPr lang="en-US" sz="2400" cap="none" dirty="0"/>
          </a:p>
          <a:p>
            <a:r>
              <a:rPr lang="en-US" sz="2400" cap="none" dirty="0" err="1"/>
              <a:t>Kedua</a:t>
            </a:r>
            <a:r>
              <a:rPr lang="en-US" sz="2400" cap="none" dirty="0"/>
              <a:t> </a:t>
            </a:r>
            <a:r>
              <a:rPr lang="en-US" sz="2400" cap="none" dirty="0" err="1"/>
              <a:t>obat</a:t>
            </a:r>
            <a:r>
              <a:rPr lang="en-US" sz="2400" cap="none" dirty="0"/>
              <a:t> </a:t>
            </a:r>
            <a:r>
              <a:rPr lang="en-US" sz="2400" cap="none" dirty="0" err="1"/>
              <a:t>ini</a:t>
            </a:r>
            <a:r>
              <a:rPr lang="en-US" sz="2400" cap="none" dirty="0"/>
              <a:t> </a:t>
            </a:r>
            <a:r>
              <a:rPr lang="en-US" sz="2400" cap="none" dirty="0" err="1"/>
              <a:t>termasuk</a:t>
            </a:r>
            <a:r>
              <a:rPr lang="en-US" sz="2400" cap="none" dirty="0"/>
              <a:t> </a:t>
            </a:r>
            <a:r>
              <a:rPr lang="en-US" sz="2400" cap="none" dirty="0" err="1"/>
              <a:t>dalam</a:t>
            </a:r>
            <a:r>
              <a:rPr lang="en-US" sz="2400" cap="none" dirty="0"/>
              <a:t> </a:t>
            </a:r>
            <a:r>
              <a:rPr lang="en-US" sz="2400" cap="none" dirty="0" err="1"/>
              <a:t>kategori</a:t>
            </a:r>
            <a:r>
              <a:rPr lang="en-US" sz="2400" cap="none" dirty="0"/>
              <a:t> B </a:t>
            </a:r>
            <a:r>
              <a:rPr lang="en-US" sz="2400" cap="none" dirty="0" err="1"/>
              <a:t>obat</a:t>
            </a:r>
            <a:r>
              <a:rPr lang="en-US" sz="2400" cap="none" dirty="0"/>
              <a:t> </a:t>
            </a:r>
            <a:r>
              <a:rPr lang="en-US" sz="2400" cap="none" dirty="0" err="1"/>
              <a:t>kehamilan</a:t>
            </a:r>
            <a:r>
              <a:rPr lang="en-US" sz="2400" cap="none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0BC95A4-6569-1845-8B0C-FD7A57652CEC}"/>
              </a:ext>
            </a:extLst>
          </p:cNvPr>
          <p:cNvSpPr/>
          <p:nvPr/>
        </p:nvSpPr>
        <p:spPr>
          <a:xfrm>
            <a:off x="0" y="5898776"/>
            <a:ext cx="8064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200" dirty="0" err="1">
                <a:latin typeface="MinionPro"/>
              </a:rPr>
              <a:t>Burtin</a:t>
            </a:r>
            <a:r>
              <a:rPr lang="en-ID" sz="1200" dirty="0">
                <a:latin typeface="MinionPro"/>
              </a:rPr>
              <a:t> P, </a:t>
            </a:r>
            <a:r>
              <a:rPr lang="en-ID" sz="1200" dirty="0" err="1">
                <a:latin typeface="MinionPro"/>
              </a:rPr>
              <a:t>Taddio</a:t>
            </a:r>
            <a:r>
              <a:rPr lang="en-ID" sz="1200" dirty="0">
                <a:latin typeface="MinionPro"/>
              </a:rPr>
              <a:t> A, </a:t>
            </a:r>
            <a:r>
              <a:rPr lang="en-ID" sz="1200" dirty="0" err="1">
                <a:latin typeface="MinionPro"/>
              </a:rPr>
              <a:t>Ariburnu</a:t>
            </a:r>
            <a:r>
              <a:rPr lang="en-ID" sz="1200" dirty="0">
                <a:latin typeface="MinionPro"/>
              </a:rPr>
              <a:t> O, </a:t>
            </a:r>
            <a:r>
              <a:rPr lang="en-ID" sz="1200" dirty="0" err="1">
                <a:latin typeface="MinionPro"/>
              </a:rPr>
              <a:t>Einarson</a:t>
            </a:r>
            <a:r>
              <a:rPr lang="en-ID" sz="1200" dirty="0">
                <a:latin typeface="MinionPro"/>
              </a:rPr>
              <a:t> TR, </a:t>
            </a:r>
            <a:r>
              <a:rPr lang="en-ID" sz="1200" dirty="0" err="1">
                <a:latin typeface="MinionPro"/>
              </a:rPr>
              <a:t>Koren</a:t>
            </a:r>
            <a:r>
              <a:rPr lang="en-ID" sz="1200" dirty="0">
                <a:latin typeface="MinionPro"/>
              </a:rPr>
              <a:t> G. Safety of metronidazole in pregnancy: a meta-analysis. </a:t>
            </a:r>
            <a:r>
              <a:rPr lang="en-ID" sz="1200" i="1" dirty="0">
                <a:latin typeface="MinionPro"/>
              </a:rPr>
              <a:t>Am J </a:t>
            </a:r>
            <a:r>
              <a:rPr lang="en-ID" sz="1200" i="1" dirty="0" err="1">
                <a:latin typeface="MinionPro"/>
              </a:rPr>
              <a:t>Obstet</a:t>
            </a:r>
            <a:r>
              <a:rPr lang="en-ID" sz="1200" i="1" dirty="0">
                <a:latin typeface="MinionPro"/>
              </a:rPr>
              <a:t> Gynecol. </a:t>
            </a:r>
            <a:r>
              <a:rPr lang="en-ID" sz="1200" dirty="0">
                <a:latin typeface="MinionPro"/>
              </a:rPr>
              <a:t>1995;172(2 </a:t>
            </a:r>
            <a:r>
              <a:rPr lang="en-ID" sz="1200" dirty="0" err="1">
                <a:latin typeface="MinionPro"/>
              </a:rPr>
              <a:t>pt</a:t>
            </a:r>
            <a:r>
              <a:rPr lang="en-ID" sz="1200" dirty="0">
                <a:latin typeface="MinionPro"/>
              </a:rPr>
              <a:t> 1):525-529.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200" dirty="0">
                <a:latin typeface="MinionPro"/>
              </a:rPr>
              <a:t>Nahum GG, </a:t>
            </a:r>
            <a:r>
              <a:rPr lang="en-ID" sz="1200" dirty="0" err="1">
                <a:latin typeface="MinionPro"/>
              </a:rPr>
              <a:t>Uhl</a:t>
            </a:r>
            <a:r>
              <a:rPr lang="en-ID" sz="1200" dirty="0">
                <a:latin typeface="MinionPro"/>
              </a:rPr>
              <a:t> K, Kennedy DL. Antibiotic use in pregnancy and lac- </a:t>
            </a:r>
            <a:r>
              <a:rPr lang="en-ID" sz="1200" dirty="0" err="1">
                <a:latin typeface="MinionPro"/>
              </a:rPr>
              <a:t>tation</a:t>
            </a:r>
            <a:r>
              <a:rPr lang="en-ID" sz="1200" dirty="0">
                <a:latin typeface="MinionPro"/>
              </a:rPr>
              <a:t>: what is and is not known about teratogenic and toxic risks. </a:t>
            </a:r>
            <a:r>
              <a:rPr lang="en-ID" sz="1200" i="1" dirty="0">
                <a:latin typeface="MinionPro"/>
              </a:rPr>
              <a:t>Ob- stet Gynecol. </a:t>
            </a:r>
            <a:r>
              <a:rPr lang="en-ID" sz="1200" dirty="0">
                <a:latin typeface="MinionPro"/>
              </a:rPr>
              <a:t>2006;107(5):1120-1138. 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659459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696ACF7-EDFF-BC4E-8CA5-2CE0D09AD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062"/>
            <a:ext cx="9144000" cy="502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92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D91E1D7-BEF8-F54F-A2B5-AF6B9258D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771"/>
          <a:stretch/>
        </p:blipFill>
        <p:spPr>
          <a:xfrm>
            <a:off x="0" y="392527"/>
            <a:ext cx="9144000" cy="1525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2C2D91-C9B4-E345-B3BA-6E0664E60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928" y="1774148"/>
            <a:ext cx="4198549" cy="49513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="" xmlns:a16="http://schemas.microsoft.com/office/drawing/2014/main" id="{F37C2753-8CFF-C04E-AB19-F1638B083F0C}"/>
              </a:ext>
            </a:extLst>
          </p:cNvPr>
          <p:cNvSpPr/>
          <p:nvPr/>
        </p:nvSpPr>
        <p:spPr>
          <a:xfrm>
            <a:off x="2053087" y="3045125"/>
            <a:ext cx="4606505" cy="8626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5A796ECE-2F64-EA4F-9C8A-28DD9E3A41E5}"/>
              </a:ext>
            </a:extLst>
          </p:cNvPr>
          <p:cNvSpPr/>
          <p:nvPr/>
        </p:nvSpPr>
        <p:spPr>
          <a:xfrm>
            <a:off x="2138949" y="5431766"/>
            <a:ext cx="4606505" cy="8626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AE7A87-12F7-1647-8EE8-F648A2F8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Bacterial vaginosis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7D107B-6E9F-6847-821B-43A5FD82F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0" y="2123512"/>
            <a:ext cx="7773339" cy="34241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cap="none" dirty="0" err="1"/>
              <a:t>Penyebab</a:t>
            </a:r>
            <a:r>
              <a:rPr lang="en-US" sz="2800" cap="none" dirty="0"/>
              <a:t> paling </a:t>
            </a:r>
            <a:r>
              <a:rPr lang="en-US" sz="2800" cap="none" dirty="0" err="1"/>
              <a:t>umum</a:t>
            </a:r>
            <a:r>
              <a:rPr lang="en-US" sz="2800" cap="none" dirty="0"/>
              <a:t> </a:t>
            </a:r>
            <a:r>
              <a:rPr lang="en-US" sz="2800" cap="none" dirty="0" err="1"/>
              <a:t>gejala</a:t>
            </a:r>
            <a:r>
              <a:rPr lang="en-US" sz="2800" cap="none" dirty="0"/>
              <a:t> duh </a:t>
            </a:r>
            <a:r>
              <a:rPr lang="en-US" sz="2800" cap="none" dirty="0" err="1"/>
              <a:t>tubuh</a:t>
            </a:r>
            <a:r>
              <a:rPr lang="en-US" sz="2800" cap="none" dirty="0"/>
              <a:t> vagina </a:t>
            </a:r>
            <a:r>
              <a:rPr lang="en-US" sz="2800" cap="none" dirty="0" err="1"/>
              <a:t>pada</a:t>
            </a:r>
            <a:r>
              <a:rPr lang="en-US" sz="2800" cap="none" dirty="0"/>
              <a:t> </a:t>
            </a:r>
            <a:r>
              <a:rPr lang="en-US" sz="2800" cap="none" dirty="0" err="1"/>
              <a:t>usia</a:t>
            </a:r>
            <a:r>
              <a:rPr lang="en-US" sz="2800" cap="none" dirty="0"/>
              <a:t> </a:t>
            </a:r>
            <a:r>
              <a:rPr lang="en-US" sz="2800" cap="none" dirty="0" err="1"/>
              <a:t>reproduktif</a:t>
            </a:r>
            <a:endParaRPr lang="en-US" sz="2800" cap="none" dirty="0"/>
          </a:p>
          <a:p>
            <a:pPr>
              <a:lnSpc>
                <a:spcPct val="100000"/>
              </a:lnSpc>
            </a:pPr>
            <a:r>
              <a:rPr lang="en-US" sz="2800" cap="none" dirty="0"/>
              <a:t>10-30% </a:t>
            </a:r>
            <a:r>
              <a:rPr lang="en-US" sz="2800" cap="none" dirty="0" err="1"/>
              <a:t>pada</a:t>
            </a:r>
            <a:r>
              <a:rPr lang="en-US" sz="2800" cap="none" dirty="0"/>
              <a:t> </a:t>
            </a:r>
            <a:r>
              <a:rPr lang="en-US" sz="2800" cap="none" dirty="0" err="1"/>
              <a:t>pasien</a:t>
            </a:r>
            <a:r>
              <a:rPr lang="en-US" sz="2800" cap="none" dirty="0"/>
              <a:t> hamil</a:t>
            </a:r>
            <a:r>
              <a:rPr lang="en-US" sz="2800" cap="none" baseline="30000" dirty="0"/>
              <a:t>1</a:t>
            </a:r>
            <a:r>
              <a:rPr lang="en-US" sz="2800" cap="none" dirty="0"/>
              <a:t> </a:t>
            </a:r>
            <a:r>
              <a:rPr lang="en-US" sz="2800" cap="none" dirty="0" err="1"/>
              <a:t>dan</a:t>
            </a:r>
            <a:r>
              <a:rPr lang="en-US" sz="2800" cap="none" dirty="0"/>
              <a:t> 50% </a:t>
            </a:r>
            <a:r>
              <a:rPr lang="en-US" sz="2800" cap="none" dirty="0" err="1"/>
              <a:t>bersifat</a:t>
            </a:r>
            <a:r>
              <a:rPr lang="en-US" sz="2800" cap="none" dirty="0"/>
              <a:t> asimptomatik</a:t>
            </a:r>
            <a:r>
              <a:rPr lang="en-US" sz="2800" cap="none" baseline="30000" dirty="0"/>
              <a:t>2</a:t>
            </a:r>
          </a:p>
          <a:p>
            <a:pPr>
              <a:lnSpc>
                <a:spcPct val="100000"/>
              </a:lnSpc>
            </a:pPr>
            <a:r>
              <a:rPr lang="en-US" sz="2800" cap="none" dirty="0"/>
              <a:t>Tingkat </a:t>
            </a:r>
            <a:r>
              <a:rPr lang="en-US" sz="2800" cap="none" dirty="0" err="1"/>
              <a:t>kekambuhan</a:t>
            </a:r>
            <a:r>
              <a:rPr lang="en-US" sz="2800" cap="none" dirty="0"/>
              <a:t> yang </a:t>
            </a:r>
            <a:r>
              <a:rPr lang="en-US" sz="2800" cap="none" dirty="0" err="1"/>
              <a:t>tinggi</a:t>
            </a:r>
            <a:endParaRPr lang="en-US" sz="2800" cap="none" dirty="0"/>
          </a:p>
          <a:p>
            <a:pPr>
              <a:lnSpc>
                <a:spcPct val="100000"/>
              </a:lnSpc>
            </a:pPr>
            <a:r>
              <a:rPr lang="en-US" sz="2800" cap="none" dirty="0" err="1"/>
              <a:t>Merupakan</a:t>
            </a:r>
            <a:r>
              <a:rPr lang="en-US" sz="2800" cap="none" dirty="0"/>
              <a:t> </a:t>
            </a:r>
            <a:r>
              <a:rPr lang="en-US" sz="2800" cap="none" dirty="0" err="1"/>
              <a:t>faktor</a:t>
            </a:r>
            <a:r>
              <a:rPr lang="en-US" sz="2800" cap="none" dirty="0"/>
              <a:t> </a:t>
            </a:r>
            <a:r>
              <a:rPr lang="en-US" sz="2800" cap="none" dirty="0" err="1"/>
              <a:t>resiko</a:t>
            </a:r>
            <a:r>
              <a:rPr lang="en-US" sz="2800" cap="none" dirty="0"/>
              <a:t> </a:t>
            </a:r>
            <a:r>
              <a:rPr lang="en-US" sz="2800" cap="none" dirty="0" err="1"/>
              <a:t>terjadinya</a:t>
            </a:r>
            <a:r>
              <a:rPr lang="en-US" sz="2800" cap="none" dirty="0"/>
              <a:t> KPD </a:t>
            </a:r>
            <a:r>
              <a:rPr lang="en-US" sz="2800" cap="none" dirty="0" err="1"/>
              <a:t>dan</a:t>
            </a:r>
            <a:r>
              <a:rPr lang="en-US" sz="2800" cap="none" dirty="0"/>
              <a:t> </a:t>
            </a:r>
            <a:r>
              <a:rPr lang="en-US" sz="2800" cap="none" dirty="0" err="1"/>
              <a:t>persalinan</a:t>
            </a:r>
            <a:r>
              <a:rPr lang="en-US" sz="2800" cap="none" dirty="0"/>
              <a:t> </a:t>
            </a:r>
            <a:r>
              <a:rPr lang="en-US" sz="2800" cap="none" dirty="0" err="1"/>
              <a:t>prematur</a:t>
            </a:r>
            <a:r>
              <a:rPr lang="en-US" sz="2800" cap="none" dirty="0"/>
              <a:t> </a:t>
            </a:r>
            <a:r>
              <a:rPr lang="en-US" sz="2800" cap="none" dirty="0">
                <a:sym typeface="Wingdings" pitchFamily="2" charset="2"/>
              </a:rPr>
              <a:t> </a:t>
            </a:r>
            <a:r>
              <a:rPr lang="en-US" sz="2800" cap="none" dirty="0" err="1">
                <a:sym typeface="Wingdings" pitchFamily="2" charset="2"/>
              </a:rPr>
              <a:t>peningkatan</a:t>
            </a:r>
            <a:r>
              <a:rPr lang="en-US" sz="2800" cap="none" dirty="0">
                <a:sym typeface="Wingdings" pitchFamily="2" charset="2"/>
              </a:rPr>
              <a:t> </a:t>
            </a:r>
            <a:r>
              <a:rPr lang="en-US" sz="2800" cap="none" dirty="0" err="1">
                <a:sym typeface="Wingdings" pitchFamily="2" charset="2"/>
              </a:rPr>
              <a:t>resiko</a:t>
            </a:r>
            <a:r>
              <a:rPr lang="en-US" sz="2800" cap="none" dirty="0">
                <a:sym typeface="Wingdings" pitchFamily="2" charset="2"/>
              </a:rPr>
              <a:t> 2 - 3x lipat</a:t>
            </a:r>
            <a:r>
              <a:rPr lang="en-US" sz="2800" cap="none" baseline="30000" dirty="0">
                <a:sym typeface="Wingdings" pitchFamily="2" charset="2"/>
              </a:rPr>
              <a:t>3</a:t>
            </a:r>
            <a:endParaRPr lang="en-US" sz="2800" cap="none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114DFD2-2ABC-FE48-A05D-7BC8684597E2}"/>
              </a:ext>
            </a:extLst>
          </p:cNvPr>
          <p:cNvSpPr txBox="1"/>
          <p:nvPr/>
        </p:nvSpPr>
        <p:spPr>
          <a:xfrm>
            <a:off x="89646" y="6027003"/>
            <a:ext cx="8964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Egan ME, Lipsky MS. Diagnosis of vaginitis. Am Fam Physician, 2000;62(5):1095-1104.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Menard JP. Antibacterial treatment of bacterial vaginosis: current and emerging therapies. </a:t>
            </a:r>
            <a:r>
              <a:rPr lang="en-US" sz="1200" dirty="0" err="1"/>
              <a:t>Int</a:t>
            </a:r>
            <a:r>
              <a:rPr lang="en-US" sz="1200" dirty="0"/>
              <a:t> J </a:t>
            </a:r>
            <a:r>
              <a:rPr lang="en-US" sz="1200" dirty="0" err="1"/>
              <a:t>Wom</a:t>
            </a:r>
            <a:r>
              <a:rPr lang="en-US" sz="1200" dirty="0"/>
              <a:t> Health, 2011;3:295-305.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200" dirty="0"/>
              <a:t>Goldenberg RL, </a:t>
            </a:r>
            <a:r>
              <a:rPr lang="en-ID" sz="1200" dirty="0" err="1"/>
              <a:t>Iams</a:t>
            </a:r>
            <a:r>
              <a:rPr lang="en-ID" sz="1200" dirty="0"/>
              <a:t> JD, Mercer BM, et al. The Preterm Prediction Study: the value of new vs standard risk factors in predicting early and all spontaneous preterm births. </a:t>
            </a:r>
            <a:r>
              <a:rPr lang="en-ID" sz="1200" i="1" dirty="0"/>
              <a:t>Am J Public Health. </a:t>
            </a:r>
            <a:r>
              <a:rPr lang="en-ID" sz="1200" dirty="0"/>
              <a:t>1998;88(2):233- 238. </a:t>
            </a:r>
          </a:p>
        </p:txBody>
      </p:sp>
    </p:spTree>
    <p:extLst>
      <p:ext uri="{BB962C8B-B14F-4D97-AF65-F5344CB8AC3E}">
        <p14:creationId xmlns:p14="http://schemas.microsoft.com/office/powerpoint/2010/main" val="144220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6A76E0-9AAC-3A49-8F9E-3F19E543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Faktanya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5B86A7-410D-AF44-BFBD-55C73BB55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2008506"/>
            <a:ext cx="7773339" cy="3424107"/>
          </a:xfrm>
        </p:spPr>
        <p:txBody>
          <a:bodyPr>
            <a:normAutofit/>
          </a:bodyPr>
          <a:lstStyle/>
          <a:p>
            <a:r>
              <a:rPr lang="en-US" sz="2400" cap="none" dirty="0" err="1"/>
              <a:t>Belum</a:t>
            </a:r>
            <a:r>
              <a:rPr lang="en-US" sz="2400" cap="none" dirty="0"/>
              <a:t> </a:t>
            </a:r>
            <a:r>
              <a:rPr lang="en-US" sz="2400" cap="none" dirty="0" err="1"/>
              <a:t>ada</a:t>
            </a:r>
            <a:r>
              <a:rPr lang="en-US" sz="2400" cap="none" dirty="0"/>
              <a:t> </a:t>
            </a:r>
            <a:r>
              <a:rPr lang="en-US" sz="2400" cap="none" dirty="0" err="1"/>
              <a:t>bukti</a:t>
            </a:r>
            <a:r>
              <a:rPr lang="en-US" sz="2400" cap="none" dirty="0"/>
              <a:t> </a:t>
            </a:r>
            <a:r>
              <a:rPr lang="en-US" sz="2400" cap="none" dirty="0" err="1"/>
              <a:t>kuat</a:t>
            </a:r>
            <a:r>
              <a:rPr lang="en-US" sz="2400" cap="none" dirty="0"/>
              <a:t> </a:t>
            </a:r>
            <a:r>
              <a:rPr lang="en-US" sz="2400" cap="none" dirty="0" err="1"/>
              <a:t>bahwa</a:t>
            </a:r>
            <a:r>
              <a:rPr lang="en-US" sz="2400" cap="none" dirty="0"/>
              <a:t> </a:t>
            </a:r>
            <a:r>
              <a:rPr lang="en-US" sz="2400" cap="none" dirty="0" err="1"/>
              <a:t>pemberian</a:t>
            </a:r>
            <a:r>
              <a:rPr lang="en-US" sz="2400" cap="none" dirty="0"/>
              <a:t> </a:t>
            </a:r>
            <a:r>
              <a:rPr lang="en-US" sz="2400" cap="none" dirty="0" err="1"/>
              <a:t>antimikroba</a:t>
            </a:r>
            <a:r>
              <a:rPr lang="en-US" sz="2400" cap="none" dirty="0"/>
              <a:t> </a:t>
            </a:r>
            <a:r>
              <a:rPr lang="en-US" sz="2400" cap="none" dirty="0" err="1"/>
              <a:t>secara</a:t>
            </a:r>
            <a:r>
              <a:rPr lang="en-US" sz="2400" cap="none" dirty="0"/>
              <a:t> </a:t>
            </a:r>
            <a:r>
              <a:rPr lang="en-US" sz="2400" cap="none" dirty="0" err="1"/>
              <a:t>efektif</a:t>
            </a:r>
            <a:r>
              <a:rPr lang="en-US" sz="2400" cap="none" dirty="0"/>
              <a:t> </a:t>
            </a:r>
            <a:r>
              <a:rPr lang="en-US" sz="2400" cap="none" dirty="0" err="1"/>
              <a:t>menurunkan</a:t>
            </a:r>
            <a:r>
              <a:rPr lang="en-US" sz="2400" cap="none" dirty="0"/>
              <a:t> </a:t>
            </a:r>
            <a:r>
              <a:rPr lang="en-US" sz="2400" cap="none" dirty="0" err="1"/>
              <a:t>kejadian</a:t>
            </a:r>
            <a:r>
              <a:rPr lang="en-US" sz="2400" cap="none" dirty="0"/>
              <a:t> </a:t>
            </a:r>
            <a:r>
              <a:rPr lang="en-US" sz="2400" cap="none" dirty="0" err="1"/>
              <a:t>persalinan</a:t>
            </a:r>
            <a:r>
              <a:rPr lang="en-US" sz="2400" cap="none" dirty="0"/>
              <a:t> preterm </a:t>
            </a:r>
            <a:r>
              <a:rPr lang="en-US" sz="2400" cap="none" dirty="0" err="1"/>
              <a:t>terkait</a:t>
            </a:r>
            <a:r>
              <a:rPr lang="en-US" sz="2400" cap="none" dirty="0"/>
              <a:t> </a:t>
            </a:r>
            <a:r>
              <a:rPr lang="en-US" sz="2400" cap="none" dirty="0" err="1"/>
              <a:t>dengan</a:t>
            </a:r>
            <a:r>
              <a:rPr lang="en-US" sz="2400" cap="none" dirty="0"/>
              <a:t> BV</a:t>
            </a:r>
          </a:p>
          <a:p>
            <a:r>
              <a:rPr lang="en-US" sz="2400" cap="none" dirty="0" err="1"/>
              <a:t>Pemberian</a:t>
            </a:r>
            <a:r>
              <a:rPr lang="en-US" sz="2400" cap="none" dirty="0"/>
              <a:t> </a:t>
            </a:r>
            <a:r>
              <a:rPr lang="en-US" sz="2400" cap="none" dirty="0" err="1"/>
              <a:t>probiotik</a:t>
            </a:r>
            <a:r>
              <a:rPr lang="en-US" sz="2400" cap="none" dirty="0"/>
              <a:t> </a:t>
            </a:r>
            <a:r>
              <a:rPr lang="en-US" sz="2400" cap="none" dirty="0" err="1"/>
              <a:t>dan</a:t>
            </a:r>
            <a:r>
              <a:rPr lang="en-US" sz="2400" cap="none" dirty="0"/>
              <a:t> </a:t>
            </a:r>
            <a:r>
              <a:rPr lang="en-US" sz="2400" cap="none" dirty="0" err="1"/>
              <a:t>terapi</a:t>
            </a:r>
            <a:r>
              <a:rPr lang="en-US" sz="2400" cap="none" dirty="0"/>
              <a:t> </a:t>
            </a:r>
            <a:r>
              <a:rPr lang="en-US" sz="2400" cap="none" dirty="0" err="1"/>
              <a:t>tambahan</a:t>
            </a:r>
            <a:r>
              <a:rPr lang="en-US" sz="2400" cap="none" dirty="0"/>
              <a:t> </a:t>
            </a:r>
            <a:r>
              <a:rPr lang="en-US" sz="2400" cap="none" dirty="0" err="1"/>
              <a:t>lainnya</a:t>
            </a:r>
            <a:r>
              <a:rPr lang="en-US" sz="2400" cap="none" dirty="0"/>
              <a:t> </a:t>
            </a:r>
            <a:r>
              <a:rPr lang="en-US" sz="2400" cap="none" dirty="0" err="1"/>
              <a:t>dapat</a:t>
            </a:r>
            <a:r>
              <a:rPr lang="en-US" sz="2400" cap="none" dirty="0"/>
              <a:t> </a:t>
            </a:r>
            <a:r>
              <a:rPr lang="en-US" sz="2400" cap="none" dirty="0" err="1"/>
              <a:t>digunakan</a:t>
            </a:r>
            <a:endParaRPr lang="en-US" sz="2400" cap="none" dirty="0"/>
          </a:p>
          <a:p>
            <a:r>
              <a:rPr lang="en-US" sz="2400" cap="none" dirty="0"/>
              <a:t>TUJUAN UTAMA TERAPI: </a:t>
            </a:r>
            <a:r>
              <a:rPr lang="en-US" sz="2400" cap="none" dirty="0" err="1"/>
              <a:t>menciptakan</a:t>
            </a:r>
            <a:r>
              <a:rPr lang="en-US" sz="2400" cap="none" dirty="0"/>
              <a:t> </a:t>
            </a:r>
            <a:r>
              <a:rPr lang="en-US" sz="2400" cap="none" dirty="0" err="1"/>
              <a:t>lingkungan</a:t>
            </a:r>
            <a:r>
              <a:rPr lang="en-US" sz="2400" cap="none" dirty="0"/>
              <a:t> vagina yang </a:t>
            </a:r>
            <a:r>
              <a:rPr lang="en-US" sz="2400" cap="none" dirty="0" err="1"/>
              <a:t>sehat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8824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3769F3-AC55-A940-AD28-D7B40A02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46" y="540260"/>
            <a:ext cx="7773338" cy="72836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REKOMENDASI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8DE63372-609D-5D4B-82DD-CA51F230B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69018"/>
              </p:ext>
            </p:extLst>
          </p:nvPr>
        </p:nvGraphicFramePr>
        <p:xfrm>
          <a:off x="495946" y="1268628"/>
          <a:ext cx="8322934" cy="4851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8214">
                  <a:extLst>
                    <a:ext uri="{9D8B030D-6E8A-4147-A177-3AD203B41FA5}">
                      <a16:colId xmlns="" xmlns:a16="http://schemas.microsoft.com/office/drawing/2014/main" val="3471284677"/>
                    </a:ext>
                  </a:extLst>
                </a:gridCol>
                <a:gridCol w="934720">
                  <a:extLst>
                    <a:ext uri="{9D8B030D-6E8A-4147-A177-3AD203B41FA5}">
                      <a16:colId xmlns="" xmlns:a16="http://schemas.microsoft.com/office/drawing/2014/main" val="3379613575"/>
                    </a:ext>
                  </a:extLst>
                </a:gridCol>
              </a:tblGrid>
              <a:tr h="4851897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dirty="0" err="1"/>
                        <a:t>Pada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wanita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hamil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gejala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positif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pemeriksaan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laboratorium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terapi</a:t>
                      </a:r>
                      <a:r>
                        <a:rPr lang="en-US" dirty="0"/>
                        <a:t> BV </a:t>
                      </a:r>
                      <a:r>
                        <a:rPr lang="en-US" dirty="0" err="1"/>
                        <a:t>diharuskan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mengurangi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gejala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Kriteria</a:t>
                      </a:r>
                      <a:r>
                        <a:rPr lang="en-US" dirty="0"/>
                        <a:t> diagnosis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wanita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hamil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hamil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SAMA.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dirty="0" err="1"/>
                        <a:t>Pengobatan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diberikan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antibiotik</a:t>
                      </a:r>
                      <a:r>
                        <a:rPr lang="en-US" dirty="0"/>
                        <a:t> oral </a:t>
                      </a:r>
                      <a:r>
                        <a:rPr lang="en-US" dirty="0" err="1"/>
                        <a:t>ataupun</a:t>
                      </a:r>
                      <a:r>
                        <a:rPr lang="en-US" dirty="0"/>
                        <a:t> intravaginal (topical)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wanita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hamil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rendah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timbulnya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efek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samping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terhadap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kehamilan</a:t>
                      </a:r>
                      <a:endParaRPr lang="en-US" dirty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dirty="0"/>
                        <a:t>Wanita </a:t>
                      </a:r>
                      <a:r>
                        <a:rPr lang="en-US" dirty="0" err="1"/>
                        <a:t>asimptomatik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ditemukan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faktor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terjadinya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persalinan</a:t>
                      </a:r>
                      <a:r>
                        <a:rPr lang="en-US" dirty="0"/>
                        <a:t> preterm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perlu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dilakukan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pemeriksaan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laboratorium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pengobatan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BV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dirty="0"/>
                        <a:t>Wanita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terjadinya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persalinan</a:t>
                      </a:r>
                      <a:r>
                        <a:rPr lang="en-US" dirty="0"/>
                        <a:t> preterm </a:t>
                      </a:r>
                      <a:r>
                        <a:rPr lang="en-US" dirty="0" err="1"/>
                        <a:t>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manfaat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screening </a:t>
                      </a:r>
                      <a:r>
                        <a:rPr lang="en-US" i="0" dirty="0" err="1"/>
                        <a:t>dan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terapi</a:t>
                      </a:r>
                      <a:r>
                        <a:rPr lang="en-US" i="0" dirty="0"/>
                        <a:t> BV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i="0" dirty="0" err="1"/>
                        <a:t>Untuk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menghindari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efek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samping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terapi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terhadap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kehamilan</a:t>
                      </a:r>
                      <a:r>
                        <a:rPr lang="en-US" i="0" dirty="0"/>
                        <a:t>, </a:t>
                      </a:r>
                      <a:r>
                        <a:rPr lang="en-US" i="0" dirty="0" err="1"/>
                        <a:t>direkomendasikan</a:t>
                      </a:r>
                      <a:r>
                        <a:rPr lang="en-US" i="0" dirty="0"/>
                        <a:t> metronidazole 500mg bid </a:t>
                      </a:r>
                      <a:r>
                        <a:rPr lang="en-US" i="0" dirty="0" err="1"/>
                        <a:t>selama</a:t>
                      </a:r>
                      <a:r>
                        <a:rPr lang="en-US" i="0" dirty="0"/>
                        <a:t> 7 </a:t>
                      </a:r>
                      <a:r>
                        <a:rPr lang="en-US" i="0" dirty="0" err="1"/>
                        <a:t>hari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atau</a:t>
                      </a:r>
                      <a:r>
                        <a:rPr lang="en-US" i="0" dirty="0"/>
                        <a:t> clindamycin 300 mg bid 7 </a:t>
                      </a:r>
                      <a:r>
                        <a:rPr lang="en-US" i="0" dirty="0" err="1"/>
                        <a:t>hari</a:t>
                      </a:r>
                      <a:r>
                        <a:rPr lang="en-US" i="0" dirty="0"/>
                        <a:t>. </a:t>
                      </a:r>
                      <a:r>
                        <a:rPr lang="en-US" i="0" dirty="0" err="1"/>
                        <a:t>Terapi</a:t>
                      </a:r>
                      <a:r>
                        <a:rPr lang="en-US" i="0" dirty="0"/>
                        <a:t> intravaginal (topical) </a:t>
                      </a:r>
                      <a:r>
                        <a:rPr lang="en-US" i="0" dirty="0" err="1"/>
                        <a:t>tidak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direkomendasikan</a:t>
                      </a:r>
                      <a:r>
                        <a:rPr lang="en-US" i="0" dirty="0"/>
                        <a:t>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i="0" dirty="0" err="1"/>
                        <a:t>Pemeriksaan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ulang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dapat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dilakukan</a:t>
                      </a:r>
                      <a:r>
                        <a:rPr lang="en-US" i="0" dirty="0"/>
                        <a:t> 1 </a:t>
                      </a:r>
                      <a:r>
                        <a:rPr lang="en-US" i="0" dirty="0" err="1"/>
                        <a:t>bulan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setelah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terapi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untuk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mengecek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keberhasilan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terapi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I-A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I-A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I-B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I-B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I-B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III-L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818253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98E3326-B987-6F44-BC82-0A4B55B5D851}"/>
              </a:ext>
            </a:extLst>
          </p:cNvPr>
          <p:cNvSpPr txBox="1"/>
          <p:nvPr/>
        </p:nvSpPr>
        <p:spPr>
          <a:xfrm>
            <a:off x="0" y="648360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Yudin</a:t>
            </a:r>
            <a:r>
              <a:rPr lang="en-US" sz="1200" dirty="0"/>
              <a:t> MH, Money DM. Screening and management of Bacterial vaginosis in Pregnancy. J </a:t>
            </a:r>
            <a:r>
              <a:rPr lang="en-US" sz="1200" dirty="0" err="1"/>
              <a:t>Obstet</a:t>
            </a:r>
            <a:r>
              <a:rPr lang="en-US" sz="1200" dirty="0"/>
              <a:t> </a:t>
            </a:r>
            <a:r>
              <a:rPr lang="en-US" sz="1200" dirty="0" err="1"/>
              <a:t>Gynaecol</a:t>
            </a:r>
            <a:r>
              <a:rPr lang="en-US" sz="1200" dirty="0"/>
              <a:t> Can, 2008;30(8):702-8.</a:t>
            </a:r>
          </a:p>
        </p:txBody>
      </p:sp>
    </p:spTree>
    <p:extLst>
      <p:ext uri="{BB962C8B-B14F-4D97-AF65-F5344CB8AC3E}">
        <p14:creationId xmlns:p14="http://schemas.microsoft.com/office/powerpoint/2010/main" val="425506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0D7D77-257B-C043-A18E-6C9A5D61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</a:t>
            </a: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1B9939-90FF-2641-8C3B-0D25B726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0000" anchor="t" anchorCtr="0"/>
          <a:lstStyle/>
          <a:p>
            <a:pPr marL="457200" indent="-457200">
              <a:buFont typeface="+mj-lt"/>
              <a:buAutoNum type="arabicPeriod"/>
            </a:pPr>
            <a:r>
              <a:rPr lang="en-US" cap="none" dirty="0"/>
              <a:t>Sobel JD. Bacterial vaginosis: treatment. UpToDate, 2018.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Egan ME, Lipsky MS. Diagnosis of vaginitis. American Family Physician, 2000;62(5):1095 – 1104.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James LM. Bacterial vaginosis and preterm birth. J Midwifery </a:t>
            </a:r>
            <a:r>
              <a:rPr lang="en-US" cap="none" dirty="0" err="1"/>
              <a:t>Womens</a:t>
            </a:r>
            <a:r>
              <a:rPr lang="en-US" cap="none" dirty="0"/>
              <a:t> Health, 2011;56:575 – 583.</a:t>
            </a:r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69652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5096D0C-3BE1-6144-BEEB-3F0A85F4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158239"/>
            <a:ext cx="8441949" cy="468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6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3EF57D-DF67-E246-A9E5-2E995A1E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3929F7-7E3F-A347-ACCB-464ACD34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1918859"/>
            <a:ext cx="7773339" cy="3424107"/>
          </a:xfrm>
        </p:spPr>
        <p:txBody>
          <a:bodyPr/>
          <a:lstStyle/>
          <a:p>
            <a:r>
              <a:rPr lang="en-US" sz="2400" cap="none" dirty="0" err="1"/>
              <a:t>Merasa</a:t>
            </a:r>
            <a:r>
              <a:rPr lang="en-US" sz="2400" cap="none" dirty="0"/>
              <a:t> </a:t>
            </a:r>
            <a:r>
              <a:rPr lang="en-US" sz="2400" cap="none" dirty="0" err="1"/>
              <a:t>pribadi</a:t>
            </a:r>
            <a:r>
              <a:rPr lang="en-US" sz="2400" cap="none" dirty="0"/>
              <a:t> </a:t>
            </a:r>
            <a:r>
              <a:rPr lang="en-US" sz="2400" cap="none" dirty="0" err="1"/>
              <a:t>tidak</a:t>
            </a:r>
            <a:r>
              <a:rPr lang="en-US" sz="2400" cap="none" dirty="0"/>
              <a:t> </a:t>
            </a:r>
            <a:r>
              <a:rPr lang="en-US" sz="2400" cap="none" dirty="0" err="1"/>
              <a:t>bersih</a:t>
            </a:r>
            <a:r>
              <a:rPr lang="en-US" sz="2400" cap="none" dirty="0"/>
              <a:t> </a:t>
            </a:r>
            <a:r>
              <a:rPr lang="en-US" sz="2400" cap="none" dirty="0" err="1"/>
              <a:t>dan</a:t>
            </a:r>
            <a:r>
              <a:rPr lang="en-US" sz="2400" cap="none" dirty="0"/>
              <a:t> </a:t>
            </a:r>
            <a:r>
              <a:rPr lang="en-US" sz="2400" cap="none" dirty="0" err="1"/>
              <a:t>tidak</a:t>
            </a:r>
            <a:r>
              <a:rPr lang="en-US" sz="2400" cap="none" dirty="0"/>
              <a:t> </a:t>
            </a:r>
            <a:r>
              <a:rPr lang="en-US" sz="2400" cap="none" dirty="0" err="1"/>
              <a:t>higienis</a:t>
            </a:r>
            <a:endParaRPr lang="en-US" sz="2400" cap="none" dirty="0"/>
          </a:p>
          <a:p>
            <a:r>
              <a:rPr lang="en-US" sz="2400" cap="none" dirty="0" err="1"/>
              <a:t>Penurunan</a:t>
            </a:r>
            <a:r>
              <a:rPr lang="en-US" sz="2400" cap="none" dirty="0"/>
              <a:t> </a:t>
            </a:r>
            <a:r>
              <a:rPr lang="en-US" sz="2400" cap="none" dirty="0" err="1"/>
              <a:t>kepercayaan</a:t>
            </a:r>
            <a:r>
              <a:rPr lang="en-US" sz="2400" cap="none" dirty="0"/>
              <a:t> </a:t>
            </a:r>
            <a:r>
              <a:rPr lang="en-US" sz="2400" cap="none" dirty="0" err="1"/>
              <a:t>diri</a:t>
            </a:r>
            <a:r>
              <a:rPr lang="en-US" sz="2400" cap="none" dirty="0"/>
              <a:t> </a:t>
            </a:r>
            <a:r>
              <a:rPr lang="en-US" sz="2400" cap="none" dirty="0">
                <a:sym typeface="Wingdings" pitchFamily="2" charset="2"/>
              </a:rPr>
              <a:t> </a:t>
            </a:r>
            <a:r>
              <a:rPr lang="en-US" sz="2400" cap="none" dirty="0" err="1"/>
              <a:t>Menarik</a:t>
            </a:r>
            <a:r>
              <a:rPr lang="en-US" sz="2400" cap="none" dirty="0"/>
              <a:t> </a:t>
            </a:r>
            <a:r>
              <a:rPr lang="en-US" sz="2400" cap="none" dirty="0" err="1"/>
              <a:t>diri</a:t>
            </a:r>
            <a:r>
              <a:rPr lang="en-US" sz="2400" cap="none" dirty="0"/>
              <a:t> </a:t>
            </a:r>
            <a:r>
              <a:rPr lang="en-US" sz="2400" cap="none" dirty="0" err="1"/>
              <a:t>dari</a:t>
            </a:r>
            <a:r>
              <a:rPr lang="en-US" sz="2400" cap="none" dirty="0"/>
              <a:t> </a:t>
            </a:r>
            <a:r>
              <a:rPr lang="en-US" sz="2400" cap="none" dirty="0" err="1"/>
              <a:t>masyarakat</a:t>
            </a:r>
            <a:endParaRPr lang="en-US" sz="2400" cap="none" dirty="0"/>
          </a:p>
          <a:p>
            <a:r>
              <a:rPr lang="en-US" sz="2400" cap="none" dirty="0" err="1"/>
              <a:t>Penurunan</a:t>
            </a:r>
            <a:r>
              <a:rPr lang="en-US" sz="2400" cap="none" dirty="0"/>
              <a:t> quality of life (QoL)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9207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AFB1C-8817-1F45-87C9-C2FAB183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Bacterial vaginosis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38577C-23DD-0144-9028-D1698008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8" y="2017471"/>
            <a:ext cx="3899260" cy="3424107"/>
          </a:xfrm>
        </p:spPr>
        <p:txBody>
          <a:bodyPr>
            <a:normAutofit/>
          </a:bodyPr>
          <a:lstStyle/>
          <a:p>
            <a:pPr marL="317500" lvl="1" indent="-317500"/>
            <a:r>
              <a:rPr lang="en-US" sz="2600" cap="none" dirty="0">
                <a:sym typeface="Wingdings" pitchFamily="2" charset="2"/>
              </a:rPr>
              <a:t>Bacteroides </a:t>
            </a:r>
            <a:r>
              <a:rPr lang="en-US" sz="2600" cap="none" dirty="0" err="1">
                <a:sym typeface="Wingdings" pitchFamily="2" charset="2"/>
              </a:rPr>
              <a:t>spp</a:t>
            </a:r>
            <a:endParaRPr lang="en-US" sz="2600" cap="none" dirty="0">
              <a:sym typeface="Wingdings" pitchFamily="2" charset="2"/>
            </a:endParaRPr>
          </a:p>
          <a:p>
            <a:pPr marL="317500" lvl="1" indent="-317500"/>
            <a:r>
              <a:rPr lang="en-US" sz="2600" cap="none" dirty="0" err="1">
                <a:sym typeface="Wingdings" pitchFamily="2" charset="2"/>
              </a:rPr>
              <a:t>Ureaplasma</a:t>
            </a:r>
            <a:r>
              <a:rPr lang="en-US" sz="2600" cap="none" dirty="0">
                <a:sym typeface="Wingdings" pitchFamily="2" charset="2"/>
              </a:rPr>
              <a:t> </a:t>
            </a:r>
            <a:r>
              <a:rPr lang="en-US" sz="2600" cap="none" dirty="0" err="1">
                <a:sym typeface="Wingdings" pitchFamily="2" charset="2"/>
              </a:rPr>
              <a:t>urealyticum</a:t>
            </a:r>
            <a:endParaRPr lang="en-US" sz="2600" cap="none" dirty="0">
              <a:sym typeface="Wingdings" pitchFamily="2" charset="2"/>
            </a:endParaRPr>
          </a:p>
          <a:p>
            <a:pPr marL="317500" lvl="1" indent="-317500"/>
            <a:r>
              <a:rPr lang="en-US" sz="2600" cap="none" dirty="0" err="1">
                <a:sym typeface="Wingdings" pitchFamily="2" charset="2"/>
              </a:rPr>
              <a:t>Gardrenella</a:t>
            </a:r>
            <a:r>
              <a:rPr lang="en-US" sz="2600" cap="none" dirty="0">
                <a:sym typeface="Wingdings" pitchFamily="2" charset="2"/>
              </a:rPr>
              <a:t> vaginalis</a:t>
            </a:r>
          </a:p>
          <a:p>
            <a:pPr marL="317500" lvl="1" indent="-317500"/>
            <a:r>
              <a:rPr lang="en-US" sz="2600" cap="none" dirty="0">
                <a:sym typeface="Wingdings" pitchFamily="2" charset="2"/>
              </a:rPr>
              <a:t>Mycoplasma hominis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="" xmlns:a16="http://schemas.microsoft.com/office/drawing/2014/main" id="{A4D69955-09AF-A84B-ADBF-75B19194683F}"/>
              </a:ext>
            </a:extLst>
          </p:cNvPr>
          <p:cNvSpPr/>
          <p:nvPr/>
        </p:nvSpPr>
        <p:spPr>
          <a:xfrm>
            <a:off x="4399668" y="2858438"/>
            <a:ext cx="806822" cy="18108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7332E52-9B53-0D46-8375-9E64DD73447F}"/>
              </a:ext>
            </a:extLst>
          </p:cNvPr>
          <p:cNvSpPr txBox="1">
            <a:spLocks/>
          </p:cNvSpPr>
          <p:nvPr/>
        </p:nvSpPr>
        <p:spPr>
          <a:xfrm>
            <a:off x="5504331" y="3240719"/>
            <a:ext cx="3173506" cy="977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3600" cap="none" dirty="0" err="1">
                <a:sym typeface="Wingdings" pitchFamily="2" charset="2"/>
              </a:rPr>
              <a:t>Penurunan</a:t>
            </a:r>
            <a:r>
              <a:rPr lang="en-US" sz="3600" cap="none" dirty="0">
                <a:sym typeface="Wingdings" pitchFamily="2" charset="2"/>
              </a:rPr>
              <a:t> H</a:t>
            </a:r>
            <a:r>
              <a:rPr lang="en-US" sz="3600" cap="none" baseline="-25000" dirty="0">
                <a:sym typeface="Wingdings" pitchFamily="2" charset="2"/>
              </a:rPr>
              <a:t>2</a:t>
            </a:r>
            <a:r>
              <a:rPr lang="en-US" sz="3600" cap="none" dirty="0">
                <a:sym typeface="Wingdings" pitchFamily="2" charset="2"/>
              </a:rPr>
              <a:t>O</a:t>
            </a:r>
            <a:r>
              <a:rPr lang="en-US" sz="3600" cap="none" baseline="-25000" dirty="0">
                <a:sym typeface="Wingdings" pitchFamily="2" charset="2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38AB08C-461B-5C48-B13E-3B1BC890F4C5}"/>
              </a:ext>
            </a:extLst>
          </p:cNvPr>
          <p:cNvSpPr txBox="1"/>
          <p:nvPr/>
        </p:nvSpPr>
        <p:spPr>
          <a:xfrm>
            <a:off x="685332" y="5122698"/>
            <a:ext cx="799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BV:</a:t>
            </a:r>
          </a:p>
          <a:p>
            <a:r>
              <a:rPr lang="en-US" sz="2400" dirty="0"/>
              <a:t>duh </a:t>
            </a:r>
            <a:r>
              <a:rPr lang="en-US" sz="2400" dirty="0" err="1"/>
              <a:t>tubuh</a:t>
            </a:r>
            <a:r>
              <a:rPr lang="en-US" sz="2400" dirty="0"/>
              <a:t> vagina yang </a:t>
            </a:r>
            <a:r>
              <a:rPr lang="en-US" sz="2400" dirty="0" err="1"/>
              <a:t>banyak</a:t>
            </a:r>
            <a:r>
              <a:rPr lang="en-US" sz="2400" dirty="0"/>
              <a:t>, </a:t>
            </a:r>
            <a:r>
              <a:rPr lang="en-US" sz="2400" dirty="0" err="1"/>
              <a:t>warna</a:t>
            </a:r>
            <a:r>
              <a:rPr lang="en-US" sz="2400" dirty="0"/>
              <a:t> </a:t>
            </a:r>
            <a:r>
              <a:rPr lang="en-US" sz="2400" dirty="0" err="1"/>
              <a:t>abu</a:t>
            </a:r>
            <a:r>
              <a:rPr lang="en-US" sz="2400" dirty="0"/>
              <a:t> – </a:t>
            </a:r>
            <a:r>
              <a:rPr lang="en-US" sz="2400" dirty="0" err="1"/>
              <a:t>abu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kuning</a:t>
            </a:r>
            <a:r>
              <a:rPr lang="en-US" sz="2400" dirty="0"/>
              <a:t>, </a:t>
            </a:r>
            <a:r>
              <a:rPr lang="en-US" sz="2400" dirty="0" err="1"/>
              <a:t>berbau</a:t>
            </a:r>
            <a:r>
              <a:rPr lang="en-US" sz="2400" dirty="0"/>
              <a:t> </a:t>
            </a:r>
            <a:r>
              <a:rPr lang="en-US" sz="2400" dirty="0" err="1"/>
              <a:t>amis</a:t>
            </a:r>
            <a:r>
              <a:rPr lang="en-US" sz="2400" dirty="0"/>
              <a:t>,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peningkatan</a:t>
            </a:r>
            <a:r>
              <a:rPr lang="en-US" sz="2400" dirty="0"/>
              <a:t> pH vagina.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5DAA71-4604-744C-80AC-D66B9CD043D0}"/>
              </a:ext>
            </a:extLst>
          </p:cNvPr>
          <p:cNvSpPr txBox="1"/>
          <p:nvPr/>
        </p:nvSpPr>
        <p:spPr>
          <a:xfrm>
            <a:off x="685332" y="1960363"/>
            <a:ext cx="799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Flora normal </a:t>
            </a:r>
            <a:r>
              <a:rPr lang="en-US" sz="2400" dirty="0" err="1"/>
              <a:t>pada</a:t>
            </a:r>
            <a:r>
              <a:rPr lang="en-US" sz="2400" dirty="0"/>
              <a:t> vagina: </a:t>
            </a:r>
            <a:r>
              <a:rPr lang="en-US" sz="2400" b="1" i="1"/>
              <a:t>Lactobacillus sp.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24548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481E-942D-5B44-B85B-1A53F2BF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68D175-CA2C-5C45-B4D7-23413424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2" y="2349164"/>
            <a:ext cx="4334904" cy="3424107"/>
          </a:xfrm>
        </p:spPr>
        <p:txBody>
          <a:bodyPr>
            <a:normAutofit lnSpcReduction="10000"/>
          </a:bodyPr>
          <a:lstStyle/>
          <a:p>
            <a:r>
              <a:rPr lang="en-US" sz="2800" cap="none" dirty="0" err="1"/>
              <a:t>Seksual</a:t>
            </a:r>
            <a:r>
              <a:rPr lang="en-US" sz="2800" cap="none" dirty="0"/>
              <a:t> </a:t>
            </a:r>
            <a:r>
              <a:rPr lang="en-US" sz="2800" cap="none" dirty="0" err="1"/>
              <a:t>aktif</a:t>
            </a:r>
            <a:endParaRPr lang="en-US" sz="2800" cap="none" dirty="0"/>
          </a:p>
          <a:p>
            <a:r>
              <a:rPr lang="en-US" sz="2800" cap="none" dirty="0"/>
              <a:t>Stress</a:t>
            </a:r>
          </a:p>
          <a:p>
            <a:r>
              <a:rPr lang="en-US" sz="2800" cap="none" dirty="0" err="1"/>
              <a:t>Pemakaian</a:t>
            </a:r>
            <a:r>
              <a:rPr lang="en-US" sz="2800" cap="none" dirty="0"/>
              <a:t> IUD</a:t>
            </a:r>
          </a:p>
          <a:p>
            <a:r>
              <a:rPr lang="en-US" sz="2800" cap="none" dirty="0" err="1"/>
              <a:t>Pembersihan</a:t>
            </a:r>
            <a:r>
              <a:rPr lang="en-US" sz="2800" cap="none" dirty="0"/>
              <a:t> </a:t>
            </a:r>
            <a:r>
              <a:rPr lang="en-US" sz="2800" cap="none" dirty="0" err="1"/>
              <a:t>liang</a:t>
            </a:r>
            <a:r>
              <a:rPr lang="en-US" sz="2800" cap="none" dirty="0"/>
              <a:t> vagina (douching)</a:t>
            </a:r>
          </a:p>
          <a:p>
            <a:r>
              <a:rPr lang="en-US" sz="2800" b="1" cap="none" dirty="0" err="1"/>
              <a:t>Kehamilan</a:t>
            </a:r>
            <a:endParaRPr lang="en-US" sz="2800" b="1" cap="none" dirty="0"/>
          </a:p>
          <a:p>
            <a:endParaRPr lang="en-US" cap="none" dirty="0"/>
          </a:p>
        </p:txBody>
      </p:sp>
      <p:sp>
        <p:nvSpPr>
          <p:cNvPr id="4" name="Right Brace 3">
            <a:extLst>
              <a:ext uri="{FF2B5EF4-FFF2-40B4-BE49-F238E27FC236}">
                <a16:creationId xmlns="" xmlns:a16="http://schemas.microsoft.com/office/drawing/2014/main" id="{81411592-7F8E-0046-8C3C-B2442FD297A8}"/>
              </a:ext>
            </a:extLst>
          </p:cNvPr>
          <p:cNvSpPr/>
          <p:nvPr/>
        </p:nvSpPr>
        <p:spPr>
          <a:xfrm>
            <a:off x="4572001" y="2214695"/>
            <a:ext cx="735105" cy="332549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3A46D0-4EDA-7C47-8704-9C53DA010B13}"/>
              </a:ext>
            </a:extLst>
          </p:cNvPr>
          <p:cNvSpPr txBox="1"/>
          <p:nvPr/>
        </p:nvSpPr>
        <p:spPr>
          <a:xfrm>
            <a:off x="5787188" y="3430047"/>
            <a:ext cx="267148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Penurunan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flora normal</a:t>
            </a:r>
          </a:p>
        </p:txBody>
      </p:sp>
    </p:spTree>
    <p:extLst>
      <p:ext uri="{BB962C8B-B14F-4D97-AF65-F5344CB8AC3E}">
        <p14:creationId xmlns:p14="http://schemas.microsoft.com/office/powerpoint/2010/main" val="45064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09B79A-2C3F-8242-AC87-C7EE5041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Kriteria</a:t>
            </a:r>
            <a:r>
              <a:rPr lang="en-US" dirty="0"/>
              <a:t> diagnosis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B6AE37-5698-D647-B647-05E8A902BFBC}"/>
              </a:ext>
            </a:extLst>
          </p:cNvPr>
          <p:cNvSpPr txBox="1"/>
          <p:nvPr/>
        </p:nvSpPr>
        <p:spPr>
          <a:xfrm>
            <a:off x="542511" y="2177166"/>
            <a:ext cx="5073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Skoring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Kriteria</a:t>
            </a:r>
            <a:r>
              <a:rPr lang="en-US" sz="2800" dirty="0"/>
              <a:t> Nugent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257AC92-09BA-5841-9D56-BB0102B4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2" y="2903552"/>
            <a:ext cx="4795989" cy="2774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1B04C61-CA96-A14F-AFAA-B1FCEA67798F}"/>
              </a:ext>
            </a:extLst>
          </p:cNvPr>
          <p:cNvSpPr txBox="1"/>
          <p:nvPr/>
        </p:nvSpPr>
        <p:spPr>
          <a:xfrm>
            <a:off x="5616079" y="2967128"/>
            <a:ext cx="2633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Jarang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Skor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&lt; 4 </a:t>
            </a:r>
            <a:r>
              <a:rPr lang="en-US" sz="2000" dirty="0">
                <a:sym typeface="Wingdings" pitchFamily="2" charset="2"/>
              </a:rPr>
              <a:t> normal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7 – 10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diagnostik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BV</a:t>
            </a:r>
          </a:p>
        </p:txBody>
      </p:sp>
    </p:spTree>
    <p:extLst>
      <p:ext uri="{BB962C8B-B14F-4D97-AF65-F5344CB8AC3E}">
        <p14:creationId xmlns:p14="http://schemas.microsoft.com/office/powerpoint/2010/main" val="254941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D53DBB-2F57-A447-A8D9-5D743A96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Kriteria</a:t>
            </a:r>
            <a:r>
              <a:rPr lang="en-US" dirty="0"/>
              <a:t>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526D68-21CA-D84F-84E0-FB0C2635F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2" y="2035791"/>
            <a:ext cx="4582407" cy="342410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cap="none" dirty="0" err="1"/>
              <a:t>Kriteria</a:t>
            </a:r>
            <a:r>
              <a:rPr lang="en-US" sz="2400" cap="none" dirty="0"/>
              <a:t> AMSEL</a:t>
            </a:r>
          </a:p>
          <a:p>
            <a:pPr marL="623888" indent="-254000"/>
            <a:r>
              <a:rPr lang="en-US" cap="none" dirty="0" err="1"/>
              <a:t>Terlihatnya</a:t>
            </a:r>
            <a:r>
              <a:rPr lang="en-US" cap="none" dirty="0"/>
              <a:t> duh tipis </a:t>
            </a:r>
            <a:r>
              <a:rPr lang="en-US" cap="none" dirty="0" err="1"/>
              <a:t>dan</a:t>
            </a:r>
            <a:r>
              <a:rPr lang="en-US" cap="none" dirty="0"/>
              <a:t> </a:t>
            </a:r>
            <a:r>
              <a:rPr lang="en-US" cap="none" dirty="0" err="1"/>
              <a:t>homogen</a:t>
            </a:r>
            <a:r>
              <a:rPr lang="en-US" cap="none" dirty="0"/>
              <a:t> </a:t>
            </a:r>
            <a:r>
              <a:rPr lang="en-US" cap="none" dirty="0" err="1"/>
              <a:t>pada</a:t>
            </a:r>
            <a:r>
              <a:rPr lang="en-US" cap="none" dirty="0"/>
              <a:t> </a:t>
            </a:r>
            <a:r>
              <a:rPr lang="en-US" cap="none" dirty="0" err="1"/>
              <a:t>dinding</a:t>
            </a:r>
            <a:r>
              <a:rPr lang="en-US" cap="none" dirty="0"/>
              <a:t> vagina</a:t>
            </a:r>
          </a:p>
          <a:p>
            <a:pPr marL="623888" indent="-254000"/>
            <a:r>
              <a:rPr lang="en-US" cap="none" dirty="0"/>
              <a:t>pH duh vagina </a:t>
            </a:r>
            <a:r>
              <a:rPr lang="en-US" cap="none" dirty="0" err="1"/>
              <a:t>lebih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4,5</a:t>
            </a:r>
          </a:p>
          <a:p>
            <a:pPr marL="623888" indent="-254000"/>
            <a:r>
              <a:rPr lang="en-US" cap="none" dirty="0"/>
              <a:t>Whiff test (+): </a:t>
            </a:r>
            <a:r>
              <a:rPr lang="en-US" cap="none" dirty="0" err="1"/>
              <a:t>bau</a:t>
            </a:r>
            <a:r>
              <a:rPr lang="en-US" cap="none" dirty="0"/>
              <a:t> </a:t>
            </a:r>
            <a:r>
              <a:rPr lang="en-US" cap="none" dirty="0" err="1"/>
              <a:t>amis</a:t>
            </a:r>
            <a:r>
              <a:rPr lang="en-US" cap="none" dirty="0"/>
              <a:t> yang </a:t>
            </a:r>
            <a:r>
              <a:rPr lang="en-US" cap="none" dirty="0" err="1"/>
              <a:t>muncul</a:t>
            </a:r>
            <a:r>
              <a:rPr lang="en-US" cap="none" dirty="0"/>
              <a:t> </a:t>
            </a:r>
            <a:r>
              <a:rPr lang="en-US" cap="none" dirty="0" err="1"/>
              <a:t>pada</a:t>
            </a:r>
            <a:r>
              <a:rPr lang="en-US" cap="none" dirty="0"/>
              <a:t> </a:t>
            </a:r>
            <a:r>
              <a:rPr lang="en-US" cap="none" dirty="0" err="1"/>
              <a:t>pemberian</a:t>
            </a:r>
            <a:r>
              <a:rPr lang="en-US" cap="none" dirty="0"/>
              <a:t> KOH 10%</a:t>
            </a:r>
          </a:p>
          <a:p>
            <a:pPr marL="623888" indent="-254000"/>
            <a:r>
              <a:rPr lang="en-US" cap="none" dirty="0" err="1"/>
              <a:t>Tampak</a:t>
            </a:r>
            <a:r>
              <a:rPr lang="en-US" cap="none" dirty="0"/>
              <a:t> </a:t>
            </a:r>
            <a:r>
              <a:rPr lang="en-US" i="1" cap="none" dirty="0"/>
              <a:t>clue cell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FD076C5-88B4-394F-8B40-923C258BC667}"/>
              </a:ext>
            </a:extLst>
          </p:cNvPr>
          <p:cNvSpPr txBox="1"/>
          <p:nvPr/>
        </p:nvSpPr>
        <p:spPr>
          <a:xfrm>
            <a:off x="914399" y="5605670"/>
            <a:ext cx="339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Apabila</a:t>
            </a:r>
            <a:r>
              <a:rPr lang="en-US" b="1" dirty="0"/>
              <a:t> 3 </a:t>
            </a:r>
            <a:r>
              <a:rPr lang="en-US" b="1" dirty="0" err="1"/>
              <a:t>dari</a:t>
            </a:r>
            <a:r>
              <a:rPr lang="en-US" b="1" dirty="0"/>
              <a:t> 4 </a:t>
            </a:r>
            <a:r>
              <a:rPr lang="en-US" b="1" dirty="0" err="1"/>
              <a:t>positif</a:t>
            </a:r>
            <a:r>
              <a:rPr lang="en-US" b="1" dirty="0"/>
              <a:t> </a:t>
            </a:r>
            <a:r>
              <a:rPr lang="en-US" b="1" dirty="0">
                <a:sym typeface="Wingdings" pitchFamily="2" charset="2"/>
              </a:rPr>
              <a:t> BV (+)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A413E7A-592C-084D-A3CF-A3DE4647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2475875"/>
            <a:ext cx="3390322" cy="25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9982FC65-F196-8C47-B2D1-586A1400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349582"/>
            <a:ext cx="7773338" cy="1596177"/>
          </a:xfrm>
        </p:spPr>
        <p:txBody>
          <a:bodyPr/>
          <a:lstStyle/>
          <a:p>
            <a:r>
              <a:rPr lang="en-US" dirty="0"/>
              <a:t>Diagnosis banding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B56362-4D13-0E44-8A2D-8A6828C1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6" y="1730606"/>
            <a:ext cx="8458670" cy="43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B75737E-FB49-D24A-B8CB-15ED253C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07" y="1061354"/>
            <a:ext cx="5484104" cy="4946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6BCDF91-72BB-4D47-9D23-56E6EB005251}"/>
              </a:ext>
            </a:extLst>
          </p:cNvPr>
          <p:cNvSpPr txBox="1"/>
          <p:nvPr/>
        </p:nvSpPr>
        <p:spPr>
          <a:xfrm>
            <a:off x="579939" y="3072742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ALUR</a:t>
            </a:r>
            <a:br>
              <a:rPr lang="en-US" b="1" dirty="0"/>
            </a:br>
            <a:r>
              <a:rPr lang="en-US" b="1" dirty="0"/>
              <a:t>PENEGAKAN</a:t>
            </a:r>
          </a:p>
          <a:p>
            <a:r>
              <a:rPr lang="en-US" b="1" dirty="0"/>
              <a:t>DIAGNOSIS</a:t>
            </a:r>
          </a:p>
        </p:txBody>
      </p:sp>
    </p:spTree>
    <p:extLst>
      <p:ext uri="{BB962C8B-B14F-4D97-AF65-F5344CB8AC3E}">
        <p14:creationId xmlns:p14="http://schemas.microsoft.com/office/powerpoint/2010/main" val="7640470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Microsoft Office PowerPoint</Application>
  <PresentationFormat>On-screen Show (4:3)</PresentationFormat>
  <Paragraphs>127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MinionPro</vt:lpstr>
      <vt:lpstr>Tw Cen MT</vt:lpstr>
      <vt:lpstr>Wingdings</vt:lpstr>
      <vt:lpstr>Droplet</vt:lpstr>
      <vt:lpstr>bacterial vaginosis (BV) and preterm pregnancy – is there any connection?</vt:lpstr>
      <vt:lpstr>Bacterial vaginosis</vt:lpstr>
      <vt:lpstr>MasalaH</vt:lpstr>
      <vt:lpstr>Bacterial vaginosis</vt:lpstr>
      <vt:lpstr>Faktor resiko</vt:lpstr>
      <vt:lpstr>Kriteria diagnosis</vt:lpstr>
      <vt:lpstr>Kriteria diagnosis</vt:lpstr>
      <vt:lpstr>Diagnosis banding</vt:lpstr>
      <vt:lpstr>PowerPoint Presentation</vt:lpstr>
      <vt:lpstr>Bacterial vaginosis dan Kelahiran preterm</vt:lpstr>
      <vt:lpstr>PowerPoint Presentation</vt:lpstr>
      <vt:lpstr>PowerPoint Presentation</vt:lpstr>
      <vt:lpstr>PowerPoint Presentation</vt:lpstr>
      <vt:lpstr> indikasi Terapi</vt:lpstr>
      <vt:lpstr>Rekomendasi CDC untuk pengobatan BV simptomatik Pada Kehamilan</vt:lpstr>
      <vt:lpstr>Terapi alternatif</vt:lpstr>
      <vt:lpstr>PowerPoint Presentation</vt:lpstr>
      <vt:lpstr>PowerPoint Presentation</vt:lpstr>
      <vt:lpstr>PowerPoint Presentation</vt:lpstr>
      <vt:lpstr>Faktanya…</vt:lpstr>
      <vt:lpstr>REKOMENDASI</vt:lpstr>
      <vt:lpstr>Daftar pustaka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bacterial vaginosis (BV) and preterm pregnancy – is there any connection?</dc:title>
  <dc:creator>Sri Rachmi Firdausi</dc:creator>
  <cp:lastModifiedBy>Cahyo Prabowo</cp:lastModifiedBy>
  <cp:revision>1</cp:revision>
  <dcterms:modified xsi:type="dcterms:W3CDTF">2018-10-18T02:23:00Z</dcterms:modified>
</cp:coreProperties>
</file>